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C680E-7627-4519-B6D8-2B459895F2BD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78F19-2F88-498C-90A4-9D077F573A4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s-AR" b="1" dirty="0" smtClean="0"/>
              <a:t>24 Reunión Anual UC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8532440" cy="3816424"/>
          </a:xfrm>
        </p:spPr>
        <p:txBody>
          <a:bodyPr>
            <a:normAutofit lnSpcReduction="10000"/>
          </a:bodyPr>
          <a:lstStyle/>
          <a:p>
            <a:r>
              <a:rPr lang="es-AR" b="1" dirty="0" smtClean="0"/>
              <a:t>UNIDAD CENTINELA PAMPEANA</a:t>
            </a:r>
          </a:p>
          <a:p>
            <a:r>
              <a:rPr lang="es-AR" b="1" dirty="0" smtClean="0"/>
              <a:t>Bahía Blanca</a:t>
            </a:r>
          </a:p>
          <a:p>
            <a:r>
              <a:rPr lang="es-AR" b="1" dirty="0" smtClean="0"/>
              <a:t>Hospital: HIGA DR J PENNA</a:t>
            </a:r>
          </a:p>
          <a:p>
            <a:endParaRPr lang="es-AR" b="1" dirty="0" smtClean="0"/>
          </a:p>
          <a:p>
            <a:r>
              <a:rPr lang="es-AR" b="1" dirty="0" smtClean="0"/>
              <a:t>Médico : Barzola, Sergio</a:t>
            </a:r>
          </a:p>
          <a:p>
            <a:r>
              <a:rPr lang="es-AR" b="1" dirty="0" smtClean="0"/>
              <a:t>Bioquímico: </a:t>
            </a:r>
            <a:r>
              <a:rPr lang="es-AR" b="1" dirty="0" err="1" smtClean="0"/>
              <a:t>Bonanno</a:t>
            </a:r>
            <a:r>
              <a:rPr lang="es-AR" b="1" dirty="0" smtClean="0"/>
              <a:t>, Alicia</a:t>
            </a:r>
          </a:p>
          <a:p>
            <a:r>
              <a:rPr lang="es-AR" b="1" dirty="0" smtClean="0"/>
              <a:t>Epidemiólogo: </a:t>
            </a:r>
            <a:r>
              <a:rPr lang="es-AR" b="1" dirty="0" err="1" smtClean="0"/>
              <a:t>Fagioli</a:t>
            </a:r>
            <a:r>
              <a:rPr lang="es-AR" b="1" dirty="0" smtClean="0"/>
              <a:t>, Lorena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Acciones futuras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Para el 2016: nueva semana de hepatitis B y C por demanda espontánea 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Hospital Higa </a:t>
            </a:r>
            <a:r>
              <a:rPr lang="es-AR" b="1" dirty="0" err="1" smtClean="0"/>
              <a:t>Dr</a:t>
            </a:r>
            <a:r>
              <a:rPr lang="es-AR" b="1" dirty="0" smtClean="0"/>
              <a:t> J </a:t>
            </a:r>
            <a:r>
              <a:rPr lang="es-AR" b="1" dirty="0" err="1" smtClean="0"/>
              <a:t>Penna</a:t>
            </a:r>
            <a:r>
              <a:rPr lang="es-AR" b="1" dirty="0" smtClean="0"/>
              <a:t> Bahía Blanca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360 camas</a:t>
            </a:r>
          </a:p>
          <a:p>
            <a:r>
              <a:rPr lang="es-AR" dirty="0" smtClean="0"/>
              <a:t>Todos los Servicios, incluyendo Terapias adultos, </a:t>
            </a:r>
            <a:r>
              <a:rPr lang="es-AR" dirty="0" err="1" smtClean="0"/>
              <a:t>pediatria</a:t>
            </a:r>
            <a:r>
              <a:rPr lang="es-AR" dirty="0" smtClean="0"/>
              <a:t> y neonatología</a:t>
            </a:r>
          </a:p>
          <a:p>
            <a:r>
              <a:rPr lang="es-AR" dirty="0" err="1" smtClean="0"/>
              <a:t>Unica</a:t>
            </a:r>
            <a:r>
              <a:rPr lang="es-AR" dirty="0" smtClean="0"/>
              <a:t> Maternidad pública de la ciudad</a:t>
            </a:r>
          </a:p>
          <a:p>
            <a:r>
              <a:rPr lang="es-AR" dirty="0" smtClean="0"/>
              <a:t>Cirugía cardiovascular y </a:t>
            </a:r>
            <a:r>
              <a:rPr lang="es-AR" dirty="0" err="1" smtClean="0"/>
              <a:t>transplante</a:t>
            </a:r>
            <a:r>
              <a:rPr lang="es-AR" dirty="0" smtClean="0"/>
              <a:t> renal.</a:t>
            </a:r>
          </a:p>
          <a:p>
            <a:r>
              <a:rPr lang="es-AR" dirty="0" smtClean="0"/>
              <a:t>Servicio de </a:t>
            </a:r>
            <a:r>
              <a:rPr lang="es-AR" b="1" dirty="0" smtClean="0"/>
              <a:t>Gastroenterología</a:t>
            </a:r>
            <a:r>
              <a:rPr lang="es-AR" dirty="0" smtClean="0"/>
              <a:t> </a:t>
            </a:r>
            <a:r>
              <a:rPr lang="es-AR" dirty="0" smtClean="0"/>
              <a:t>y </a:t>
            </a:r>
            <a:r>
              <a:rPr lang="es-AR" b="1" dirty="0" smtClean="0"/>
              <a:t>Hepatología </a:t>
            </a:r>
            <a:r>
              <a:rPr lang="es-AR" dirty="0" smtClean="0"/>
              <a:t>e </a:t>
            </a:r>
            <a:r>
              <a:rPr lang="es-AR" b="1" dirty="0" err="1" smtClean="0"/>
              <a:t>Infectología</a:t>
            </a:r>
            <a:r>
              <a:rPr lang="es-AR" b="1" dirty="0" smtClean="0"/>
              <a:t>: </a:t>
            </a:r>
            <a:r>
              <a:rPr lang="es-AR" dirty="0" smtClean="0"/>
              <a:t>atienden pacientes hepatitis</a:t>
            </a:r>
            <a:endParaRPr lang="es-AR" dirty="0" smtClean="0"/>
          </a:p>
          <a:p>
            <a:r>
              <a:rPr lang="es-AR" b="1" dirty="0" smtClean="0"/>
              <a:t>Laboratorio</a:t>
            </a:r>
            <a:r>
              <a:rPr lang="es-AR" dirty="0" smtClean="0"/>
              <a:t>: realiza serologías para hepatitis, pero no CV ni </a:t>
            </a:r>
            <a:r>
              <a:rPr lang="es-AR" dirty="0" smtClean="0"/>
              <a:t>genotipo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Acciones en los últimos 3 años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s-AR" b="1" dirty="0" smtClean="0"/>
              <a:t>Año 2013</a:t>
            </a:r>
            <a:r>
              <a:rPr lang="es-AR" dirty="0" smtClean="0"/>
              <a:t>: 1° Semana de Hepatitis B y C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Año 2014</a:t>
            </a:r>
            <a:r>
              <a:rPr lang="es-AR" dirty="0" smtClean="0"/>
              <a:t>: 2° Semana Hepatitis B y C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Año 2015</a:t>
            </a:r>
            <a:r>
              <a:rPr lang="es-AR" dirty="0" smtClean="0"/>
              <a:t>: Semana Hepatitis C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Resultados : 1° Semana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Año 2013:</a:t>
            </a:r>
          </a:p>
          <a:p>
            <a:r>
              <a:rPr lang="es-AR" dirty="0" smtClean="0"/>
              <a:t> 201 pacientes estudiados: 70% mujeres, 30% hombres (18-85años)</a:t>
            </a:r>
          </a:p>
          <a:p>
            <a:r>
              <a:rPr lang="es-AR" dirty="0" smtClean="0"/>
              <a:t>1 HBSAG positivo: mujer 37 años</a:t>
            </a:r>
          </a:p>
          <a:p>
            <a:r>
              <a:rPr lang="es-AR" dirty="0" smtClean="0"/>
              <a:t>17 </a:t>
            </a:r>
            <a:r>
              <a:rPr lang="es-AR" dirty="0" err="1" smtClean="0"/>
              <a:t>aHBc</a:t>
            </a:r>
            <a:r>
              <a:rPr lang="es-AR" dirty="0" smtClean="0"/>
              <a:t> positivos</a:t>
            </a:r>
          </a:p>
          <a:p>
            <a:endParaRPr lang="es-AR" dirty="0"/>
          </a:p>
          <a:p>
            <a:r>
              <a:rPr lang="es-AR" dirty="0" smtClean="0"/>
              <a:t>Actualmente: Paciente </a:t>
            </a:r>
            <a:r>
              <a:rPr lang="es-AR" dirty="0" err="1" smtClean="0"/>
              <a:t>HBsAg</a:t>
            </a:r>
            <a:r>
              <a:rPr lang="es-AR" dirty="0" smtClean="0"/>
              <a:t> +:  Control sin tratamiento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Resultados 2° semana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Año 2014:</a:t>
            </a:r>
          </a:p>
          <a:p>
            <a:r>
              <a:rPr lang="es-AR" dirty="0" smtClean="0"/>
              <a:t>Total pacientes: 105 (60% mujeres, 40% Hombres – Edades (18-70 años)</a:t>
            </a:r>
          </a:p>
          <a:p>
            <a:r>
              <a:rPr lang="es-AR" dirty="0" smtClean="0"/>
              <a:t>2 HCV positivo: hombre 53 años y mujer de 45 años</a:t>
            </a:r>
          </a:p>
          <a:p>
            <a:r>
              <a:rPr lang="es-AR" dirty="0" smtClean="0"/>
              <a:t>1 </a:t>
            </a:r>
            <a:r>
              <a:rPr lang="es-AR" dirty="0" err="1" smtClean="0"/>
              <a:t>aHBc</a:t>
            </a:r>
            <a:r>
              <a:rPr lang="es-AR" dirty="0" smtClean="0"/>
              <a:t>  positivo</a:t>
            </a:r>
          </a:p>
          <a:p>
            <a:endParaRPr lang="es-AR" dirty="0"/>
          </a:p>
          <a:p>
            <a:r>
              <a:rPr lang="es-AR" dirty="0" smtClean="0"/>
              <a:t>Actualmente: paciente </a:t>
            </a:r>
            <a:r>
              <a:rPr lang="es-AR" dirty="0" err="1" smtClean="0"/>
              <a:t>aHCV</a:t>
            </a:r>
            <a:r>
              <a:rPr lang="es-AR" dirty="0" smtClean="0"/>
              <a:t>  Pos:  </a:t>
            </a:r>
            <a:r>
              <a:rPr lang="es-AR" dirty="0" smtClean="0"/>
              <a:t>Tratado con IFN- </a:t>
            </a:r>
            <a:r>
              <a:rPr lang="es-AR" dirty="0" err="1" smtClean="0"/>
              <a:t>Rivab</a:t>
            </a:r>
            <a:r>
              <a:rPr lang="es-AR" dirty="0" smtClean="0"/>
              <a:t> (sin respuesta)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Año 2015</a:t>
            </a:r>
            <a:br>
              <a:rPr lang="es-AR" b="1" dirty="0" smtClean="0"/>
            </a:br>
            <a:r>
              <a:rPr lang="es-AR" b="1" dirty="0" smtClean="0"/>
              <a:t>Semana de Hepatitis C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es-AR" dirty="0" smtClean="0"/>
              <a:t>Estudio realizado ofreciendo a los pacientes que concurrieron a sacarse sangre por análisis rutinarios, a los que nunca se les había realizado HCV </a:t>
            </a:r>
          </a:p>
          <a:p>
            <a:r>
              <a:rPr lang="es-AR" dirty="0" smtClean="0"/>
              <a:t>Pacientes estudiados: 110  (65% mujeres, 35% hombres) Edades: 20- 65 años</a:t>
            </a:r>
          </a:p>
          <a:p>
            <a:r>
              <a:rPr lang="es-AR" dirty="0" smtClean="0"/>
              <a:t>Resultados: todos Negativos.</a:t>
            </a:r>
          </a:p>
          <a:p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Difusión de Hepatitis como UC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Se presentaron trabajos en las Jornadas del Hospital</a:t>
            </a:r>
            <a:r>
              <a:rPr lang="es-AR" i="1" dirty="0" smtClean="0"/>
              <a:t>:</a:t>
            </a:r>
          </a:p>
          <a:p>
            <a:pPr>
              <a:buNone/>
            </a:pPr>
            <a:r>
              <a:rPr lang="es-AR" i="1" dirty="0" smtClean="0"/>
              <a:t> “Semana de las Hepatitis B y C en Bahía Blanca”</a:t>
            </a:r>
          </a:p>
          <a:p>
            <a:pPr>
              <a:buNone/>
            </a:pPr>
            <a:r>
              <a:rPr lang="es-AR" i="1" dirty="0" smtClean="0"/>
              <a:t>Años 2013 y 2014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Se habló con radios locales AM y FM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Se concurrió a programas locales de televisión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Actualmente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Total de pacientes tratados:</a:t>
            </a:r>
          </a:p>
          <a:p>
            <a:r>
              <a:rPr lang="es-AR" dirty="0" smtClean="0"/>
              <a:t>Para HCV</a:t>
            </a:r>
            <a:r>
              <a:rPr lang="es-AR" dirty="0" smtClean="0"/>
              <a:t>: 21</a:t>
            </a:r>
            <a:endParaRPr lang="es-AR" dirty="0" smtClean="0"/>
          </a:p>
          <a:p>
            <a:r>
              <a:rPr lang="es-AR" dirty="0" smtClean="0"/>
              <a:t>Para HBV</a:t>
            </a:r>
            <a:r>
              <a:rPr lang="es-AR" dirty="0" smtClean="0"/>
              <a:t>: 4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Respuesta </a:t>
            </a:r>
            <a:r>
              <a:rPr lang="es-AR" dirty="0" smtClean="0"/>
              <a:t>Sostenida: 11 </a:t>
            </a:r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En espera de nuevas drogas</a:t>
            </a:r>
            <a:r>
              <a:rPr lang="es-AR" dirty="0" smtClean="0"/>
              <a:t>: 10 nuevos  mas los no respondedores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Actualmente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Diagnóstico por laboratorio: en espera de que se terminen las instalaciones para CV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En espera del </a:t>
            </a:r>
            <a:r>
              <a:rPr lang="es-AR" dirty="0" err="1" smtClean="0"/>
              <a:t>termociclador</a:t>
            </a:r>
            <a:r>
              <a:rPr lang="es-AR" dirty="0" smtClean="0"/>
              <a:t> para PCR real time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377</Words>
  <Application>Microsoft Office PowerPoint</Application>
  <PresentationFormat>Presentación en pantalla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24 Reunión Anual UC </vt:lpstr>
      <vt:lpstr>Hospital Higa Dr J Penna Bahía Blanca</vt:lpstr>
      <vt:lpstr>Acciones en los últimos 3 años</vt:lpstr>
      <vt:lpstr>Resultados : 1° Semana</vt:lpstr>
      <vt:lpstr>Resultados 2° semana</vt:lpstr>
      <vt:lpstr>Año 2015 Semana de Hepatitis C</vt:lpstr>
      <vt:lpstr>Difusión de Hepatitis como UC</vt:lpstr>
      <vt:lpstr>Actualmente</vt:lpstr>
      <vt:lpstr>Actualmente</vt:lpstr>
      <vt:lpstr>Acciones futuras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 Reunión Anual UC</dc:title>
  <dc:creator>A &amp; H</dc:creator>
  <cp:lastModifiedBy>A &amp; H</cp:lastModifiedBy>
  <cp:revision>19</cp:revision>
  <dcterms:created xsi:type="dcterms:W3CDTF">2015-11-05T12:48:27Z</dcterms:created>
  <dcterms:modified xsi:type="dcterms:W3CDTF">2015-11-27T00:41:07Z</dcterms:modified>
</cp:coreProperties>
</file>