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explosion val="25"/>
          <c:dPt>
            <c:idx val="1"/>
            <c:explosion val="21"/>
          </c:dPt>
          <c:cat>
            <c:strRef>
              <c:f>Hoja1!$A$2:$A$5</c:f>
              <c:strCache>
                <c:ptCount val="2"/>
                <c:pt idx="0">
                  <c:v>VHB</c:v>
                </c:pt>
                <c:pt idx="1">
                  <c:v>VHC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27</c:v>
                </c:pt>
                <c:pt idx="1">
                  <c:v>117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1458858267716538"/>
          <c:y val="0.38178789370078742"/>
          <c:w val="0.17291141732283463"/>
          <c:h val="0.48756496062992127"/>
        </c:manualLayout>
      </c:layout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3200">
                <a:solidFill>
                  <a:schemeClr val="bg1"/>
                </a:solidFill>
              </a:defRPr>
            </a:pPr>
            <a:r>
              <a:rPr lang="en-US" sz="3200" dirty="0" smtClean="0">
                <a:solidFill>
                  <a:schemeClr val="bg1"/>
                </a:solidFill>
              </a:rPr>
              <a:t>VHB</a:t>
            </a:r>
            <a:endParaRPr lang="en-US" sz="3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46405725065616799"/>
          <c:y val="9.3749999999999997E-3"/>
        </c:manualLayout>
      </c:layout>
      <c:spPr>
        <a:ln>
          <a:noFill/>
        </a:ln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cat>
            <c:strRef>
              <c:f>Hoja1!$A$2:$A$5</c:f>
              <c:strCache>
                <c:ptCount val="2"/>
                <c:pt idx="0">
                  <c:v>VARONES</c:v>
                </c:pt>
                <c:pt idx="1">
                  <c:v>MUJERES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20</c:v>
                </c:pt>
                <c:pt idx="1">
                  <c:v>7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3200">
                <a:solidFill>
                  <a:schemeClr val="bg1"/>
                </a:solidFill>
              </a:defRPr>
            </a:pPr>
            <a:r>
              <a:rPr lang="en-US" sz="3200" dirty="0" smtClean="0">
                <a:solidFill>
                  <a:schemeClr val="bg1"/>
                </a:solidFill>
              </a:rPr>
              <a:t>VHC</a:t>
            </a:r>
            <a:endParaRPr lang="en-US" sz="3200" dirty="0">
              <a:solidFill>
                <a:schemeClr val="bg1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explosion val="15"/>
          <c:cat>
            <c:strRef>
              <c:f>Hoja1!$A$2:$A$5</c:f>
              <c:strCache>
                <c:ptCount val="2"/>
                <c:pt idx="0">
                  <c:v>VARONES</c:v>
                </c:pt>
                <c:pt idx="1">
                  <c:v>MUJERES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42</c:v>
                </c:pt>
                <c:pt idx="1">
                  <c:v>75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0.2539</cdr:x>
      <cdr:y>0.6582</cdr:y>
    </cdr:from>
    <cdr:to>
      <cdr:x>0.4039</cdr:x>
      <cdr:y>0.8832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47802" y="26749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0.5</cdr:x>
      <cdr:y>0.18359</cdr:y>
    </cdr:from>
    <cdr:to>
      <cdr:x>0.60547</cdr:x>
      <cdr:y>0.27148</cdr:y>
    </cdr:to>
    <cdr:sp macro="" textlink="">
      <cdr:nvSpPr>
        <cdr:cNvPr id="3" name="2 Rectángulo"/>
        <cdr:cNvSpPr/>
      </cdr:nvSpPr>
      <cdr:spPr>
        <a:xfrm xmlns:a="http://schemas.openxmlformats.org/drawingml/2006/main">
          <a:off x="3048000" y="746116"/>
          <a:ext cx="642942" cy="35719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2000" dirty="0" smtClean="0">
              <a:solidFill>
                <a:schemeClr val="bg1"/>
              </a:solidFill>
            </a:rPr>
            <a:t>27</a:t>
          </a:r>
          <a:endParaRPr lang="es-ES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0.28906</cdr:x>
      <cdr:y>0.71094</cdr:y>
    </cdr:from>
    <cdr:to>
      <cdr:x>0.41797</cdr:x>
      <cdr:y>0.85156</cdr:y>
    </cdr:to>
    <cdr:sp macro="" textlink="">
      <cdr:nvSpPr>
        <cdr:cNvPr id="4" name="3 Rectángulo"/>
        <cdr:cNvSpPr/>
      </cdr:nvSpPr>
      <cdr:spPr>
        <a:xfrm xmlns:a="http://schemas.openxmlformats.org/drawingml/2006/main">
          <a:off x="1762116" y="2889256"/>
          <a:ext cx="785818" cy="5715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2000" dirty="0" smtClean="0">
              <a:solidFill>
                <a:schemeClr val="bg1"/>
              </a:solidFill>
            </a:rPr>
            <a:t>117</a:t>
          </a:r>
          <a:endParaRPr lang="es-ES" sz="20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0.46484</cdr:x>
      <cdr:y>0.48242</cdr:y>
    </cdr:from>
    <cdr:to>
      <cdr:x>0.58203</cdr:x>
      <cdr:y>0.58789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2833686" y="1960562"/>
          <a:ext cx="714380" cy="42862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3200" dirty="0" smtClean="0">
              <a:solidFill>
                <a:schemeClr val="bg1"/>
              </a:solidFill>
            </a:rPr>
            <a:t>20</a:t>
          </a:r>
          <a:endParaRPr lang="es-ES" sz="3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0.20703</cdr:x>
      <cdr:y>0.3418</cdr:y>
    </cdr:from>
    <cdr:to>
      <cdr:x>0.3125</cdr:x>
      <cdr:y>0.41211</cdr:y>
    </cdr:to>
    <cdr:sp macro="" textlink="">
      <cdr:nvSpPr>
        <cdr:cNvPr id="3" name="2 Rectángulo"/>
        <cdr:cNvSpPr/>
      </cdr:nvSpPr>
      <cdr:spPr>
        <a:xfrm xmlns:a="http://schemas.openxmlformats.org/drawingml/2006/main">
          <a:off x="1262050" y="1389058"/>
          <a:ext cx="642942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3200" dirty="0" smtClean="0">
              <a:solidFill>
                <a:schemeClr val="bg1"/>
              </a:solidFill>
            </a:rPr>
            <a:t>7</a:t>
          </a:r>
          <a:endParaRPr lang="es-ES" sz="3200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0.34766</cdr:x>
      <cdr:y>0.53516</cdr:y>
    </cdr:from>
    <cdr:to>
      <cdr:x>0.51172</cdr:x>
      <cdr:y>0.69336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2119306" y="2174876"/>
          <a:ext cx="1000132" cy="642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3200" dirty="0" smtClean="0">
              <a:solidFill>
                <a:schemeClr val="bg1"/>
              </a:solidFill>
            </a:rPr>
            <a:t>75</a:t>
          </a:r>
          <a:endParaRPr lang="es-ES" sz="3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0.55859</cdr:x>
      <cdr:y>0.37695</cdr:y>
    </cdr:from>
    <cdr:to>
      <cdr:x>0.6875</cdr:x>
      <cdr:y>0.5</cdr:y>
    </cdr:to>
    <cdr:sp macro="" textlink="">
      <cdr:nvSpPr>
        <cdr:cNvPr id="3" name="2 Rectángulo"/>
        <cdr:cNvSpPr/>
      </cdr:nvSpPr>
      <cdr:spPr>
        <a:xfrm xmlns:a="http://schemas.openxmlformats.org/drawingml/2006/main">
          <a:off x="3405190" y="1531934"/>
          <a:ext cx="785818" cy="50006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s-ES" sz="3200" dirty="0" smtClean="0">
              <a:solidFill>
                <a:schemeClr val="bg1"/>
              </a:solidFill>
            </a:rPr>
            <a:t>42</a:t>
          </a:r>
          <a:endParaRPr lang="es-ES" sz="32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7F55-B7D7-4408-B4BB-6BA5FCEC7DA5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91107-0554-4B86-96E3-24797454795F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HM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8596" y="5143512"/>
            <a:ext cx="7786742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bg1"/>
                </a:solidFill>
              </a:rPr>
              <a:t>24ª  RUC  2015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5929330"/>
            <a:ext cx="8358246" cy="928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i="1" u="sng" dirty="0" err="1" smtClean="0">
                <a:solidFill>
                  <a:schemeClr val="bg1"/>
                </a:solidFill>
              </a:rPr>
              <a:t>Lic.en</a:t>
            </a:r>
            <a:r>
              <a:rPr lang="es-ES" sz="2800" b="1" i="1" u="sng" dirty="0" smtClean="0">
                <a:solidFill>
                  <a:schemeClr val="bg1"/>
                </a:solidFill>
              </a:rPr>
              <a:t> Bioquímica:</a:t>
            </a:r>
            <a:r>
              <a:rPr lang="es-ES" sz="2800" b="1" i="1" dirty="0" smtClean="0">
                <a:solidFill>
                  <a:schemeClr val="bg1"/>
                </a:solidFill>
              </a:rPr>
              <a:t>  Adarvez Daniel.</a:t>
            </a:r>
          </a:p>
          <a:p>
            <a:r>
              <a:rPr lang="es-ES" sz="2800" b="1" i="1" u="sng" dirty="0" smtClean="0">
                <a:solidFill>
                  <a:schemeClr val="bg1"/>
                </a:solidFill>
              </a:rPr>
              <a:t>Medica  Gastroenteróloga: </a:t>
            </a:r>
            <a:r>
              <a:rPr lang="es-ES" sz="2800" b="1" i="1" dirty="0" smtClean="0">
                <a:solidFill>
                  <a:schemeClr val="bg1"/>
                </a:solidFill>
              </a:rPr>
              <a:t>Carrizo Claudia.</a:t>
            </a:r>
            <a:endParaRPr lang="es-ES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500174"/>
            <a:ext cx="9144000" cy="2571767"/>
          </a:xfrm>
        </p:spPr>
        <p:txBody>
          <a:bodyPr>
            <a:normAutofit/>
          </a:bodyPr>
          <a:lstStyle/>
          <a:p>
            <a:r>
              <a:rPr lang="es-ES" sz="6000" dirty="0" smtClean="0">
                <a:solidFill>
                  <a:schemeClr val="bg1"/>
                </a:solidFill>
                <a:latin typeface="Adobe Garamond Pro Bold" pitchFamily="18" charset="0"/>
              </a:rPr>
              <a:t>Hepatitis</a:t>
            </a:r>
            <a:r>
              <a:rPr lang="es-ES" sz="6000" dirty="0" smtClean="0">
                <a:latin typeface="Adobe Garamond Pro Bold" pitchFamily="18" charset="0"/>
              </a:rPr>
              <a:t> </a:t>
            </a:r>
            <a:r>
              <a:rPr lang="es-ES" sz="6000" dirty="0" smtClean="0">
                <a:solidFill>
                  <a:schemeClr val="bg1"/>
                </a:solidFill>
                <a:latin typeface="Adobe Garamond Pro Bold" pitchFamily="18" charset="0"/>
              </a:rPr>
              <a:t>Viral</a:t>
            </a:r>
            <a:endParaRPr lang="es-ES" sz="6000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bg1"/>
                </a:solidFill>
              </a:rPr>
              <a:t>UC SJ junto al Programa Nacional de SIDA vienen trabajando desde el año 2013 con </a:t>
            </a:r>
            <a:r>
              <a:rPr lang="es-ES" sz="4000" dirty="0" err="1" smtClean="0">
                <a:solidFill>
                  <a:schemeClr val="bg1"/>
                </a:solidFill>
              </a:rPr>
              <a:t>testeos</a:t>
            </a:r>
            <a:r>
              <a:rPr lang="es-ES" sz="4000" dirty="0" smtClean="0">
                <a:solidFill>
                  <a:schemeClr val="bg1"/>
                </a:solidFill>
              </a:rPr>
              <a:t> en distintas zonas de la provincia.</a:t>
            </a:r>
            <a:endParaRPr lang="es-E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/>
        </p:nvGraphicFramePr>
        <p:xfrm>
          <a:off x="857224" y="2000240"/>
          <a:ext cx="742955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1142976" y="500042"/>
            <a:ext cx="721523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Total de casos acumulados 144.</a:t>
            </a:r>
            <a:endParaRPr lang="es-E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928662" y="857232"/>
          <a:ext cx="742955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METAS 2015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AUMENTAR EL NUMERO DE PERSONAS CON DIAGNOSTICO DE HEPATITIS</a:t>
            </a:r>
          </a:p>
          <a:p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chemeClr val="bg1"/>
                </a:solidFill>
              </a:rPr>
              <a:t>DISMINUIR EL DIAGNOSTICO TARDIO</a:t>
            </a:r>
          </a:p>
          <a:p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chemeClr val="bg1"/>
                </a:solidFill>
              </a:rPr>
              <a:t>AUMENTAR EL NUMERO DE PERSONAS CON POSIBLIDAD A UN TRATAMIENTO 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>
              <a:buNone/>
            </a:pPr>
            <a:r>
              <a:rPr lang="es-ES" sz="6000" b="1" i="1" dirty="0" smtClean="0">
                <a:solidFill>
                  <a:schemeClr val="bg1"/>
                </a:solidFill>
              </a:rPr>
              <a:t>MUCHAS GRACIAS…</a:t>
            </a:r>
            <a:endParaRPr lang="es-ES" sz="6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83</Words>
  <Application>Microsoft Office PowerPoint</Application>
  <PresentationFormat>Presentación en pantalla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Hepatitis Viral</vt:lpstr>
      <vt:lpstr>Diapositiva 3</vt:lpstr>
      <vt:lpstr>Diapositiva 4</vt:lpstr>
      <vt:lpstr>Diapositiva 5</vt:lpstr>
      <vt:lpstr>Diapositiva 6</vt:lpstr>
      <vt:lpstr>METAS 2015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13</cp:revision>
  <dcterms:created xsi:type="dcterms:W3CDTF">2015-12-01T01:52:05Z</dcterms:created>
  <dcterms:modified xsi:type="dcterms:W3CDTF">2015-12-01T03:25:42Z</dcterms:modified>
</cp:coreProperties>
</file>