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media/image23.jpeg" ContentType="image/jpeg"/>
  <Override PartName="/ppt/media/image8.png" ContentType="image/png"/>
  <Override PartName="/ppt/media/image22.jpeg" ContentType="image/jpeg"/>
  <Override PartName="/ppt/media/image21.jpeg" ContentType="image/jpeg"/>
  <Override PartName="/ppt/media/image17.png" ContentType="image/png"/>
  <Override PartName="/ppt/media/image12.jpeg" ContentType="image/jpeg"/>
  <Override PartName="/ppt/media/image20.jpeg" ContentType="image/jpeg"/>
  <Override PartName="/ppt/media/image9.jpeg" ContentType="image/jpeg"/>
  <Override PartName="/ppt/media/image11.jpeg" ContentType="image/jpeg"/>
  <Override PartName="/ppt/media/image5.png" ContentType="image/png"/>
  <Override PartName="/ppt/media/image13.wmf" ContentType="image/x-wmf"/>
  <Override PartName="/ppt/media/image10.jpeg" ContentType="image/jpeg"/>
  <Override PartName="/ppt/media/image18.png" ContentType="image/png"/>
  <Override PartName="/ppt/media/image6.png" ContentType="image/png"/>
  <Override PartName="/ppt/media/image14.wmf" ContentType="image/x-wmf"/>
  <Override PartName="/ppt/media/image2.png" ContentType="image/png"/>
  <Override PartName="/ppt/media/image4.jpeg" ContentType="image/jpeg"/>
  <Override PartName="/ppt/media/image19.jpeg" ContentType="image/jpeg"/>
  <Override PartName="/ppt/media/image15.wmf" ContentType="image/x-wmf"/>
  <Override PartName="/ppt/media/image1.jpeg" ContentType="image/jpeg"/>
  <Override PartName="/ppt/media/image3.png" ContentType="image/png"/>
  <Override PartName="/ppt/media/image16.png" ContentType="image/png"/>
  <Override PartName="/ppt/media/image7.wmf" ContentType="image/x-wmf"/>
  <Override PartName="/ppt/slideLayouts/slideLayout14.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15.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22.xml" ContentType="application/vnd.openxmlformats-officedocument.presentationml.slideLayout+xml"/>
  <Override PartName="/ppt/slideLayouts/slideLayout1.xml" ContentType="application/vnd.openxmlformats-officedocument.presentationml.slideLayout+xml"/>
  <Override PartName="/ppt/slideLayouts/slideLayout16.xml" ContentType="application/vnd.openxmlformats-officedocument.presentationml.slideLayout+xml"/>
  <Override PartName="/ppt/slideLayouts/slideLayout12.xml" ContentType="application/vnd.openxmlformats-officedocument.presentationml.slideLayout+xml"/>
  <Override PartName="/ppt/slideLayouts/slideLayout6.xml" ContentType="application/vnd.openxmlformats-officedocument.presentationml.slideLayout+xml"/>
  <Override PartName="/ppt/slideLayouts/slideLayout23.xml" ContentType="application/vnd.openxmlformats-officedocument.presentationml.slideLayout+xml"/>
  <Override PartName="/ppt/slideLayouts/slideLayout2.xml" ContentType="application/vnd.openxmlformats-officedocument.presentationml.slideLayout+xml"/>
  <Override PartName="/ppt/slideLayouts/slideLayout17.xml" ContentType="application/vnd.openxmlformats-officedocument.presentationml.slideLayout+xml"/>
  <Override PartName="/ppt/slideLayouts/slideLayout13.xml" ContentType="application/vnd.openxmlformats-officedocument.presentationml.slideLayout+xml"/>
  <Override PartName="/ppt/slideLayouts/slideLayout7.xml" ContentType="application/vnd.openxmlformats-officedocument.presentationml.slideLayout+xml"/>
  <Override PartName="/ppt/slideLayouts/_rels/slideLayout16.xml.rels" ContentType="application/vnd.openxmlformats-package.relationships+xml"/>
  <Override PartName="/ppt/slideLayouts/_rels/slideLayout11.xml.rels" ContentType="application/vnd.openxmlformats-package.relationships+xml"/>
  <Override PartName="/ppt/slideLayouts/_rels/slideLayout15.xml.rels" ContentType="application/vnd.openxmlformats-package.relationships+xml"/>
  <Override PartName="/ppt/slideLayouts/_rels/slideLayout10.xml.rels" ContentType="application/vnd.openxmlformats-package.relationships+xml"/>
  <Override PartName="/ppt/slideLayouts/_rels/slideLayout14.xml.rels" ContentType="application/vnd.openxmlformats-package.relationships+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5.xml.rels" ContentType="application/vnd.openxmlformats-package.relationships+xml"/>
  <Override PartName="/ppt/slideLayouts/_rels/slideLayout9.xml.rels" ContentType="application/vnd.openxmlformats-package.relationships+xml"/>
  <Override PartName="/ppt/slideLayouts/_rels/slideLayout21.xml.rels" ContentType="application/vnd.openxmlformats-package.relationships+xml"/>
  <Override PartName="/ppt/slideLayouts/_rels/slideLayout4.xml.rels" ContentType="application/vnd.openxmlformats-package.relationships+xml"/>
  <Override PartName="/ppt/slideLayouts/_rels/slideLayout8.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3.xml.rels" ContentType="application/vnd.openxmlformats-package.relationships+xml"/>
  <Override PartName="/ppt/slideLayouts/_rels/slideLayout7.xml.rels" ContentType="application/vnd.openxmlformats-package.relationships+xml"/>
  <Override PartName="/ppt/slideLayouts/_rels/slideLayout18.xml.rels" ContentType="application/vnd.openxmlformats-package.relationships+xml"/>
  <Override PartName="/ppt/slideLayouts/_rels/slideLayout2.xml.rels" ContentType="application/vnd.openxmlformats-package.relationships+xml"/>
  <Override PartName="/ppt/slideLayouts/_rels/slideLayout13.xml.rels" ContentType="application/vnd.openxmlformats-package.relationships+xml"/>
  <Override PartName="/ppt/slideLayouts/_rels/slideLayout6.xml.rels" ContentType="application/vnd.openxmlformats-package.relationships+xml"/>
  <Override PartName="/ppt/slideLayouts/_rels/slideLayout17.xml.rels" ContentType="application/vnd.openxmlformats-package.relationships+xml"/>
  <Override PartName="/ppt/slideLayouts/_rels/slideLayout1.xml.rels" ContentType="application/vnd.openxmlformats-package.relationships+xml"/>
  <Override PartName="/ppt/slideLayouts/_rels/slideLayout12.xml.rels" ContentType="application/vnd.openxmlformats-package.relationships+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charts/chart14.xml" ContentType="application/vnd.openxmlformats-officedocument.drawingml.chart+xml"/>
  <Override PartName="/ppt/charts/chart10.xml" ContentType="application/vnd.openxmlformats-officedocument.drawingml.chart+xml"/>
  <Override PartName="/ppt/charts/chart7.xml" ContentType="application/vnd.openxmlformats-officedocument.drawingml.chart+xml"/>
  <Override PartName="/ppt/charts/chart3.xml" ContentType="application/vnd.openxmlformats-officedocument.drawingml.chart+xml"/>
  <Override PartName="/ppt/charts/chart15.xml" ContentType="application/vnd.openxmlformats-officedocument.drawingml.chart+xml"/>
  <Override PartName="/ppt/charts/chart11.xml" ContentType="application/vnd.openxmlformats-officedocument.drawingml.chart+xml"/>
  <Override PartName="/ppt/charts/chart8.xml" ContentType="application/vnd.openxmlformats-officedocument.drawingml.chart+xml"/>
  <Override PartName="/ppt/charts/chart4.xml" ContentType="application/vnd.openxmlformats-officedocument.drawingml.chart+xml"/>
  <Override PartName="/ppt/charts/chart16.xml" ContentType="application/vnd.openxmlformats-officedocument.drawingml.chart+xml"/>
  <Override PartName="/ppt/charts/chart12.xml" ContentType="application/vnd.openxmlformats-officedocument.drawingml.chart+xml"/>
  <Override PartName="/ppt/charts/chart9.xml" ContentType="application/vnd.openxmlformats-officedocument.drawingml.chart+xml"/>
  <Override PartName="/ppt/charts/chart5.xml" ContentType="application/vnd.openxmlformats-officedocument.drawingml.chart+xml"/>
  <Override PartName="/ppt/charts/chart1.xml" ContentType="application/vnd.openxmlformats-officedocument.drawingml.chart+xml"/>
  <Override PartName="/ppt/charts/chart17.xml" ContentType="application/vnd.openxmlformats-officedocument.drawingml.chart+xml"/>
  <Override PartName="/ppt/charts/chart13.xml" ContentType="application/vnd.openxmlformats-officedocument.drawingml.chart+xml"/>
  <Override PartName="/ppt/charts/chart6.xml" ContentType="application/vnd.openxmlformats-officedocument.drawingml.chart+xml"/>
  <Override PartName="/ppt/charts/chart2.xml" ContentType="application/vnd.openxmlformats-officedocument.drawingml.chart+xml"/>
  <Override PartName="/ppt/presentation.xml" ContentType="application/vnd.openxmlformats-officedocument.presentationml.presentation.main+xml"/>
  <Override PartName="/ppt/slides/slide2.xml" ContentType="application/vnd.openxmlformats-officedocument.presentationml.slide+xml"/>
  <Override PartName="/ppt/slides/slide14.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15.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slide16.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17.xml" ContentType="application/vnd.openxmlformats-officedocument.presentationml.slide+xml"/>
  <Override PartName="/ppt/slides/_rels/slide5.xml.rels" ContentType="application/vnd.openxmlformats-package.relationships+xml"/>
  <Override PartName="/ppt/slides/_rels/slide13.xml.rels" ContentType="application/vnd.openxmlformats-package.relationships+xml"/>
  <Override PartName="/ppt/slides/_rels/slide17.xml.rels" ContentType="application/vnd.openxmlformats-package.relationships+xml"/>
  <Override PartName="/ppt/slides/_rels/slide4.xml.rels" ContentType="application/vnd.openxmlformats-package.relationships+xml"/>
  <Override PartName="/ppt/slides/_rels/slide12.xml.rels" ContentType="application/vnd.openxmlformats-package.relationships+xml"/>
  <Override PartName="/ppt/slides/_rels/slide16.xml.rels" ContentType="application/vnd.openxmlformats-package.relationships+xml"/>
  <Override PartName="/ppt/slides/_rels/slide11.xml.rels" ContentType="application/vnd.openxmlformats-package.relationships+xml"/>
  <Override PartName="/ppt/slides/_rels/slide15.xml.rels" ContentType="application/vnd.openxmlformats-package.relationships+xml"/>
  <Override PartName="/ppt/slides/_rels/slide10.xml.rels" ContentType="application/vnd.openxmlformats-package.relationships+xml"/>
  <Override PartName="/ppt/slides/_rels/slide14.xml.rels" ContentType="application/vnd.openxmlformats-package.relationships+xml"/>
  <Override PartName="/ppt/slides/_rels/slide9.xml.rels" ContentType="application/vnd.openxmlformats-package.relationships+xml"/>
  <Override PartName="/ppt/slides/_rels/slide8.xml.rels" ContentType="application/vnd.openxmlformats-package.relationships+xml"/>
  <Override PartName="/ppt/slides/_rels/slide3.xml.rels" ContentType="application/vnd.openxmlformats-package.relationships+xml"/>
  <Override PartName="/ppt/slides/_rels/slide7.xml.rels" ContentType="application/vnd.openxmlformats-package.relationships+xml"/>
  <Override PartName="/ppt/slides/_rels/slide2.xml.rels" ContentType="application/vnd.openxmlformats-package.relationships+xml"/>
  <Override PartName="/ppt/slides/_rels/slide6.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
</Relationships>
</file>

<file path=ppt/charts/chart1.xml><?xml version="1.0" encoding="utf-8"?>
<c:chartSpace xmlns:a="http://schemas.openxmlformats.org/drawingml/2006/main" xmlns:c="http://schemas.openxmlformats.org/drawingml/2006/chart" xmlns:r="http://schemas.openxmlformats.org/officeDocument/2006/relationships">
  <c:lang val="en-US"/>
  <c:chart>
    <c:title>
      <c:layout/>
      <c:tx>
        <c:rich>
          <a:bodyPr/>
          <a:lstStyle/>
          <a:p>
            <a:pPr>
              <a:defRPr/>
            </a:pPr>
            <a:r>
              <a:rPr lang="es-ES" sz="1400">
                <a:solidFill>
                  <a:srgbClr val="000000"/>
                </a:solidFill>
                <a:latin typeface="Calibri"/>
              </a:rPr>
              <a:t>Casos reportados en UC HZT por edad 2004-2009 N=146</a:t>
            </a:r>
          </a:p>
        </c:rich>
      </c:tx>
    </c:title>
    <c:plotArea>
      <c:layout/>
      <c:barChart>
        <c:barDir val="col"/>
        <c:grouping val="clustered"/>
        <c:ser>
          <c:idx val="0"/>
          <c:order val="0"/>
          <c:spPr>
            <a:solidFill>
              <a:srgbClr val="4f81bd"/>
            </a:solidFill>
          </c:spPr>
          <c:cat>
            <c:strRef>
              <c:f>categories</c:f>
              <c:strCache>
                <c:ptCount val="7"/>
                <c:pt idx="0">
                  <c:v>9-14 años</c:v>
                </c:pt>
                <c:pt idx="1">
                  <c:v>15 a 24 años</c:v>
                </c:pt>
                <c:pt idx="2">
                  <c:v>25 a 34 años</c:v>
                </c:pt>
                <c:pt idx="3">
                  <c:v>35 a 44 años</c:v>
                </c:pt>
                <c:pt idx="4">
                  <c:v>45 a 54 años</c:v>
                </c:pt>
                <c:pt idx="5">
                  <c:v>55 a 64 años</c:v>
                </c:pt>
                <c:pt idx="6">
                  <c:v>&gt;65 años</c:v>
                </c:pt>
              </c:strCache>
            </c:strRef>
          </c:cat>
          <c:val>
            <c:numRef>
              <c:f>0</c:f>
              <c:numCache>
                <c:formatCode>General</c:formatCode>
                <c:ptCount val="7"/>
                <c:pt idx="0">
                  <c:v>13</c:v>
                </c:pt>
                <c:pt idx="1">
                  <c:v>52</c:v>
                </c:pt>
                <c:pt idx="2">
                  <c:v>12</c:v>
                </c:pt>
                <c:pt idx="3">
                  <c:v>14</c:v>
                </c:pt>
                <c:pt idx="4">
                  <c:v>20</c:v>
                </c:pt>
                <c:pt idx="5">
                  <c:v>19</c:v>
                </c:pt>
                <c:pt idx="6">
                  <c:v>16</c:v>
                </c:pt>
              </c:numCache>
            </c:numRef>
          </c:val>
        </c:ser>
        <c:gapWidth val="150"/>
        <c:axId val="29882"/>
        <c:axId val="6041"/>
      </c:barChart>
      <c:catAx>
        <c:axId val="29882"/>
        <c:scaling>
          <c:orientation val="minMax"/>
        </c:scaling>
        <c:delete val="0"/>
        <c:axPos val="b"/>
        <c:majorTickMark val="none"/>
        <c:minorTickMark val="none"/>
        <c:tickLblPos val="nextTo"/>
        <c:spPr>
          <a:ln w="9360">
            <a:solidFill>
              <a:srgbClr val="878787"/>
            </a:solidFill>
            <a:round/>
          </a:ln>
        </c:spPr>
        <c:crossAx val="6041"/>
        <c:crossesAt val="0"/>
        <c:lblAlgn val="ctr"/>
        <c:auto val="1"/>
        <c:lblOffset val="100"/>
      </c:catAx>
      <c:valAx>
        <c:axId val="6041"/>
        <c:scaling>
          <c:orientation val="minMax"/>
        </c:scaling>
        <c:delete val="1"/>
        <c:axPos val="l"/>
        <c:majorTickMark val="none"/>
        <c:minorTickMark val="none"/>
        <c:tickLblPos val="nextTo"/>
        <c:spPr>
          <a:ln w="9360">
            <a:solidFill>
              <a:srgbClr val="878787"/>
            </a:solidFill>
            <a:round/>
          </a:ln>
        </c:spPr>
        <c:crossAx val="29882"/>
        <c:crossesAt val="0"/>
      </c:valAx>
      <c:spPr>
        <a:solidFill>
          <a:srgbClr val="ffffff"/>
        </a:solidFill>
      </c:spPr>
    </c:plotArea>
    <c:plotVisOnly val="1"/>
  </c:chart>
  <c:spPr>
    <a:noFill/>
  </c:spPr>
</c:chartSpace>
</file>

<file path=ppt/charts/chart10.xml><?xml version="1.0" encoding="utf-8"?>
<c:chartSpace xmlns:a="http://schemas.openxmlformats.org/drawingml/2006/main" xmlns:c="http://schemas.openxmlformats.org/drawingml/2006/chart" xmlns:r="http://schemas.openxmlformats.org/officeDocument/2006/relationships">
  <c:lang val="en-US"/>
  <c:chart>
    <c:title>
      <c:layout/>
      <c:tx>
        <c:rich>
          <a:bodyPr/>
          <a:lstStyle/>
          <a:p>
            <a:pPr>
              <a:defRPr/>
            </a:pPr>
            <a:r>
              <a:rPr lang="es-ES" sz="1400">
                <a:solidFill>
                  <a:srgbClr val="000000"/>
                </a:solidFill>
                <a:latin typeface="Calibri"/>
              </a:rPr>
              <a:t>Casos Hepatitis C UC HZT 2004-2009 N=46</a:t>
            </a:r>
          </a:p>
        </c:rich>
      </c:tx>
    </c:title>
    <c:plotArea>
      <c:layout/>
      <c:barChart>
        <c:barDir val="col"/>
        <c:grouping val="clustered"/>
        <c:ser>
          <c:idx val="0"/>
          <c:order val="0"/>
          <c:spPr>
            <a:solidFill>
              <a:srgbClr val="f79646"/>
            </a:solidFill>
          </c:spPr>
          <c:cat>
            <c:strRef>
              <c:f>categories</c:f>
              <c:strCache>
                <c:ptCount val="7"/>
                <c:pt idx="0">
                  <c:v>9-14 años</c:v>
                </c:pt>
                <c:pt idx="1">
                  <c:v>15 a 24 años</c:v>
                </c:pt>
                <c:pt idx="2">
                  <c:v>25 a 34 años</c:v>
                </c:pt>
                <c:pt idx="3">
                  <c:v>35 a 44 años</c:v>
                </c:pt>
                <c:pt idx="4">
                  <c:v>45 a 54 años</c:v>
                </c:pt>
                <c:pt idx="5">
                  <c:v>55 a 64 años</c:v>
                </c:pt>
                <c:pt idx="6">
                  <c:v>&gt;65 años</c:v>
                </c:pt>
              </c:strCache>
            </c:strRef>
          </c:cat>
          <c:val>
            <c:numRef>
              <c:f>0</c:f>
              <c:numCache>
                <c:formatCode>General</c:formatCode>
                <c:ptCount val="7"/>
                <c:pt idx="0">
                  <c:v>0</c:v>
                </c:pt>
                <c:pt idx="1">
                  <c:v>0</c:v>
                </c:pt>
                <c:pt idx="2">
                  <c:v>4</c:v>
                </c:pt>
                <c:pt idx="3">
                  <c:v>5</c:v>
                </c:pt>
                <c:pt idx="4">
                  <c:v>13</c:v>
                </c:pt>
                <c:pt idx="5">
                  <c:v>10</c:v>
                </c:pt>
                <c:pt idx="6">
                  <c:v>14</c:v>
                </c:pt>
              </c:numCache>
            </c:numRef>
          </c:val>
        </c:ser>
        <c:gapWidth val="150"/>
        <c:axId val="2690"/>
        <c:axId val="6762"/>
      </c:barChart>
      <c:catAx>
        <c:axId val="2690"/>
        <c:scaling>
          <c:orientation val="minMax"/>
        </c:scaling>
        <c:delete val="0"/>
        <c:axPos val="b"/>
        <c:majorTickMark val="none"/>
        <c:minorTickMark val="none"/>
        <c:tickLblPos val="nextTo"/>
        <c:spPr>
          <a:ln w="9360">
            <a:solidFill>
              <a:srgbClr val="878787"/>
            </a:solidFill>
            <a:round/>
          </a:ln>
        </c:spPr>
        <c:crossAx val="6762"/>
        <c:crossesAt val="0"/>
        <c:lblAlgn val="ctr"/>
        <c:auto val="1"/>
        <c:lblOffset val="100"/>
      </c:catAx>
      <c:valAx>
        <c:axId val="6762"/>
        <c:scaling>
          <c:orientation val="minMax"/>
        </c:scaling>
        <c:delete val="1"/>
        <c:axPos val="l"/>
        <c:majorTickMark val="out"/>
        <c:minorTickMark val="none"/>
        <c:tickLblPos val="nextTo"/>
        <c:spPr>
          <a:ln w="9360">
            <a:solidFill>
              <a:srgbClr val="878787"/>
            </a:solidFill>
            <a:round/>
          </a:ln>
        </c:spPr>
        <c:crossAx val="2690"/>
        <c:crossesAt val="0"/>
      </c:valAx>
      <c:spPr>
        <a:solidFill>
          <a:srgbClr val="ffffff"/>
        </a:solidFill>
      </c:spPr>
    </c:plotArea>
    <c:plotVisOnly val="1"/>
  </c:chart>
  <c:spPr>
    <a:noFill/>
  </c:spPr>
</c:chartSpace>
</file>

<file path=ppt/charts/chart11.xml><?xml version="1.0" encoding="utf-8"?>
<c:chartSpace xmlns:a="http://schemas.openxmlformats.org/drawingml/2006/main" xmlns:c="http://schemas.openxmlformats.org/drawingml/2006/chart" xmlns:r="http://schemas.openxmlformats.org/officeDocument/2006/relationships">
  <c:lang val="en-US"/>
  <c:chart>
    <c:title>
      <c:layout/>
      <c:tx>
        <c:rich>
          <a:bodyPr/>
          <a:lstStyle/>
          <a:p>
            <a:pPr>
              <a:defRPr/>
            </a:pPr>
            <a:r>
              <a:rPr lang="es-ES" sz="1400">
                <a:solidFill>
                  <a:srgbClr val="000000"/>
                </a:solidFill>
                <a:latin typeface="Calibri"/>
              </a:rPr>
              <a:t>Casos Hepatitis C por sexo UC HZT 2004-2009 N=46</a:t>
            </a:r>
          </a:p>
        </c:rich>
      </c:tx>
    </c:title>
    <c:plotArea>
      <c:layout/>
      <c:pieChart>
        <c:varyColors val="1"/>
        <c:ser>
          <c:idx val="0"/>
          <c:order val="0"/>
          <c:spPr>
            <a:solidFill>
              <a:srgbClr val="4f81bd"/>
            </a:solidFill>
          </c:spPr>
          <c:explosion val="0"/>
          <c:dPt>
            <c:idx val="0"/>
            <c:spPr>
              <a:solidFill>
                <a:srgbClr val="4f81bd"/>
              </a:solidFill>
            </c:spPr>
          </c:dPt>
          <c:dPt>
            <c:idx val="1"/>
            <c:spPr>
              <a:solidFill>
                <a:srgbClr val="c0504d"/>
              </a:solidFill>
            </c:spPr>
          </c:dPt>
          <c:cat>
            <c:strRef>
              <c:f>categories</c:f>
              <c:strCache>
                <c:ptCount val="2"/>
                <c:pt idx="0">
                  <c:v>varones</c:v>
                </c:pt>
                <c:pt idx="1">
                  <c:v>mujeres</c:v>
                </c:pt>
              </c:strCache>
            </c:strRef>
          </c:cat>
          <c:val>
            <c:numRef>
              <c:f>0</c:f>
              <c:numCache>
                <c:formatCode>General</c:formatCode>
                <c:ptCount val="2"/>
                <c:pt idx="0">
                  <c:v>32</c:v>
                </c:pt>
                <c:pt idx="1">
                  <c:v>14</c:v>
                </c:pt>
              </c:numCache>
            </c:numRef>
          </c:val>
        </c:ser>
        <c:firstSliceAng val="0"/>
      </c:pieChart>
      <c:spPr>
        <a:solidFill>
          <a:srgbClr val="ffffff"/>
        </a:solidFill>
      </c:spPr>
    </c:plotArea>
    <c:legend>
      <c:legendPos val="t"/>
      <c:spPr>
        <a:noFill/>
      </c:spPr>
    </c:legend>
    <c:plotVisOnly val="1"/>
  </c:chart>
  <c:spPr>
    <a:noFill/>
  </c:spPr>
</c:chartSpace>
</file>

<file path=ppt/charts/chart12.xml><?xml version="1.0" encoding="utf-8"?>
<c:chartSpace xmlns:a="http://schemas.openxmlformats.org/drawingml/2006/main" xmlns:c="http://schemas.openxmlformats.org/drawingml/2006/chart" xmlns:r="http://schemas.openxmlformats.org/officeDocument/2006/relationships">
  <c:lang val="en-US"/>
  <c:chart>
    <c:title>
      <c:layout/>
      <c:tx>
        <c:rich>
          <a:bodyPr/>
          <a:lstStyle/>
          <a:p>
            <a:pPr>
              <a:defRPr/>
            </a:pPr>
            <a:r>
              <a:rPr lang="es-ES" sz="1400">
                <a:solidFill>
                  <a:srgbClr val="000000"/>
                </a:solidFill>
                <a:latin typeface="Calibri"/>
              </a:rPr>
              <a:t>Casos confirmados de Trelew según ficha de notificación 2010-2014 N=8</a:t>
            </a:r>
          </a:p>
        </c:rich>
      </c:tx>
    </c:title>
    <c:plotArea>
      <c:layout/>
      <c:barChart>
        <c:barDir val="col"/>
        <c:grouping val="stacked"/>
        <c:ser>
          <c:idx val="0"/>
          <c:order val="0"/>
          <c:tx>
            <c:strRef>
              <c:f>label 1</c:f>
              <c:strCache>
                <c:ptCount val="1"/>
                <c:pt idx="0">
                  <c:v>HVB</c:v>
                </c:pt>
              </c:strCache>
            </c:strRef>
          </c:tx>
          <c:spPr>
            <a:solidFill>
              <a:srgbClr val="8064a2"/>
            </a:solidFill>
          </c:spPr>
          <c:cat>
            <c:strRef>
              <c:f>categories</c:f>
              <c:strCache>
                <c:ptCount val="5"/>
                <c:pt idx="0">
                  <c:v>2010</c:v>
                </c:pt>
                <c:pt idx="1">
                  <c:v>2011</c:v>
                </c:pt>
                <c:pt idx="2">
                  <c:v>2012</c:v>
                </c:pt>
                <c:pt idx="3">
                  <c:v>2013</c:v>
                </c:pt>
                <c:pt idx="4">
                  <c:v>2014</c:v>
                </c:pt>
              </c:strCache>
            </c:strRef>
          </c:cat>
          <c:val>
            <c:numRef>
              <c:f>0</c:f>
              <c:numCache>
                <c:formatCode>General</c:formatCode>
                <c:ptCount val="5"/>
                <c:pt idx="0">
                  <c:v>2</c:v>
                </c:pt>
                <c:pt idx="1">
                  <c:v>1</c:v>
                </c:pt>
                <c:pt idx="2">
                  <c:v>1</c:v>
                </c:pt>
                <c:pt idx="3">
                  <c:v/>
                </c:pt>
                <c:pt idx="4">
                  <c:v/>
                </c:pt>
              </c:numCache>
            </c:numRef>
          </c:val>
        </c:ser>
        <c:ser>
          <c:idx val="1"/>
          <c:order val="1"/>
          <c:tx>
            <c:strRef>
              <c:f>label 2</c:f>
              <c:strCache>
                <c:ptCount val="1"/>
                <c:pt idx="0">
                  <c:v>HVC</c:v>
                </c:pt>
              </c:strCache>
            </c:strRef>
          </c:tx>
          <c:spPr>
            <a:solidFill>
              <a:srgbClr val="f79646"/>
            </a:solidFill>
          </c:spPr>
          <c:cat>
            <c:strRef>
              <c:f>categories</c:f>
              <c:strCache>
                <c:ptCount val="5"/>
                <c:pt idx="0">
                  <c:v>2010</c:v>
                </c:pt>
                <c:pt idx="1">
                  <c:v>2011</c:v>
                </c:pt>
                <c:pt idx="2">
                  <c:v>2012</c:v>
                </c:pt>
                <c:pt idx="3">
                  <c:v>2013</c:v>
                </c:pt>
                <c:pt idx="4">
                  <c:v>2014</c:v>
                </c:pt>
              </c:strCache>
            </c:strRef>
          </c:cat>
          <c:val>
            <c:numRef>
              <c:f>1</c:f>
              <c:numCache>
                <c:formatCode>General</c:formatCode>
                <c:ptCount val="5"/>
                <c:pt idx="0">
                  <c:v>2</c:v>
                </c:pt>
                <c:pt idx="1">
                  <c:v>1</c:v>
                </c:pt>
                <c:pt idx="2">
                  <c:v>1</c:v>
                </c:pt>
                <c:pt idx="3">
                  <c:v/>
                </c:pt>
                <c:pt idx="4">
                  <c:v/>
                </c:pt>
              </c:numCache>
            </c:numRef>
          </c:val>
        </c:ser>
        <c:overlap val="100"/>
        <c:gapWidth val="55"/>
        <c:axId val="932"/>
        <c:axId val="8336"/>
      </c:barChart>
      <c:catAx>
        <c:axId val="932"/>
        <c:scaling>
          <c:orientation val="minMax"/>
        </c:scaling>
        <c:delete val="0"/>
        <c:axPos val="b"/>
        <c:majorTickMark val="none"/>
        <c:minorTickMark val="none"/>
        <c:tickLblPos val="nextTo"/>
        <c:spPr>
          <a:ln w="9360">
            <a:solidFill>
              <a:srgbClr val="878787"/>
            </a:solidFill>
            <a:round/>
          </a:ln>
        </c:spPr>
        <c:crossAx val="8336"/>
        <c:crossesAt val="0"/>
        <c:lblAlgn val="ctr"/>
        <c:auto val="1"/>
        <c:lblOffset val="100"/>
      </c:catAx>
      <c:valAx>
        <c:axId val="8336"/>
        <c:scaling>
          <c:orientation val="minMax"/>
        </c:scaling>
        <c:delete val="0"/>
        <c:axPos val="l"/>
        <c:majorGridlines>
          <c:spPr>
            <a:ln w="9360">
              <a:solidFill>
                <a:srgbClr val="878787"/>
              </a:solidFill>
              <a:round/>
            </a:ln>
          </c:spPr>
        </c:majorGridlines>
        <c:majorTickMark val="none"/>
        <c:minorTickMark val="none"/>
        <c:tickLblPos val="nextTo"/>
        <c:spPr>
          <a:ln w="9360">
            <a:solidFill>
              <a:srgbClr val="878787"/>
            </a:solidFill>
            <a:round/>
          </a:ln>
        </c:spPr>
        <c:crossAx val="932"/>
        <c:crossesAt val="0"/>
      </c:valAx>
      <c:spPr>
        <a:solidFill>
          <a:srgbClr val="ffffff"/>
        </a:solidFill>
      </c:spPr>
    </c:plotArea>
    <c:legend>
      <c:legendPos val="r"/>
      <c:spPr>
        <a:noFill/>
      </c:spPr>
    </c:legend>
    <c:plotVisOnly val="1"/>
  </c:chart>
  <c:spPr>
    <a:noFill/>
  </c:spPr>
</c:chartSpace>
</file>

<file path=ppt/charts/chart13.xml><?xml version="1.0" encoding="utf-8"?>
<c:chartSpace xmlns:a="http://schemas.openxmlformats.org/drawingml/2006/main" xmlns:c="http://schemas.openxmlformats.org/drawingml/2006/chart" xmlns:r="http://schemas.openxmlformats.org/officeDocument/2006/relationships">
  <c:lang val="en-US"/>
  <c:chart>
    <c:title>
      <c:layout/>
      <c:tx>
        <c:rich>
          <a:bodyPr/>
          <a:lstStyle/>
          <a:p>
            <a:pPr>
              <a:defRPr/>
            </a:pPr>
            <a:r>
              <a:rPr lang="es-ES" sz="1400">
                <a:solidFill>
                  <a:srgbClr val="000000"/>
                </a:solidFill>
                <a:latin typeface="Calibri"/>
              </a:rPr>
              <a:t>Casos de Hepatitis confirmados localidad Trelew según SIVILA 2010-2014 N=45</a:t>
            </a:r>
          </a:p>
        </c:rich>
      </c:tx>
    </c:title>
    <c:plotArea>
      <c:layout/>
      <c:barChart>
        <c:barDir val="col"/>
        <c:grouping val="clustered"/>
        <c:ser>
          <c:idx val="0"/>
          <c:order val="0"/>
          <c:spPr>
            <a:solidFill>
              <a:srgbClr val="4f81bd"/>
            </a:solidFill>
          </c:spPr>
          <c:cat>
            <c:strRef>
              <c:f>categories</c:f>
              <c:strCache>
                <c:ptCount val="4"/>
                <c:pt idx="0">
                  <c:v>*HEPATITIS A</c:v>
                </c:pt>
                <c:pt idx="1">
                  <c:v>*HEPATITIS B</c:v>
                </c:pt>
                <c:pt idx="2">
                  <c:v>*HEPATITIS C</c:v>
                </c:pt>
                <c:pt idx="3">
                  <c:v>HEPATITIS OTRAS</c:v>
                </c:pt>
              </c:strCache>
            </c:strRef>
          </c:cat>
          <c:val>
            <c:numRef>
              <c:f>0</c:f>
              <c:numCache>
                <c:formatCode>General</c:formatCode>
                <c:ptCount val="4"/>
                <c:pt idx="0">
                  <c:v>6</c:v>
                </c:pt>
                <c:pt idx="1">
                  <c:v>18</c:v>
                </c:pt>
                <c:pt idx="2">
                  <c:v>19</c:v>
                </c:pt>
                <c:pt idx="3">
                  <c:v>2</c:v>
                </c:pt>
              </c:numCache>
            </c:numRef>
          </c:val>
        </c:ser>
        <c:gapWidth val="150"/>
        <c:axId val="5553"/>
        <c:axId val="4500"/>
      </c:barChart>
      <c:catAx>
        <c:axId val="5553"/>
        <c:scaling>
          <c:orientation val="minMax"/>
        </c:scaling>
        <c:delete val="0"/>
        <c:axPos val="b"/>
        <c:majorTickMark val="none"/>
        <c:minorTickMark val="none"/>
        <c:tickLblPos val="nextTo"/>
        <c:spPr>
          <a:ln w="9360">
            <a:solidFill>
              <a:srgbClr val="878787"/>
            </a:solidFill>
            <a:round/>
          </a:ln>
        </c:spPr>
        <c:crossAx val="4500"/>
        <c:crossesAt val="0"/>
        <c:lblAlgn val="ctr"/>
        <c:auto val="1"/>
        <c:lblOffset val="100"/>
      </c:catAx>
      <c:valAx>
        <c:axId val="4500"/>
        <c:scaling>
          <c:orientation val="minMax"/>
        </c:scaling>
        <c:delete val="1"/>
        <c:axPos val="l"/>
        <c:majorTickMark val="out"/>
        <c:minorTickMark val="none"/>
        <c:tickLblPos val="nextTo"/>
        <c:spPr>
          <a:ln w="9360">
            <a:solidFill>
              <a:srgbClr val="878787"/>
            </a:solidFill>
            <a:round/>
          </a:ln>
        </c:spPr>
        <c:crossAx val="5553"/>
        <c:crossesAt val="0"/>
      </c:valAx>
      <c:spPr>
        <a:solidFill>
          <a:srgbClr val="ffffff"/>
        </a:solidFill>
      </c:spPr>
    </c:plotArea>
    <c:plotVisOnly val="1"/>
  </c:chart>
  <c:spPr>
    <a:noFill/>
  </c:spPr>
</c:chartSpace>
</file>

<file path=ppt/charts/chart14.xml><?xml version="1.0" encoding="utf-8"?>
<c:chartSpace xmlns:a="http://schemas.openxmlformats.org/drawingml/2006/main" xmlns:c="http://schemas.openxmlformats.org/drawingml/2006/chart" xmlns:r="http://schemas.openxmlformats.org/officeDocument/2006/relationships">
  <c:lang val="en-US"/>
  <c:chart>
    <c:title>
      <c:layout/>
      <c:tx>
        <c:rich>
          <a:bodyPr/>
          <a:lstStyle/>
          <a:p>
            <a:pPr>
              <a:defRPr/>
            </a:pPr>
            <a:r>
              <a:rPr lang="es-ES" sz="1200">
                <a:solidFill>
                  <a:srgbClr val="000000"/>
                </a:solidFill>
                <a:latin typeface="Calibri"/>
              </a:rPr>
              <a:t>Distribución de casos de HVB según grupo etario.
 Período 1992-2014.  Pcia del Chubut   N 108</a:t>
            </a:r>
          </a:p>
        </c:rich>
      </c:tx>
    </c:title>
    <c:plotArea>
      <c:layout/>
      <c:barChart>
        <c:barDir val="col"/>
        <c:grouping val="clustered"/>
        <c:ser>
          <c:idx val="0"/>
          <c:order val="0"/>
          <c:spPr>
            <a:solidFill>
              <a:srgbClr val="8064a2"/>
            </a:solidFill>
          </c:spPr>
          <c:cat>
            <c:strRef>
              <c:f>categories</c:f>
              <c:strCache>
                <c:ptCount val="18"/>
                <c:pt idx="0">
                  <c:v>0 a 1</c:v>
                </c:pt>
                <c:pt idx="1">
                  <c:v>1 a 4</c:v>
                </c:pt>
                <c:pt idx="2">
                  <c:v>5 a 9</c:v>
                </c:pt>
                <c:pt idx="3">
                  <c:v>10 a 14</c:v>
                </c:pt>
                <c:pt idx="4">
                  <c:v>15 a 19</c:v>
                </c:pt>
                <c:pt idx="5">
                  <c:v>20 a 24</c:v>
                </c:pt>
                <c:pt idx="6">
                  <c:v>25 a 29</c:v>
                </c:pt>
                <c:pt idx="7">
                  <c:v>30 a 34</c:v>
                </c:pt>
                <c:pt idx="8">
                  <c:v>35 a 39</c:v>
                </c:pt>
                <c:pt idx="9">
                  <c:v>40 a 44</c:v>
                </c:pt>
                <c:pt idx="10">
                  <c:v>45 a 49</c:v>
                </c:pt>
                <c:pt idx="11">
                  <c:v>50 a 54</c:v>
                </c:pt>
                <c:pt idx="12">
                  <c:v>55 a 59</c:v>
                </c:pt>
                <c:pt idx="13">
                  <c:v>60 a 64</c:v>
                </c:pt>
                <c:pt idx="14">
                  <c:v>65 a 69</c:v>
                </c:pt>
                <c:pt idx="15">
                  <c:v>70 a 74</c:v>
                </c:pt>
                <c:pt idx="16">
                  <c:v>75 a 79</c:v>
                </c:pt>
                <c:pt idx="17">
                  <c:v>S/D</c:v>
                </c:pt>
              </c:strCache>
            </c:strRef>
          </c:cat>
          <c:val>
            <c:numRef>
              <c:f>0</c:f>
              <c:numCache>
                <c:formatCode>General</c:formatCode>
                <c:ptCount val="18"/>
                <c:pt idx="0">
                  <c:v>0</c:v>
                </c:pt>
                <c:pt idx="1">
                  <c:v>0</c:v>
                </c:pt>
                <c:pt idx="2">
                  <c:v>0</c:v>
                </c:pt>
                <c:pt idx="3">
                  <c:v>0</c:v>
                </c:pt>
                <c:pt idx="4">
                  <c:v>2</c:v>
                </c:pt>
                <c:pt idx="5">
                  <c:v>10</c:v>
                </c:pt>
                <c:pt idx="6">
                  <c:v>10</c:v>
                </c:pt>
                <c:pt idx="7">
                  <c:v>13</c:v>
                </c:pt>
                <c:pt idx="8">
                  <c:v>14</c:v>
                </c:pt>
                <c:pt idx="9">
                  <c:v>10</c:v>
                </c:pt>
                <c:pt idx="10">
                  <c:v>7</c:v>
                </c:pt>
                <c:pt idx="11">
                  <c:v>11</c:v>
                </c:pt>
                <c:pt idx="12">
                  <c:v>5</c:v>
                </c:pt>
                <c:pt idx="13">
                  <c:v>1</c:v>
                </c:pt>
                <c:pt idx="14">
                  <c:v>2</c:v>
                </c:pt>
                <c:pt idx="15">
                  <c:v>1</c:v>
                </c:pt>
                <c:pt idx="16">
                  <c:v>0</c:v>
                </c:pt>
                <c:pt idx="17">
                  <c:v>22</c:v>
                </c:pt>
              </c:numCache>
            </c:numRef>
          </c:val>
        </c:ser>
        <c:gapWidth val="150"/>
        <c:axId val="3909"/>
        <c:axId val="30867"/>
      </c:barChart>
      <c:catAx>
        <c:axId val="3909"/>
        <c:scaling>
          <c:orientation val="minMax"/>
        </c:scaling>
        <c:title>
          <c:layout/>
          <c:tx>
            <c:rich>
              <a:bodyPr/>
              <a:lstStyle/>
              <a:p>
                <a:pPr>
                  <a:defRPr/>
                </a:pPr>
                <a:r>
                  <a:rPr b="1" lang="es-ES" sz="1000">
                    <a:solidFill>
                      <a:srgbClr val="000000"/>
                    </a:solidFill>
                    <a:latin typeface="Calibri"/>
                  </a:rPr>
                  <a:t>grupos etarios</a:t>
                </a:r>
              </a:p>
            </c:rich>
          </c:tx>
        </c:title>
        <c:delete val="0"/>
        <c:axPos val="b"/>
        <c:majorTickMark val="out"/>
        <c:minorTickMark val="none"/>
        <c:tickLblPos val="nextTo"/>
        <c:spPr>
          <a:ln w="9360">
            <a:solidFill>
              <a:srgbClr val="878787"/>
            </a:solidFill>
            <a:round/>
          </a:ln>
        </c:spPr>
        <c:crossAx val="30867"/>
        <c:crossesAt val="0"/>
        <c:lblAlgn val="ctr"/>
        <c:auto val="1"/>
        <c:lblOffset val="100"/>
      </c:catAx>
      <c:valAx>
        <c:axId val="30867"/>
        <c:scaling>
          <c:orientation val="minMax"/>
        </c:scaling>
        <c:title>
          <c:layout/>
          <c:tx>
            <c:rich>
              <a:bodyPr/>
              <a:lstStyle/>
              <a:p>
                <a:pPr>
                  <a:defRPr/>
                </a:pPr>
                <a:r>
                  <a:rPr b="1" lang="es-ES" sz="1000">
                    <a:solidFill>
                      <a:srgbClr val="000000"/>
                    </a:solidFill>
                    <a:latin typeface="Calibri"/>
                  </a:rPr>
                  <a:t>N° de casos</a:t>
                </a:r>
              </a:p>
            </c:rich>
          </c:tx>
        </c:title>
        <c:delete val="0"/>
        <c:axPos val="l"/>
        <c:majorGridlines>
          <c:spPr>
            <a:ln w="9360">
              <a:solidFill>
                <a:srgbClr val="878787"/>
              </a:solidFill>
              <a:round/>
            </a:ln>
          </c:spPr>
        </c:majorGridlines>
        <c:majorTickMark val="out"/>
        <c:minorTickMark val="none"/>
        <c:tickLblPos val="nextTo"/>
        <c:spPr>
          <a:ln w="9360">
            <a:solidFill>
              <a:srgbClr val="878787"/>
            </a:solidFill>
            <a:round/>
          </a:ln>
        </c:spPr>
        <c:crossAx val="3909"/>
        <c:crossesAt val="0"/>
      </c:valAx>
      <c:spPr>
        <a:solidFill>
          <a:srgbClr val="ffffff"/>
        </a:solidFill>
      </c:spPr>
    </c:plotArea>
    <c:plotVisOnly val="1"/>
  </c:chart>
  <c:spPr>
    <a:noFill/>
  </c:spPr>
</c:chartSpace>
</file>

<file path=ppt/charts/chart15.xml><?xml version="1.0" encoding="utf-8"?>
<c:chartSpace xmlns:a="http://schemas.openxmlformats.org/drawingml/2006/main" xmlns:c="http://schemas.openxmlformats.org/drawingml/2006/chart" xmlns:r="http://schemas.openxmlformats.org/officeDocument/2006/relationships">
  <c:lang val="en-US"/>
  <c:chart>
    <c:title>
      <c:layout/>
      <c:tx>
        <c:rich>
          <a:bodyPr/>
          <a:lstStyle/>
          <a:p>
            <a:pPr>
              <a:defRPr/>
            </a:pPr>
            <a:r>
              <a:rPr lang="es-ES" sz="1200">
                <a:solidFill>
                  <a:srgbClr val="000000"/>
                </a:solidFill>
                <a:latin typeface="Calibri"/>
              </a:rPr>
              <a:t>Distribución de casos de HCV según grupo etario. 
Periodo 1992-2014. Pcia del Chubut. N162</a:t>
            </a:r>
          </a:p>
        </c:rich>
      </c:tx>
    </c:title>
    <c:plotArea>
      <c:layout/>
      <c:barChart>
        <c:barDir val="col"/>
        <c:grouping val="clustered"/>
        <c:ser>
          <c:idx val="0"/>
          <c:order val="0"/>
          <c:spPr>
            <a:solidFill>
              <a:srgbClr val="f79646"/>
            </a:solidFill>
          </c:spPr>
          <c:cat>
            <c:strRef>
              <c:f>categories</c:f>
              <c:strCache>
                <c:ptCount val="18"/>
                <c:pt idx="0">
                  <c:v>0 a 1</c:v>
                </c:pt>
                <c:pt idx="1">
                  <c:v>1 a 4</c:v>
                </c:pt>
                <c:pt idx="2">
                  <c:v>5 a 9</c:v>
                </c:pt>
                <c:pt idx="3">
                  <c:v>10 a 14</c:v>
                </c:pt>
                <c:pt idx="4">
                  <c:v>15 a 19</c:v>
                </c:pt>
                <c:pt idx="5">
                  <c:v>20 a 24</c:v>
                </c:pt>
                <c:pt idx="6">
                  <c:v>25 a 29</c:v>
                </c:pt>
                <c:pt idx="7">
                  <c:v>30 a 34</c:v>
                </c:pt>
                <c:pt idx="8">
                  <c:v>35 a 39</c:v>
                </c:pt>
                <c:pt idx="9">
                  <c:v>40 a 44</c:v>
                </c:pt>
                <c:pt idx="10">
                  <c:v>45 a 49</c:v>
                </c:pt>
                <c:pt idx="11">
                  <c:v>50 a 54</c:v>
                </c:pt>
                <c:pt idx="12">
                  <c:v>55 a 59</c:v>
                </c:pt>
                <c:pt idx="13">
                  <c:v>60 a 64</c:v>
                </c:pt>
                <c:pt idx="14">
                  <c:v>65 a 69</c:v>
                </c:pt>
                <c:pt idx="15">
                  <c:v>70 a 74</c:v>
                </c:pt>
                <c:pt idx="16">
                  <c:v>75 a 79</c:v>
                </c:pt>
                <c:pt idx="17">
                  <c:v>S/D</c:v>
                </c:pt>
              </c:strCache>
            </c:strRef>
          </c:cat>
          <c:val>
            <c:numRef>
              <c:f>0</c:f>
              <c:numCache>
                <c:formatCode>General</c:formatCode>
                <c:ptCount val="18"/>
                <c:pt idx="0">
                  <c:v>0</c:v>
                </c:pt>
                <c:pt idx="1">
                  <c:v>0</c:v>
                </c:pt>
                <c:pt idx="2">
                  <c:v>2</c:v>
                </c:pt>
                <c:pt idx="3">
                  <c:v>1</c:v>
                </c:pt>
                <c:pt idx="4">
                  <c:v>1</c:v>
                </c:pt>
                <c:pt idx="5">
                  <c:v>5</c:v>
                </c:pt>
                <c:pt idx="6">
                  <c:v>11</c:v>
                </c:pt>
                <c:pt idx="7">
                  <c:v>16</c:v>
                </c:pt>
                <c:pt idx="8">
                  <c:v>10</c:v>
                </c:pt>
                <c:pt idx="9">
                  <c:v>19</c:v>
                </c:pt>
                <c:pt idx="10">
                  <c:v>16</c:v>
                </c:pt>
                <c:pt idx="11">
                  <c:v>21</c:v>
                </c:pt>
                <c:pt idx="12">
                  <c:v>10</c:v>
                </c:pt>
                <c:pt idx="13">
                  <c:v>7</c:v>
                </c:pt>
                <c:pt idx="14">
                  <c:v>8</c:v>
                </c:pt>
                <c:pt idx="15">
                  <c:v>1</c:v>
                </c:pt>
                <c:pt idx="16">
                  <c:v>4</c:v>
                </c:pt>
                <c:pt idx="17">
                  <c:v>30</c:v>
                </c:pt>
              </c:numCache>
            </c:numRef>
          </c:val>
        </c:ser>
        <c:gapWidth val="150"/>
        <c:axId val="12858"/>
        <c:axId val="3713"/>
      </c:barChart>
      <c:catAx>
        <c:axId val="12858"/>
        <c:scaling>
          <c:orientation val="minMax"/>
        </c:scaling>
        <c:title>
          <c:layout/>
          <c:tx>
            <c:rich>
              <a:bodyPr/>
              <a:lstStyle/>
              <a:p>
                <a:pPr>
                  <a:defRPr/>
                </a:pPr>
                <a:r>
                  <a:rPr b="1" lang="es-ES" sz="1000">
                    <a:solidFill>
                      <a:srgbClr val="000000"/>
                    </a:solidFill>
                    <a:latin typeface="Calibri"/>
                  </a:rPr>
                  <a:t>grupo etario</a:t>
                </a:r>
              </a:p>
            </c:rich>
          </c:tx>
        </c:title>
        <c:delete val="0"/>
        <c:axPos val="b"/>
        <c:majorTickMark val="out"/>
        <c:minorTickMark val="none"/>
        <c:tickLblPos val="nextTo"/>
        <c:spPr>
          <a:ln w="9360">
            <a:solidFill>
              <a:srgbClr val="878787"/>
            </a:solidFill>
            <a:round/>
          </a:ln>
        </c:spPr>
        <c:crossAx val="3713"/>
        <c:crossesAt val="0"/>
        <c:lblAlgn val="ctr"/>
        <c:auto val="1"/>
        <c:lblOffset val="100"/>
      </c:catAx>
      <c:valAx>
        <c:axId val="3713"/>
        <c:scaling>
          <c:orientation val="minMax"/>
        </c:scaling>
        <c:title>
          <c:layout/>
          <c:tx>
            <c:rich>
              <a:bodyPr/>
              <a:lstStyle/>
              <a:p>
                <a:pPr>
                  <a:defRPr/>
                </a:pPr>
                <a:r>
                  <a:rPr b="1" lang="es-ES" sz="1000">
                    <a:solidFill>
                      <a:srgbClr val="000000"/>
                    </a:solidFill>
                    <a:latin typeface="Calibri"/>
                  </a:rPr>
                  <a:t>N° de casos</a:t>
                </a:r>
              </a:p>
            </c:rich>
          </c:tx>
        </c:title>
        <c:delete val="0"/>
        <c:axPos val="l"/>
        <c:majorGridlines>
          <c:spPr>
            <a:ln w="9360">
              <a:solidFill>
                <a:srgbClr val="878787"/>
              </a:solidFill>
              <a:round/>
            </a:ln>
          </c:spPr>
        </c:majorGridlines>
        <c:majorTickMark val="out"/>
        <c:minorTickMark val="none"/>
        <c:tickLblPos val="nextTo"/>
        <c:spPr>
          <a:ln w="9360">
            <a:solidFill>
              <a:srgbClr val="878787"/>
            </a:solidFill>
            <a:round/>
          </a:ln>
        </c:spPr>
        <c:crossAx val="12858"/>
        <c:crossesAt val="0"/>
      </c:valAx>
      <c:spPr>
        <a:solidFill>
          <a:srgbClr val="ffffff"/>
        </a:solidFill>
      </c:spPr>
    </c:plotArea>
    <c:plotVisOnly val="1"/>
  </c:chart>
  <c:spPr>
    <a:noFill/>
  </c:spPr>
</c:chartSpace>
</file>

<file path=ppt/charts/chart16.xml><?xml version="1.0" encoding="utf-8"?>
<c:chartSpace xmlns:a="http://schemas.openxmlformats.org/drawingml/2006/main" xmlns:c="http://schemas.openxmlformats.org/drawingml/2006/chart" xmlns:r="http://schemas.openxmlformats.org/officeDocument/2006/relationships">
  <c:lang val="en-US"/>
  <c:chart>
    <c:title>
      <c:layout/>
      <c:tx>
        <c:rich>
          <a:bodyPr/>
          <a:lstStyle/>
          <a:p>
            <a:pPr>
              <a:defRPr/>
            </a:pPr>
            <a:r>
              <a:rPr lang="es-ES" sz="1400">
                <a:solidFill>
                  <a:srgbClr val="000000"/>
                </a:solidFill>
                <a:latin typeface="Calibri"/>
              </a:rPr>
              <a:t>Pacientes en tratamiento por Hepatitis B y C.
 Período 2012-Junio 2015. Provincia del Chubut. N=11</a:t>
            </a:r>
          </a:p>
        </c:rich>
      </c:tx>
    </c:title>
    <c:plotArea>
      <c:layout/>
      <c:barChart>
        <c:barDir val="col"/>
        <c:grouping val="clustered"/>
        <c:ser>
          <c:idx val="0"/>
          <c:order val="0"/>
          <c:tx>
            <c:strRef>
              <c:f>label 1</c:f>
              <c:strCache>
                <c:ptCount val="1"/>
                <c:pt idx="0">
                  <c:v>2012</c:v>
                </c:pt>
              </c:strCache>
            </c:strRef>
          </c:tx>
          <c:spPr>
            <a:solidFill>
              <a:srgbClr val="4f81bd"/>
            </a:solidFill>
            <a:ln w="9360">
              <a:solidFill>
                <a:srgbClr val="f9f9f9"/>
              </a:solidFill>
              <a:round/>
            </a:ln>
          </c:spPr>
          <c:cat>
            <c:strRef>
              <c:f>categories</c:f>
              <c:strCache>
                <c:ptCount val="2"/>
                <c:pt idx="0">
                  <c:v>Tratamiento VHC</c:v>
                </c:pt>
                <c:pt idx="1">
                  <c:v>Tratamiento VHB</c:v>
                </c:pt>
              </c:strCache>
            </c:strRef>
          </c:cat>
          <c:val>
            <c:numRef>
              <c:f>0</c:f>
              <c:numCache>
                <c:formatCode>General</c:formatCode>
                <c:ptCount val="2"/>
                <c:pt idx="0">
                  <c:v>1</c:v>
                </c:pt>
                <c:pt idx="1">
                  <c:v>0</c:v>
                </c:pt>
              </c:numCache>
            </c:numRef>
          </c:val>
        </c:ser>
        <c:ser>
          <c:idx val="1"/>
          <c:order val="1"/>
          <c:tx>
            <c:strRef>
              <c:f>label 2</c:f>
              <c:strCache>
                <c:ptCount val="1"/>
                <c:pt idx="0">
                  <c:v>2013</c:v>
                </c:pt>
              </c:strCache>
            </c:strRef>
          </c:tx>
          <c:spPr>
            <a:solidFill>
              <a:srgbClr val="c0504d"/>
            </a:solidFill>
            <a:ln w="9360">
              <a:solidFill>
                <a:srgbClr val="f9f9f9"/>
              </a:solidFill>
              <a:round/>
            </a:ln>
          </c:spPr>
          <c:cat>
            <c:strRef>
              <c:f>categories</c:f>
              <c:strCache>
                <c:ptCount val="2"/>
                <c:pt idx="0">
                  <c:v>Tratamiento VHC</c:v>
                </c:pt>
                <c:pt idx="1">
                  <c:v>Tratamiento VHB</c:v>
                </c:pt>
              </c:strCache>
            </c:strRef>
          </c:cat>
          <c:val>
            <c:numRef>
              <c:f>1</c:f>
              <c:numCache>
                <c:formatCode>General</c:formatCode>
                <c:ptCount val="2"/>
                <c:pt idx="0">
                  <c:v>5</c:v>
                </c:pt>
                <c:pt idx="1">
                  <c:v>1</c:v>
                </c:pt>
              </c:numCache>
            </c:numRef>
          </c:val>
        </c:ser>
        <c:ser>
          <c:idx val="2"/>
          <c:order val="2"/>
          <c:tx>
            <c:strRef>
              <c:f>label 3</c:f>
              <c:strCache>
                <c:ptCount val="1"/>
                <c:pt idx="0">
                  <c:v>2014</c:v>
                </c:pt>
              </c:strCache>
            </c:strRef>
          </c:tx>
          <c:spPr>
            <a:solidFill>
              <a:srgbClr val="9bbb59"/>
            </a:solidFill>
            <a:ln w="9360">
              <a:solidFill>
                <a:srgbClr val="f9f9f9"/>
              </a:solidFill>
              <a:round/>
            </a:ln>
          </c:spPr>
          <c:cat>
            <c:strRef>
              <c:f>categories</c:f>
              <c:strCache>
                <c:ptCount val="2"/>
                <c:pt idx="0">
                  <c:v>Tratamiento VHC</c:v>
                </c:pt>
                <c:pt idx="1">
                  <c:v>Tratamiento VHB</c:v>
                </c:pt>
              </c:strCache>
            </c:strRef>
          </c:cat>
          <c:val>
            <c:numRef>
              <c:f>2</c:f>
              <c:numCache>
                <c:formatCode>General</c:formatCode>
                <c:ptCount val="2"/>
                <c:pt idx="0">
                  <c:v>1</c:v>
                </c:pt>
                <c:pt idx="1">
                  <c:v>1</c:v>
                </c:pt>
              </c:numCache>
            </c:numRef>
          </c:val>
        </c:ser>
        <c:ser>
          <c:idx val="3"/>
          <c:order val="3"/>
          <c:tx>
            <c:strRef>
              <c:f>label 4</c:f>
              <c:strCache>
                <c:ptCount val="1"/>
                <c:pt idx="0">
                  <c:v>Jun-15</c:v>
                </c:pt>
              </c:strCache>
            </c:strRef>
          </c:tx>
          <c:spPr>
            <a:solidFill>
              <a:srgbClr val="8064a2"/>
            </a:solidFill>
            <a:ln w="9360">
              <a:solidFill>
                <a:srgbClr val="f9f9f9"/>
              </a:solidFill>
              <a:round/>
            </a:ln>
          </c:spPr>
          <c:cat>
            <c:strRef>
              <c:f>categories</c:f>
              <c:strCache>
                <c:ptCount val="2"/>
                <c:pt idx="0">
                  <c:v>Tratamiento VHC</c:v>
                </c:pt>
                <c:pt idx="1">
                  <c:v>Tratamiento VHB</c:v>
                </c:pt>
              </c:strCache>
            </c:strRef>
          </c:cat>
          <c:val>
            <c:numRef>
              <c:f>3</c:f>
              <c:numCache>
                <c:formatCode>General</c:formatCode>
                <c:ptCount val="2"/>
                <c:pt idx="0">
                  <c:v>1</c:v>
                </c:pt>
                <c:pt idx="1">
                  <c:v>1</c:v>
                </c:pt>
              </c:numCache>
            </c:numRef>
          </c:val>
        </c:ser>
        <c:gapWidth val="150"/>
        <c:axId val="24619"/>
        <c:axId val="28957"/>
      </c:barChart>
      <c:catAx>
        <c:axId val="24619"/>
        <c:scaling>
          <c:orientation val="minMax"/>
        </c:scaling>
        <c:delete val="0"/>
        <c:axPos val="b"/>
        <c:majorTickMark val="out"/>
        <c:minorTickMark val="none"/>
        <c:tickLblPos val="nextTo"/>
        <c:spPr>
          <a:ln w="9360">
            <a:solidFill>
              <a:srgbClr val="878787"/>
            </a:solidFill>
            <a:round/>
          </a:ln>
        </c:spPr>
        <c:crossAx val="28957"/>
        <c:crossesAt val="0"/>
        <c:lblAlgn val="ctr"/>
        <c:auto val="1"/>
        <c:lblOffset val="100"/>
      </c:catAx>
      <c:valAx>
        <c:axId val="28957"/>
        <c:scaling>
          <c:orientation val="minMax"/>
        </c:scaling>
        <c:title>
          <c:layout/>
          <c:tx>
            <c:rich>
              <a:bodyPr/>
              <a:lstStyle/>
              <a:p>
                <a:pPr>
                  <a:defRPr/>
                </a:pPr>
                <a:r>
                  <a:rPr b="1" lang="es-ES" sz="1200">
                    <a:solidFill>
                      <a:srgbClr val="000000"/>
                    </a:solidFill>
                    <a:latin typeface="Calibri"/>
                  </a:rPr>
                  <a:t>Nº Tratamientos</a:t>
                </a:r>
              </a:p>
            </c:rich>
          </c:tx>
        </c:title>
        <c:delete val="0"/>
        <c:axPos val="l"/>
        <c:majorGridlines>
          <c:spPr>
            <a:ln w="9360">
              <a:solidFill>
                <a:srgbClr val="878787"/>
              </a:solidFill>
              <a:round/>
            </a:ln>
          </c:spPr>
        </c:majorGridlines>
        <c:majorTickMark val="out"/>
        <c:minorTickMark val="none"/>
        <c:tickLblPos val="nextTo"/>
        <c:spPr>
          <a:ln w="9360">
            <a:solidFill>
              <a:srgbClr val="878787"/>
            </a:solidFill>
            <a:round/>
          </a:ln>
        </c:spPr>
        <c:crossAx val="24619"/>
        <c:crossesAt val="0"/>
      </c:valAx>
      <c:spPr>
        <a:solidFill>
          <a:srgbClr val="ffffff"/>
        </a:solidFill>
      </c:spPr>
    </c:plotArea>
    <c:legend>
      <c:legendPos val="r"/>
      <c:spPr>
        <a:noFill/>
      </c:spPr>
    </c:legend>
    <c:plotVisOnly val="1"/>
  </c:chart>
  <c:spPr>
    <a:noFill/>
  </c:spPr>
</c:chartSpace>
</file>

<file path=ppt/charts/chart17.xml><?xml version="1.0" encoding="utf-8"?>
<c:chartSpace xmlns:a="http://schemas.openxmlformats.org/drawingml/2006/main" xmlns:c="http://schemas.openxmlformats.org/drawingml/2006/chart" xmlns:r="http://schemas.openxmlformats.org/officeDocument/2006/relationships">
  <c:lang val="en-US"/>
  <c:chart>
    <c:title>
      <c:layout/>
      <c:tx>
        <c:rich>
          <a:bodyPr/>
          <a:lstStyle/>
          <a:p>
            <a:pPr>
              <a:defRPr/>
            </a:pPr>
            <a:r>
              <a:rPr lang="es-ES" sz="1400">
                <a:solidFill>
                  <a:srgbClr val="000000"/>
                </a:solidFill>
                <a:latin typeface="Calibri"/>
                <a:ea typeface="Arial"/>
              </a:rPr>
              <a:t>Distribución de casos de Hepatitis C según Genotipo. Período 2011-Junio 2015. Provincia del Chubut. N=9</a:t>
            </a:r>
          </a:p>
        </c:rich>
      </c:tx>
    </c:title>
    <c:plotArea>
      <c:layout/>
      <c:barChart>
        <c:barDir val="col"/>
        <c:grouping val="clustered"/>
        <c:ser>
          <c:idx val="0"/>
          <c:order val="0"/>
          <c:spPr>
            <a:solidFill>
              <a:srgbClr val="f79646"/>
            </a:solidFill>
          </c:spPr>
          <c:cat>
            <c:strRef>
              <c:f>categories</c:f>
              <c:strCache>
                <c:ptCount val="4"/>
                <c:pt idx="0">
                  <c:v>1B</c:v>
                </c:pt>
                <c:pt idx="1">
                  <c:v>1A</c:v>
                </c:pt>
                <c:pt idx="2">
                  <c:v>3A</c:v>
                </c:pt>
                <c:pt idx="3">
                  <c:v>Desc.</c:v>
                </c:pt>
              </c:strCache>
            </c:strRef>
          </c:cat>
          <c:val>
            <c:numRef>
              <c:f>0</c:f>
              <c:numCache>
                <c:formatCode>General</c:formatCode>
                <c:ptCount val="4"/>
                <c:pt idx="0">
                  <c:v>4</c:v>
                </c:pt>
                <c:pt idx="1">
                  <c:v>2</c:v>
                </c:pt>
                <c:pt idx="2">
                  <c:v>2</c:v>
                </c:pt>
                <c:pt idx="3">
                  <c:v>1</c:v>
                </c:pt>
              </c:numCache>
            </c:numRef>
          </c:val>
        </c:ser>
        <c:gapWidth val="150"/>
        <c:axId val="16421"/>
        <c:axId val="21095"/>
      </c:barChart>
      <c:catAx>
        <c:axId val="16421"/>
        <c:scaling>
          <c:orientation val="minMax"/>
        </c:scaling>
        <c:title>
          <c:layout/>
          <c:tx>
            <c:rich>
              <a:bodyPr/>
              <a:lstStyle/>
              <a:p>
                <a:pPr>
                  <a:defRPr/>
                </a:pPr>
                <a:r>
                  <a:rPr lang="es-ES" sz="1200">
                    <a:solidFill>
                      <a:srgbClr val="000000"/>
                    </a:solidFill>
                    <a:latin typeface="Calibri"/>
                    <a:ea typeface="Arial"/>
                  </a:rPr>
                  <a:t>Genotipo</a:t>
                </a:r>
              </a:p>
            </c:rich>
          </c:tx>
        </c:title>
        <c:delete val="0"/>
        <c:axPos val="b"/>
        <c:majorTickMark val="out"/>
        <c:minorTickMark val="none"/>
        <c:tickLblPos val="nextTo"/>
        <c:spPr>
          <a:ln w="3240">
            <a:solidFill>
              <a:srgbClr val="c0c0c0"/>
            </a:solidFill>
            <a:round/>
          </a:ln>
        </c:spPr>
        <c:crossAx val="21095"/>
        <c:crossesAt val="0"/>
        <c:lblAlgn val="ctr"/>
        <c:auto val="1"/>
        <c:lblOffset val="100"/>
      </c:catAx>
      <c:valAx>
        <c:axId val="21095"/>
        <c:scaling>
          <c:orientation val="minMax"/>
        </c:scaling>
        <c:title>
          <c:layout/>
          <c:tx>
            <c:rich>
              <a:bodyPr/>
              <a:lstStyle/>
              <a:p>
                <a:pPr>
                  <a:defRPr/>
                </a:pPr>
                <a:r>
                  <a:rPr lang="es-ES" sz="1200">
                    <a:solidFill>
                      <a:srgbClr val="000000"/>
                    </a:solidFill>
                    <a:latin typeface="Calibri"/>
                    <a:ea typeface="Arial"/>
                  </a:rPr>
                  <a:t>Nº casos</a:t>
                </a:r>
              </a:p>
            </c:rich>
          </c:tx>
        </c:title>
        <c:delete val="0"/>
        <c:axPos val="l"/>
        <c:majorGridlines>
          <c:spPr>
            <a:ln w="3240">
              <a:solidFill>
                <a:srgbClr val="c0c0c0"/>
              </a:solidFill>
              <a:round/>
            </a:ln>
          </c:spPr>
        </c:majorGridlines>
        <c:majorTickMark val="out"/>
        <c:minorTickMark val="none"/>
        <c:tickLblPos val="nextTo"/>
        <c:spPr>
          <a:ln w="3240">
            <a:solidFill>
              <a:srgbClr val="c0c0c0"/>
            </a:solidFill>
            <a:round/>
          </a:ln>
        </c:spPr>
        <c:crossAx val="16421"/>
        <c:crossesAt val="0"/>
      </c:valAx>
      <c:spPr>
        <a:solidFill>
          <a:srgbClr val="ffffff"/>
        </a:solidFill>
        <a:ln w="12600">
          <a:solidFill>
            <a:srgbClr val="c0c0c0"/>
          </a:solidFill>
          <a:round/>
        </a:ln>
      </c:spPr>
    </c:plotArea>
    <c:plotVisOnly val="1"/>
  </c:chart>
  <c:spPr>
    <a:solidFill>
      <a:srgbClr val="ffffff"/>
    </a:solidFill>
    <a:ln w="12600">
      <a:solidFill>
        <a:srgbClr val="969696"/>
      </a:solidFill>
      <a:round/>
    </a:ln>
  </c:spPr>
</c:chartSpace>
</file>

<file path=ppt/charts/chart2.xml><?xml version="1.0" encoding="utf-8"?>
<c:chartSpace xmlns:a="http://schemas.openxmlformats.org/drawingml/2006/main" xmlns:c="http://schemas.openxmlformats.org/drawingml/2006/chart" xmlns:r="http://schemas.openxmlformats.org/officeDocument/2006/relationships">
  <c:lang val="en-US"/>
  <c:chart>
    <c:title>
      <c:layout/>
      <c:tx>
        <c:rich>
          <a:bodyPr/>
          <a:lstStyle/>
          <a:p>
            <a:pPr>
              <a:defRPr/>
            </a:pPr>
            <a:r>
              <a:rPr lang="es-ES" sz="1400">
                <a:solidFill>
                  <a:srgbClr val="000000"/>
                </a:solidFill>
                <a:latin typeface="Calibri"/>
              </a:rPr>
              <a:t>Casos reportados en UC HZT por sexo 2004-2009  N=146</a:t>
            </a:r>
          </a:p>
        </c:rich>
      </c:tx>
    </c:title>
    <c:plotArea>
      <c:layout/>
      <c:pieChart>
        <c:varyColors val="1"/>
        <c:ser>
          <c:idx val="0"/>
          <c:order val="0"/>
          <c:spPr>
            <a:solidFill>
              <a:srgbClr val="4f81bd"/>
            </a:solidFill>
          </c:spPr>
          <c:explosion val="0"/>
          <c:dPt>
            <c:idx val="0"/>
            <c:spPr>
              <a:solidFill>
                <a:srgbClr val="4f81bd"/>
              </a:solidFill>
            </c:spPr>
          </c:dPt>
          <c:dPt>
            <c:idx val="1"/>
            <c:spPr>
              <a:solidFill>
                <a:srgbClr val="c0504d"/>
              </a:solidFill>
            </c:spPr>
          </c:dPt>
          <c:cat>
            <c:strRef>
              <c:f>categories</c:f>
              <c:strCache>
                <c:ptCount val="2"/>
                <c:pt idx="0">
                  <c:v>varones</c:v>
                </c:pt>
                <c:pt idx="1">
                  <c:v>mujeres</c:v>
                </c:pt>
              </c:strCache>
            </c:strRef>
          </c:cat>
          <c:val>
            <c:numRef>
              <c:f>0</c:f>
              <c:numCache>
                <c:formatCode>General</c:formatCode>
                <c:ptCount val="2"/>
                <c:pt idx="0">
                  <c:v>87</c:v>
                </c:pt>
                <c:pt idx="1">
                  <c:v>59</c:v>
                </c:pt>
              </c:numCache>
            </c:numRef>
          </c:val>
        </c:ser>
        <c:firstSliceAng val="0"/>
      </c:pieChart>
      <c:spPr>
        <a:solidFill>
          <a:srgbClr val="ffffff"/>
        </a:solidFill>
      </c:spPr>
    </c:plotArea>
    <c:legend>
      <c:legendPos val="t"/>
      <c:spPr>
        <a:noFill/>
      </c:spPr>
    </c:legend>
    <c:plotVisOnly val="1"/>
  </c:chart>
  <c:spPr>
    <a:noFill/>
  </c:spPr>
</c:chartSpace>
</file>

<file path=ppt/charts/chart3.xml><?xml version="1.0" encoding="utf-8"?>
<c:chartSpace xmlns:a="http://schemas.openxmlformats.org/drawingml/2006/main" xmlns:c="http://schemas.openxmlformats.org/drawingml/2006/chart" xmlns:r="http://schemas.openxmlformats.org/officeDocument/2006/relationships">
  <c:lang val="en-US"/>
  <c:chart>
    <c:title>
      <c:layout/>
      <c:tx>
        <c:rich>
          <a:bodyPr/>
          <a:lstStyle/>
          <a:p>
            <a:pPr>
              <a:defRPr/>
            </a:pPr>
            <a:r>
              <a:rPr lang="es-ES" sz="1400">
                <a:solidFill>
                  <a:srgbClr val="000000"/>
                </a:solidFill>
                <a:latin typeface="Calibri"/>
              </a:rPr>
              <a:t>Casos reportados en UC HZT según ocupación 2004-2009 N=146</a:t>
            </a:r>
          </a:p>
        </c:rich>
      </c:tx>
    </c:title>
    <c:plotArea>
      <c:layout/>
      <c:pieChart>
        <c:varyColors val="1"/>
        <c:ser>
          <c:idx val="0"/>
          <c:order val="0"/>
          <c:spPr>
            <a:solidFill>
              <a:srgbClr val="4f81bd"/>
            </a:solidFill>
          </c:spPr>
          <c:explosion val="0"/>
          <c:dPt>
            <c:idx val="0"/>
            <c:spPr>
              <a:solidFill>
                <a:srgbClr val="4f81bd"/>
              </a:solidFill>
            </c:spPr>
          </c:dPt>
          <c:dPt>
            <c:idx val="1"/>
            <c:spPr>
              <a:solidFill>
                <a:srgbClr val="c0504d"/>
              </a:solidFill>
            </c:spPr>
          </c:dPt>
          <c:dPt>
            <c:idx val="2"/>
            <c:spPr>
              <a:solidFill>
                <a:srgbClr val="9bbb59"/>
              </a:solidFill>
            </c:spPr>
          </c:dPt>
          <c:dPt>
            <c:idx val="3"/>
            <c:spPr>
              <a:solidFill>
                <a:srgbClr val="8064a2"/>
              </a:solidFill>
            </c:spPr>
          </c:dPt>
          <c:cat>
            <c:strRef>
              <c:f>categories</c:f>
              <c:strCache>
                <c:ptCount val="4"/>
                <c:pt idx="0">
                  <c:v>desconocido</c:v>
                </c:pt>
                <c:pt idx="1">
                  <c:v>desocupado</c:v>
                </c:pt>
                <c:pt idx="2">
                  <c:v>prof. Salud</c:v>
                </c:pt>
                <c:pt idx="3">
                  <c:v>sin riesgo</c:v>
                </c:pt>
              </c:strCache>
            </c:strRef>
          </c:cat>
          <c:val>
            <c:numRef>
              <c:f>0</c:f>
              <c:numCache>
                <c:formatCode>General</c:formatCode>
                <c:ptCount val="4"/>
                <c:pt idx="0">
                  <c:v>94</c:v>
                </c:pt>
                <c:pt idx="1">
                  <c:v>2</c:v>
                </c:pt>
                <c:pt idx="2">
                  <c:v>1</c:v>
                </c:pt>
                <c:pt idx="3">
                  <c:v>49</c:v>
                </c:pt>
              </c:numCache>
            </c:numRef>
          </c:val>
        </c:ser>
        <c:firstSliceAng val="0"/>
      </c:pieChart>
      <c:spPr>
        <a:solidFill>
          <a:srgbClr val="ffffff"/>
        </a:solidFill>
      </c:spPr>
    </c:plotArea>
    <c:legend>
      <c:legendPos val="t"/>
      <c:spPr>
        <a:noFill/>
      </c:spPr>
    </c:legend>
    <c:plotVisOnly val="1"/>
  </c:chart>
  <c:spPr>
    <a:noFill/>
  </c:spPr>
</c:chartSpace>
</file>

<file path=ppt/charts/chart4.xml><?xml version="1.0" encoding="utf-8"?>
<c:chartSpace xmlns:a="http://schemas.openxmlformats.org/drawingml/2006/main" xmlns:c="http://schemas.openxmlformats.org/drawingml/2006/chart" xmlns:r="http://schemas.openxmlformats.org/officeDocument/2006/relationships">
  <c:lang val="en-US"/>
  <c:chart>
    <c:title>
      <c:layout/>
      <c:tx>
        <c:rich>
          <a:bodyPr/>
          <a:lstStyle/>
          <a:p>
            <a:pPr>
              <a:defRPr/>
            </a:pPr>
            <a:r>
              <a:rPr lang="es-ES" sz="1400">
                <a:solidFill>
                  <a:srgbClr val="000000"/>
                </a:solidFill>
                <a:latin typeface="Calibri"/>
              </a:rPr>
              <a:t>Casos de UC HZT 2004-2009 según definición de caso N=146</a:t>
            </a:r>
          </a:p>
        </c:rich>
      </c:tx>
    </c:title>
    <c:plotArea>
      <c:layout/>
      <c:barChart>
        <c:barDir val="col"/>
        <c:grouping val="clustered"/>
        <c:ser>
          <c:idx val="0"/>
          <c:order val="0"/>
          <c:spPr>
            <a:solidFill>
              <a:srgbClr val="4f81bd"/>
            </a:solidFill>
          </c:spPr>
          <c:cat>
            <c:strRef>
              <c:f>categories</c:f>
              <c:strCache>
                <c:ptCount val="7"/>
                <c:pt idx="0">
                  <c:v>HAV</c:v>
                </c:pt>
                <c:pt idx="1">
                  <c:v>HBV aguda</c:v>
                </c:pt>
                <c:pt idx="2">
                  <c:v>HBV cronica</c:v>
                </c:pt>
                <c:pt idx="3">
                  <c:v>HCV aguda</c:v>
                </c:pt>
                <c:pt idx="4">
                  <c:v>HCV cronica</c:v>
                </c:pt>
                <c:pt idx="5">
                  <c:v>H. aguda s/e</c:v>
                </c:pt>
                <c:pt idx="6">
                  <c:v>s/d</c:v>
                </c:pt>
              </c:strCache>
            </c:strRef>
          </c:cat>
          <c:val>
            <c:numRef>
              <c:f>0</c:f>
              <c:numCache>
                <c:formatCode>General</c:formatCode>
                <c:ptCount val="7"/>
                <c:pt idx="0">
                  <c:v>59</c:v>
                </c:pt>
                <c:pt idx="1">
                  <c:v>8</c:v>
                </c:pt>
                <c:pt idx="2">
                  <c:v>13</c:v>
                </c:pt>
                <c:pt idx="3">
                  <c:v>17</c:v>
                </c:pt>
                <c:pt idx="4">
                  <c:v>29</c:v>
                </c:pt>
                <c:pt idx="5">
                  <c:v>2</c:v>
                </c:pt>
                <c:pt idx="6">
                  <c:v>18</c:v>
                </c:pt>
              </c:numCache>
            </c:numRef>
          </c:val>
        </c:ser>
        <c:gapWidth val="150"/>
        <c:axId val="27131"/>
        <c:axId val="8136"/>
      </c:barChart>
      <c:catAx>
        <c:axId val="27131"/>
        <c:scaling>
          <c:orientation val="minMax"/>
        </c:scaling>
        <c:delete val="0"/>
        <c:axPos val="b"/>
        <c:majorTickMark val="none"/>
        <c:minorTickMark val="none"/>
        <c:tickLblPos val="nextTo"/>
        <c:spPr>
          <a:ln w="9360">
            <a:solidFill>
              <a:srgbClr val="878787"/>
            </a:solidFill>
            <a:round/>
          </a:ln>
        </c:spPr>
        <c:crossAx val="8136"/>
        <c:crossesAt val="0"/>
        <c:lblAlgn val="ctr"/>
        <c:auto val="1"/>
        <c:lblOffset val="100"/>
      </c:catAx>
      <c:valAx>
        <c:axId val="8136"/>
        <c:scaling>
          <c:orientation val="minMax"/>
        </c:scaling>
        <c:delete val="1"/>
        <c:axPos val="l"/>
        <c:majorTickMark val="out"/>
        <c:minorTickMark val="none"/>
        <c:tickLblPos val="nextTo"/>
        <c:spPr>
          <a:ln w="9360">
            <a:solidFill>
              <a:srgbClr val="878787"/>
            </a:solidFill>
            <a:round/>
          </a:ln>
        </c:spPr>
        <c:crossAx val="27131"/>
        <c:crossesAt val="0"/>
      </c:valAx>
      <c:spPr>
        <a:solidFill>
          <a:srgbClr val="ffffff"/>
        </a:solidFill>
      </c:spPr>
    </c:plotArea>
    <c:plotVisOnly val="1"/>
  </c:chart>
  <c:spPr>
    <a:noFill/>
  </c:spPr>
</c:chartSpace>
</file>

<file path=ppt/charts/chart5.xml><?xml version="1.0" encoding="utf-8"?>
<c:chartSpace xmlns:a="http://schemas.openxmlformats.org/drawingml/2006/main" xmlns:c="http://schemas.openxmlformats.org/drawingml/2006/chart" xmlns:r="http://schemas.openxmlformats.org/officeDocument/2006/relationships">
  <c:lang val="en-US"/>
  <c:chart>
    <c:title>
      <c:layout/>
      <c:tx>
        <c:rich>
          <a:bodyPr/>
          <a:lstStyle/>
          <a:p>
            <a:pPr>
              <a:defRPr/>
            </a:pPr>
            <a:r>
              <a:rPr lang="es-ES" sz="1400">
                <a:solidFill>
                  <a:srgbClr val="000000"/>
                </a:solidFill>
                <a:latin typeface="Calibri"/>
              </a:rPr>
              <a:t>Casos reportados en UC HZT según factores de riesgo 2004-2009 N=146</a:t>
            </a:r>
          </a:p>
        </c:rich>
      </c:tx>
    </c:title>
    <c:view3D>
      <c:rotX val="16"/>
      <c:rotY val="19"/>
      <c:perspective val="30"/>
      <c:rAngAx val="1"/>
    </c:view3D>
    <c:backWall>
      <c:spPr>
        <a:noFill/>
        <a:ln w="9360">
          <a:solidFill>
            <a:srgbClr val="878787"/>
          </a:solidFill>
          <a:round/>
        </a:ln>
      </c:spPr>
    </c:backWall>
    <c:floor>
      <c:spPr>
        <a:noFill/>
        <a:ln w="9360">
          <a:solidFill>
            <a:srgbClr val="878787"/>
          </a:solidFill>
          <a:round/>
        </a:ln>
      </c:spPr>
    </c:floor>
    <c:plotArea>
      <c:layout/>
      <c:bar3DChart>
        <c:barDir val="col"/>
        <c:grouping val="clustered"/>
        <c:ser>
          <c:idx val="0"/>
          <c:order val="0"/>
          <c:spPr>
            <a:solidFill>
              <a:srgbClr val="4f81bd"/>
            </a:solidFill>
          </c:spPr>
          <c:cat>
            <c:strRef>
              <c:f>categories</c:f>
              <c:strCache>
                <c:ptCount val="8"/>
                <c:pt idx="0">
                  <c:v>OH</c:v>
                </c:pt>
                <c:pt idx="1">
                  <c:v>Cond.sanitaria</c:v>
                </c:pt>
                <c:pt idx="2">
                  <c:v>Cond. Sexual</c:v>
                </c:pt>
                <c:pt idx="3">
                  <c:v>Familiar</c:v>
                </c:pt>
                <c:pt idx="4">
                  <c:v>Hemodialisis/transf.</c:v>
                </c:pt>
                <c:pt idx="5">
                  <c:v>HIV</c:v>
                </c:pt>
                <c:pt idx="6">
                  <c:v>Desconocido</c:v>
                </c:pt>
                <c:pt idx="7">
                  <c:v>s/d</c:v>
                </c:pt>
              </c:strCache>
            </c:strRef>
          </c:cat>
          <c:val>
            <c:numRef>
              <c:f>0</c:f>
              <c:numCache>
                <c:formatCode>General</c:formatCode>
                <c:ptCount val="8"/>
                <c:pt idx="0">
                  <c:v>1</c:v>
                </c:pt>
                <c:pt idx="1">
                  <c:v>17</c:v>
                </c:pt>
                <c:pt idx="2">
                  <c:v>1</c:v>
                </c:pt>
                <c:pt idx="3">
                  <c:v>8</c:v>
                </c:pt>
                <c:pt idx="4">
                  <c:v>16</c:v>
                </c:pt>
                <c:pt idx="5">
                  <c:v>3</c:v>
                </c:pt>
                <c:pt idx="6">
                  <c:v>43</c:v>
                </c:pt>
                <c:pt idx="7">
                  <c:v>57</c:v>
                </c:pt>
              </c:numCache>
            </c:numRef>
          </c:val>
        </c:ser>
        <c:shape val="cylinder"/>
        <c:gapWidth val="150"/>
        <c:axId val="7605"/>
        <c:axId val="4960"/>
        <c:axId val="0"/>
      </c:bar3DChart>
      <c:catAx>
        <c:axId val="7605"/>
        <c:scaling>
          <c:orientation val="minMax"/>
        </c:scaling>
        <c:delete val="0"/>
        <c:axPos val="b"/>
        <c:majorTickMark val="none"/>
        <c:minorTickMark val="none"/>
        <c:tickLblPos val="nextTo"/>
        <c:spPr>
          <a:ln w="9360">
            <a:solidFill>
              <a:srgbClr val="878787"/>
            </a:solidFill>
            <a:round/>
          </a:ln>
        </c:spPr>
        <c:crossAx val="4960"/>
        <c:crossesAt val="0"/>
        <c:lblAlgn val="ctr"/>
        <c:auto val="1"/>
        <c:lblOffset val="100"/>
      </c:catAx>
      <c:valAx>
        <c:axId val="4960"/>
        <c:scaling>
          <c:orientation val="minMax"/>
        </c:scaling>
        <c:delete val="0"/>
        <c:axPos val="l"/>
        <c:majorGridlines>
          <c:spPr>
            <a:ln w="9360">
              <a:solidFill>
                <a:srgbClr val="878787"/>
              </a:solidFill>
              <a:round/>
            </a:ln>
          </c:spPr>
        </c:majorGridlines>
        <c:majorTickMark val="none"/>
        <c:minorTickMark val="none"/>
        <c:tickLblPos val="nextTo"/>
        <c:spPr>
          <a:ln w="9360">
            <a:solidFill>
              <a:srgbClr val="878787"/>
            </a:solidFill>
            <a:round/>
          </a:ln>
        </c:spPr>
        <c:crossAx val="7605"/>
        <c:crossesAt val="0"/>
      </c:valAx>
      <c:spPr>
        <a:noFill/>
        <a:ln w="9360">
          <a:solidFill>
            <a:srgbClr val="878787"/>
          </a:solidFill>
          <a:round/>
        </a:ln>
      </c:spPr>
    </c:plotArea>
    <c:plotVisOnly val="1"/>
  </c:chart>
  <c:spPr>
    <a:noFill/>
  </c:spPr>
</c:chartSpace>
</file>

<file path=ppt/charts/chart6.xml><?xml version="1.0" encoding="utf-8"?>
<c:chartSpace xmlns:a="http://schemas.openxmlformats.org/drawingml/2006/main" xmlns:c="http://schemas.openxmlformats.org/drawingml/2006/chart" xmlns:r="http://schemas.openxmlformats.org/officeDocument/2006/relationships">
  <c:lang val="en-US"/>
  <c:chart>
    <c:title>
      <c:layout/>
      <c:tx>
        <c:rich>
          <a:bodyPr/>
          <a:lstStyle/>
          <a:p>
            <a:pPr>
              <a:defRPr/>
            </a:pPr>
            <a:r>
              <a:rPr lang="es-ES" sz="1400">
                <a:solidFill>
                  <a:srgbClr val="000000"/>
                </a:solidFill>
                <a:latin typeface="Calibri"/>
              </a:rPr>
              <a:t>Casos de Hepatitis A por edad UC HZT 2004-2009 N=59</a:t>
            </a:r>
          </a:p>
        </c:rich>
      </c:tx>
    </c:title>
    <c:plotArea>
      <c:layout/>
      <c:barChart>
        <c:barDir val="col"/>
        <c:grouping val="clustered"/>
        <c:ser>
          <c:idx val="0"/>
          <c:order val="0"/>
          <c:spPr>
            <a:solidFill>
              <a:srgbClr val="9bbb59"/>
            </a:solidFill>
          </c:spPr>
          <c:cat>
            <c:strRef>
              <c:f>categories</c:f>
              <c:strCache>
                <c:ptCount val="7"/>
                <c:pt idx="0">
                  <c:v>9-14 años</c:v>
                </c:pt>
                <c:pt idx="1">
                  <c:v>15 a 24 años</c:v>
                </c:pt>
                <c:pt idx="2">
                  <c:v>25 a 34 años</c:v>
                </c:pt>
                <c:pt idx="3">
                  <c:v>35 a 44 años</c:v>
                </c:pt>
                <c:pt idx="4">
                  <c:v>45 a 54 años</c:v>
                </c:pt>
                <c:pt idx="5">
                  <c:v>55 a 64 años</c:v>
                </c:pt>
                <c:pt idx="6">
                  <c:v>&gt;65 años</c:v>
                </c:pt>
              </c:strCache>
            </c:strRef>
          </c:cat>
          <c:val>
            <c:numRef>
              <c:f>0</c:f>
              <c:numCache>
                <c:formatCode>General</c:formatCode>
                <c:ptCount val="7"/>
                <c:pt idx="0">
                  <c:v>10</c:v>
                </c:pt>
                <c:pt idx="1">
                  <c:v>43</c:v>
                </c:pt>
                <c:pt idx="2">
                  <c:v>4</c:v>
                </c:pt>
                <c:pt idx="3">
                  <c:v>1</c:v>
                </c:pt>
                <c:pt idx="4">
                  <c:v>0</c:v>
                </c:pt>
                <c:pt idx="5">
                  <c:v>1</c:v>
                </c:pt>
                <c:pt idx="6">
                  <c:v>0</c:v>
                </c:pt>
              </c:numCache>
            </c:numRef>
          </c:val>
        </c:ser>
        <c:gapWidth val="150"/>
        <c:axId val="15288"/>
        <c:axId val="24468"/>
      </c:barChart>
      <c:catAx>
        <c:axId val="15288"/>
        <c:scaling>
          <c:orientation val="minMax"/>
        </c:scaling>
        <c:delete val="0"/>
        <c:axPos val="b"/>
        <c:majorTickMark val="none"/>
        <c:minorTickMark val="none"/>
        <c:tickLblPos val="nextTo"/>
        <c:spPr>
          <a:ln w="9360">
            <a:solidFill>
              <a:srgbClr val="878787"/>
            </a:solidFill>
            <a:round/>
          </a:ln>
        </c:spPr>
        <c:crossAx val="24468"/>
        <c:crossesAt val="0"/>
        <c:lblAlgn val="ctr"/>
        <c:auto val="1"/>
        <c:lblOffset val="100"/>
      </c:catAx>
      <c:valAx>
        <c:axId val="24468"/>
        <c:scaling>
          <c:orientation val="minMax"/>
        </c:scaling>
        <c:delete val="1"/>
        <c:axPos val="l"/>
        <c:majorTickMark val="out"/>
        <c:minorTickMark val="none"/>
        <c:tickLblPos val="nextTo"/>
        <c:spPr>
          <a:ln w="9360">
            <a:solidFill>
              <a:srgbClr val="878787"/>
            </a:solidFill>
            <a:round/>
          </a:ln>
        </c:spPr>
        <c:crossAx val="15288"/>
        <c:crossesAt val="0"/>
      </c:valAx>
      <c:spPr>
        <a:solidFill>
          <a:srgbClr val="ffffff"/>
        </a:solidFill>
      </c:spPr>
    </c:plotArea>
    <c:plotVisOnly val="1"/>
  </c:chart>
  <c:spPr>
    <a:noFill/>
  </c:spPr>
</c:chartSpace>
</file>

<file path=ppt/charts/chart7.xml><?xml version="1.0" encoding="utf-8"?>
<c:chartSpace xmlns:a="http://schemas.openxmlformats.org/drawingml/2006/main" xmlns:c="http://schemas.openxmlformats.org/drawingml/2006/chart" xmlns:r="http://schemas.openxmlformats.org/officeDocument/2006/relationships">
  <c:lang val="en-US"/>
  <c:chart>
    <c:title>
      <c:layout/>
      <c:tx>
        <c:rich>
          <a:bodyPr/>
          <a:lstStyle/>
          <a:p>
            <a:pPr>
              <a:defRPr/>
            </a:pPr>
            <a:r>
              <a:rPr lang="es-ES" sz="1400">
                <a:solidFill>
                  <a:srgbClr val="000000"/>
                </a:solidFill>
                <a:latin typeface="Calibri"/>
              </a:rPr>
              <a:t>Casos Hepatitis A por sexo UC HZT 2004-2009 N=59</a:t>
            </a:r>
          </a:p>
        </c:rich>
      </c:tx>
    </c:title>
    <c:plotArea>
      <c:layout/>
      <c:pieChart>
        <c:varyColors val="1"/>
        <c:ser>
          <c:idx val="0"/>
          <c:order val="0"/>
          <c:spPr>
            <a:solidFill>
              <a:srgbClr val="4f81bd"/>
            </a:solidFill>
          </c:spPr>
          <c:explosion val="0"/>
          <c:dPt>
            <c:idx val="0"/>
            <c:spPr>
              <a:solidFill>
                <a:srgbClr val="4f81bd"/>
              </a:solidFill>
            </c:spPr>
          </c:dPt>
          <c:dPt>
            <c:idx val="1"/>
            <c:spPr>
              <a:solidFill>
                <a:srgbClr val="c0504d"/>
              </a:solidFill>
            </c:spPr>
          </c:dPt>
          <c:cat>
            <c:strRef>
              <c:f>categories</c:f>
              <c:strCache>
                <c:ptCount val="2"/>
                <c:pt idx="0">
                  <c:v>varones</c:v>
                </c:pt>
                <c:pt idx="1">
                  <c:v>mujeres</c:v>
                </c:pt>
              </c:strCache>
            </c:strRef>
          </c:cat>
          <c:val>
            <c:numRef>
              <c:f>0</c:f>
              <c:numCache>
                <c:formatCode>General</c:formatCode>
                <c:ptCount val="2"/>
                <c:pt idx="0">
                  <c:v>32</c:v>
                </c:pt>
                <c:pt idx="1">
                  <c:v>27</c:v>
                </c:pt>
              </c:numCache>
            </c:numRef>
          </c:val>
        </c:ser>
        <c:firstSliceAng val="0"/>
      </c:pieChart>
      <c:spPr>
        <a:solidFill>
          <a:srgbClr val="ffffff"/>
        </a:solidFill>
      </c:spPr>
    </c:plotArea>
    <c:legend>
      <c:legendPos val="t"/>
      <c:spPr>
        <a:noFill/>
      </c:spPr>
    </c:legend>
    <c:plotVisOnly val="1"/>
  </c:chart>
  <c:spPr>
    <a:noFill/>
  </c:spPr>
</c:chartSpace>
</file>

<file path=ppt/charts/chart8.xml><?xml version="1.0" encoding="utf-8"?>
<c:chartSpace xmlns:a="http://schemas.openxmlformats.org/drawingml/2006/main" xmlns:c="http://schemas.openxmlformats.org/drawingml/2006/chart" xmlns:r="http://schemas.openxmlformats.org/officeDocument/2006/relationships">
  <c:lang val="en-US"/>
  <c:chart>
    <c:title>
      <c:layout/>
      <c:tx>
        <c:rich>
          <a:bodyPr/>
          <a:lstStyle/>
          <a:p>
            <a:pPr>
              <a:defRPr/>
            </a:pPr>
            <a:r>
              <a:rPr lang="es-ES" sz="1400">
                <a:solidFill>
                  <a:srgbClr val="000000"/>
                </a:solidFill>
                <a:latin typeface="Calibri"/>
              </a:rPr>
              <a:t>Casos de Hepatitis B por edad UC HZT 2004-2009  N=21</a:t>
            </a:r>
          </a:p>
        </c:rich>
      </c:tx>
    </c:title>
    <c:plotArea>
      <c:layout/>
      <c:barChart>
        <c:barDir val="col"/>
        <c:grouping val="clustered"/>
        <c:ser>
          <c:idx val="0"/>
          <c:order val="0"/>
          <c:spPr>
            <a:solidFill>
              <a:srgbClr val="8064a2"/>
            </a:solidFill>
          </c:spPr>
          <c:cat>
            <c:strRef>
              <c:f>categories</c:f>
              <c:strCache>
                <c:ptCount val="7"/>
                <c:pt idx="0">
                  <c:v>9-14 años</c:v>
                </c:pt>
                <c:pt idx="1">
                  <c:v>15 a 24 años</c:v>
                </c:pt>
                <c:pt idx="2">
                  <c:v>25 a 34 años</c:v>
                </c:pt>
                <c:pt idx="3">
                  <c:v>35 a 44 años</c:v>
                </c:pt>
                <c:pt idx="4">
                  <c:v>45 a 54 años</c:v>
                </c:pt>
                <c:pt idx="5">
                  <c:v>55 a 64 años</c:v>
                </c:pt>
                <c:pt idx="6">
                  <c:v>&gt;65 años</c:v>
                </c:pt>
              </c:strCache>
            </c:strRef>
          </c:cat>
          <c:val>
            <c:numRef>
              <c:f>0</c:f>
              <c:numCache>
                <c:formatCode>General</c:formatCode>
                <c:ptCount val="7"/>
                <c:pt idx="0">
                  <c:v>0</c:v>
                </c:pt>
                <c:pt idx="1">
                  <c:v>0</c:v>
                </c:pt>
                <c:pt idx="2">
                  <c:v>3</c:v>
                </c:pt>
                <c:pt idx="3">
                  <c:v>3</c:v>
                </c:pt>
                <c:pt idx="4">
                  <c:v>5</c:v>
                </c:pt>
                <c:pt idx="5">
                  <c:v>8</c:v>
                </c:pt>
                <c:pt idx="6">
                  <c:v>2</c:v>
                </c:pt>
              </c:numCache>
            </c:numRef>
          </c:val>
        </c:ser>
        <c:gapWidth val="150"/>
        <c:axId val="12934"/>
        <c:axId val="32400"/>
      </c:barChart>
      <c:catAx>
        <c:axId val="12934"/>
        <c:scaling>
          <c:orientation val="minMax"/>
        </c:scaling>
        <c:delete val="0"/>
        <c:axPos val="b"/>
        <c:majorTickMark val="none"/>
        <c:minorTickMark val="none"/>
        <c:tickLblPos val="nextTo"/>
        <c:spPr>
          <a:ln w="9360">
            <a:solidFill>
              <a:srgbClr val="878787"/>
            </a:solidFill>
            <a:round/>
          </a:ln>
        </c:spPr>
        <c:crossAx val="32400"/>
        <c:crossesAt val="0"/>
        <c:lblAlgn val="ctr"/>
        <c:auto val="1"/>
        <c:lblOffset val="100"/>
      </c:catAx>
      <c:valAx>
        <c:axId val="32400"/>
        <c:scaling>
          <c:orientation val="minMax"/>
        </c:scaling>
        <c:delete val="1"/>
        <c:axPos val="l"/>
        <c:majorTickMark val="out"/>
        <c:minorTickMark val="none"/>
        <c:tickLblPos val="nextTo"/>
        <c:spPr>
          <a:ln w="9360">
            <a:solidFill>
              <a:srgbClr val="878787"/>
            </a:solidFill>
            <a:round/>
          </a:ln>
        </c:spPr>
        <c:crossAx val="12934"/>
        <c:crossesAt val="0"/>
      </c:valAx>
      <c:spPr>
        <a:solidFill>
          <a:srgbClr val="ffffff"/>
        </a:solidFill>
      </c:spPr>
    </c:plotArea>
    <c:plotVisOnly val="1"/>
  </c:chart>
  <c:spPr>
    <a:noFill/>
  </c:spPr>
</c:chartSpace>
</file>

<file path=ppt/charts/chart9.xml><?xml version="1.0" encoding="utf-8"?>
<c:chartSpace xmlns:a="http://schemas.openxmlformats.org/drawingml/2006/main" xmlns:c="http://schemas.openxmlformats.org/drawingml/2006/chart" xmlns:r="http://schemas.openxmlformats.org/officeDocument/2006/relationships">
  <c:lang val="en-US"/>
  <c:chart>
    <c:title>
      <c:layout/>
      <c:tx>
        <c:rich>
          <a:bodyPr/>
          <a:lstStyle/>
          <a:p>
            <a:pPr>
              <a:defRPr/>
            </a:pPr>
            <a:r>
              <a:rPr lang="es-ES" sz="1400">
                <a:solidFill>
                  <a:srgbClr val="000000"/>
                </a:solidFill>
                <a:latin typeface="Calibri"/>
              </a:rPr>
              <a:t>Casos Hepatitis B por sexo UC HZT 2004-2009 N=21</a:t>
            </a:r>
          </a:p>
        </c:rich>
      </c:tx>
    </c:title>
    <c:plotArea>
      <c:layout/>
      <c:pieChart>
        <c:varyColors val="1"/>
        <c:ser>
          <c:idx val="0"/>
          <c:order val="0"/>
          <c:spPr>
            <a:solidFill>
              <a:srgbClr val="4f81bd"/>
            </a:solidFill>
          </c:spPr>
          <c:explosion val="0"/>
          <c:dPt>
            <c:idx val="0"/>
            <c:spPr>
              <a:solidFill>
                <a:srgbClr val="4f81bd"/>
              </a:solidFill>
            </c:spPr>
          </c:dPt>
          <c:dPt>
            <c:idx val="1"/>
            <c:spPr>
              <a:solidFill>
                <a:srgbClr val="c0504d"/>
              </a:solidFill>
            </c:spPr>
          </c:dPt>
          <c:cat>
            <c:strRef>
              <c:f>categories</c:f>
              <c:strCache>
                <c:ptCount val="2"/>
                <c:pt idx="0">
                  <c:v>varones</c:v>
                </c:pt>
                <c:pt idx="1">
                  <c:v>mujeres</c:v>
                </c:pt>
              </c:strCache>
            </c:strRef>
          </c:cat>
          <c:val>
            <c:numRef>
              <c:f>0</c:f>
              <c:numCache>
                <c:formatCode>General</c:formatCode>
                <c:ptCount val="2"/>
                <c:pt idx="0">
                  <c:v>16</c:v>
                </c:pt>
                <c:pt idx="1">
                  <c:v>5</c:v>
                </c:pt>
              </c:numCache>
            </c:numRef>
          </c:val>
        </c:ser>
        <c:firstSliceAng val="0"/>
      </c:pieChart>
      <c:spPr>
        <a:solidFill>
          <a:srgbClr val="ffffff"/>
        </a:solidFill>
      </c:spPr>
    </c:plotArea>
    <c:legend>
      <c:legendPos val="t"/>
      <c:spPr>
        <a:noFill/>
      </c:spPr>
    </c:legend>
    <c:plotVisOnly val="1"/>
  </c:chart>
  <c:spPr>
    <a:noFill/>
  </c:spPr>
</c:chartSpace>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5.png"/><Relationship Id="rId3" Type="http://schemas.openxmlformats.org/officeDocument/2006/relationships/image" Target="../media/image6.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85800" y="2130480"/>
            <a:ext cx="7772040" cy="1469880"/>
          </a:xfrm>
          <a:prstGeom prst="rect">
            <a:avLst/>
          </a:prstGeom>
        </p:spPr>
        <p:txBody>
          <a:bodyPr anchor="ctr" bIns="0" lIns="0" rIns="0" tIns="0" wrap="none"/>
          <a:p>
            <a:endParaRPr/>
          </a:p>
        </p:txBody>
      </p:sp>
      <p:sp>
        <p:nvSpPr>
          <p:cNvPr id="27" name="PlaceHolder 2"/>
          <p:cNvSpPr>
            <a:spLocks noGrp="1"/>
          </p:cNvSpPr>
          <p:nvPr>
            <p:ph type="body"/>
          </p:nvPr>
        </p:nvSpPr>
        <p:spPr>
          <a:xfrm>
            <a:off x="457200" y="1604520"/>
            <a:ext cx="8229240" cy="1896840"/>
          </a:xfrm>
          <a:prstGeom prst="rect">
            <a:avLst/>
          </a:prstGeom>
        </p:spPr>
        <p:txBody>
          <a:bodyPr bIns="0" lIns="0" rIns="0" tIns="0" wrap="none"/>
          <a:p>
            <a:endParaRPr/>
          </a:p>
        </p:txBody>
      </p:sp>
      <p:sp>
        <p:nvSpPr>
          <p:cNvPr id="28" name="PlaceHolder 3"/>
          <p:cNvSpPr>
            <a:spLocks noGrp="1"/>
          </p:cNvSpPr>
          <p:nvPr>
            <p:ph type="body"/>
          </p:nvPr>
        </p:nvSpPr>
        <p:spPr>
          <a:xfrm>
            <a:off x="457200" y="3681720"/>
            <a:ext cx="8229240" cy="1896840"/>
          </a:xfrm>
          <a:prstGeom prst="rect">
            <a:avLst/>
          </a:prstGeom>
        </p:spPr>
        <p:txBody>
          <a:bodyPr bIns="0" lIns="0" rIns="0" tIns="0" wrap="none"/>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685800" y="2130480"/>
            <a:ext cx="7772040" cy="1469880"/>
          </a:xfrm>
          <a:prstGeom prst="rect">
            <a:avLst/>
          </a:prstGeom>
        </p:spPr>
        <p:txBody>
          <a:bodyPr anchor="ctr" bIns="0" lIns="0" rIns="0" tIns="0" wrap="none"/>
          <a:p>
            <a:endParaRPr/>
          </a:p>
        </p:txBody>
      </p:sp>
      <p:sp>
        <p:nvSpPr>
          <p:cNvPr id="30" name="PlaceHolder 2"/>
          <p:cNvSpPr>
            <a:spLocks noGrp="1"/>
          </p:cNvSpPr>
          <p:nvPr>
            <p:ph type="body"/>
          </p:nvPr>
        </p:nvSpPr>
        <p:spPr>
          <a:xfrm>
            <a:off x="457200" y="1604520"/>
            <a:ext cx="4015440" cy="1896840"/>
          </a:xfrm>
          <a:prstGeom prst="rect">
            <a:avLst/>
          </a:prstGeom>
        </p:spPr>
        <p:txBody>
          <a:bodyPr bIns="0" lIns="0" rIns="0" tIns="0" wrap="none"/>
          <a:p>
            <a:endParaRPr/>
          </a:p>
        </p:txBody>
      </p:sp>
      <p:sp>
        <p:nvSpPr>
          <p:cNvPr id="31" name="PlaceHolder 3"/>
          <p:cNvSpPr>
            <a:spLocks noGrp="1"/>
          </p:cNvSpPr>
          <p:nvPr>
            <p:ph type="body"/>
          </p:nvPr>
        </p:nvSpPr>
        <p:spPr>
          <a:xfrm>
            <a:off x="4673520" y="1604520"/>
            <a:ext cx="4015440" cy="1896840"/>
          </a:xfrm>
          <a:prstGeom prst="rect">
            <a:avLst/>
          </a:prstGeom>
        </p:spPr>
        <p:txBody>
          <a:bodyPr bIns="0" lIns="0" rIns="0" tIns="0" wrap="none"/>
          <a:p>
            <a:endParaRPr/>
          </a:p>
        </p:txBody>
      </p:sp>
      <p:sp>
        <p:nvSpPr>
          <p:cNvPr id="32" name="PlaceHolder 4"/>
          <p:cNvSpPr>
            <a:spLocks noGrp="1"/>
          </p:cNvSpPr>
          <p:nvPr>
            <p:ph type="body"/>
          </p:nvPr>
        </p:nvSpPr>
        <p:spPr>
          <a:xfrm>
            <a:off x="4673520" y="3681720"/>
            <a:ext cx="4015440" cy="1896840"/>
          </a:xfrm>
          <a:prstGeom prst="rect">
            <a:avLst/>
          </a:prstGeom>
        </p:spPr>
        <p:txBody>
          <a:bodyPr bIns="0" lIns="0" rIns="0" tIns="0" wrap="none"/>
          <a:p>
            <a:endParaRPr/>
          </a:p>
        </p:txBody>
      </p:sp>
      <p:sp>
        <p:nvSpPr>
          <p:cNvPr id="33" name="PlaceHolder 5"/>
          <p:cNvSpPr>
            <a:spLocks noGrp="1"/>
          </p:cNvSpPr>
          <p:nvPr>
            <p:ph type="body"/>
          </p:nvPr>
        </p:nvSpPr>
        <p:spPr>
          <a:xfrm>
            <a:off x="457200" y="3681720"/>
            <a:ext cx="4015440" cy="1896840"/>
          </a:xfrm>
          <a:prstGeom prst="rect">
            <a:avLst/>
          </a:prstGeom>
        </p:spPr>
        <p:txBody>
          <a:bodyPr bIns="0" lIns="0" rIns="0" tIns="0" wrap="none"/>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685800" y="2130480"/>
            <a:ext cx="7772040" cy="1469880"/>
          </a:xfrm>
          <a:prstGeom prst="rect">
            <a:avLst/>
          </a:prstGeom>
        </p:spPr>
        <p:txBody>
          <a:bodyPr anchor="ctr" bIns="0" lIns="0" rIns="0" tIns="0" wrap="none"/>
          <a:p>
            <a:endParaRPr/>
          </a:p>
        </p:txBody>
      </p:sp>
      <p:sp>
        <p:nvSpPr>
          <p:cNvPr id="35" name="PlaceHolder 2"/>
          <p:cNvSpPr>
            <a:spLocks noGrp="1"/>
          </p:cNvSpPr>
          <p:nvPr>
            <p:ph type="body"/>
          </p:nvPr>
        </p:nvSpPr>
        <p:spPr>
          <a:xfrm>
            <a:off x="457200" y="1604520"/>
            <a:ext cx="4015440" cy="1896840"/>
          </a:xfrm>
          <a:prstGeom prst="rect">
            <a:avLst/>
          </a:prstGeom>
        </p:spPr>
        <p:txBody>
          <a:bodyPr bIns="0" lIns="0" rIns="0" tIns="0" wrap="none"/>
          <a:p>
            <a:endParaRPr/>
          </a:p>
        </p:txBody>
      </p:sp>
      <p:sp>
        <p:nvSpPr>
          <p:cNvPr id="36" name="PlaceHolder 3"/>
          <p:cNvSpPr>
            <a:spLocks noGrp="1"/>
          </p:cNvSpPr>
          <p:nvPr>
            <p:ph type="body"/>
          </p:nvPr>
        </p:nvSpPr>
        <p:spPr>
          <a:xfrm>
            <a:off x="4673520" y="1604520"/>
            <a:ext cx="4015440" cy="1896840"/>
          </a:xfrm>
          <a:prstGeom prst="rect">
            <a:avLst/>
          </a:prstGeom>
        </p:spPr>
        <p:txBody>
          <a:bodyPr bIns="0" lIns="0" rIns="0" tIns="0" wrap="none"/>
          <a:p>
            <a:endParaRPr/>
          </a:p>
        </p:txBody>
      </p:sp>
      <p:pic>
        <p:nvPicPr>
          <p:cNvPr descr="" id="37" name=""/>
          <p:cNvPicPr/>
          <p:nvPr/>
        </p:nvPicPr>
        <p:blipFill>
          <a:blip r:embed="rId2"/>
          <a:stretch>
            <a:fillRect/>
          </a:stretch>
        </p:blipFill>
        <p:spPr>
          <a:xfrm>
            <a:off x="5492520" y="3681360"/>
            <a:ext cx="2377440" cy="1896840"/>
          </a:xfrm>
          <a:prstGeom prst="rect">
            <a:avLst/>
          </a:prstGeom>
        </p:spPr>
      </p:pic>
      <p:pic>
        <p:nvPicPr>
          <p:cNvPr descr="" id="38" name=""/>
          <p:cNvPicPr/>
          <p:nvPr/>
        </p:nvPicPr>
        <p:blipFill>
          <a:blip r:embed="rId3"/>
          <a:stretch>
            <a:fillRect/>
          </a:stretch>
        </p:blipFill>
        <p:spPr>
          <a:xfrm>
            <a:off x="1276200" y="3681360"/>
            <a:ext cx="2377440" cy="1896840"/>
          </a:xfrm>
          <a:prstGeom prst="rect">
            <a:avLst/>
          </a:prstGeom>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44" name="PlaceHolder 1"/>
          <p:cNvSpPr>
            <a:spLocks noGrp="1"/>
          </p:cNvSpPr>
          <p:nvPr>
            <p:ph type="title"/>
          </p:nvPr>
        </p:nvSpPr>
        <p:spPr>
          <a:xfrm>
            <a:off x="685800" y="2130480"/>
            <a:ext cx="7772040" cy="1469880"/>
          </a:xfrm>
          <a:prstGeom prst="rect">
            <a:avLst/>
          </a:prstGeom>
        </p:spPr>
        <p:txBody>
          <a:bodyPr anchor="ctr" bIns="0" lIns="0" rIns="0" tIns="0" wrap="none"/>
          <a:p>
            <a:endParaRPr/>
          </a:p>
        </p:txBody>
      </p:sp>
      <p:sp>
        <p:nvSpPr>
          <p:cNvPr id="45" name="PlaceHolder 2"/>
          <p:cNvSpPr>
            <a:spLocks noGrp="1"/>
          </p:cNvSpPr>
          <p:nvPr>
            <p:ph type="subTitle"/>
          </p:nvPr>
        </p:nvSpPr>
        <p:spPr>
          <a:xfrm>
            <a:off x="457200" y="1604520"/>
            <a:ext cx="8229240" cy="3977640"/>
          </a:xfrm>
          <a:prstGeom prst="rect">
            <a:avLst/>
          </a:prstGeom>
        </p:spPr>
        <p:txBody>
          <a:bodyPr anchor="ctr" bIns="0" lIns="0" rIns="0" tIns="0" wrap="none"/>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685800" y="2130480"/>
            <a:ext cx="7772040" cy="1469880"/>
          </a:xfrm>
          <a:prstGeom prst="rect">
            <a:avLst/>
          </a:prstGeom>
        </p:spPr>
        <p:txBody>
          <a:bodyPr anchor="ctr" bIns="0" lIns="0" rIns="0" tIns="0" wrap="none"/>
          <a:p>
            <a:endParaRPr/>
          </a:p>
        </p:txBody>
      </p:sp>
      <p:sp>
        <p:nvSpPr>
          <p:cNvPr id="47" name="PlaceHolder 2"/>
          <p:cNvSpPr>
            <a:spLocks noGrp="1"/>
          </p:cNvSpPr>
          <p:nvPr>
            <p:ph type="body"/>
          </p:nvPr>
        </p:nvSpPr>
        <p:spPr>
          <a:xfrm>
            <a:off x="457200" y="1604520"/>
            <a:ext cx="8229240" cy="3977280"/>
          </a:xfrm>
          <a:prstGeom prst="rect">
            <a:avLst/>
          </a:prstGeom>
        </p:spPr>
        <p:txBody>
          <a:bodyPr bIns="0" lIns="0" rIns="0" tIns="0" wrap="none"/>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685800" y="2130480"/>
            <a:ext cx="7772040" cy="1469880"/>
          </a:xfrm>
          <a:prstGeom prst="rect">
            <a:avLst/>
          </a:prstGeom>
        </p:spPr>
        <p:txBody>
          <a:bodyPr anchor="ctr" bIns="0" lIns="0" rIns="0" tIns="0" wrap="none"/>
          <a:p>
            <a:endParaRPr/>
          </a:p>
        </p:txBody>
      </p:sp>
      <p:sp>
        <p:nvSpPr>
          <p:cNvPr id="49" name="PlaceHolder 2"/>
          <p:cNvSpPr>
            <a:spLocks noGrp="1"/>
          </p:cNvSpPr>
          <p:nvPr>
            <p:ph type="body"/>
          </p:nvPr>
        </p:nvSpPr>
        <p:spPr>
          <a:xfrm>
            <a:off x="457200" y="1604520"/>
            <a:ext cx="4015440" cy="3977280"/>
          </a:xfrm>
          <a:prstGeom prst="rect">
            <a:avLst/>
          </a:prstGeom>
        </p:spPr>
        <p:txBody>
          <a:bodyPr bIns="0" lIns="0" rIns="0" tIns="0" wrap="none"/>
          <a:p>
            <a:endParaRPr/>
          </a:p>
        </p:txBody>
      </p:sp>
      <p:sp>
        <p:nvSpPr>
          <p:cNvPr id="50" name="PlaceHolder 3"/>
          <p:cNvSpPr>
            <a:spLocks noGrp="1"/>
          </p:cNvSpPr>
          <p:nvPr>
            <p:ph type="body"/>
          </p:nvPr>
        </p:nvSpPr>
        <p:spPr>
          <a:xfrm>
            <a:off x="4673520" y="1604520"/>
            <a:ext cx="4015440" cy="3977280"/>
          </a:xfrm>
          <a:prstGeom prst="rect">
            <a:avLst/>
          </a:prstGeom>
        </p:spPr>
        <p:txBody>
          <a:bodyPr bIns="0" lIns="0" rIns="0" tIns="0" wrap="none"/>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51" name="PlaceHolder 1"/>
          <p:cNvSpPr>
            <a:spLocks noGrp="1"/>
          </p:cNvSpPr>
          <p:nvPr>
            <p:ph type="title"/>
          </p:nvPr>
        </p:nvSpPr>
        <p:spPr>
          <a:xfrm>
            <a:off x="685800" y="2130480"/>
            <a:ext cx="7772040" cy="1469880"/>
          </a:xfrm>
          <a:prstGeom prst="rect">
            <a:avLst/>
          </a:prstGeom>
        </p:spPr>
        <p:txBody>
          <a:bodyPr anchor="ctr" bIns="0" lIns="0" rIns="0" tIns="0" wrap="none"/>
          <a:p>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52" name="PlaceHolder 1"/>
          <p:cNvSpPr>
            <a:spLocks noGrp="1"/>
          </p:cNvSpPr>
          <p:nvPr>
            <p:ph type="subTitle"/>
          </p:nvPr>
        </p:nvSpPr>
        <p:spPr>
          <a:xfrm>
            <a:off x="685800" y="2130480"/>
            <a:ext cx="7772040" cy="3451320"/>
          </a:xfrm>
          <a:prstGeom prst="rect">
            <a:avLst/>
          </a:prstGeom>
        </p:spPr>
        <p:txBody>
          <a:bodyPr anchor="ctr" bIns="0" lIns="0" rIns="0" tIns="0" wrap="none"/>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685800" y="2130480"/>
            <a:ext cx="7772040" cy="1469880"/>
          </a:xfrm>
          <a:prstGeom prst="rect">
            <a:avLst/>
          </a:prstGeom>
        </p:spPr>
        <p:txBody>
          <a:bodyPr anchor="ctr" bIns="0" lIns="0" rIns="0" tIns="0" wrap="none"/>
          <a:p>
            <a:endParaRPr/>
          </a:p>
        </p:txBody>
      </p:sp>
      <p:sp>
        <p:nvSpPr>
          <p:cNvPr id="54" name="PlaceHolder 2"/>
          <p:cNvSpPr>
            <a:spLocks noGrp="1"/>
          </p:cNvSpPr>
          <p:nvPr>
            <p:ph type="body"/>
          </p:nvPr>
        </p:nvSpPr>
        <p:spPr>
          <a:xfrm>
            <a:off x="457200" y="1604520"/>
            <a:ext cx="4015440" cy="1896840"/>
          </a:xfrm>
          <a:prstGeom prst="rect">
            <a:avLst/>
          </a:prstGeom>
        </p:spPr>
        <p:txBody>
          <a:bodyPr bIns="0" lIns="0" rIns="0" tIns="0" wrap="none"/>
          <a:p>
            <a:endParaRPr/>
          </a:p>
        </p:txBody>
      </p:sp>
      <p:sp>
        <p:nvSpPr>
          <p:cNvPr id="55" name="PlaceHolder 3"/>
          <p:cNvSpPr>
            <a:spLocks noGrp="1"/>
          </p:cNvSpPr>
          <p:nvPr>
            <p:ph type="body"/>
          </p:nvPr>
        </p:nvSpPr>
        <p:spPr>
          <a:xfrm>
            <a:off x="457200" y="3681720"/>
            <a:ext cx="4015440" cy="1896840"/>
          </a:xfrm>
          <a:prstGeom prst="rect">
            <a:avLst/>
          </a:prstGeom>
        </p:spPr>
        <p:txBody>
          <a:bodyPr bIns="0" lIns="0" rIns="0" tIns="0" wrap="none"/>
          <a:p>
            <a:endParaRPr/>
          </a:p>
        </p:txBody>
      </p:sp>
      <p:sp>
        <p:nvSpPr>
          <p:cNvPr id="56" name="PlaceHolder 4"/>
          <p:cNvSpPr>
            <a:spLocks noGrp="1"/>
          </p:cNvSpPr>
          <p:nvPr>
            <p:ph type="body"/>
          </p:nvPr>
        </p:nvSpPr>
        <p:spPr>
          <a:xfrm>
            <a:off x="4673520" y="1604520"/>
            <a:ext cx="4015440" cy="3977280"/>
          </a:xfrm>
          <a:prstGeom prst="rect">
            <a:avLst/>
          </a:prstGeom>
        </p:spPr>
        <p:txBody>
          <a:bodyPr bIns="0" lIns="0" rIns="0" tIns="0" wrap="none"/>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685800" y="2130480"/>
            <a:ext cx="7772040" cy="1469880"/>
          </a:xfrm>
          <a:prstGeom prst="rect">
            <a:avLst/>
          </a:prstGeom>
        </p:spPr>
        <p:txBody>
          <a:bodyPr anchor="ctr" bIns="0" lIns="0" rIns="0" tIns="0" wrap="none"/>
          <a:p>
            <a:endParaRPr/>
          </a:p>
        </p:txBody>
      </p:sp>
      <p:sp>
        <p:nvSpPr>
          <p:cNvPr id="6" name="PlaceHolder 2"/>
          <p:cNvSpPr>
            <a:spLocks noGrp="1"/>
          </p:cNvSpPr>
          <p:nvPr>
            <p:ph type="subTitle"/>
          </p:nvPr>
        </p:nvSpPr>
        <p:spPr>
          <a:xfrm>
            <a:off x="457200" y="1604520"/>
            <a:ext cx="8229240" cy="3977640"/>
          </a:xfrm>
          <a:prstGeom prst="rect">
            <a:avLst/>
          </a:prstGeom>
        </p:spPr>
        <p:txBody>
          <a:bodyPr anchor="ctr" bIns="0" lIns="0" rIns="0" tIns="0" wrap="none"/>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685800" y="2130480"/>
            <a:ext cx="7772040" cy="1469880"/>
          </a:xfrm>
          <a:prstGeom prst="rect">
            <a:avLst/>
          </a:prstGeom>
        </p:spPr>
        <p:txBody>
          <a:bodyPr anchor="ctr" bIns="0" lIns="0" rIns="0" tIns="0" wrap="none"/>
          <a:p>
            <a:endParaRPr/>
          </a:p>
        </p:txBody>
      </p:sp>
      <p:sp>
        <p:nvSpPr>
          <p:cNvPr id="58" name="PlaceHolder 2"/>
          <p:cNvSpPr>
            <a:spLocks noGrp="1"/>
          </p:cNvSpPr>
          <p:nvPr>
            <p:ph type="body"/>
          </p:nvPr>
        </p:nvSpPr>
        <p:spPr>
          <a:xfrm>
            <a:off x="457200" y="1604520"/>
            <a:ext cx="4015440" cy="3977280"/>
          </a:xfrm>
          <a:prstGeom prst="rect">
            <a:avLst/>
          </a:prstGeom>
        </p:spPr>
        <p:txBody>
          <a:bodyPr bIns="0" lIns="0" rIns="0" tIns="0" wrap="none"/>
          <a:p>
            <a:endParaRPr/>
          </a:p>
        </p:txBody>
      </p:sp>
      <p:sp>
        <p:nvSpPr>
          <p:cNvPr id="59" name="PlaceHolder 3"/>
          <p:cNvSpPr>
            <a:spLocks noGrp="1"/>
          </p:cNvSpPr>
          <p:nvPr>
            <p:ph type="body"/>
          </p:nvPr>
        </p:nvSpPr>
        <p:spPr>
          <a:xfrm>
            <a:off x="4673520" y="1604520"/>
            <a:ext cx="4015440" cy="1896840"/>
          </a:xfrm>
          <a:prstGeom prst="rect">
            <a:avLst/>
          </a:prstGeom>
        </p:spPr>
        <p:txBody>
          <a:bodyPr bIns="0" lIns="0" rIns="0" tIns="0" wrap="none"/>
          <a:p>
            <a:endParaRPr/>
          </a:p>
        </p:txBody>
      </p:sp>
      <p:sp>
        <p:nvSpPr>
          <p:cNvPr id="60" name="PlaceHolder 4"/>
          <p:cNvSpPr>
            <a:spLocks noGrp="1"/>
          </p:cNvSpPr>
          <p:nvPr>
            <p:ph type="body"/>
          </p:nvPr>
        </p:nvSpPr>
        <p:spPr>
          <a:xfrm>
            <a:off x="4673520" y="3681720"/>
            <a:ext cx="4015440" cy="1896840"/>
          </a:xfrm>
          <a:prstGeom prst="rect">
            <a:avLst/>
          </a:prstGeom>
        </p:spPr>
        <p:txBody>
          <a:bodyPr bIns="0" lIns="0" rIns="0" tIns="0" wrap="none"/>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685800" y="2130480"/>
            <a:ext cx="7772040" cy="1469880"/>
          </a:xfrm>
          <a:prstGeom prst="rect">
            <a:avLst/>
          </a:prstGeom>
        </p:spPr>
        <p:txBody>
          <a:bodyPr anchor="ctr" bIns="0" lIns="0" rIns="0" tIns="0" wrap="none"/>
          <a:p>
            <a:endParaRPr/>
          </a:p>
        </p:txBody>
      </p:sp>
      <p:sp>
        <p:nvSpPr>
          <p:cNvPr id="62" name="PlaceHolder 2"/>
          <p:cNvSpPr>
            <a:spLocks noGrp="1"/>
          </p:cNvSpPr>
          <p:nvPr>
            <p:ph type="body"/>
          </p:nvPr>
        </p:nvSpPr>
        <p:spPr>
          <a:xfrm>
            <a:off x="457200" y="1604520"/>
            <a:ext cx="4015440" cy="1896840"/>
          </a:xfrm>
          <a:prstGeom prst="rect">
            <a:avLst/>
          </a:prstGeom>
        </p:spPr>
        <p:txBody>
          <a:bodyPr bIns="0" lIns="0" rIns="0" tIns="0" wrap="none"/>
          <a:p>
            <a:endParaRPr/>
          </a:p>
        </p:txBody>
      </p:sp>
      <p:sp>
        <p:nvSpPr>
          <p:cNvPr id="63" name="PlaceHolder 3"/>
          <p:cNvSpPr>
            <a:spLocks noGrp="1"/>
          </p:cNvSpPr>
          <p:nvPr>
            <p:ph type="body"/>
          </p:nvPr>
        </p:nvSpPr>
        <p:spPr>
          <a:xfrm>
            <a:off x="4673520" y="1604520"/>
            <a:ext cx="4015440" cy="1896840"/>
          </a:xfrm>
          <a:prstGeom prst="rect">
            <a:avLst/>
          </a:prstGeom>
        </p:spPr>
        <p:txBody>
          <a:bodyPr bIns="0" lIns="0" rIns="0" tIns="0" wrap="none"/>
          <a:p>
            <a:endParaRPr/>
          </a:p>
        </p:txBody>
      </p:sp>
      <p:sp>
        <p:nvSpPr>
          <p:cNvPr id="64" name="PlaceHolder 4"/>
          <p:cNvSpPr>
            <a:spLocks noGrp="1"/>
          </p:cNvSpPr>
          <p:nvPr>
            <p:ph type="body"/>
          </p:nvPr>
        </p:nvSpPr>
        <p:spPr>
          <a:xfrm>
            <a:off x="457200" y="3681720"/>
            <a:ext cx="8228520" cy="1896840"/>
          </a:xfrm>
          <a:prstGeom prst="rect">
            <a:avLst/>
          </a:prstGeom>
        </p:spPr>
        <p:txBody>
          <a:bodyPr bIns="0" lIns="0" rIns="0" tIns="0" wrap="none"/>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685800" y="2130480"/>
            <a:ext cx="7772040" cy="1469880"/>
          </a:xfrm>
          <a:prstGeom prst="rect">
            <a:avLst/>
          </a:prstGeom>
        </p:spPr>
        <p:txBody>
          <a:bodyPr anchor="ctr" bIns="0" lIns="0" rIns="0" tIns="0" wrap="none"/>
          <a:p>
            <a:endParaRPr/>
          </a:p>
        </p:txBody>
      </p:sp>
      <p:sp>
        <p:nvSpPr>
          <p:cNvPr id="66" name="PlaceHolder 2"/>
          <p:cNvSpPr>
            <a:spLocks noGrp="1"/>
          </p:cNvSpPr>
          <p:nvPr>
            <p:ph type="body"/>
          </p:nvPr>
        </p:nvSpPr>
        <p:spPr>
          <a:xfrm>
            <a:off x="457200" y="1604520"/>
            <a:ext cx="8229240" cy="1896840"/>
          </a:xfrm>
          <a:prstGeom prst="rect">
            <a:avLst/>
          </a:prstGeom>
        </p:spPr>
        <p:txBody>
          <a:bodyPr bIns="0" lIns="0" rIns="0" tIns="0" wrap="none"/>
          <a:p>
            <a:endParaRPr/>
          </a:p>
        </p:txBody>
      </p:sp>
      <p:sp>
        <p:nvSpPr>
          <p:cNvPr id="67" name="PlaceHolder 3"/>
          <p:cNvSpPr>
            <a:spLocks noGrp="1"/>
          </p:cNvSpPr>
          <p:nvPr>
            <p:ph type="body"/>
          </p:nvPr>
        </p:nvSpPr>
        <p:spPr>
          <a:xfrm>
            <a:off x="457200" y="3681720"/>
            <a:ext cx="8229240" cy="1896840"/>
          </a:xfrm>
          <a:prstGeom prst="rect">
            <a:avLst/>
          </a:prstGeom>
        </p:spPr>
        <p:txBody>
          <a:bodyPr bIns="0" lIns="0" rIns="0" tIns="0" wrap="none"/>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685800" y="2130480"/>
            <a:ext cx="7772040" cy="1469880"/>
          </a:xfrm>
          <a:prstGeom prst="rect">
            <a:avLst/>
          </a:prstGeom>
        </p:spPr>
        <p:txBody>
          <a:bodyPr anchor="ctr" bIns="0" lIns="0" rIns="0" tIns="0" wrap="none"/>
          <a:p>
            <a:endParaRPr/>
          </a:p>
        </p:txBody>
      </p:sp>
      <p:sp>
        <p:nvSpPr>
          <p:cNvPr id="69" name="PlaceHolder 2"/>
          <p:cNvSpPr>
            <a:spLocks noGrp="1"/>
          </p:cNvSpPr>
          <p:nvPr>
            <p:ph type="body"/>
          </p:nvPr>
        </p:nvSpPr>
        <p:spPr>
          <a:xfrm>
            <a:off x="457200" y="1604520"/>
            <a:ext cx="4015440" cy="1896840"/>
          </a:xfrm>
          <a:prstGeom prst="rect">
            <a:avLst/>
          </a:prstGeom>
        </p:spPr>
        <p:txBody>
          <a:bodyPr bIns="0" lIns="0" rIns="0" tIns="0" wrap="none"/>
          <a:p>
            <a:endParaRPr/>
          </a:p>
        </p:txBody>
      </p:sp>
      <p:sp>
        <p:nvSpPr>
          <p:cNvPr id="70" name="PlaceHolder 3"/>
          <p:cNvSpPr>
            <a:spLocks noGrp="1"/>
          </p:cNvSpPr>
          <p:nvPr>
            <p:ph type="body"/>
          </p:nvPr>
        </p:nvSpPr>
        <p:spPr>
          <a:xfrm>
            <a:off x="4673520" y="1604520"/>
            <a:ext cx="4015440" cy="1896840"/>
          </a:xfrm>
          <a:prstGeom prst="rect">
            <a:avLst/>
          </a:prstGeom>
        </p:spPr>
        <p:txBody>
          <a:bodyPr bIns="0" lIns="0" rIns="0" tIns="0" wrap="none"/>
          <a:p>
            <a:endParaRPr/>
          </a:p>
        </p:txBody>
      </p:sp>
      <p:sp>
        <p:nvSpPr>
          <p:cNvPr id="71" name="PlaceHolder 4"/>
          <p:cNvSpPr>
            <a:spLocks noGrp="1"/>
          </p:cNvSpPr>
          <p:nvPr>
            <p:ph type="body"/>
          </p:nvPr>
        </p:nvSpPr>
        <p:spPr>
          <a:xfrm>
            <a:off x="4673520" y="3681720"/>
            <a:ext cx="4015440" cy="1896840"/>
          </a:xfrm>
          <a:prstGeom prst="rect">
            <a:avLst/>
          </a:prstGeom>
        </p:spPr>
        <p:txBody>
          <a:bodyPr bIns="0" lIns="0" rIns="0" tIns="0" wrap="none"/>
          <a:p>
            <a:endParaRPr/>
          </a:p>
        </p:txBody>
      </p:sp>
      <p:sp>
        <p:nvSpPr>
          <p:cNvPr id="72" name="PlaceHolder 5"/>
          <p:cNvSpPr>
            <a:spLocks noGrp="1"/>
          </p:cNvSpPr>
          <p:nvPr>
            <p:ph type="body"/>
          </p:nvPr>
        </p:nvSpPr>
        <p:spPr>
          <a:xfrm>
            <a:off x="457200" y="3681720"/>
            <a:ext cx="4015440" cy="1896840"/>
          </a:xfrm>
          <a:prstGeom prst="rect">
            <a:avLst/>
          </a:prstGeom>
        </p:spPr>
        <p:txBody>
          <a:bodyPr bIns="0" lIns="0" rIns="0" tIns="0" wrap="none"/>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685800" y="2130480"/>
            <a:ext cx="7772040" cy="1469880"/>
          </a:xfrm>
          <a:prstGeom prst="rect">
            <a:avLst/>
          </a:prstGeom>
        </p:spPr>
        <p:txBody>
          <a:bodyPr anchor="ctr" bIns="0" lIns="0" rIns="0" tIns="0" wrap="none"/>
          <a:p>
            <a:endParaRPr/>
          </a:p>
        </p:txBody>
      </p:sp>
      <p:sp>
        <p:nvSpPr>
          <p:cNvPr id="74" name="PlaceHolder 2"/>
          <p:cNvSpPr>
            <a:spLocks noGrp="1"/>
          </p:cNvSpPr>
          <p:nvPr>
            <p:ph type="body"/>
          </p:nvPr>
        </p:nvSpPr>
        <p:spPr>
          <a:xfrm>
            <a:off x="457200" y="1604520"/>
            <a:ext cx="4015440" cy="1896840"/>
          </a:xfrm>
          <a:prstGeom prst="rect">
            <a:avLst/>
          </a:prstGeom>
        </p:spPr>
        <p:txBody>
          <a:bodyPr bIns="0" lIns="0" rIns="0" tIns="0" wrap="none"/>
          <a:p>
            <a:endParaRPr/>
          </a:p>
        </p:txBody>
      </p:sp>
      <p:sp>
        <p:nvSpPr>
          <p:cNvPr id="75" name="PlaceHolder 3"/>
          <p:cNvSpPr>
            <a:spLocks noGrp="1"/>
          </p:cNvSpPr>
          <p:nvPr>
            <p:ph type="body"/>
          </p:nvPr>
        </p:nvSpPr>
        <p:spPr>
          <a:xfrm>
            <a:off x="4673520" y="1604520"/>
            <a:ext cx="4015440" cy="1896840"/>
          </a:xfrm>
          <a:prstGeom prst="rect">
            <a:avLst/>
          </a:prstGeom>
        </p:spPr>
        <p:txBody>
          <a:bodyPr bIns="0" lIns="0" rIns="0" tIns="0" wrap="none"/>
          <a:p>
            <a:endParaRPr/>
          </a:p>
        </p:txBody>
      </p:sp>
      <p:pic>
        <p:nvPicPr>
          <p:cNvPr descr="" id="76" name=""/>
          <p:cNvPicPr/>
          <p:nvPr/>
        </p:nvPicPr>
        <p:blipFill>
          <a:blip r:embed="rId2"/>
          <a:stretch>
            <a:fillRect/>
          </a:stretch>
        </p:blipFill>
        <p:spPr>
          <a:xfrm>
            <a:off x="5492520" y="3681360"/>
            <a:ext cx="2377440" cy="1896840"/>
          </a:xfrm>
          <a:prstGeom prst="rect">
            <a:avLst/>
          </a:prstGeom>
        </p:spPr>
      </p:pic>
      <p:pic>
        <p:nvPicPr>
          <p:cNvPr descr="" id="77" name=""/>
          <p:cNvPicPr/>
          <p:nvPr/>
        </p:nvPicPr>
        <p:blipFill>
          <a:blip r:embed="rId3"/>
          <a:stretch>
            <a:fillRect/>
          </a:stretch>
        </p:blipFill>
        <p:spPr>
          <a:xfrm>
            <a:off x="1276200" y="3681360"/>
            <a:ext cx="2377440" cy="1896840"/>
          </a:xfrm>
          <a:prstGeom prst="rect">
            <a:avLst/>
          </a:prstGeom>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685800" y="2130480"/>
            <a:ext cx="7772040" cy="1469880"/>
          </a:xfrm>
          <a:prstGeom prst="rect">
            <a:avLst/>
          </a:prstGeom>
        </p:spPr>
        <p:txBody>
          <a:bodyPr anchor="ctr" bIns="0" lIns="0" rIns="0" tIns="0" wrap="none"/>
          <a:p>
            <a:endParaRPr/>
          </a:p>
        </p:txBody>
      </p:sp>
      <p:sp>
        <p:nvSpPr>
          <p:cNvPr id="8" name="PlaceHolder 2"/>
          <p:cNvSpPr>
            <a:spLocks noGrp="1"/>
          </p:cNvSpPr>
          <p:nvPr>
            <p:ph type="body"/>
          </p:nvPr>
        </p:nvSpPr>
        <p:spPr>
          <a:xfrm>
            <a:off x="457200" y="1604520"/>
            <a:ext cx="8229240" cy="3977280"/>
          </a:xfrm>
          <a:prstGeom prst="rect">
            <a:avLst/>
          </a:prstGeom>
        </p:spPr>
        <p:txBody>
          <a:bodyPr bIns="0" lIns="0" rIns="0" tIns="0" wrap="none"/>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685800" y="2130480"/>
            <a:ext cx="7772040" cy="1469880"/>
          </a:xfrm>
          <a:prstGeom prst="rect">
            <a:avLst/>
          </a:prstGeom>
        </p:spPr>
        <p:txBody>
          <a:bodyPr anchor="ctr" bIns="0" lIns="0" rIns="0" tIns="0" wrap="none"/>
          <a:p>
            <a:endParaRPr/>
          </a:p>
        </p:txBody>
      </p:sp>
      <p:sp>
        <p:nvSpPr>
          <p:cNvPr id="10" name="PlaceHolder 2"/>
          <p:cNvSpPr>
            <a:spLocks noGrp="1"/>
          </p:cNvSpPr>
          <p:nvPr>
            <p:ph type="body"/>
          </p:nvPr>
        </p:nvSpPr>
        <p:spPr>
          <a:xfrm>
            <a:off x="457200" y="1604520"/>
            <a:ext cx="4015440" cy="3977280"/>
          </a:xfrm>
          <a:prstGeom prst="rect">
            <a:avLst/>
          </a:prstGeom>
        </p:spPr>
        <p:txBody>
          <a:bodyPr bIns="0" lIns="0" rIns="0" tIns="0" wrap="none"/>
          <a:p>
            <a:endParaRPr/>
          </a:p>
        </p:txBody>
      </p:sp>
      <p:sp>
        <p:nvSpPr>
          <p:cNvPr id="11" name="PlaceHolder 3"/>
          <p:cNvSpPr>
            <a:spLocks noGrp="1"/>
          </p:cNvSpPr>
          <p:nvPr>
            <p:ph type="body"/>
          </p:nvPr>
        </p:nvSpPr>
        <p:spPr>
          <a:xfrm>
            <a:off x="4673520" y="1604520"/>
            <a:ext cx="4015440" cy="3977280"/>
          </a:xfrm>
          <a:prstGeom prst="rect">
            <a:avLst/>
          </a:prstGeom>
        </p:spPr>
        <p:txBody>
          <a:bodyPr bIns="0" lIns="0" rIns="0" tIns="0" wrap="none"/>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685800" y="2130480"/>
            <a:ext cx="7772040" cy="1469880"/>
          </a:xfrm>
          <a:prstGeom prst="rect">
            <a:avLst/>
          </a:prstGeom>
        </p:spPr>
        <p:txBody>
          <a:bodyPr anchor="ctr" bIns="0" lIns="0" rIns="0" tIns="0" wrap="none"/>
          <a:p>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685800" y="2130480"/>
            <a:ext cx="7772040" cy="3451320"/>
          </a:xfrm>
          <a:prstGeom prst="rect">
            <a:avLst/>
          </a:prstGeom>
        </p:spPr>
        <p:txBody>
          <a:bodyPr anchor="ctr" bIns="0" lIns="0" rIns="0" tIns="0" wrap="none"/>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685800" y="2130480"/>
            <a:ext cx="7772040" cy="1469880"/>
          </a:xfrm>
          <a:prstGeom prst="rect">
            <a:avLst/>
          </a:prstGeom>
        </p:spPr>
        <p:txBody>
          <a:bodyPr anchor="ctr" bIns="0" lIns="0" rIns="0" tIns="0" wrap="none"/>
          <a:p>
            <a:endParaRPr/>
          </a:p>
        </p:txBody>
      </p:sp>
      <p:sp>
        <p:nvSpPr>
          <p:cNvPr id="15" name="PlaceHolder 2"/>
          <p:cNvSpPr>
            <a:spLocks noGrp="1"/>
          </p:cNvSpPr>
          <p:nvPr>
            <p:ph type="body"/>
          </p:nvPr>
        </p:nvSpPr>
        <p:spPr>
          <a:xfrm>
            <a:off x="457200" y="1604520"/>
            <a:ext cx="4015440" cy="1896840"/>
          </a:xfrm>
          <a:prstGeom prst="rect">
            <a:avLst/>
          </a:prstGeom>
        </p:spPr>
        <p:txBody>
          <a:bodyPr bIns="0" lIns="0" rIns="0" tIns="0" wrap="none"/>
          <a:p>
            <a:endParaRPr/>
          </a:p>
        </p:txBody>
      </p:sp>
      <p:sp>
        <p:nvSpPr>
          <p:cNvPr id="16" name="PlaceHolder 3"/>
          <p:cNvSpPr>
            <a:spLocks noGrp="1"/>
          </p:cNvSpPr>
          <p:nvPr>
            <p:ph type="body"/>
          </p:nvPr>
        </p:nvSpPr>
        <p:spPr>
          <a:xfrm>
            <a:off x="457200" y="3681720"/>
            <a:ext cx="4015440" cy="1896840"/>
          </a:xfrm>
          <a:prstGeom prst="rect">
            <a:avLst/>
          </a:prstGeom>
        </p:spPr>
        <p:txBody>
          <a:bodyPr bIns="0" lIns="0" rIns="0" tIns="0" wrap="none"/>
          <a:p>
            <a:endParaRPr/>
          </a:p>
        </p:txBody>
      </p:sp>
      <p:sp>
        <p:nvSpPr>
          <p:cNvPr id="17" name="PlaceHolder 4"/>
          <p:cNvSpPr>
            <a:spLocks noGrp="1"/>
          </p:cNvSpPr>
          <p:nvPr>
            <p:ph type="body"/>
          </p:nvPr>
        </p:nvSpPr>
        <p:spPr>
          <a:xfrm>
            <a:off x="4673520" y="1604520"/>
            <a:ext cx="4015440" cy="3977280"/>
          </a:xfrm>
          <a:prstGeom prst="rect">
            <a:avLst/>
          </a:prstGeom>
        </p:spPr>
        <p:txBody>
          <a:bodyPr bIns="0" lIns="0" rIns="0" tIns="0" wrap="none"/>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85800" y="2130480"/>
            <a:ext cx="7772040" cy="1469880"/>
          </a:xfrm>
          <a:prstGeom prst="rect">
            <a:avLst/>
          </a:prstGeom>
        </p:spPr>
        <p:txBody>
          <a:bodyPr anchor="ctr" bIns="0" lIns="0" rIns="0" tIns="0" wrap="none"/>
          <a:p>
            <a:endParaRPr/>
          </a:p>
        </p:txBody>
      </p:sp>
      <p:sp>
        <p:nvSpPr>
          <p:cNvPr id="19" name="PlaceHolder 2"/>
          <p:cNvSpPr>
            <a:spLocks noGrp="1"/>
          </p:cNvSpPr>
          <p:nvPr>
            <p:ph type="body"/>
          </p:nvPr>
        </p:nvSpPr>
        <p:spPr>
          <a:xfrm>
            <a:off x="457200" y="1604520"/>
            <a:ext cx="4015440" cy="3977280"/>
          </a:xfrm>
          <a:prstGeom prst="rect">
            <a:avLst/>
          </a:prstGeom>
        </p:spPr>
        <p:txBody>
          <a:bodyPr bIns="0" lIns="0" rIns="0" tIns="0" wrap="none"/>
          <a:p>
            <a:endParaRPr/>
          </a:p>
        </p:txBody>
      </p:sp>
      <p:sp>
        <p:nvSpPr>
          <p:cNvPr id="20" name="PlaceHolder 3"/>
          <p:cNvSpPr>
            <a:spLocks noGrp="1"/>
          </p:cNvSpPr>
          <p:nvPr>
            <p:ph type="body"/>
          </p:nvPr>
        </p:nvSpPr>
        <p:spPr>
          <a:xfrm>
            <a:off x="4673520" y="1604520"/>
            <a:ext cx="4015440" cy="1896840"/>
          </a:xfrm>
          <a:prstGeom prst="rect">
            <a:avLst/>
          </a:prstGeom>
        </p:spPr>
        <p:txBody>
          <a:bodyPr bIns="0" lIns="0" rIns="0" tIns="0" wrap="none"/>
          <a:p>
            <a:endParaRPr/>
          </a:p>
        </p:txBody>
      </p:sp>
      <p:sp>
        <p:nvSpPr>
          <p:cNvPr id="21" name="PlaceHolder 4"/>
          <p:cNvSpPr>
            <a:spLocks noGrp="1"/>
          </p:cNvSpPr>
          <p:nvPr>
            <p:ph type="body"/>
          </p:nvPr>
        </p:nvSpPr>
        <p:spPr>
          <a:xfrm>
            <a:off x="4673520" y="3681720"/>
            <a:ext cx="4015440" cy="1896840"/>
          </a:xfrm>
          <a:prstGeom prst="rect">
            <a:avLst/>
          </a:prstGeom>
        </p:spPr>
        <p:txBody>
          <a:bodyPr bIns="0" lIns="0" rIns="0" tIns="0" wrap="none"/>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85800" y="2130480"/>
            <a:ext cx="7772040" cy="1469880"/>
          </a:xfrm>
          <a:prstGeom prst="rect">
            <a:avLst/>
          </a:prstGeom>
        </p:spPr>
        <p:txBody>
          <a:bodyPr anchor="ctr" bIns="0" lIns="0" rIns="0" tIns="0" wrap="none"/>
          <a:p>
            <a:endParaRPr/>
          </a:p>
        </p:txBody>
      </p:sp>
      <p:sp>
        <p:nvSpPr>
          <p:cNvPr id="23" name="PlaceHolder 2"/>
          <p:cNvSpPr>
            <a:spLocks noGrp="1"/>
          </p:cNvSpPr>
          <p:nvPr>
            <p:ph type="body"/>
          </p:nvPr>
        </p:nvSpPr>
        <p:spPr>
          <a:xfrm>
            <a:off x="457200" y="1604520"/>
            <a:ext cx="4015440" cy="1896840"/>
          </a:xfrm>
          <a:prstGeom prst="rect">
            <a:avLst/>
          </a:prstGeom>
        </p:spPr>
        <p:txBody>
          <a:bodyPr bIns="0" lIns="0" rIns="0" tIns="0" wrap="none"/>
          <a:p>
            <a:endParaRPr/>
          </a:p>
        </p:txBody>
      </p:sp>
      <p:sp>
        <p:nvSpPr>
          <p:cNvPr id="24" name="PlaceHolder 3"/>
          <p:cNvSpPr>
            <a:spLocks noGrp="1"/>
          </p:cNvSpPr>
          <p:nvPr>
            <p:ph type="body"/>
          </p:nvPr>
        </p:nvSpPr>
        <p:spPr>
          <a:xfrm>
            <a:off x="4673520" y="1604520"/>
            <a:ext cx="4015440" cy="1896840"/>
          </a:xfrm>
          <a:prstGeom prst="rect">
            <a:avLst/>
          </a:prstGeom>
        </p:spPr>
        <p:txBody>
          <a:bodyPr bIns="0" lIns="0" rIns="0" tIns="0" wrap="none"/>
          <a:p>
            <a:endParaRPr/>
          </a:p>
        </p:txBody>
      </p:sp>
      <p:sp>
        <p:nvSpPr>
          <p:cNvPr id="25" name="PlaceHolder 4"/>
          <p:cNvSpPr>
            <a:spLocks noGrp="1"/>
          </p:cNvSpPr>
          <p:nvPr>
            <p:ph type="body"/>
          </p:nvPr>
        </p:nvSpPr>
        <p:spPr>
          <a:xfrm>
            <a:off x="457200" y="3681720"/>
            <a:ext cx="8228520" cy="1896840"/>
          </a:xfrm>
          <a:prstGeom prst="rect">
            <a:avLst/>
          </a:prstGeom>
        </p:spPr>
        <p:txBody>
          <a:bodyPr bIns="0" lIns="0" rIns="0" tIns="0" wrap="none"/>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4.jpe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blipFill>
          <a:blip r:embed="rId2"/>
          <a:stretch>
            <a:fillRect/>
          </a:stretch>
        </a:blip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85800" y="2130480"/>
            <a:ext cx="7772040" cy="1469520"/>
          </a:xfrm>
          <a:prstGeom prst="rect">
            <a:avLst/>
          </a:prstGeom>
        </p:spPr>
        <p:txBody>
          <a:bodyPr anchor="ctr"/>
          <a:p>
            <a:pPr algn="ctr">
              <a:lnSpc>
                <a:spcPct val="100000"/>
              </a:lnSpc>
            </a:pPr>
            <a:r>
              <a:rPr lang="es-AR" sz="4400">
                <a:solidFill>
                  <a:srgbClr val="000000"/>
                </a:solidFill>
                <a:latin typeface="Calibri"/>
              </a:rPr>
              <a:t>Pulse para editar el formato del texto de títuloHaga clic para modificar el estilo de título del patrón</a:t>
            </a:r>
            <a:endParaRPr/>
          </a:p>
        </p:txBody>
      </p:sp>
      <p:sp>
        <p:nvSpPr>
          <p:cNvPr id="1" name="PlaceHolder 2"/>
          <p:cNvSpPr>
            <a:spLocks noGrp="1"/>
          </p:cNvSpPr>
          <p:nvPr>
            <p:ph type="dt"/>
          </p:nvPr>
        </p:nvSpPr>
        <p:spPr>
          <a:xfrm>
            <a:off x="457200" y="6356520"/>
            <a:ext cx="2133360" cy="364680"/>
          </a:xfrm>
          <a:prstGeom prst="rect">
            <a:avLst/>
          </a:prstGeom>
        </p:spPr>
        <p:txBody>
          <a:bodyPr anchor="ctr"/>
          <a:p>
            <a:pPr>
              <a:lnSpc>
                <a:spcPct val="100000"/>
              </a:lnSpc>
            </a:pPr>
            <a:r>
              <a:rPr lang="es-ES" sz="1200">
                <a:solidFill>
                  <a:srgbClr val="8b8b8b"/>
                </a:solidFill>
                <a:latin typeface="Calibri"/>
              </a:rPr>
              <a:t>1/12/15</a:t>
            </a:r>
            <a:endParaRPr/>
          </a:p>
        </p:txBody>
      </p:sp>
      <p:sp>
        <p:nvSpPr>
          <p:cNvPr id="2" name="PlaceHolder 3"/>
          <p:cNvSpPr>
            <a:spLocks noGrp="1"/>
          </p:cNvSpPr>
          <p:nvPr>
            <p:ph type="ftr"/>
          </p:nvPr>
        </p:nvSpPr>
        <p:spPr>
          <a:xfrm>
            <a:off x="3124080" y="6356520"/>
            <a:ext cx="2895120" cy="364680"/>
          </a:xfrm>
          <a:prstGeom prst="rect">
            <a:avLst/>
          </a:prstGeom>
        </p:spPr>
        <p:txBody>
          <a:bodyPr anchor="ctr"/>
          <a:p>
            <a:endParaRPr/>
          </a:p>
        </p:txBody>
      </p:sp>
      <p:sp>
        <p:nvSpPr>
          <p:cNvPr id="3" name="PlaceHolder 4"/>
          <p:cNvSpPr>
            <a:spLocks noGrp="1"/>
          </p:cNvSpPr>
          <p:nvPr>
            <p:ph type="sldNum"/>
          </p:nvPr>
        </p:nvSpPr>
        <p:spPr>
          <a:xfrm>
            <a:off x="6553080" y="6356520"/>
            <a:ext cx="2133360" cy="364680"/>
          </a:xfrm>
          <a:prstGeom prst="rect">
            <a:avLst/>
          </a:prstGeom>
        </p:spPr>
        <p:txBody>
          <a:bodyPr anchor="ctr"/>
          <a:p>
            <a:pPr algn="r">
              <a:lnSpc>
                <a:spcPct val="100000"/>
              </a:lnSpc>
            </a:pPr>
            <a:fld id="{E58E84DB-949E-45DA-BA11-098183B8EC30}" type="slidenum">
              <a:rPr lang="es-ES" sz="1200">
                <a:solidFill>
                  <a:srgbClr val="8b8b8b"/>
                </a:solidFill>
                <a:latin typeface="Calibri"/>
              </a:rPr>
              <a:t>&lt;número&gt;</a:t>
            </a:fld>
            <a:endParaRPr/>
          </a:p>
        </p:txBody>
      </p:sp>
      <p:sp>
        <p:nvSpPr>
          <p:cNvPr id="4" name="PlaceHolder 5"/>
          <p:cNvSpPr>
            <a:spLocks noGrp="1"/>
          </p:cNvSpPr>
          <p:nvPr>
            <p:ph type="body"/>
          </p:nvPr>
        </p:nvSpPr>
        <p:spPr>
          <a:xfrm>
            <a:off x="457200" y="1604520"/>
            <a:ext cx="8229240" cy="3977280"/>
          </a:xfrm>
          <a:prstGeom prst="rect">
            <a:avLst/>
          </a:prstGeom>
        </p:spPr>
        <p:txBody>
          <a:bodyPr bIns="0" lIns="0" rIns="0" tIns="0" wrap="none"/>
          <a:p>
            <a:pPr>
              <a:buSzPct val="25000"/>
              <a:buFont typeface="StarSymbol"/>
              <a:buChar char=""/>
            </a:pPr>
            <a:r>
              <a:rPr lang="es-AR"/>
              <a:t>Pulse para editar el formato de esquema del texto</a:t>
            </a:r>
            <a:endParaRPr/>
          </a:p>
          <a:p>
            <a:pPr lvl="1">
              <a:buSzPct val="25000"/>
              <a:buFont typeface="StarSymbol"/>
              <a:buChar char=""/>
            </a:pPr>
            <a:r>
              <a:rPr lang="es-AR"/>
              <a:t>Segundo nivel del esquema</a:t>
            </a:r>
            <a:endParaRPr/>
          </a:p>
          <a:p>
            <a:pPr lvl="2">
              <a:buSzPct val="25000"/>
              <a:buFont typeface="StarSymbol"/>
              <a:buChar char=""/>
            </a:pPr>
            <a:r>
              <a:rPr lang="es-AR"/>
              <a:t>Tercer nivel del esquema</a:t>
            </a:r>
            <a:endParaRPr/>
          </a:p>
          <a:p>
            <a:pPr lvl="3">
              <a:buSzPct val="25000"/>
              <a:buFont typeface="StarSymbol"/>
              <a:buChar char=""/>
            </a:pPr>
            <a:r>
              <a:rPr lang="es-AR"/>
              <a:t>Cuarto nivel del esquema</a:t>
            </a:r>
            <a:endParaRPr/>
          </a:p>
          <a:p>
            <a:pPr lvl="4">
              <a:buSzPct val="25000"/>
              <a:buFont typeface="StarSymbol"/>
              <a:buChar char=""/>
            </a:pPr>
            <a:r>
              <a:rPr lang="es-AR"/>
              <a:t>Quinto nivel del esquema</a:t>
            </a:r>
            <a:endParaRPr/>
          </a:p>
          <a:p>
            <a:pPr lvl="5">
              <a:buSzPct val="25000"/>
              <a:buFont typeface="StarSymbol"/>
              <a:buChar char=""/>
            </a:pPr>
            <a:r>
              <a:rPr lang="es-AR"/>
              <a:t>Sexto nivel del esquema</a:t>
            </a:r>
            <a:endParaRPr/>
          </a:p>
          <a:p>
            <a:pPr lvl="6">
              <a:buSzPct val="25000"/>
              <a:buFont typeface="StarSymbol"/>
              <a:buChar char=""/>
            </a:pPr>
            <a:r>
              <a:rPr lang="es-AR"/>
              <a:t>Séptimo nivel del esquema</a:t>
            </a:r>
            <a:endParaRPr/>
          </a:p>
        </p:txBody>
      </p:sp>
    </p:spTree>
  </p:cSld>
  <p:clrMap accent1="accent1" accent2="accent2" accent3="accent3" accent4="accent4" accent5="accent5" accent6="accent6" bg1="lt1" bg2="lt2" folHlink="folHlink" hlink="hlink" tx1="dk1" tx2="dk2"/>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blipFill>
          <a:blip r:embed="rId2"/>
          <a:stretch>
            <a:fillRect/>
          </a:stretch>
        </a:blipFill>
      </p:bgPr>
    </p:bg>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4680"/>
            <a:ext cx="8229240" cy="1142640"/>
          </a:xfrm>
          <a:prstGeom prst="rect">
            <a:avLst/>
          </a:prstGeom>
        </p:spPr>
        <p:txBody>
          <a:bodyPr anchor="ctr"/>
          <a:p>
            <a:pPr algn="ctr">
              <a:lnSpc>
                <a:spcPct val="100000"/>
              </a:lnSpc>
            </a:pPr>
            <a:r>
              <a:rPr lang="es-AR" sz="4400">
                <a:solidFill>
                  <a:srgbClr val="000000"/>
                </a:solidFill>
                <a:latin typeface="Calibri"/>
              </a:rPr>
              <a:t>Pulse para editar el formato del texto de títuloHaga clic para modificar el estilo de título del patrón</a:t>
            </a:r>
            <a:endParaRPr/>
          </a:p>
        </p:txBody>
      </p:sp>
      <p:sp>
        <p:nvSpPr>
          <p:cNvPr id="40" name="PlaceHolder 2"/>
          <p:cNvSpPr>
            <a:spLocks noGrp="1"/>
          </p:cNvSpPr>
          <p:nvPr>
            <p:ph type="body"/>
          </p:nvPr>
        </p:nvSpPr>
        <p:spPr>
          <a:xfrm>
            <a:off x="457200" y="1600200"/>
            <a:ext cx="8229240" cy="4525560"/>
          </a:xfrm>
          <a:prstGeom prst="rect">
            <a:avLst/>
          </a:prstGeom>
        </p:spPr>
        <p:txBody>
          <a:bodyPr/>
          <a:p>
            <a:pPr>
              <a:buSzPct val="25000"/>
              <a:buFont typeface="StarSymbol"/>
              <a:buChar char=""/>
            </a:pPr>
            <a:r>
              <a:rPr lang="es-AR" sz="3200">
                <a:solidFill>
                  <a:srgbClr val="000000"/>
                </a:solidFill>
                <a:latin typeface="Calibri"/>
              </a:rPr>
              <a:t>Pulse para editar el formato de esquema del texto</a:t>
            </a:r>
            <a:endParaRPr/>
          </a:p>
          <a:p>
            <a:pPr lvl="1">
              <a:buSzPct val="25000"/>
              <a:buFont typeface="StarSymbol"/>
              <a:buChar char=""/>
            </a:pPr>
            <a:r>
              <a:rPr lang="es-AR" sz="3200">
                <a:solidFill>
                  <a:srgbClr val="000000"/>
                </a:solidFill>
                <a:latin typeface="Calibri"/>
              </a:rPr>
              <a:t>Segundo nivel del esquema</a:t>
            </a:r>
            <a:endParaRPr/>
          </a:p>
          <a:p>
            <a:pPr lvl="2">
              <a:buSzPct val="25000"/>
              <a:buFont typeface="StarSymbol"/>
              <a:buChar char=""/>
            </a:pPr>
            <a:r>
              <a:rPr lang="es-AR" sz="3200">
                <a:solidFill>
                  <a:srgbClr val="000000"/>
                </a:solidFill>
                <a:latin typeface="Calibri"/>
              </a:rPr>
              <a:t>Tercer nivel del esquema</a:t>
            </a:r>
            <a:endParaRPr/>
          </a:p>
          <a:p>
            <a:pPr lvl="3">
              <a:buSzPct val="25000"/>
              <a:buFont typeface="StarSymbol"/>
              <a:buChar char=""/>
            </a:pPr>
            <a:r>
              <a:rPr lang="es-AR" sz="3200">
                <a:solidFill>
                  <a:srgbClr val="000000"/>
                </a:solidFill>
                <a:latin typeface="Calibri"/>
              </a:rPr>
              <a:t>Cuarto nivel del esquema</a:t>
            </a:r>
            <a:endParaRPr/>
          </a:p>
          <a:p>
            <a:pPr lvl="4">
              <a:buSzPct val="25000"/>
              <a:buFont typeface="StarSymbol"/>
              <a:buChar char=""/>
            </a:pPr>
            <a:r>
              <a:rPr lang="es-AR" sz="3200">
                <a:solidFill>
                  <a:srgbClr val="000000"/>
                </a:solidFill>
                <a:latin typeface="Calibri"/>
              </a:rPr>
              <a:t>Quinto nivel del esquema</a:t>
            </a:r>
            <a:endParaRPr/>
          </a:p>
          <a:p>
            <a:pPr lvl="5">
              <a:buSzPct val="25000"/>
              <a:buFont typeface="StarSymbol"/>
              <a:buChar char=""/>
            </a:pPr>
            <a:r>
              <a:rPr lang="es-AR" sz="3200">
                <a:solidFill>
                  <a:srgbClr val="000000"/>
                </a:solidFill>
                <a:latin typeface="Calibri"/>
              </a:rPr>
              <a:t>Sexto nivel del esquema</a:t>
            </a:r>
            <a:endParaRPr/>
          </a:p>
          <a:p>
            <a:pPr>
              <a:lnSpc>
                <a:spcPct val="100000"/>
              </a:lnSpc>
              <a:buFont typeface="Arial"/>
              <a:buChar char="•"/>
            </a:pPr>
            <a:r>
              <a:rPr lang="es-AR" sz="3200">
                <a:solidFill>
                  <a:srgbClr val="000000"/>
                </a:solidFill>
                <a:latin typeface="Calibri"/>
              </a:rPr>
              <a:t>Séptimo nivel del esquemaHaga clic para modificar el estilo de texto del patrón</a:t>
            </a:r>
            <a:endParaRPr/>
          </a:p>
          <a:p>
            <a:pPr lvl="1">
              <a:lnSpc>
                <a:spcPct val="100000"/>
              </a:lnSpc>
              <a:buSzPct val="25000"/>
              <a:buFont typeface="StarSymbol"/>
              <a:buChar char=""/>
            </a:pPr>
            <a:r>
              <a:rPr lang="es-AR" sz="2800">
                <a:solidFill>
                  <a:srgbClr val="000000"/>
                </a:solidFill>
                <a:latin typeface="Calibri"/>
              </a:rPr>
              <a:t>Segundo nivel</a:t>
            </a:r>
            <a:endParaRPr/>
          </a:p>
          <a:p>
            <a:pPr lvl="2">
              <a:lnSpc>
                <a:spcPct val="100000"/>
              </a:lnSpc>
              <a:buSzPct val="25000"/>
              <a:buFont typeface="StarSymbol"/>
              <a:buChar char=""/>
            </a:pPr>
            <a:r>
              <a:rPr lang="es-AR" sz="2400">
                <a:solidFill>
                  <a:srgbClr val="000000"/>
                </a:solidFill>
                <a:latin typeface="Calibri"/>
              </a:rPr>
              <a:t>Tercer nivel</a:t>
            </a:r>
            <a:endParaRPr/>
          </a:p>
          <a:p>
            <a:pPr lvl="3">
              <a:lnSpc>
                <a:spcPct val="100000"/>
              </a:lnSpc>
              <a:buSzPct val="25000"/>
              <a:buFont typeface="StarSymbol"/>
              <a:buChar char=""/>
            </a:pPr>
            <a:r>
              <a:rPr lang="es-AR" sz="2000">
                <a:solidFill>
                  <a:srgbClr val="000000"/>
                </a:solidFill>
                <a:latin typeface="Calibri"/>
              </a:rPr>
              <a:t>Cuarto nivel</a:t>
            </a:r>
            <a:endParaRPr/>
          </a:p>
          <a:p>
            <a:pPr lvl="4">
              <a:lnSpc>
                <a:spcPct val="100000"/>
              </a:lnSpc>
              <a:buSzPct val="25000"/>
              <a:buFont typeface="StarSymbol"/>
              <a:buChar char=""/>
            </a:pPr>
            <a:r>
              <a:rPr lang="es-AR" sz="2000">
                <a:solidFill>
                  <a:srgbClr val="000000"/>
                </a:solidFill>
                <a:latin typeface="Calibri"/>
              </a:rPr>
              <a:t>Quinto nivel</a:t>
            </a:r>
            <a:endParaRPr/>
          </a:p>
        </p:txBody>
      </p:sp>
      <p:sp>
        <p:nvSpPr>
          <p:cNvPr id="41" name="PlaceHolder 3"/>
          <p:cNvSpPr>
            <a:spLocks noGrp="1"/>
          </p:cNvSpPr>
          <p:nvPr>
            <p:ph type="dt"/>
          </p:nvPr>
        </p:nvSpPr>
        <p:spPr>
          <a:xfrm>
            <a:off x="457200" y="6356520"/>
            <a:ext cx="2133360" cy="364680"/>
          </a:xfrm>
          <a:prstGeom prst="rect">
            <a:avLst/>
          </a:prstGeom>
        </p:spPr>
        <p:txBody>
          <a:bodyPr anchor="ctr"/>
          <a:p>
            <a:pPr>
              <a:lnSpc>
                <a:spcPct val="100000"/>
              </a:lnSpc>
            </a:pPr>
            <a:r>
              <a:rPr lang="es-ES" sz="1200">
                <a:solidFill>
                  <a:srgbClr val="8b8b8b"/>
                </a:solidFill>
                <a:latin typeface="Calibri"/>
              </a:rPr>
              <a:t>1/12/15</a:t>
            </a:r>
            <a:endParaRPr/>
          </a:p>
        </p:txBody>
      </p:sp>
      <p:sp>
        <p:nvSpPr>
          <p:cNvPr id="42" name="PlaceHolder 4"/>
          <p:cNvSpPr>
            <a:spLocks noGrp="1"/>
          </p:cNvSpPr>
          <p:nvPr>
            <p:ph type="ftr"/>
          </p:nvPr>
        </p:nvSpPr>
        <p:spPr>
          <a:xfrm>
            <a:off x="3124080" y="6356520"/>
            <a:ext cx="2895120" cy="364680"/>
          </a:xfrm>
          <a:prstGeom prst="rect">
            <a:avLst/>
          </a:prstGeom>
        </p:spPr>
        <p:txBody>
          <a:bodyPr anchor="ctr"/>
          <a:p>
            <a:endParaRPr/>
          </a:p>
        </p:txBody>
      </p:sp>
      <p:sp>
        <p:nvSpPr>
          <p:cNvPr id="43" name="PlaceHolder 5"/>
          <p:cNvSpPr>
            <a:spLocks noGrp="1"/>
          </p:cNvSpPr>
          <p:nvPr>
            <p:ph type="sldNum"/>
          </p:nvPr>
        </p:nvSpPr>
        <p:spPr>
          <a:xfrm>
            <a:off x="6553080" y="6356520"/>
            <a:ext cx="2133360" cy="364680"/>
          </a:xfrm>
          <a:prstGeom prst="rect">
            <a:avLst/>
          </a:prstGeom>
        </p:spPr>
        <p:txBody>
          <a:bodyPr anchor="ctr"/>
          <a:p>
            <a:pPr algn="r">
              <a:lnSpc>
                <a:spcPct val="100000"/>
              </a:lnSpc>
            </a:pPr>
            <a:fld id="{8E40D96B-84E4-40B9-9393-C99811A5C790}" type="slidenum">
              <a:rPr lang="es-ES" sz="1200">
                <a:solidFill>
                  <a:srgbClr val="8b8b8b"/>
                </a:solidFill>
                <a:latin typeface="Calibri"/>
              </a:rPr>
              <a:t>&lt;número&gt;</a:t>
            </a:fld>
            <a:endParaRPr/>
          </a:p>
        </p:txBody>
      </p:sp>
    </p:spTree>
  </p:cSld>
  <p:clrMap accent1="accent1" accent2="accent2" accent3="accent3" accent4="accent4" accent5="accent5" accent6="accent6" bg1="lt1" bg2="lt2" folHlink="folHlink" hlink="hlink" tx1="dk1" tx2="dk2"/>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chart" Target="../charts/chart14.xml"/><Relationship Id="rId2" Type="http://schemas.openxmlformats.org/officeDocument/2006/relationships/image" Target="../media/image14.wmf"/><Relationship Id="rId3"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chart" Target="../charts/chart15.xml"/><Relationship Id="rId2" Type="http://schemas.openxmlformats.org/officeDocument/2006/relationships/image" Target="../media/image15.wmf"/><Relationship Id="rId3"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image" Target="../media/image16.png"/><Relationship Id="rId2"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chart" Target="../charts/chart16.xml"/><Relationship Id="rId2"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chart" Target="../charts/chart17.xml"/><Relationship Id="rId2"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image" Target="../media/image17.png"/><Relationship Id="rId2" Type="http://schemas.openxmlformats.org/officeDocument/2006/relationships/image" Target="../media/image18.png"/><Relationship Id="rId3"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image" Target="../media/image19.jpeg"/><Relationship Id="rId2" Type="http://schemas.openxmlformats.org/officeDocument/2006/relationships/image" Target="../media/image20.jpeg"/><Relationship Id="rId3" Type="http://schemas.openxmlformats.org/officeDocument/2006/relationships/image" Target="../media/image21.jpeg"/><Relationship Id="rId4" Type="http://schemas.openxmlformats.org/officeDocument/2006/relationships/image" Target="../media/image22.jpeg"/><Relationship Id="rId5" Type="http://schemas.openxmlformats.org/officeDocument/2006/relationships/image" Target="../media/image23.jpeg"/><Relationship Id="rId6"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7.wmf"/><Relationship Id="rId2" Type="http://schemas.openxmlformats.org/officeDocument/2006/relationships/image" Target="../media/image8.png"/><Relationship Id="rId3" Type="http://schemas.openxmlformats.org/officeDocument/2006/relationships/image" Target="../media/image9.jpeg"/><Relationship Id="rId4" Type="http://schemas.openxmlformats.org/officeDocument/2006/relationships/image" Target="../media/image10.jpeg"/><Relationship Id="rId5" Type="http://schemas.openxmlformats.org/officeDocument/2006/relationships/image" Target="../media/image11.jpeg"/><Relationship Id="rId6" Type="http://schemas.openxmlformats.org/officeDocument/2006/relationships/image" Target="../media/image12.jpeg"/><Relationship Id="rId7"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chart" Target="../charts/chart1.xml"/><Relationship Id="rId2" Type="http://schemas.openxmlformats.org/officeDocument/2006/relationships/chart" Target="../charts/chart2.xml"/><Relationship Id="rId3" Type="http://schemas.openxmlformats.org/officeDocument/2006/relationships/chart" Target="../charts/chart3.xml"/><Relationship Id="rId4"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chart" Target="../charts/chart4.xml"/><Relationship Id="rId2" Type="http://schemas.openxmlformats.org/officeDocument/2006/relationships/chart" Target="../charts/chart5.xml"/><Relationship Id="rId3"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chart" Target="../charts/chart6.xml"/><Relationship Id="rId2" Type="http://schemas.openxmlformats.org/officeDocument/2006/relationships/chart" Target="../charts/chart7.xml"/><Relationship Id="rId3"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chart" Target="../charts/chart8.xml"/><Relationship Id="rId2" Type="http://schemas.openxmlformats.org/officeDocument/2006/relationships/chart" Target="../charts/chart9.xml"/><Relationship Id="rId3"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chart" Target="../charts/chart10.xml"/><Relationship Id="rId2" Type="http://schemas.openxmlformats.org/officeDocument/2006/relationships/chart" Target="../charts/chart11.xml"/><Relationship Id="rId3"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chart" Target="../charts/chart12.xml"/><Relationship Id="rId2" Type="http://schemas.openxmlformats.org/officeDocument/2006/relationships/chart" Target="../charts/chart13.xml"/><Relationship Id="rId3"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image" Target="../media/image13.wmf"/><Relationship Id="rId2"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8" name="TextShape 1"/>
          <p:cNvSpPr txBox="1"/>
          <p:nvPr/>
        </p:nvSpPr>
        <p:spPr>
          <a:xfrm>
            <a:off x="0" y="764640"/>
            <a:ext cx="9143640" cy="1872000"/>
          </a:xfrm>
          <a:prstGeom prst="rect">
            <a:avLst/>
          </a:prstGeom>
        </p:spPr>
        <p:txBody>
          <a:bodyPr anchor="ctr"/>
          <a:p>
            <a:pPr algn="ctr">
              <a:lnSpc>
                <a:spcPct val="100000"/>
              </a:lnSpc>
            </a:pPr>
            <a:r>
              <a:rPr b="1" i="1" lang="es-AR" sz="2800">
                <a:solidFill>
                  <a:srgbClr val="1f497d"/>
                </a:solidFill>
                <a:latin typeface="Calibri"/>
              </a:rPr>
              <a:t>24ª Reunión Anual Unidades Centinela (UC)</a:t>
            </a:r>
            <a:r>
              <a:rPr b="1" i="1" lang="es-AR" sz="2800">
                <a:solidFill>
                  <a:srgbClr val="1f497d"/>
                </a:solidFill>
                <a:latin typeface="Calibri"/>
              </a:rPr>
              <a:t>
</a:t>
            </a:r>
            <a:r>
              <a:rPr b="1" i="1" lang="es-AR" sz="2800">
                <a:solidFill>
                  <a:srgbClr val="1f497d"/>
                </a:solidFill>
                <a:latin typeface="Calibri"/>
              </a:rPr>
              <a:t> para Hepatitis virales. </a:t>
            </a:r>
            <a:r>
              <a:rPr b="1" i="1" lang="es-AR" sz="2800">
                <a:solidFill>
                  <a:srgbClr val="1f497d"/>
                </a:solidFill>
                <a:latin typeface="Calibri"/>
              </a:rPr>
              <a:t>
</a:t>
            </a:r>
            <a:r>
              <a:rPr b="1" i="1" lang="es-AR" sz="2800">
                <a:solidFill>
                  <a:srgbClr val="1f497d"/>
                </a:solidFill>
                <a:latin typeface="Calibri"/>
              </a:rPr>
              <a:t>
</a:t>
            </a:r>
            <a:r>
              <a:rPr b="1" i="1" lang="es-AR" sz="2800">
                <a:solidFill>
                  <a:srgbClr val="1f497d"/>
                </a:solidFill>
                <a:latin typeface="Calibri"/>
              </a:rPr>
              <a:t>“Cuatro ejes de acción para contribuir al Control”</a:t>
            </a:r>
            <a:endParaRPr/>
          </a:p>
        </p:txBody>
      </p:sp>
      <p:sp>
        <p:nvSpPr>
          <p:cNvPr id="79" name="TextShape 2"/>
          <p:cNvSpPr txBox="1"/>
          <p:nvPr/>
        </p:nvSpPr>
        <p:spPr>
          <a:xfrm>
            <a:off x="2235600" y="5105520"/>
            <a:ext cx="6908040" cy="1752120"/>
          </a:xfrm>
          <a:prstGeom prst="rect">
            <a:avLst/>
          </a:prstGeom>
        </p:spPr>
        <p:txBody>
          <a:bodyPr/>
          <a:p>
            <a:pPr algn="r">
              <a:lnSpc>
                <a:spcPct val="100000"/>
              </a:lnSpc>
            </a:pPr>
            <a:r>
              <a:rPr lang="es-ES" sz="2400">
                <a:solidFill>
                  <a:srgbClr val="403152"/>
                </a:solidFill>
                <a:latin typeface="Calibri"/>
              </a:rPr>
              <a:t>UC Hospital Zonal de Trelew Adolfo Margara</a:t>
            </a:r>
            <a:endParaRPr/>
          </a:p>
          <a:p>
            <a:pPr algn="r">
              <a:lnSpc>
                <a:spcPct val="100000"/>
              </a:lnSpc>
            </a:pPr>
            <a:r>
              <a:rPr lang="es-ES" sz="2400">
                <a:solidFill>
                  <a:srgbClr val="403152"/>
                </a:solidFill>
                <a:latin typeface="Calibri"/>
              </a:rPr>
              <a:t>Trelew – Chubut</a:t>
            </a:r>
            <a:endParaRPr/>
          </a:p>
          <a:p>
            <a:pPr algn="r">
              <a:lnSpc>
                <a:spcPct val="100000"/>
              </a:lnSpc>
            </a:pPr>
            <a:r>
              <a:rPr lang="es-ES">
                <a:solidFill>
                  <a:srgbClr val="403152"/>
                </a:solidFill>
                <a:latin typeface="Calibri"/>
              </a:rPr>
              <a:t>30 de noviembre y 1 de diciembre 2015</a:t>
            </a:r>
            <a:endParaRPr/>
          </a:p>
          <a:p>
            <a:pPr algn="r">
              <a:lnSpc>
                <a:spcPct val="100000"/>
              </a:lnSpc>
            </a:pPr>
            <a:r>
              <a:rPr lang="es-ES">
                <a:solidFill>
                  <a:srgbClr val="403152"/>
                </a:solidFill>
                <a:latin typeface="Calibri"/>
              </a:rPr>
              <a:t>Dra. Mariela Brito</a:t>
            </a:r>
            <a:endParaRPr/>
          </a:p>
        </p:txBody>
      </p:sp>
    </p:spTree>
  </p:cSld>
  <p:transition spd="slow">
    <p:fade/>
  </p:transition>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2" name="TextShape 1"/>
          <p:cNvSpPr txBox="1"/>
          <p:nvPr/>
        </p:nvSpPr>
        <p:spPr>
          <a:xfrm>
            <a:off x="457200" y="274680"/>
            <a:ext cx="8229240" cy="1142640"/>
          </a:xfrm>
          <a:prstGeom prst="rect">
            <a:avLst/>
          </a:prstGeom>
        </p:spPr>
        <p:txBody>
          <a:bodyPr anchor="ctr"/>
          <a:p>
            <a:endParaRPr/>
          </a:p>
        </p:txBody>
      </p:sp>
      <p:sp>
        <p:nvSpPr>
          <p:cNvPr id="113" name="CustomShape 2"/>
          <p:cNvSpPr/>
          <p:nvPr/>
        </p:nvSpPr>
        <p:spPr>
          <a:xfrm>
            <a:off x="76320" y="2057400"/>
            <a:ext cx="2285640" cy="2937240"/>
          </a:xfrm>
          <a:prstGeom prst="rect">
            <a:avLst/>
          </a:prstGeom>
          <a:noFill/>
        </p:spPr>
        <p:txBody>
          <a:bodyPr bIns="45000" lIns="90000" rIns="90000" tIns="45000"/>
          <a:p>
            <a:pPr algn="just">
              <a:lnSpc>
                <a:spcPct val="130000"/>
              </a:lnSpc>
            </a:pPr>
            <a:r>
              <a:rPr lang="es-ES" sz="1200">
                <a:solidFill>
                  <a:srgbClr val="000000"/>
                </a:solidFill>
                <a:latin typeface="Calibri"/>
              </a:rPr>
              <a:t>Desde 1992 al año 2014, se han notificado a la Dirección de Epidemiología un total de 108 casos de hepatitis “B”.</a:t>
            </a:r>
            <a:endParaRPr/>
          </a:p>
          <a:p>
            <a:pPr algn="just">
              <a:lnSpc>
                <a:spcPct val="130000"/>
              </a:lnSpc>
            </a:pPr>
            <a:r>
              <a:rPr lang="es-ES" sz="1200">
                <a:solidFill>
                  <a:srgbClr val="000000"/>
                </a:solidFill>
                <a:latin typeface="Calibri"/>
              </a:rPr>
              <a:t>El mayor Nº se registra en el año 2010 con 26 casos.</a:t>
            </a:r>
            <a:endParaRPr/>
          </a:p>
          <a:p>
            <a:pPr algn="just">
              <a:lnSpc>
                <a:spcPct val="130000"/>
              </a:lnSpc>
            </a:pPr>
            <a:r>
              <a:rPr lang="es-ES" sz="1200">
                <a:solidFill>
                  <a:srgbClr val="000000"/>
                </a:solidFill>
                <a:latin typeface="Calibri"/>
              </a:rPr>
              <a:t>Observando una línea de tendencia ascendente en la notificación de casos.</a:t>
            </a:r>
            <a:endParaRPr/>
          </a:p>
          <a:p>
            <a:pPr algn="just">
              <a:lnSpc>
                <a:spcPct val="130000"/>
              </a:lnSpc>
            </a:pPr>
            <a:r>
              <a:rPr lang="es-ES" sz="1200">
                <a:solidFill>
                  <a:srgbClr val="000000"/>
                </a:solidFill>
                <a:latin typeface="Calibri"/>
              </a:rPr>
              <a:t>Relacionado con el fortalecimiento de la vigilancia y  la notificación del evento.</a:t>
            </a:r>
            <a:endParaRPr/>
          </a:p>
        </p:txBody>
      </p:sp>
      <p:graphicFrame>
        <p:nvGraphicFramePr>
          <p:cNvPr id="114" name="1 Gráfico"/>
          <p:cNvGraphicFramePr/>
          <p:nvPr/>
        </p:nvGraphicFramePr>
        <p:xfrm>
          <a:off x="2915640" y="3285000"/>
          <a:ext cx="6143400" cy="3572640"/>
        </p:xfrm>
        <a:graphic>
          <a:graphicData uri="http://schemas.openxmlformats.org/drawingml/2006/chart">
            <c:chart xmlns:c="http://schemas.openxmlformats.org/drawingml/2006/chart" xmlns:r="http://schemas.openxmlformats.org/officeDocument/2006/relationships" r:id="rId1"/>
          </a:graphicData>
        </a:graphic>
      </p:graphicFrame>
      <p:sp>
        <p:nvSpPr>
          <p:cNvPr id="115" name="CustomShape 3"/>
          <p:cNvSpPr/>
          <p:nvPr/>
        </p:nvSpPr>
        <p:spPr>
          <a:xfrm>
            <a:off x="107640" y="6597360"/>
            <a:ext cx="3744000" cy="257760"/>
          </a:xfrm>
          <a:prstGeom prst="rect">
            <a:avLst/>
          </a:prstGeom>
          <a:noFill/>
        </p:spPr>
        <p:txBody>
          <a:bodyPr bIns="45000" lIns="90000" rIns="90000" tIns="45000"/>
          <a:p>
            <a:pPr>
              <a:lnSpc>
                <a:spcPct val="100000"/>
              </a:lnSpc>
            </a:pPr>
            <a:r>
              <a:rPr lang="es-ES" sz="1100">
                <a:solidFill>
                  <a:srgbClr val="000000"/>
                </a:solidFill>
                <a:latin typeface="Calibri"/>
              </a:rPr>
              <a:t>Fuente: Programa Provincial de Hepatitis Provincia del Chubut</a:t>
            </a:r>
            <a:endParaRPr/>
          </a:p>
        </p:txBody>
      </p:sp>
      <p:pic>
        <p:nvPicPr>
          <p:cNvPr descr="" id="116" name=""/>
          <p:cNvPicPr/>
          <p:nvPr/>
        </p:nvPicPr>
        <p:blipFill>
          <a:blip r:embed="rId2"/>
          <a:stretch>
            <a:fillRect/>
          </a:stretch>
        </p:blipFill>
        <p:spPr>
          <a:xfrm>
            <a:off x="2857680" y="0"/>
            <a:ext cx="6286680" cy="3314880"/>
          </a:xfrm>
          <a:prstGeom prst="rect">
            <a:avLst/>
          </a:prstGeom>
        </p:spPr>
      </p:pic>
    </p:spTree>
  </p:cSld>
  <p:transition spd="slow">
    <p:fade/>
  </p:transition>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7" name="TextShape 1"/>
          <p:cNvSpPr txBox="1"/>
          <p:nvPr/>
        </p:nvSpPr>
        <p:spPr>
          <a:xfrm>
            <a:off x="457200" y="274680"/>
            <a:ext cx="8229240" cy="1142640"/>
          </a:xfrm>
          <a:prstGeom prst="rect">
            <a:avLst/>
          </a:prstGeom>
        </p:spPr>
        <p:txBody>
          <a:bodyPr anchor="ctr"/>
          <a:p>
            <a:endParaRPr/>
          </a:p>
        </p:txBody>
      </p:sp>
      <p:sp>
        <p:nvSpPr>
          <p:cNvPr id="118" name="CustomShape 2"/>
          <p:cNvSpPr/>
          <p:nvPr/>
        </p:nvSpPr>
        <p:spPr>
          <a:xfrm>
            <a:off x="152280" y="1989000"/>
            <a:ext cx="2209320" cy="3174480"/>
          </a:xfrm>
          <a:prstGeom prst="rect">
            <a:avLst/>
          </a:prstGeom>
          <a:noFill/>
        </p:spPr>
        <p:txBody>
          <a:bodyPr bIns="45000" lIns="90000" rIns="90000" tIns="45000"/>
          <a:p>
            <a:pPr algn="just">
              <a:lnSpc>
                <a:spcPct val="130000"/>
              </a:lnSpc>
            </a:pPr>
            <a:r>
              <a:rPr lang="es-ES" sz="1200">
                <a:solidFill>
                  <a:srgbClr val="000000"/>
                </a:solidFill>
                <a:latin typeface="Calibri"/>
              </a:rPr>
              <a:t>Desde 1995 al año 2014, se han notificado a la Dirección de Epidemiología un total de 162 casos de hepatitis “C”.</a:t>
            </a:r>
            <a:endParaRPr/>
          </a:p>
          <a:p>
            <a:pPr algn="just">
              <a:lnSpc>
                <a:spcPct val="130000"/>
              </a:lnSpc>
            </a:pPr>
            <a:r>
              <a:rPr lang="es-ES" sz="1200">
                <a:solidFill>
                  <a:srgbClr val="000000"/>
                </a:solidFill>
                <a:latin typeface="Calibri"/>
              </a:rPr>
              <a:t>Durante el año 2006 se registra el mayor número de casos de Hepatitis “C” con 24 casos observando una línea de tendencia ascendente en la notificación de casos de Hepatitis “C”, relacionado con el fortalecimiento en la vigilancia y  notificación del evento.</a:t>
            </a:r>
            <a:endParaRPr/>
          </a:p>
        </p:txBody>
      </p:sp>
      <p:graphicFrame>
        <p:nvGraphicFramePr>
          <p:cNvPr id="119" name="2 Gráfico"/>
          <p:cNvGraphicFramePr/>
          <p:nvPr/>
        </p:nvGraphicFramePr>
        <p:xfrm>
          <a:off x="2915640" y="3582720"/>
          <a:ext cx="6000480" cy="3274920"/>
        </p:xfrm>
        <a:graphic>
          <a:graphicData uri="http://schemas.openxmlformats.org/drawingml/2006/chart">
            <c:chart xmlns:c="http://schemas.openxmlformats.org/drawingml/2006/chart" xmlns:r="http://schemas.openxmlformats.org/officeDocument/2006/relationships" r:id="rId1"/>
          </a:graphicData>
        </a:graphic>
      </p:graphicFrame>
      <p:sp>
        <p:nvSpPr>
          <p:cNvPr id="120" name="CustomShape 3"/>
          <p:cNvSpPr/>
          <p:nvPr/>
        </p:nvSpPr>
        <p:spPr>
          <a:xfrm>
            <a:off x="107640" y="6597360"/>
            <a:ext cx="3744000" cy="257760"/>
          </a:xfrm>
          <a:prstGeom prst="rect">
            <a:avLst/>
          </a:prstGeom>
          <a:noFill/>
        </p:spPr>
        <p:txBody>
          <a:bodyPr bIns="45000" lIns="90000" rIns="90000" tIns="45000"/>
          <a:p>
            <a:pPr>
              <a:lnSpc>
                <a:spcPct val="100000"/>
              </a:lnSpc>
            </a:pPr>
            <a:r>
              <a:rPr lang="es-ES" sz="1100">
                <a:solidFill>
                  <a:srgbClr val="000000"/>
                </a:solidFill>
                <a:latin typeface="Calibri"/>
              </a:rPr>
              <a:t>Fuente: Programa Provincial de Hepatitis Provincia del Chubut</a:t>
            </a:r>
            <a:endParaRPr/>
          </a:p>
        </p:txBody>
      </p:sp>
      <p:pic>
        <p:nvPicPr>
          <p:cNvPr descr="" id="121" name=""/>
          <p:cNvPicPr/>
          <p:nvPr/>
        </p:nvPicPr>
        <p:blipFill>
          <a:blip r:embed="rId2"/>
          <a:stretch>
            <a:fillRect/>
          </a:stretch>
        </p:blipFill>
        <p:spPr>
          <a:xfrm>
            <a:off x="2819520" y="0"/>
            <a:ext cx="6286680" cy="3581280"/>
          </a:xfrm>
          <a:prstGeom prst="rect">
            <a:avLst/>
          </a:prstGeom>
        </p:spPr>
      </p:pic>
    </p:spTree>
  </p:cSld>
  <p:transition spd="slow">
    <p:fade/>
  </p:transition>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2" name="CustomShape 1"/>
          <p:cNvSpPr/>
          <p:nvPr/>
        </p:nvSpPr>
        <p:spPr>
          <a:xfrm>
            <a:off x="107640" y="6597360"/>
            <a:ext cx="3744000" cy="257760"/>
          </a:xfrm>
          <a:prstGeom prst="rect">
            <a:avLst/>
          </a:prstGeom>
          <a:noFill/>
        </p:spPr>
        <p:txBody>
          <a:bodyPr bIns="45000" lIns="90000" rIns="90000" tIns="45000"/>
          <a:p>
            <a:pPr>
              <a:lnSpc>
                <a:spcPct val="100000"/>
              </a:lnSpc>
            </a:pPr>
            <a:r>
              <a:rPr lang="es-ES" sz="1100">
                <a:solidFill>
                  <a:srgbClr val="000000"/>
                </a:solidFill>
                <a:latin typeface="Calibri"/>
              </a:rPr>
              <a:t>Fuente: Programa Provincial de Hepatitis Provincia del Chubut</a:t>
            </a:r>
            <a:endParaRPr/>
          </a:p>
        </p:txBody>
      </p:sp>
      <p:sp>
        <p:nvSpPr>
          <p:cNvPr id="123" name="TextShape 2"/>
          <p:cNvSpPr txBox="1"/>
          <p:nvPr/>
        </p:nvSpPr>
        <p:spPr>
          <a:xfrm>
            <a:off x="457200" y="274680"/>
            <a:ext cx="8229240" cy="1142640"/>
          </a:xfrm>
          <a:prstGeom prst="rect">
            <a:avLst/>
          </a:prstGeom>
        </p:spPr>
        <p:txBody>
          <a:bodyPr anchor="ctr"/>
          <a:p>
            <a:pPr algn="ctr">
              <a:lnSpc>
                <a:spcPct val="100000"/>
              </a:lnSpc>
            </a:pPr>
            <a:r>
              <a:rPr lang="es-AR" sz="3200">
                <a:solidFill>
                  <a:srgbClr val="000000"/>
                </a:solidFill>
                <a:latin typeface="Calibri"/>
              </a:rPr>
              <a:t>Programa Provincial de Hepatitis Virales Chubut</a:t>
            </a:r>
            <a:endParaRPr/>
          </a:p>
        </p:txBody>
      </p:sp>
      <p:pic>
        <p:nvPicPr>
          <p:cNvPr descr="" id="124" name=""/>
          <p:cNvPicPr/>
          <p:nvPr/>
        </p:nvPicPr>
        <p:blipFill>
          <a:blip r:embed="rId1"/>
          <a:stretch>
            <a:fillRect/>
          </a:stretch>
        </p:blipFill>
        <p:spPr>
          <a:xfrm>
            <a:off x="1905120" y="1549440"/>
            <a:ext cx="6273720" cy="4127400"/>
          </a:xfrm>
          <a:prstGeom prst="rect">
            <a:avLst/>
          </a:prstGeom>
        </p:spPr>
      </p:pic>
    </p:spTree>
  </p:cSld>
  <p:transition spd="slow">
    <p:fade/>
  </p:transition>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graphicFrame>
        <p:nvGraphicFramePr>
          <p:cNvPr id="125" name="Chart 1"/>
          <p:cNvGraphicFramePr/>
          <p:nvPr/>
        </p:nvGraphicFramePr>
        <p:xfrm>
          <a:off x="1619640" y="1412640"/>
          <a:ext cx="6500520" cy="4516920"/>
        </p:xfrm>
        <a:graphic>
          <a:graphicData uri="http://schemas.openxmlformats.org/drawingml/2006/chart">
            <c:chart xmlns:c="http://schemas.openxmlformats.org/drawingml/2006/chart" xmlns:r="http://schemas.openxmlformats.org/officeDocument/2006/relationships" r:id="rId1"/>
          </a:graphicData>
        </a:graphic>
      </p:graphicFrame>
      <p:sp>
        <p:nvSpPr>
          <p:cNvPr id="126" name="CustomShape 1"/>
          <p:cNvSpPr/>
          <p:nvPr/>
        </p:nvSpPr>
        <p:spPr>
          <a:xfrm>
            <a:off x="107640" y="6597360"/>
            <a:ext cx="3744000" cy="257760"/>
          </a:xfrm>
          <a:prstGeom prst="rect">
            <a:avLst/>
          </a:prstGeom>
          <a:noFill/>
        </p:spPr>
        <p:txBody>
          <a:bodyPr bIns="45000" lIns="90000" rIns="90000" tIns="45000"/>
          <a:p>
            <a:pPr>
              <a:lnSpc>
                <a:spcPct val="100000"/>
              </a:lnSpc>
            </a:pPr>
            <a:r>
              <a:rPr lang="es-ES" sz="1100">
                <a:solidFill>
                  <a:srgbClr val="000000"/>
                </a:solidFill>
                <a:latin typeface="Calibri"/>
              </a:rPr>
              <a:t>Fuente: Programa Provincial de Hepatitis Provincia del Chubut</a:t>
            </a:r>
            <a:endParaRPr/>
          </a:p>
        </p:txBody>
      </p:sp>
      <p:sp>
        <p:nvSpPr>
          <p:cNvPr id="127" name="TextShape 2"/>
          <p:cNvSpPr txBox="1"/>
          <p:nvPr/>
        </p:nvSpPr>
        <p:spPr>
          <a:xfrm>
            <a:off x="457200" y="274680"/>
            <a:ext cx="8229240" cy="1142640"/>
          </a:xfrm>
          <a:prstGeom prst="rect">
            <a:avLst/>
          </a:prstGeom>
        </p:spPr>
        <p:txBody>
          <a:bodyPr anchor="ctr"/>
          <a:p>
            <a:pPr algn="ctr">
              <a:lnSpc>
                <a:spcPct val="100000"/>
              </a:lnSpc>
            </a:pPr>
            <a:r>
              <a:rPr lang="es-AR" sz="3200">
                <a:solidFill>
                  <a:srgbClr val="000000"/>
                </a:solidFill>
                <a:latin typeface="Calibri"/>
              </a:rPr>
              <a:t>Programa Provincial de Hepatitis Virales Chubut</a:t>
            </a:r>
            <a:endParaRPr/>
          </a:p>
        </p:txBody>
      </p:sp>
    </p:spTree>
  </p:cSld>
  <p:transition spd="slow">
    <p:fade/>
  </p:transition>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graphicFrame>
        <p:nvGraphicFramePr>
          <p:cNvPr id="128" name="Chart 8"/>
          <p:cNvGraphicFramePr/>
          <p:nvPr/>
        </p:nvGraphicFramePr>
        <p:xfrm>
          <a:off x="1691640" y="1628640"/>
          <a:ext cx="6479640" cy="4000320"/>
        </p:xfrm>
        <a:graphic>
          <a:graphicData uri="http://schemas.openxmlformats.org/drawingml/2006/chart">
            <c:chart xmlns:c="http://schemas.openxmlformats.org/drawingml/2006/chart" xmlns:r="http://schemas.openxmlformats.org/officeDocument/2006/relationships" r:id="rId1"/>
          </a:graphicData>
        </a:graphic>
      </p:graphicFrame>
      <p:sp>
        <p:nvSpPr>
          <p:cNvPr id="129" name="CustomShape 1"/>
          <p:cNvSpPr/>
          <p:nvPr/>
        </p:nvSpPr>
        <p:spPr>
          <a:xfrm>
            <a:off x="107640" y="6597360"/>
            <a:ext cx="3744000" cy="257760"/>
          </a:xfrm>
          <a:prstGeom prst="rect">
            <a:avLst/>
          </a:prstGeom>
          <a:noFill/>
        </p:spPr>
        <p:txBody>
          <a:bodyPr bIns="45000" lIns="90000" rIns="90000" tIns="45000"/>
          <a:p>
            <a:pPr>
              <a:lnSpc>
                <a:spcPct val="100000"/>
              </a:lnSpc>
            </a:pPr>
            <a:r>
              <a:rPr lang="es-ES" sz="1100">
                <a:solidFill>
                  <a:srgbClr val="000000"/>
                </a:solidFill>
                <a:latin typeface="Calibri"/>
              </a:rPr>
              <a:t>Fuente: Programa Provincial de Hepatitis Provincia del Chubut</a:t>
            </a:r>
            <a:endParaRPr/>
          </a:p>
        </p:txBody>
      </p:sp>
      <p:sp>
        <p:nvSpPr>
          <p:cNvPr id="130" name="TextShape 2"/>
          <p:cNvSpPr txBox="1"/>
          <p:nvPr/>
        </p:nvSpPr>
        <p:spPr>
          <a:xfrm>
            <a:off x="457200" y="274680"/>
            <a:ext cx="8229240" cy="1142640"/>
          </a:xfrm>
          <a:prstGeom prst="rect">
            <a:avLst/>
          </a:prstGeom>
        </p:spPr>
        <p:txBody>
          <a:bodyPr anchor="ctr"/>
          <a:p>
            <a:pPr algn="ctr">
              <a:lnSpc>
                <a:spcPct val="100000"/>
              </a:lnSpc>
            </a:pPr>
            <a:r>
              <a:rPr lang="es-AR" sz="3200">
                <a:solidFill>
                  <a:srgbClr val="000000"/>
                </a:solidFill>
                <a:latin typeface="Calibri"/>
              </a:rPr>
              <a:t>Programa Provincial de Hepatitis Virales Chubut</a:t>
            </a:r>
            <a:endParaRPr/>
          </a:p>
        </p:txBody>
      </p:sp>
    </p:spTree>
  </p:cSld>
  <p:transition spd="slow">
    <p:fade/>
  </p:transition>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1" name="CustomShape 1"/>
          <p:cNvSpPr/>
          <p:nvPr/>
        </p:nvSpPr>
        <p:spPr>
          <a:xfrm>
            <a:off x="5436000" y="6597360"/>
            <a:ext cx="3707640" cy="272880"/>
          </a:xfrm>
          <a:prstGeom prst="rect">
            <a:avLst/>
          </a:prstGeom>
          <a:noFill/>
        </p:spPr>
        <p:txBody>
          <a:bodyPr bIns="45000" lIns="90000" rIns="90000" tIns="45000"/>
          <a:p>
            <a:pPr>
              <a:lnSpc>
                <a:spcPct val="100000"/>
              </a:lnSpc>
            </a:pPr>
            <a:r>
              <a:rPr lang="es-ES" sz="1200">
                <a:solidFill>
                  <a:srgbClr val="000000"/>
                </a:solidFill>
                <a:latin typeface="Calibri"/>
              </a:rPr>
              <a:t>Fuente: DeProCEI – Ministerio de Salud de Chubut</a:t>
            </a:r>
            <a:endParaRPr/>
          </a:p>
        </p:txBody>
      </p:sp>
      <p:sp>
        <p:nvSpPr>
          <p:cNvPr id="132" name="CustomShape 2"/>
          <p:cNvSpPr/>
          <p:nvPr/>
        </p:nvSpPr>
        <p:spPr>
          <a:xfrm>
            <a:off x="467640" y="836640"/>
            <a:ext cx="2050560" cy="2647080"/>
          </a:xfrm>
          <a:prstGeom prst="rect">
            <a:avLst/>
          </a:prstGeom>
          <a:noFill/>
        </p:spPr>
        <p:txBody>
          <a:bodyPr bIns="45000" lIns="90000" rIns="90000" tIns="45000"/>
          <a:p>
            <a:pPr algn="just">
              <a:lnSpc>
                <a:spcPct val="150000"/>
              </a:lnSpc>
            </a:pPr>
            <a:r>
              <a:rPr lang="es-ES" sz="1400">
                <a:solidFill>
                  <a:srgbClr val="000000"/>
                </a:solidFill>
                <a:latin typeface="Calibri"/>
                <a:ea typeface="Calibri"/>
              </a:rPr>
              <a:t>En Área Programática Trelew registra un total de 2485 de niños vacunados dentro de las primeras 12hs y un total de 855 personas de 11 a 20 años vacunados durante el año 2014.</a:t>
            </a:r>
            <a:endParaRPr/>
          </a:p>
        </p:txBody>
      </p:sp>
      <p:pic>
        <p:nvPicPr>
          <p:cNvPr descr="" id="133" name=""/>
          <p:cNvPicPr/>
          <p:nvPr/>
        </p:nvPicPr>
        <p:blipFill>
          <a:blip r:embed="rId1"/>
          <a:stretch>
            <a:fillRect/>
          </a:stretch>
        </p:blipFill>
        <p:spPr>
          <a:xfrm>
            <a:off x="3276720" y="12600"/>
            <a:ext cx="5867280" cy="4203720"/>
          </a:xfrm>
          <a:prstGeom prst="rect">
            <a:avLst/>
          </a:prstGeom>
        </p:spPr>
      </p:pic>
      <p:pic>
        <p:nvPicPr>
          <p:cNvPr descr="" id="134" name=""/>
          <p:cNvPicPr/>
          <p:nvPr/>
        </p:nvPicPr>
        <p:blipFill>
          <a:blip r:embed="rId2"/>
          <a:stretch>
            <a:fillRect/>
          </a:stretch>
        </p:blipFill>
        <p:spPr>
          <a:xfrm>
            <a:off x="360" y="3784680"/>
            <a:ext cx="5219640" cy="3060720"/>
          </a:xfrm>
          <a:prstGeom prst="rect">
            <a:avLst/>
          </a:prstGeom>
        </p:spPr>
      </p:pic>
    </p:spTree>
  </p:cSld>
  <p:transition spd="slow">
    <p:fade/>
  </p:transition>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5" name="TextShape 1"/>
          <p:cNvSpPr txBox="1"/>
          <p:nvPr/>
        </p:nvSpPr>
        <p:spPr>
          <a:xfrm>
            <a:off x="457200" y="274680"/>
            <a:ext cx="8229240" cy="1142640"/>
          </a:xfrm>
          <a:prstGeom prst="rect">
            <a:avLst/>
          </a:prstGeom>
        </p:spPr>
        <p:txBody>
          <a:bodyPr anchor="ctr"/>
          <a:p>
            <a:endParaRPr/>
          </a:p>
        </p:txBody>
      </p:sp>
      <p:graphicFrame>
        <p:nvGraphicFramePr>
          <p:cNvPr id="136" name="Table 2"/>
          <p:cNvGraphicFramePr/>
          <p:nvPr/>
        </p:nvGraphicFramePr>
        <p:xfrm>
          <a:off x="611640" y="332640"/>
          <a:ext cx="8136720" cy="6404040"/>
        </p:xfrm>
        <a:graphic>
          <a:graphicData uri="http://schemas.openxmlformats.org/drawingml/2006/table">
            <a:tbl>
              <a:tblPr/>
              <a:tblGrid>
                <a:gridCol w="2492280"/>
                <a:gridCol w="2534760"/>
                <a:gridCol w="3109680"/>
              </a:tblGrid>
              <a:tr h="300240">
                <a:tc>
                  <a:txBody>
                    <a:bodyPr bIns="0" lIns="25920" rIns="25920" tIns="0" wrap="none"/>
                    <a:p>
                      <a:pPr algn="just">
                        <a:lnSpc>
                          <a:spcPts val="621"/>
                        </a:lnSpc>
                      </a:pPr>
                      <a:r>
                        <a:rPr lang="es-ES" sz="1400">
                          <a:solidFill>
                            <a:srgbClr val="000000"/>
                          </a:solidFill>
                          <a:latin typeface="Calibri"/>
                        </a:rPr>
                        <a:t>EJE</a:t>
                      </a:r>
                      <a:endParaRPr/>
                    </a:p>
                  </a:txBody>
                  <a:tcPr/>
                </a:tc>
                <a:tc>
                  <a:txBody>
                    <a:bodyPr bIns="0" lIns="25920" rIns="25920" tIns="0" wrap="none"/>
                    <a:p>
                      <a:pPr algn="just">
                        <a:lnSpc>
                          <a:spcPts val="621"/>
                        </a:lnSpc>
                      </a:pPr>
                      <a:r>
                        <a:rPr lang="es-ES" sz="1400">
                          <a:solidFill>
                            <a:srgbClr val="000000"/>
                          </a:solidFill>
                          <a:latin typeface="Calibri"/>
                        </a:rPr>
                        <a:t>META</a:t>
                      </a:r>
                      <a:endParaRPr/>
                    </a:p>
                  </a:txBody>
                  <a:tcPr/>
                </a:tc>
                <a:tc>
                  <a:txBody>
                    <a:bodyPr bIns="0" lIns="25920" rIns="25920" tIns="0" wrap="none"/>
                    <a:p>
                      <a:pPr algn="just">
                        <a:lnSpc>
                          <a:spcPts val="621"/>
                        </a:lnSpc>
                      </a:pPr>
                      <a:r>
                        <a:rPr lang="es-ES" sz="1400">
                          <a:solidFill>
                            <a:srgbClr val="000000"/>
                          </a:solidFill>
                          <a:latin typeface="Calibri"/>
                        </a:rPr>
                        <a:t>ACTIVIDADES</a:t>
                      </a:r>
                      <a:endParaRPr/>
                    </a:p>
                  </a:txBody>
                  <a:tcPr/>
                </a:tc>
              </a:tr>
              <a:tr h="901440">
                <a:tc>
                  <a:txBody>
                    <a:bodyPr bIns="0" lIns="25920" rIns="25920" tIns="0" wrap="none"/>
                    <a:p>
                      <a:pPr algn="just">
                        <a:lnSpc>
                          <a:spcPts val="621"/>
                        </a:lnSpc>
                      </a:pPr>
                      <a:r>
                        <a:rPr lang="es-ES" sz="1400">
                          <a:solidFill>
                            <a:srgbClr val="000000"/>
                          </a:solidFill>
                          <a:latin typeface="Calibri"/>
                        </a:rPr>
                        <a:t>TESTEO</a:t>
                      </a:r>
                      <a:endParaRPr/>
                    </a:p>
                  </a:txBody>
                  <a:tcPr/>
                </a:tc>
                <a:tc>
                  <a:txBody>
                    <a:bodyPr bIns="0" lIns="25920" rIns="25920" tIns="0" wrap="none"/>
                    <a:p>
                      <a:pPr algn="just">
                        <a:lnSpc>
                          <a:spcPts val="621"/>
                        </a:lnSpc>
                      </a:pPr>
                      <a:r>
                        <a:rPr lang="es-ES" sz="1400">
                          <a:solidFill>
                            <a:srgbClr val="000000"/>
                          </a:solidFill>
                          <a:latin typeface="Calibri"/>
                        </a:rPr>
                        <a:t>- promoción de testeo de  hepatitis B y C</a:t>
                      </a:r>
                      <a:endParaRPr/>
                    </a:p>
                    <a:p>
                      <a:pPr algn="just">
                        <a:lnSpc>
                          <a:spcPts val="621"/>
                        </a:lnSpc>
                      </a:pPr>
                      <a:r>
                        <a:rPr lang="es-ES" sz="1400">
                          <a:solidFill>
                            <a:srgbClr val="000000"/>
                          </a:solidFill>
                          <a:latin typeface="Calibri"/>
                        </a:rPr>
                        <a:t> </a:t>
                      </a:r>
                      <a:endParaRPr/>
                    </a:p>
                  </a:txBody>
                  <a:tcPr/>
                </a:tc>
                <a:tc>
                  <a:txBody>
                    <a:bodyPr bIns="0" lIns="25920" rIns="25920" tIns="0" wrap="none"/>
                    <a:p>
                      <a:pPr algn="just">
                        <a:lnSpc>
                          <a:spcPts val="621"/>
                        </a:lnSpc>
                      </a:pPr>
                      <a:r>
                        <a:rPr lang="es-ES" sz="1400">
                          <a:solidFill>
                            <a:srgbClr val="000000"/>
                          </a:solidFill>
                          <a:latin typeface="Calibri"/>
                        </a:rPr>
                        <a:t>- Incorporación de testeo de hepatitis B y C a la consulta médica general</a:t>
                      </a:r>
                      <a:endParaRPr/>
                    </a:p>
                  </a:txBody>
                  <a:tcPr/>
                </a:tc>
              </a:tr>
              <a:tr h="1596240">
                <a:tc>
                  <a:txBody>
                    <a:bodyPr bIns="0" lIns="25920" rIns="25920" tIns="0" wrap="none"/>
                    <a:p>
                      <a:pPr algn="just">
                        <a:lnSpc>
                          <a:spcPts val="621"/>
                        </a:lnSpc>
                      </a:pPr>
                      <a:r>
                        <a:rPr lang="es-ES" sz="1400">
                          <a:solidFill>
                            <a:srgbClr val="000000"/>
                          </a:solidFill>
                          <a:latin typeface="Calibri"/>
                        </a:rPr>
                        <a:t>INMUNIZACIONES</a:t>
                      </a:r>
                      <a:endParaRPr/>
                    </a:p>
                  </a:txBody>
                  <a:tcPr/>
                </a:tc>
                <a:tc>
                  <a:txBody>
                    <a:bodyPr bIns="0" lIns="25920" rIns="25920" tIns="0" wrap="none"/>
                    <a:p>
                      <a:pPr algn="just">
                        <a:lnSpc>
                          <a:spcPts val="621"/>
                        </a:lnSpc>
                      </a:pPr>
                      <a:r>
                        <a:rPr lang="es-ES" sz="1400">
                          <a:solidFill>
                            <a:srgbClr val="000000"/>
                          </a:solidFill>
                          <a:latin typeface="Calibri"/>
                        </a:rPr>
                        <a:t>- incorporación de vacunación del adulto en la emisión de libretas sanitarias y licencias de conducir, ingresos laborales a la provincia. </a:t>
                      </a:r>
                      <a:endParaRPr/>
                    </a:p>
                  </a:txBody>
                  <a:tcPr/>
                </a:tc>
                <a:tc>
                  <a:txBody>
                    <a:bodyPr bIns="0" lIns="25920" rIns="25920" tIns="0" wrap="none"/>
                    <a:p>
                      <a:pPr algn="just">
                        <a:lnSpc>
                          <a:spcPts val="621"/>
                        </a:lnSpc>
                      </a:pPr>
                      <a:r>
                        <a:rPr lang="es-ES" sz="1400">
                          <a:solidFill>
                            <a:srgbClr val="000000"/>
                          </a:solidFill>
                          <a:latin typeface="Calibri"/>
                        </a:rPr>
                        <a:t>- acuerdo con municipios para la elaboración de ordenanzas.</a:t>
                      </a:r>
                      <a:endParaRPr/>
                    </a:p>
                    <a:p>
                      <a:pPr algn="just">
                        <a:lnSpc>
                          <a:spcPts val="621"/>
                        </a:lnSpc>
                      </a:pPr>
                      <a:r>
                        <a:rPr lang="es-ES" sz="1400">
                          <a:solidFill>
                            <a:srgbClr val="000000"/>
                          </a:solidFill>
                          <a:latin typeface="Calibri"/>
                        </a:rPr>
                        <a:t>- resolución ministerial de incorporación de Calendario  del adulto como  requisito dentro del examen de ingreso laboral.</a:t>
                      </a:r>
                      <a:endParaRPr/>
                    </a:p>
                  </a:txBody>
                  <a:tcPr/>
                </a:tc>
              </a:tr>
              <a:tr h="1802880">
                <a:tc>
                  <a:txBody>
                    <a:bodyPr bIns="0" lIns="25920" rIns="25920" tIns="0" wrap="none"/>
                    <a:p>
                      <a:pPr algn="just">
                        <a:lnSpc>
                          <a:spcPts val="621"/>
                        </a:lnSpc>
                      </a:pPr>
                      <a:r>
                        <a:rPr lang="es-ES" sz="1400">
                          <a:solidFill>
                            <a:srgbClr val="000000"/>
                          </a:solidFill>
                          <a:latin typeface="Calibri"/>
                        </a:rPr>
                        <a:t>COMUNICACIÓN </a:t>
                      </a:r>
                      <a:endParaRPr/>
                    </a:p>
                  </a:txBody>
                  <a:tcPr/>
                </a:tc>
                <a:tc>
                  <a:txBody>
                    <a:bodyPr bIns="0" lIns="25920" rIns="25920" tIns="0" wrap="none"/>
                    <a:p>
                      <a:pPr algn="just">
                        <a:lnSpc>
                          <a:spcPts val="621"/>
                        </a:lnSpc>
                      </a:pPr>
                      <a:r>
                        <a:rPr lang="es-ES" sz="1400">
                          <a:solidFill>
                            <a:srgbClr val="000000"/>
                          </a:solidFill>
                          <a:latin typeface="Calibri"/>
                        </a:rPr>
                        <a:t> </a:t>
                      </a:r>
                      <a:r>
                        <a:rPr lang="es-ES" sz="1400">
                          <a:solidFill>
                            <a:srgbClr val="000000"/>
                          </a:solidFill>
                          <a:latin typeface="Calibri"/>
                        </a:rPr>
                        <a:t>- instalar la temática en todos los medios (radio, TV, grafica, redes sociales)</a:t>
                      </a:r>
                      <a:endParaRPr/>
                    </a:p>
                    <a:p>
                      <a:pPr algn="just">
                        <a:lnSpc>
                          <a:spcPts val="621"/>
                        </a:lnSpc>
                      </a:pPr>
                      <a:r>
                        <a:rPr lang="es-ES" sz="1400">
                          <a:solidFill>
                            <a:srgbClr val="000000"/>
                          </a:solidFill>
                          <a:latin typeface="Calibri"/>
                        </a:rPr>
                        <a:t> </a:t>
                      </a:r>
                      <a:endParaRPr/>
                    </a:p>
                    <a:p>
                      <a:pPr algn="just">
                        <a:lnSpc>
                          <a:spcPts val="621"/>
                        </a:lnSpc>
                      </a:pPr>
                      <a:r>
                        <a:rPr lang="es-ES" sz="1400">
                          <a:solidFill>
                            <a:srgbClr val="000000"/>
                          </a:solidFill>
                          <a:latin typeface="Calibri"/>
                        </a:rPr>
                        <a:t> </a:t>
                      </a:r>
                      <a:endParaRPr/>
                    </a:p>
                  </a:txBody>
                  <a:tcPr/>
                </a:tc>
                <a:tc>
                  <a:txBody>
                    <a:bodyPr bIns="0" lIns="25920" rIns="25920" tIns="0" wrap="none"/>
                    <a:p>
                      <a:pPr algn="just">
                        <a:lnSpc>
                          <a:spcPts val="621"/>
                        </a:lnSpc>
                      </a:pPr>
                      <a:r>
                        <a:rPr lang="es-ES" sz="1400">
                          <a:solidFill>
                            <a:srgbClr val="000000"/>
                          </a:solidFill>
                          <a:latin typeface="Calibri"/>
                        </a:rPr>
                        <a:t>- elaboración y distribución de banners y  afichetas de pared. </a:t>
                      </a:r>
                      <a:endParaRPr/>
                    </a:p>
                    <a:p>
                      <a:pPr algn="just">
                        <a:lnSpc>
                          <a:spcPts val="621"/>
                        </a:lnSpc>
                      </a:pPr>
                      <a:r>
                        <a:rPr lang="es-ES" sz="1400">
                          <a:solidFill>
                            <a:srgbClr val="000000"/>
                          </a:solidFill>
                          <a:latin typeface="Calibri"/>
                        </a:rPr>
                        <a:t>- distribución de folleto informativo en la devolución de resultados de laboratorio.</a:t>
                      </a:r>
                      <a:endParaRPr/>
                    </a:p>
                    <a:p>
                      <a:pPr algn="just">
                        <a:lnSpc>
                          <a:spcPts val="621"/>
                        </a:lnSpc>
                      </a:pPr>
                      <a:r>
                        <a:rPr lang="es-ES" sz="1400">
                          <a:solidFill>
                            <a:srgbClr val="000000"/>
                          </a:solidFill>
                          <a:latin typeface="Calibri"/>
                        </a:rPr>
                        <a:t>banner informativo sobre las hepatitis en las áreas de laboratorio.</a:t>
                      </a:r>
                      <a:endParaRPr/>
                    </a:p>
                  </a:txBody>
                  <a:tcPr/>
                </a:tc>
              </a:tr>
              <a:tr h="1803240">
                <a:tc>
                  <a:txBody>
                    <a:bodyPr bIns="0" lIns="25920" rIns="25920" tIns="0" wrap="none"/>
                    <a:p>
                      <a:pPr algn="just">
                        <a:lnSpc>
                          <a:spcPts val="621"/>
                        </a:lnSpc>
                      </a:pPr>
                      <a:r>
                        <a:rPr lang="es-ES" sz="1400">
                          <a:solidFill>
                            <a:srgbClr val="000000"/>
                          </a:solidFill>
                          <a:latin typeface="Calibri"/>
                        </a:rPr>
                        <a:t>VIGILANCIA</a:t>
                      </a:r>
                      <a:endParaRPr/>
                    </a:p>
                  </a:txBody>
                  <a:tcPr/>
                </a:tc>
                <a:tc>
                  <a:txBody>
                    <a:bodyPr bIns="0" lIns="25920" rIns="25920" tIns="0" wrap="none"/>
                    <a:p>
                      <a:pPr algn="just">
                        <a:lnSpc>
                          <a:spcPts val="621"/>
                        </a:lnSpc>
                      </a:pPr>
                      <a:r>
                        <a:rPr lang="es-ES" sz="1400">
                          <a:solidFill>
                            <a:srgbClr val="000000"/>
                          </a:solidFill>
                          <a:latin typeface="Calibri"/>
                        </a:rPr>
                        <a:t>- Notificación y reporte oportuno.</a:t>
                      </a:r>
                      <a:endParaRPr/>
                    </a:p>
                    <a:p>
                      <a:pPr algn="just">
                        <a:lnSpc>
                          <a:spcPts val="621"/>
                        </a:lnSpc>
                      </a:pPr>
                      <a:r>
                        <a:rPr lang="es-ES" sz="1400">
                          <a:solidFill>
                            <a:srgbClr val="000000"/>
                          </a:solidFill>
                          <a:latin typeface="Calibri"/>
                        </a:rPr>
                        <a:t>- actualización continua y sistemática  de herramientas de notificación , reporte y asistencia.</a:t>
                      </a:r>
                      <a:endParaRPr/>
                    </a:p>
                  </a:txBody>
                  <a:tcPr/>
                </a:tc>
                <a:tc>
                  <a:txBody>
                    <a:bodyPr bIns="0" lIns="25920" rIns="25920" tIns="0" wrap="none"/>
                    <a:p>
                      <a:pPr algn="just">
                        <a:lnSpc>
                          <a:spcPts val="621"/>
                        </a:lnSpc>
                      </a:pPr>
                      <a:r>
                        <a:rPr lang="es-ES" sz="1400">
                          <a:solidFill>
                            <a:srgbClr val="000000"/>
                          </a:solidFill>
                          <a:latin typeface="Calibri"/>
                        </a:rPr>
                        <a:t>- capacitación y supervisión de servicios de salud.</a:t>
                      </a:r>
                      <a:endParaRPr/>
                    </a:p>
                    <a:p>
                      <a:pPr algn="just">
                        <a:lnSpc>
                          <a:spcPts val="621"/>
                        </a:lnSpc>
                      </a:pPr>
                      <a:r>
                        <a:rPr lang="es-ES" sz="1400">
                          <a:solidFill>
                            <a:srgbClr val="000000"/>
                          </a:solidFill>
                          <a:latin typeface="Calibri"/>
                        </a:rPr>
                        <a:t> </a:t>
                      </a:r>
                      <a:endParaRPr/>
                    </a:p>
                  </a:txBody>
                  <a:tcPr/>
                </a:tc>
              </a:tr>
            </a:tbl>
          </a:graphicData>
        </a:graphic>
      </p:graphicFrame>
    </p:spTree>
  </p:cSld>
  <p:transition spd="slow">
    <p:fade/>
  </p:transition>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7" name="TextShape 1"/>
          <p:cNvSpPr txBox="1"/>
          <p:nvPr/>
        </p:nvSpPr>
        <p:spPr>
          <a:xfrm>
            <a:off x="0" y="2421000"/>
            <a:ext cx="5338440" cy="1469520"/>
          </a:xfrm>
          <a:prstGeom prst="rect">
            <a:avLst/>
          </a:prstGeom>
        </p:spPr>
        <p:txBody>
          <a:bodyPr anchor="ctr"/>
          <a:p>
            <a:pPr algn="ctr">
              <a:lnSpc>
                <a:spcPct val="100000"/>
              </a:lnSpc>
            </a:pPr>
            <a:r>
              <a:rPr lang="es-AR" sz="4400">
                <a:solidFill>
                  <a:srgbClr val="000000"/>
                </a:solidFill>
                <a:latin typeface="Calibri"/>
              </a:rPr>
              <a:t>Muchas Gracias</a:t>
            </a:r>
            <a:endParaRPr/>
          </a:p>
        </p:txBody>
      </p:sp>
      <p:sp>
        <p:nvSpPr>
          <p:cNvPr id="138" name="TextShape 2"/>
          <p:cNvSpPr txBox="1"/>
          <p:nvPr/>
        </p:nvSpPr>
        <p:spPr>
          <a:xfrm>
            <a:off x="2719440" y="3976920"/>
            <a:ext cx="6400440" cy="1752120"/>
          </a:xfrm>
          <a:prstGeom prst="rect">
            <a:avLst/>
          </a:prstGeom>
        </p:spPr>
        <p:txBody>
          <a:bodyPr/>
          <a:p>
            <a:pPr algn="ctr">
              <a:lnSpc>
                <a:spcPct val="100000"/>
              </a:lnSpc>
            </a:pPr>
            <a:r>
              <a:rPr lang="es-ES" sz="2000">
                <a:solidFill>
                  <a:srgbClr val="8b8b8b"/>
                </a:solidFill>
                <a:latin typeface="Calibri"/>
              </a:rPr>
              <a:t>epidemiologiachubut@gmail.com</a:t>
            </a:r>
            <a:endParaRPr/>
          </a:p>
        </p:txBody>
      </p:sp>
      <p:pic>
        <p:nvPicPr>
          <p:cNvPr descr="" id="139" name="Picture 2"/>
          <p:cNvPicPr/>
          <p:nvPr/>
        </p:nvPicPr>
        <p:blipFill>
          <a:blip r:embed="rId1"/>
          <a:stretch>
            <a:fillRect/>
          </a:stretch>
        </p:blipFill>
        <p:spPr>
          <a:xfrm>
            <a:off x="0" y="66960"/>
            <a:ext cx="5238360" cy="2137320"/>
          </a:xfrm>
          <a:prstGeom prst="rect">
            <a:avLst/>
          </a:prstGeom>
        </p:spPr>
      </p:pic>
      <p:pic>
        <p:nvPicPr>
          <p:cNvPr descr="" id="140" name="Picture 3"/>
          <p:cNvPicPr/>
          <p:nvPr/>
        </p:nvPicPr>
        <p:blipFill>
          <a:blip r:embed="rId2"/>
          <a:stretch>
            <a:fillRect/>
          </a:stretch>
        </p:blipFill>
        <p:spPr>
          <a:xfrm>
            <a:off x="5076000" y="2270160"/>
            <a:ext cx="3848400" cy="1722960"/>
          </a:xfrm>
          <a:prstGeom prst="rect">
            <a:avLst/>
          </a:prstGeom>
        </p:spPr>
      </p:pic>
      <p:pic>
        <p:nvPicPr>
          <p:cNvPr descr="" id="141" name="Picture 4"/>
          <p:cNvPicPr/>
          <p:nvPr/>
        </p:nvPicPr>
        <p:blipFill>
          <a:blip r:embed="rId3"/>
          <a:stretch>
            <a:fillRect/>
          </a:stretch>
        </p:blipFill>
        <p:spPr>
          <a:xfrm>
            <a:off x="5338800" y="315360"/>
            <a:ext cx="3704760" cy="1640880"/>
          </a:xfrm>
          <a:prstGeom prst="rect">
            <a:avLst/>
          </a:prstGeom>
        </p:spPr>
      </p:pic>
      <p:pic>
        <p:nvPicPr>
          <p:cNvPr descr="" id="142" name="Picture 5"/>
          <p:cNvPicPr/>
          <p:nvPr/>
        </p:nvPicPr>
        <p:blipFill>
          <a:blip r:embed="rId4"/>
          <a:stretch>
            <a:fillRect/>
          </a:stretch>
        </p:blipFill>
        <p:spPr>
          <a:xfrm>
            <a:off x="1331640" y="4530600"/>
            <a:ext cx="3528000" cy="2377800"/>
          </a:xfrm>
          <a:prstGeom prst="rect">
            <a:avLst/>
          </a:prstGeom>
        </p:spPr>
      </p:pic>
      <p:pic>
        <p:nvPicPr>
          <p:cNvPr descr="" id="143" name="Picture 6"/>
          <p:cNvPicPr/>
          <p:nvPr/>
        </p:nvPicPr>
        <p:blipFill>
          <a:blip r:embed="rId5"/>
          <a:stretch>
            <a:fillRect/>
          </a:stretch>
        </p:blipFill>
        <p:spPr>
          <a:xfrm>
            <a:off x="4932720" y="4653000"/>
            <a:ext cx="3991680" cy="2152080"/>
          </a:xfrm>
          <a:prstGeom prst="rect">
            <a:avLst/>
          </a:prstGeom>
        </p:spPr>
      </p:pic>
    </p:spTree>
  </p:cSld>
  <p:transition spd="slow">
    <p:fade/>
  </p:transition>
  <p:timing>
    <p:tnLst>
      <p:par>
        <p:cTn dur="indefinite" id="35" nodeType="tmRoot" restart="never">
          <p:childTnLst>
            <p:seq>
              <p:cTn dur="indefinite" id="36" nodeType="mainSeq">
                <p:childTnLst>
                  <p:par>
                    <p:cTn fill="hold" id="37">
                      <p:stCondLst>
                        <p:cond delay="indefinite"/>
                      </p:stCondLst>
                      <p:childTnLst>
                        <p:par>
                          <p:cTn fill="hold" id="38">
                            <p:stCondLst>
                              <p:cond delay="0"/>
                            </p:stCondLst>
                            <p:childTnLst>
                              <p:par>
                                <p:cTn fill="hold" id="39" nodeType="clickEffect" presetClass="entr" presetID="6" presetSubtype="16">
                                  <p:stCondLst>
                                    <p:cond delay="0"/>
                                  </p:stCondLst>
                                  <p:childTnLst>
                                    <p:set>
                                      <p:cBhvr>
                                        <p:cTn dur="1" fill="hold" id="40">
                                          <p:stCondLst>
                                            <p:cond delay="0"/>
                                          </p:stCondLst>
                                        </p:cTn>
                                        <p:tgtEl>
                                          <p:spTgt spid="142"/>
                                        </p:tgtEl>
                                        <p:attrNameLst>
                                          <p:attrName>style.visibility</p:attrName>
                                        </p:attrNameLst>
                                      </p:cBhvr>
                                      <p:to>
                                        <p:strVal val="visible"/>
                                      </p:to>
                                    </p:set>
                                    <p:animEffect filter="circle(in)" transition="out">
                                      <p:cBhvr additive="repl">
                                        <p:cTn dur="2000" fill="freeze" id="41"/>
                                        <p:tgtEl>
                                          <p:spTgt spid="142"/>
                                        </p:tgtEl>
                                      </p:cBhvr>
                                    </p:animEffect>
                                  </p:childTnLst>
                                </p:cTn>
                              </p:par>
                            </p:childTnLst>
                          </p:cTn>
                        </p:par>
                      </p:childTnLst>
                    </p:cTn>
                  </p:par>
                  <p:par>
                    <p:cTn fill="hold" id="42">
                      <p:stCondLst>
                        <p:cond delay="indefinite"/>
                      </p:stCondLst>
                      <p:childTnLst>
                        <p:par>
                          <p:cTn fill="hold" id="43">
                            <p:stCondLst>
                              <p:cond delay="0"/>
                            </p:stCondLst>
                            <p:childTnLst>
                              <p:par>
                                <p:cTn fill="hold" id="44" nodeType="clickEffect" presetClass="entr" presetID="2" presetSubtype="4">
                                  <p:stCondLst>
                                    <p:cond delay="0"/>
                                  </p:stCondLst>
                                  <p:childTnLst>
                                    <p:set>
                                      <p:cBhvr>
                                        <p:cTn dur="1" fill="hold" id="45">
                                          <p:stCondLst>
                                            <p:cond delay="0"/>
                                          </p:stCondLst>
                                        </p:cTn>
                                        <p:tgtEl>
                                          <p:spTgt spid="143"/>
                                        </p:tgtEl>
                                        <p:attrNameLst>
                                          <p:attrName>style.visibility</p:attrName>
                                        </p:attrNameLst>
                                      </p:cBhvr>
                                      <p:to>
                                        <p:strVal val="visible"/>
                                      </p:to>
                                    </p:set>
                                    <p:anim calcmode="lin" valueType="num">
                                      <p:cBhvr additive="repl">
                                        <p:cTn dur="500" fill="hold" id="46"/>
                                        <p:tgtEl>
                                          <p:spTgt spid="143"/>
                                        </p:tgtEl>
                                        <p:attrNameLst>
                                          <p:attrName>ppt_x</p:attrName>
                                        </p:attrNameLst>
                                      </p:cBhvr>
                                      <p:tavLst>
                                        <p:tav tm="0">
                                          <p:val>
                                            <p:strVal val="#ppt_x"/>
                                          </p:val>
                                        </p:tav>
                                        <p:tav tm="100000">
                                          <p:val>
                                            <p:strVal val="#ppt_x"/>
                                          </p:val>
                                        </p:tav>
                                      </p:tavLst>
                                    </p:anim>
                                    <p:anim calcmode="lin" valueType="num">
                                      <p:cBhvr additive="repl">
                                        <p:cTn dur="500" fill="hold" id="47"/>
                                        <p:tgtEl>
                                          <p:spTgt spid="143"/>
                                        </p:tgtEl>
                                        <p:attrNameLst>
                                          <p:attrName>ppt_y</p:attrName>
                                        </p:attrNameLst>
                                      </p:cBhvr>
                                      <p:tavLst>
                                        <p:tav tm="0">
                                          <p:val>
                                            <p:strVal val="1+#ppt_h/2"/>
                                          </p:val>
                                        </p:tav>
                                        <p:tav tm="100000">
                                          <p:val>
                                            <p:strVal val="#ppt_y"/>
                                          </p:val>
                                        </p:tav>
                                      </p:tavLst>
                                    </p:anim>
                                  </p:childTnLst>
                                </p:cTn>
                              </p:par>
                            </p:childTnLst>
                          </p:cTn>
                        </p:par>
                      </p:childTnLst>
                    </p:cTn>
                  </p:par>
                  <p:par>
                    <p:cTn fill="hold" id="48">
                      <p:stCondLst>
                        <p:cond delay="indefinite"/>
                      </p:stCondLst>
                      <p:childTnLst>
                        <p:par>
                          <p:cTn fill="hold" id="49">
                            <p:stCondLst>
                              <p:cond delay="0"/>
                            </p:stCondLst>
                            <p:childTnLst>
                              <p:par>
                                <p:cTn fill="hold" id="50" nodeType="clickEffect" presetClass="entr" presetID="16" presetSubtype="21">
                                  <p:stCondLst>
                                    <p:cond delay="0"/>
                                  </p:stCondLst>
                                  <p:childTnLst>
                                    <p:set>
                                      <p:cBhvr>
                                        <p:cTn dur="1" fill="hold" id="51">
                                          <p:stCondLst>
                                            <p:cond delay="0"/>
                                          </p:stCondLst>
                                        </p:cTn>
                                        <p:tgtEl>
                                          <p:spTgt spid="139"/>
                                        </p:tgtEl>
                                        <p:attrNameLst>
                                          <p:attrName>style.visibility</p:attrName>
                                        </p:attrNameLst>
                                      </p:cBhvr>
                                      <p:to>
                                        <p:strVal val="visible"/>
                                      </p:to>
                                    </p:set>
                                    <p:animEffect filter="barn(inVertical)" transition="out">
                                      <p:cBhvr additive="repl">
                                        <p:cTn dur="500" fill="freeze" id="52"/>
                                        <p:tgtEl>
                                          <p:spTgt spid="139"/>
                                        </p:tgtEl>
                                      </p:cBhvr>
                                    </p:animEffect>
                                  </p:childTnLst>
                                </p:cTn>
                              </p:par>
                            </p:childTnLst>
                          </p:cTn>
                        </p:par>
                      </p:childTnLst>
                    </p:cTn>
                  </p:par>
                  <p:par>
                    <p:cTn fill="hold" id="53">
                      <p:stCondLst>
                        <p:cond delay="indefinite"/>
                      </p:stCondLst>
                      <p:childTnLst>
                        <p:par>
                          <p:cTn fill="hold" id="54">
                            <p:stCondLst>
                              <p:cond delay="0"/>
                            </p:stCondLst>
                            <p:childTnLst>
                              <p:par>
                                <p:cTn fill="hold" id="55" nodeType="clickEffect" presetClass="entr" presetID="22" presetSubtype="4">
                                  <p:stCondLst>
                                    <p:cond delay="0"/>
                                  </p:stCondLst>
                                  <p:childTnLst>
                                    <p:set>
                                      <p:cBhvr>
                                        <p:cTn dur="1" fill="hold" id="56">
                                          <p:stCondLst>
                                            <p:cond delay="0"/>
                                          </p:stCondLst>
                                        </p:cTn>
                                        <p:tgtEl>
                                          <p:spTgt spid="141"/>
                                        </p:tgtEl>
                                        <p:attrNameLst>
                                          <p:attrName>style.visibility</p:attrName>
                                        </p:attrNameLst>
                                      </p:cBhvr>
                                      <p:to>
                                        <p:strVal val="visible"/>
                                      </p:to>
                                    </p:set>
                                    <p:animEffect filter="wipe(down)" transition="out">
                                      <p:cBhvr additive="repl">
                                        <p:cTn dur="500" fill="freeze" id="57"/>
                                        <p:tgtEl>
                                          <p:spTgt spid="141"/>
                                        </p:tgtEl>
                                      </p:cBhvr>
                                    </p:animEffect>
                                  </p:childTnLst>
                                </p:cTn>
                              </p:par>
                            </p:childTnLst>
                          </p:cTn>
                        </p:par>
                      </p:childTnLst>
                    </p:cTn>
                  </p:par>
                  <p:par>
                    <p:cTn fill="hold" id="58">
                      <p:stCondLst>
                        <p:cond delay="indefinite"/>
                      </p:stCondLst>
                      <p:childTnLst>
                        <p:par>
                          <p:cTn fill="hold" id="59">
                            <p:stCondLst>
                              <p:cond delay="0"/>
                            </p:stCondLst>
                            <p:childTnLst>
                              <p:par>
                                <p:cTn fill="hold" id="60" nodeType="clickEffect" presetClass="entr" presetID="16" presetSubtype="21">
                                  <p:stCondLst>
                                    <p:cond delay="0"/>
                                  </p:stCondLst>
                                  <p:childTnLst>
                                    <p:set>
                                      <p:cBhvr>
                                        <p:cTn dur="1" fill="hold" id="61">
                                          <p:stCondLst>
                                            <p:cond delay="0"/>
                                          </p:stCondLst>
                                        </p:cTn>
                                        <p:tgtEl>
                                          <p:spTgt spid="140"/>
                                        </p:tgtEl>
                                        <p:attrNameLst>
                                          <p:attrName>style.visibility</p:attrName>
                                        </p:attrNameLst>
                                      </p:cBhvr>
                                      <p:to>
                                        <p:strVal val="visible"/>
                                      </p:to>
                                    </p:set>
                                    <p:animEffect filter="barn(inVertical)" transition="out">
                                      <p:cBhvr additive="repl">
                                        <p:cTn dur="500" fill="freeze" id="62"/>
                                        <p:tgtEl>
                                          <p:spTgt spid="140"/>
                                        </p:tgtEl>
                                      </p:cBhvr>
                                    </p:animEffect>
                                  </p:childTnLst>
                                </p:cTn>
                              </p:par>
                            </p:childTnLst>
                          </p:cTn>
                        </p:par>
                      </p:childTnLst>
                    </p:cTn>
                  </p:par>
                  <p:par>
                    <p:cTn fill="hold" id="63">
                      <p:stCondLst>
                        <p:cond delay="indefinite"/>
                      </p:stCondLst>
                      <p:childTnLst>
                        <p:par>
                          <p:cTn fill="hold" id="64">
                            <p:stCondLst>
                              <p:cond delay="0"/>
                            </p:stCondLst>
                            <p:childTnLst>
                              <p:par>
                                <p:cTn fill="hold" id="65" nodeType="clickEffect" presetClass="entr" presetID="26">
                                  <p:stCondLst>
                                    <p:cond delay="0"/>
                                  </p:stCondLst>
                                  <p:childTnLst>
                                    <p:set>
                                      <p:cBhvr>
                                        <p:cTn dur="1" fill="hold" id="66">
                                          <p:stCondLst>
                                            <p:cond delay="0"/>
                                          </p:stCondLst>
                                        </p:cTn>
                                        <p:tgtEl>
                                          <p:spTgt spid="137"/>
                                        </p:tgtEl>
                                        <p:attrNameLst>
                                          <p:attrName>style.visibility</p:attrName>
                                        </p:attrNameLst>
                                      </p:cBhvr>
                                      <p:to>
                                        <p:strVal val="visible"/>
                                      </p:to>
                                    </p:set>
                                    <p:animEffect filter="wipe(down)" transition="out">
                                      <p:cBhvr additive="repl">
                                        <p:cTn dur="580" fill="freeze" id="67">
                                          <p:stCondLst>
                                            <p:cond delay="0"/>
                                          </p:stCondLst>
                                        </p:cTn>
                                        <p:tgtEl>
                                          <p:spTgt spid="137"/>
                                        </p:tgtEl>
                                      </p:cBhvr>
                                    </p:animEffect>
                                    <p:anim calcmode="lin" valueType="num">
                                      <p:cBhvr additive="repl">
                                        <p:cTn dur="1822" fill="freeze" id="68">
                                          <p:stCondLst>
                                            <p:cond delay="0"/>
                                          </p:stCondLst>
                                        </p:cTn>
                                        <p:tgtEl>
                                          <p:spTgt spid="137"/>
                                        </p:tgtEl>
                                        <p:attrNameLst>
                                          <p:attrName>ppt_x</p:attrName>
                                        </p:attrNameLst>
                                      </p:cBhvr>
                                      <p:tavLst>
                                        <p:tav tm="0">
                                          <p:val>
                                            <p:strVal val="#ppt_x-0.25"/>
                                          </p:val>
                                        </p:tav>
                                        <p:tav tm="100000">
                                          <p:val>
                                            <p:strVal val="#ppt_x"/>
                                          </p:val>
                                        </p:tav>
                                      </p:tavLst>
                                    </p:anim>
                                    <p:anim calcmode="lin" valueType="num">
                                      <p:cBhvr additive="repl">
                                        <p:cTn dur="664" fill="freeze" id="69">
                                          <p:stCondLst>
                                            <p:cond delay="0"/>
                                          </p:stCondLst>
                                        </p:cTn>
                                        <p:tgtEl>
                                          <p:spTgt spid="137"/>
                                        </p:tgtEl>
                                        <p:attrNameLst>
                                          <p:attrName>ppt_y</p:attrName>
                                        </p:attrNameLst>
                                      </p:cBhvr>
                                      <p:tavLst>
                                        <p:tav tm="0">
                                          <p:val/>
                                        </p:tav>
                                        <p:tav tm="100000">
                                          <p:val/>
                                        </p:tav>
                                      </p:tavLst>
                                    </p:anim>
                                    <p:anim calcmode="lin" valueType="num">
                                      <p:cBhvr additive="repl">
                                        <p:cTn dur="664" fill="freeze" id="70">
                                          <p:stCondLst>
                                            <p:cond delay="664"/>
                                          </p:stCondLst>
                                        </p:cTn>
                                        <p:tgtEl>
                                          <p:spTgt spid="137"/>
                                        </p:tgtEl>
                                        <p:attrNameLst>
                                          <p:attrName>ppt_y</p:attrName>
                                        </p:attrNameLst>
                                      </p:cBhvr>
                                      <p:tavLst>
                                        <p:tav tm="0">
                                          <p:val/>
                                        </p:tav>
                                        <p:tav tm="100000">
                                          <p:val/>
                                        </p:tav>
                                      </p:tavLst>
                                    </p:anim>
                                    <p:anim calcmode="lin" valueType="num">
                                      <p:cBhvr additive="repl">
                                        <p:cTn dur="332" fill="freeze" id="71">
                                          <p:stCondLst>
                                            <p:cond delay="1324"/>
                                          </p:stCondLst>
                                        </p:cTn>
                                        <p:tgtEl>
                                          <p:spTgt spid="137"/>
                                        </p:tgtEl>
                                        <p:attrNameLst>
                                          <p:attrName>ppt_y</p:attrName>
                                        </p:attrNameLst>
                                      </p:cBhvr>
                                      <p:tavLst>
                                        <p:tav tm="0">
                                          <p:val/>
                                        </p:tav>
                                        <p:tav tm="100000">
                                          <p:val/>
                                        </p:tav>
                                      </p:tavLst>
                                    </p:anim>
                                    <p:anim calcmode="lin" valueType="num">
                                      <p:cBhvr additive="repl">
                                        <p:cTn dur="164" fill="freeze" id="72">
                                          <p:stCondLst>
                                            <p:cond delay="1656"/>
                                          </p:stCondLst>
                                        </p:cTn>
                                        <p:tgtEl>
                                          <p:spTgt spid="137"/>
                                        </p:tgtEl>
                                        <p:attrNameLst>
                                          <p:attrName>ppt_y</p:attrName>
                                        </p:attrNameLst>
                                      </p:cBhvr>
                                      <p:tavLst>
                                        <p:tav tm="0">
                                          <p:val/>
                                        </p:tav>
                                        <p:tav tm="100000">
                                          <p:val/>
                                        </p:tav>
                                      </p:tavLst>
                                    </p:anim>
                                  </p:childTnLst>
                                </p:cTn>
                              </p:par>
                            </p:childTnLst>
                          </p:cTn>
                        </p:par>
                      </p:childTnLst>
                    </p:cTn>
                  </p:par>
                  <p:par>
                    <p:cTn fill="hold" id="73">
                      <p:stCondLst>
                        <p:cond delay="indefinite"/>
                      </p:stCondLst>
                      <p:childTnLst>
                        <p:par>
                          <p:cTn fill="hold" id="74">
                            <p:stCondLst>
                              <p:cond delay="0"/>
                            </p:stCondLst>
                            <p:childTnLst>
                              <p:par>
                                <p:cTn fill="hold" id="75" nodeType="clickEffect" presetClass="entr" presetID="53" presetSubtype="16">
                                  <p:stCondLst>
                                    <p:cond delay="0"/>
                                  </p:stCondLst>
                                  <p:childTnLst>
                                    <p:set>
                                      <p:cBhvr>
                                        <p:cTn dur="1" fill="hold" id="76">
                                          <p:stCondLst>
                                            <p:cond delay="0"/>
                                          </p:stCondLst>
                                        </p:cTn>
                                        <p:tgtEl>
                                          <p:spTgt spid="138">
                                            <p:txEl>
                                              <p:pRg end="30" st="0"/>
                                            </p:txEl>
                                          </p:spTgt>
                                        </p:tgtEl>
                                        <p:attrNameLst>
                                          <p:attrName>style.visibility</p:attrName>
                                        </p:attrNameLst>
                                      </p:cBhvr>
                                      <p:to>
                                        <p:strVal val="visible"/>
                                      </p:to>
                                    </p:set>
                                    <p:anim calcmode="lin" valueType="num">
                                      <p:cBhvr additive="repl">
                                        <p:cTn dur="500" fill="hold" id="77"/>
                                        <p:tgtEl>
                                          <p:spTgt spid="138">
                                            <p:txEl>
                                              <p:pRg end="30" st="0"/>
                                            </p:txEl>
                                          </p:spTgt>
                                        </p:tgtEl>
                                        <p:attrNameLst>
                                          <p:attrName/>
                                        </p:attrNameLst>
                                      </p:cBhvr>
                                      <p:tavLst>
                                        <p:tav tm="0">
                                          <p:val/>
                                        </p:tav>
                                        <p:tav tm="100000">
                                          <p:val>
                                            <p:strVal val="#ppt_w"/>
                                          </p:val>
                                        </p:tav>
                                      </p:tavLst>
                                    </p:anim>
                                    <p:anim calcmode="lin" valueType="num">
                                      <p:cBhvr additive="repl">
                                        <p:cTn dur="500" fill="hold" id="78"/>
                                        <p:tgtEl>
                                          <p:spTgt spid="138">
                                            <p:txEl>
                                              <p:pRg end="30" st="0"/>
                                            </p:txEl>
                                          </p:spTgt>
                                        </p:tgtEl>
                                        <p:attrNameLst>
                                          <p:attrName/>
                                        </p:attrNameLst>
                                      </p:cBhvr>
                                      <p:tavLst>
                                        <p:tav tm="0">
                                          <p:val/>
                                        </p:tav>
                                        <p:tav tm="100000">
                                          <p:val>
                                            <p:strVal val="#ppt_h"/>
                                          </p:val>
                                        </p:tav>
                                      </p:tavLst>
                                    </p:anim>
                                    <p:animEffect filter="fade" transition="in">
                                      <p:cBhvr additive="repl">
                                        <p:cTn dur="500" fill="freeze" id="79"/>
                                        <p:tgtEl>
                                          <p:spTgt spid="138">
                                            <p:txEl>
                                              <p:pRg end="30"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0" name="TextShape 1"/>
          <p:cNvSpPr txBox="1"/>
          <p:nvPr/>
        </p:nvSpPr>
        <p:spPr>
          <a:xfrm>
            <a:off x="457200" y="274680"/>
            <a:ext cx="8229240" cy="1142640"/>
          </a:xfrm>
          <a:prstGeom prst="rect">
            <a:avLst/>
          </a:prstGeom>
        </p:spPr>
        <p:txBody>
          <a:bodyPr anchor="ctr"/>
          <a:p>
            <a:endParaRPr/>
          </a:p>
        </p:txBody>
      </p:sp>
      <p:pic>
        <p:nvPicPr>
          <p:cNvPr descr="" id="81" name="Picture 2"/>
          <p:cNvPicPr/>
          <p:nvPr/>
        </p:nvPicPr>
        <p:blipFill>
          <a:blip r:embed="rId1"/>
          <a:stretch>
            <a:fillRect/>
          </a:stretch>
        </p:blipFill>
        <p:spPr>
          <a:xfrm>
            <a:off x="0" y="1226520"/>
            <a:ext cx="2411280" cy="4038840"/>
          </a:xfrm>
          <a:prstGeom prst="rect">
            <a:avLst/>
          </a:prstGeom>
        </p:spPr>
      </p:pic>
      <p:pic>
        <p:nvPicPr>
          <p:cNvPr descr="" id="82" name="Picture 4"/>
          <p:cNvPicPr/>
          <p:nvPr/>
        </p:nvPicPr>
        <p:blipFill>
          <a:blip r:embed="rId2"/>
          <a:stretch>
            <a:fillRect/>
          </a:stretch>
        </p:blipFill>
        <p:spPr>
          <a:xfrm>
            <a:off x="759960" y="3357000"/>
            <a:ext cx="4992120" cy="3435480"/>
          </a:xfrm>
          <a:prstGeom prst="rect">
            <a:avLst/>
          </a:prstGeom>
        </p:spPr>
      </p:pic>
      <p:pic>
        <p:nvPicPr>
          <p:cNvPr descr="" id="83" name="Picture 5"/>
          <p:cNvPicPr/>
          <p:nvPr/>
        </p:nvPicPr>
        <p:blipFill>
          <a:blip r:embed="rId3"/>
          <a:stretch>
            <a:fillRect/>
          </a:stretch>
        </p:blipFill>
        <p:spPr>
          <a:xfrm>
            <a:off x="5794200" y="4509000"/>
            <a:ext cx="3246120" cy="2160000"/>
          </a:xfrm>
          <a:prstGeom prst="rect">
            <a:avLst/>
          </a:prstGeom>
        </p:spPr>
      </p:pic>
      <p:pic>
        <p:nvPicPr>
          <p:cNvPr descr="" id="84" name="Picture 9"/>
          <p:cNvPicPr/>
          <p:nvPr/>
        </p:nvPicPr>
        <p:blipFill>
          <a:blip r:embed="rId4"/>
          <a:stretch>
            <a:fillRect/>
          </a:stretch>
        </p:blipFill>
        <p:spPr>
          <a:xfrm>
            <a:off x="4716000" y="1663560"/>
            <a:ext cx="4427640" cy="2511720"/>
          </a:xfrm>
          <a:prstGeom prst="rect">
            <a:avLst/>
          </a:prstGeom>
        </p:spPr>
      </p:pic>
      <p:pic>
        <p:nvPicPr>
          <p:cNvPr descr="" id="85" name="Picture 10"/>
          <p:cNvPicPr/>
          <p:nvPr/>
        </p:nvPicPr>
        <p:blipFill>
          <a:blip r:embed="rId5"/>
          <a:stretch>
            <a:fillRect/>
          </a:stretch>
        </p:blipFill>
        <p:spPr>
          <a:xfrm>
            <a:off x="691560" y="128160"/>
            <a:ext cx="3053880" cy="2196720"/>
          </a:xfrm>
          <a:prstGeom prst="rect">
            <a:avLst/>
          </a:prstGeom>
        </p:spPr>
      </p:pic>
      <p:pic>
        <p:nvPicPr>
          <p:cNvPr descr="" id="86" name="Picture 11"/>
          <p:cNvPicPr/>
          <p:nvPr/>
        </p:nvPicPr>
        <p:blipFill>
          <a:blip r:embed="rId6"/>
          <a:stretch>
            <a:fillRect/>
          </a:stretch>
        </p:blipFill>
        <p:spPr>
          <a:xfrm>
            <a:off x="3745800" y="223560"/>
            <a:ext cx="2499120" cy="3133080"/>
          </a:xfrm>
          <a:prstGeom prst="rect">
            <a:avLst/>
          </a:prstGeom>
        </p:spPr>
      </p:pic>
    </p:spTree>
  </p:cSld>
  <p:transition spd="slow">
    <p:fade/>
  </p:transition>
  <p:timing>
    <p:tnLst>
      <p:par>
        <p:cTn dur="indefinite" id="1" nodeType="tmRoot" restart="never">
          <p:childTnLst>
            <p:seq>
              <p:cTn dur="indefinite" id="2" nodeType="mainSeq">
                <p:childTnLst>
                  <p:par>
                    <p:cTn fill="hold" id="3">
                      <p:stCondLst>
                        <p:cond delay="indefinite"/>
                      </p:stCondLst>
                      <p:childTnLst>
                        <p:par>
                          <p:cTn fill="hold" id="4">
                            <p:stCondLst>
                              <p:cond delay="0"/>
                            </p:stCondLst>
                            <p:childTnLst>
                              <p:par>
                                <p:cTn fill="hold" id="5" nodeType="clickEffect" presetClass="entr" presetID="10">
                                  <p:stCondLst>
                                    <p:cond delay="0"/>
                                  </p:stCondLst>
                                  <p:childTnLst>
                                    <p:set>
                                      <p:cBhvr>
                                        <p:cTn dur="1" fill="hold" id="6">
                                          <p:stCondLst>
                                            <p:cond delay="0"/>
                                          </p:stCondLst>
                                        </p:cTn>
                                        <p:tgtEl>
                                          <p:spTgt spid="81"/>
                                        </p:tgtEl>
                                        <p:attrNameLst>
                                          <p:attrName>style.visibility</p:attrName>
                                        </p:attrNameLst>
                                      </p:cBhvr>
                                      <p:to>
                                        <p:strVal val="visible"/>
                                      </p:to>
                                    </p:set>
                                    <p:animEffect filter="fade" transition="in">
                                      <p:cBhvr additive="repl">
                                        <p:cTn dur="500" fill="freeze" id="7"/>
                                        <p:tgtEl>
                                          <p:spTgt spid="81"/>
                                        </p:tgtEl>
                                      </p:cBhvr>
                                    </p:animEffect>
                                  </p:childTnLst>
                                </p:cTn>
                              </p:par>
                            </p:childTnLst>
                          </p:cTn>
                        </p:par>
                      </p:childTnLst>
                    </p:cTn>
                  </p:par>
                  <p:par>
                    <p:cTn fill="hold" id="8">
                      <p:stCondLst>
                        <p:cond delay="indefinite"/>
                      </p:stCondLst>
                      <p:childTnLst>
                        <p:par>
                          <p:cTn fill="hold" id="9">
                            <p:stCondLst>
                              <p:cond delay="0"/>
                            </p:stCondLst>
                            <p:childTnLst>
                              <p:par>
                                <p:cTn fill="hold" id="10" nodeType="clickEffect" presetClass="entr" presetID="42">
                                  <p:stCondLst>
                                    <p:cond delay="0"/>
                                  </p:stCondLst>
                                  <p:childTnLst>
                                    <p:set>
                                      <p:cBhvr>
                                        <p:cTn dur="1" fill="hold" id="11">
                                          <p:stCondLst>
                                            <p:cond delay="0"/>
                                          </p:stCondLst>
                                        </p:cTn>
                                        <p:tgtEl>
                                          <p:spTgt spid="82"/>
                                        </p:tgtEl>
                                        <p:attrNameLst>
                                          <p:attrName>style.visibility</p:attrName>
                                        </p:attrNameLst>
                                      </p:cBhvr>
                                      <p:to>
                                        <p:strVal val="visible"/>
                                      </p:to>
                                    </p:set>
                                    <p:animEffect filter="fade" transition="in">
                                      <p:cBhvr additive="repl">
                                        <p:cTn dur="1000" fill="freeze" id="12"/>
                                        <p:tgtEl>
                                          <p:spTgt spid="82"/>
                                        </p:tgtEl>
                                      </p:cBhvr>
                                    </p:animEffect>
                                    <p:anim calcmode="lin" valueType="num">
                                      <p:cBhvr additive="repl">
                                        <p:cTn dur="1000" fill="hold" id="13"/>
                                        <p:tgtEl>
                                          <p:spTgt spid="82"/>
                                        </p:tgtEl>
                                        <p:attrNameLst>
                                          <p:attrName>ppt_x</p:attrName>
                                        </p:attrNameLst>
                                      </p:cBhvr>
                                      <p:tavLst>
                                        <p:tav tm="0">
                                          <p:val>
                                            <p:strVal val="#ppt_x"/>
                                          </p:val>
                                        </p:tav>
                                        <p:tav tm="100000">
                                          <p:val>
                                            <p:strVal val="#ppt_x"/>
                                          </p:val>
                                        </p:tav>
                                      </p:tavLst>
                                    </p:anim>
                                    <p:anim calcmode="lin" valueType="num">
                                      <p:cBhvr additive="repl">
                                        <p:cTn dur="1000" fill="hold" id="14"/>
                                        <p:tgtEl>
                                          <p:spTgt spid="82"/>
                                        </p:tgtEl>
                                        <p:attrNameLst>
                                          <p:attrName>ppt_y</p:attrName>
                                        </p:attrNameLst>
                                      </p:cBhvr>
                                      <p:tavLst>
                                        <p:tav tm="0">
                                          <p:val>
                                            <p:strVal val="#ppt_y+.1"/>
                                          </p:val>
                                        </p:tav>
                                        <p:tav tm="100000">
                                          <p:val>
                                            <p:strVal val="#ppt_y"/>
                                          </p:val>
                                        </p:tav>
                                      </p:tavLst>
                                    </p:anim>
                                  </p:childTnLst>
                                </p:cTn>
                              </p:par>
                            </p:childTnLst>
                          </p:cTn>
                        </p:par>
                      </p:childTnLst>
                    </p:cTn>
                  </p:par>
                  <p:par>
                    <p:cTn fill="hold" id="15">
                      <p:stCondLst>
                        <p:cond delay="indefinite"/>
                      </p:stCondLst>
                      <p:childTnLst>
                        <p:par>
                          <p:cTn fill="hold" id="16">
                            <p:stCondLst>
                              <p:cond delay="0"/>
                            </p:stCondLst>
                            <p:childTnLst>
                              <p:par>
                                <p:cTn fill="hold" id="17" nodeType="clickEffect" presetClass="entr" presetID="16" presetSubtype="21">
                                  <p:stCondLst>
                                    <p:cond delay="0"/>
                                  </p:stCondLst>
                                  <p:childTnLst>
                                    <p:set>
                                      <p:cBhvr>
                                        <p:cTn dur="1" fill="hold" id="18">
                                          <p:stCondLst>
                                            <p:cond delay="0"/>
                                          </p:stCondLst>
                                        </p:cTn>
                                        <p:tgtEl>
                                          <p:spTgt spid="83"/>
                                        </p:tgtEl>
                                        <p:attrNameLst>
                                          <p:attrName>style.visibility</p:attrName>
                                        </p:attrNameLst>
                                      </p:cBhvr>
                                      <p:to>
                                        <p:strVal val="visible"/>
                                      </p:to>
                                    </p:set>
                                    <p:animEffect filter="barn(inVertical)" transition="out">
                                      <p:cBhvr additive="repl">
                                        <p:cTn dur="500" fill="freeze" id="19"/>
                                        <p:tgtEl>
                                          <p:spTgt spid="83"/>
                                        </p:tgtEl>
                                      </p:cBhvr>
                                    </p:animEffect>
                                  </p:childTnLst>
                                </p:cTn>
                              </p:par>
                            </p:childTnLst>
                          </p:cTn>
                        </p:par>
                      </p:childTnLst>
                    </p:cTn>
                  </p:par>
                  <p:par>
                    <p:cTn fill="hold" id="20">
                      <p:stCondLst>
                        <p:cond delay="indefinite"/>
                      </p:stCondLst>
                      <p:childTnLst>
                        <p:par>
                          <p:cTn fill="hold" id="21">
                            <p:stCondLst>
                              <p:cond delay="0"/>
                            </p:stCondLst>
                            <p:childTnLst>
                              <p:par>
                                <p:cTn fill="hold" id="22" nodeType="clickEffect" presetClass="entr" presetID="22" presetSubtype="4">
                                  <p:stCondLst>
                                    <p:cond delay="0"/>
                                  </p:stCondLst>
                                  <p:childTnLst>
                                    <p:set>
                                      <p:cBhvr>
                                        <p:cTn dur="1" fill="hold" id="23">
                                          <p:stCondLst>
                                            <p:cond delay="0"/>
                                          </p:stCondLst>
                                        </p:cTn>
                                        <p:tgtEl>
                                          <p:spTgt spid="84"/>
                                        </p:tgtEl>
                                        <p:attrNameLst>
                                          <p:attrName>style.visibility</p:attrName>
                                        </p:attrNameLst>
                                      </p:cBhvr>
                                      <p:to>
                                        <p:strVal val="visible"/>
                                      </p:to>
                                    </p:set>
                                    <p:animEffect filter="wipe(down)" transition="out">
                                      <p:cBhvr additive="repl">
                                        <p:cTn dur="500" fill="freeze" id="24"/>
                                        <p:tgtEl>
                                          <p:spTgt spid="84"/>
                                        </p:tgtEl>
                                      </p:cBhvr>
                                    </p:animEffect>
                                  </p:childTnLst>
                                </p:cTn>
                              </p:par>
                            </p:childTnLst>
                          </p:cTn>
                        </p:par>
                      </p:childTnLst>
                    </p:cTn>
                  </p:par>
                  <p:par>
                    <p:cTn fill="hold" id="25">
                      <p:stCondLst>
                        <p:cond delay="indefinite"/>
                      </p:stCondLst>
                      <p:childTnLst>
                        <p:par>
                          <p:cTn fill="hold" id="26">
                            <p:stCondLst>
                              <p:cond delay="0"/>
                            </p:stCondLst>
                            <p:childTnLst>
                              <p:par>
                                <p:cTn fill="hold" id="27" nodeType="clickEffect" presetClass="entr" presetID="6" presetSubtype="16">
                                  <p:stCondLst>
                                    <p:cond delay="0"/>
                                  </p:stCondLst>
                                  <p:childTnLst>
                                    <p:set>
                                      <p:cBhvr>
                                        <p:cTn dur="1" fill="hold" id="28">
                                          <p:stCondLst>
                                            <p:cond delay="0"/>
                                          </p:stCondLst>
                                        </p:cTn>
                                        <p:tgtEl>
                                          <p:spTgt spid="86"/>
                                        </p:tgtEl>
                                        <p:attrNameLst>
                                          <p:attrName>style.visibility</p:attrName>
                                        </p:attrNameLst>
                                      </p:cBhvr>
                                      <p:to>
                                        <p:strVal val="visible"/>
                                      </p:to>
                                    </p:set>
                                    <p:animEffect filter="circle(in)" transition="out">
                                      <p:cBhvr additive="repl">
                                        <p:cTn dur="2000" fill="freeze" id="29"/>
                                        <p:tgtEl>
                                          <p:spTgt spid="86"/>
                                        </p:tgtEl>
                                      </p:cBhvr>
                                    </p:animEffect>
                                  </p:childTnLst>
                                </p:cTn>
                              </p:par>
                            </p:childTnLst>
                          </p:cTn>
                        </p:par>
                      </p:childTnLst>
                    </p:cTn>
                  </p:par>
                  <p:par>
                    <p:cTn fill="hold" id="30">
                      <p:stCondLst>
                        <p:cond delay="indefinite"/>
                      </p:stCondLst>
                      <p:childTnLst>
                        <p:par>
                          <p:cTn fill="hold" id="31">
                            <p:stCondLst>
                              <p:cond delay="0"/>
                            </p:stCondLst>
                            <p:childTnLst>
                              <p:par>
                                <p:cTn fill="hold" id="32" nodeType="clickEffect" presetClass="entr" presetID="6" presetSubtype="16">
                                  <p:stCondLst>
                                    <p:cond delay="0"/>
                                  </p:stCondLst>
                                  <p:childTnLst>
                                    <p:set>
                                      <p:cBhvr>
                                        <p:cTn dur="1" fill="hold" id="33">
                                          <p:stCondLst>
                                            <p:cond delay="0"/>
                                          </p:stCondLst>
                                        </p:cTn>
                                        <p:tgtEl>
                                          <p:spTgt spid="85"/>
                                        </p:tgtEl>
                                        <p:attrNameLst>
                                          <p:attrName>style.visibility</p:attrName>
                                        </p:attrNameLst>
                                      </p:cBhvr>
                                      <p:to>
                                        <p:strVal val="visible"/>
                                      </p:to>
                                    </p:set>
                                    <p:animEffect filter="circle(in)" transition="out">
                                      <p:cBhvr additive="repl">
                                        <p:cTn dur="2000" fill="freeze" id="34"/>
                                        <p:tgtEl>
                                          <p:spTgt spid="8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7" name="TextShape 1"/>
          <p:cNvSpPr txBox="1"/>
          <p:nvPr/>
        </p:nvSpPr>
        <p:spPr>
          <a:xfrm>
            <a:off x="467640" y="0"/>
            <a:ext cx="8229240" cy="764280"/>
          </a:xfrm>
          <a:prstGeom prst="rect">
            <a:avLst/>
          </a:prstGeom>
        </p:spPr>
        <p:txBody>
          <a:bodyPr anchor="ctr"/>
          <a:p>
            <a:pPr algn="ctr">
              <a:lnSpc>
                <a:spcPct val="100000"/>
              </a:lnSpc>
            </a:pPr>
            <a:r>
              <a:rPr lang="es-AR" sz="3600">
                <a:solidFill>
                  <a:srgbClr val="000000"/>
                </a:solidFill>
                <a:latin typeface="Calibri"/>
              </a:rPr>
              <a:t>UC Hospital Zonal de Trelew 2004-2009</a:t>
            </a:r>
            <a:endParaRPr/>
          </a:p>
        </p:txBody>
      </p:sp>
      <p:graphicFrame>
        <p:nvGraphicFramePr>
          <p:cNvPr id="88" name="1 Gráfico"/>
          <p:cNvGraphicFramePr/>
          <p:nvPr/>
        </p:nvGraphicFramePr>
        <p:xfrm>
          <a:off x="0" y="836640"/>
          <a:ext cx="4582440" cy="2886840"/>
        </p:xfrm>
        <a:graphic>
          <a:graphicData uri="http://schemas.openxmlformats.org/drawingml/2006/chart">
            <c:chart xmlns:c="http://schemas.openxmlformats.org/drawingml/2006/chart" xmlns:r="http://schemas.openxmlformats.org/officeDocument/2006/relationships" r:id="rId1"/>
          </a:graphicData>
        </a:graphic>
      </p:graphicFrame>
      <p:graphicFrame>
        <p:nvGraphicFramePr>
          <p:cNvPr id="89" name="3 Gráfico"/>
          <p:cNvGraphicFramePr/>
          <p:nvPr/>
        </p:nvGraphicFramePr>
        <p:xfrm>
          <a:off x="4566600" y="836640"/>
          <a:ext cx="4556520" cy="288684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0" name="4 Gráfico"/>
          <p:cNvGraphicFramePr/>
          <p:nvPr/>
        </p:nvGraphicFramePr>
        <p:xfrm>
          <a:off x="2555640" y="3645000"/>
          <a:ext cx="4578480" cy="3196800"/>
        </p:xfrm>
        <a:graphic>
          <a:graphicData uri="http://schemas.openxmlformats.org/drawingml/2006/chart">
            <c:chart xmlns:c="http://schemas.openxmlformats.org/drawingml/2006/chart" xmlns:r="http://schemas.openxmlformats.org/officeDocument/2006/relationships" r:id="rId3"/>
          </a:graphicData>
        </a:graphic>
      </p:graphicFrame>
    </p:spTree>
  </p:cSld>
  <p:transition spd="slow">
    <p:fade/>
  </p:transition>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1" name="TextShape 1"/>
          <p:cNvSpPr txBox="1"/>
          <p:nvPr/>
        </p:nvSpPr>
        <p:spPr>
          <a:xfrm>
            <a:off x="467640" y="0"/>
            <a:ext cx="8229240" cy="980280"/>
          </a:xfrm>
          <a:prstGeom prst="rect">
            <a:avLst/>
          </a:prstGeom>
        </p:spPr>
        <p:txBody>
          <a:bodyPr anchor="ctr"/>
          <a:p>
            <a:pPr algn="ctr">
              <a:lnSpc>
                <a:spcPct val="100000"/>
              </a:lnSpc>
            </a:pPr>
            <a:r>
              <a:rPr lang="es-AR" sz="3600">
                <a:solidFill>
                  <a:srgbClr val="000000"/>
                </a:solidFill>
                <a:latin typeface="Calibri"/>
              </a:rPr>
              <a:t>UC Hospital Zonal de Trelew 2004-2009</a:t>
            </a:r>
            <a:endParaRPr/>
          </a:p>
        </p:txBody>
      </p:sp>
      <p:graphicFrame>
        <p:nvGraphicFramePr>
          <p:cNvPr id="92" name="6 Gráfico"/>
          <p:cNvGraphicFramePr/>
          <p:nvPr/>
        </p:nvGraphicFramePr>
        <p:xfrm>
          <a:off x="0" y="1124640"/>
          <a:ext cx="4859640" cy="3456000"/>
        </p:xfrm>
        <a:graphic>
          <a:graphicData uri="http://schemas.openxmlformats.org/drawingml/2006/chart">
            <c:chart xmlns:c="http://schemas.openxmlformats.org/drawingml/2006/chart" xmlns:r="http://schemas.openxmlformats.org/officeDocument/2006/relationships" r:id="rId1"/>
          </a:graphicData>
        </a:graphic>
      </p:graphicFrame>
      <p:graphicFrame>
        <p:nvGraphicFramePr>
          <p:cNvPr id="93" name="5 Gráfico"/>
          <p:cNvGraphicFramePr/>
          <p:nvPr/>
        </p:nvGraphicFramePr>
        <p:xfrm>
          <a:off x="4428000" y="3429000"/>
          <a:ext cx="4710960" cy="3398040"/>
        </p:xfrm>
        <a:graphic>
          <a:graphicData uri="http://schemas.openxmlformats.org/drawingml/2006/chart">
            <c:chart xmlns:c="http://schemas.openxmlformats.org/drawingml/2006/chart" xmlns:r="http://schemas.openxmlformats.org/officeDocument/2006/relationships" r:id="rId2"/>
          </a:graphicData>
        </a:graphic>
      </p:graphicFrame>
    </p:spTree>
  </p:cSld>
  <p:transition spd="slow">
    <p:fade/>
  </p:transition>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4" name="TextShape 1"/>
          <p:cNvSpPr txBox="1"/>
          <p:nvPr/>
        </p:nvSpPr>
        <p:spPr>
          <a:xfrm>
            <a:off x="467640" y="25200"/>
            <a:ext cx="8229240" cy="811080"/>
          </a:xfrm>
          <a:prstGeom prst="rect">
            <a:avLst/>
          </a:prstGeom>
        </p:spPr>
        <p:txBody>
          <a:bodyPr anchor="ctr"/>
          <a:p>
            <a:pPr algn="ctr">
              <a:lnSpc>
                <a:spcPct val="100000"/>
              </a:lnSpc>
            </a:pPr>
            <a:r>
              <a:rPr lang="es-AR" sz="3600">
                <a:solidFill>
                  <a:srgbClr val="000000"/>
                </a:solidFill>
                <a:latin typeface="Calibri"/>
              </a:rPr>
              <a:t>Hepatitis A UC Hospital Zonal de Trelew</a:t>
            </a:r>
            <a:endParaRPr/>
          </a:p>
        </p:txBody>
      </p:sp>
      <p:graphicFrame>
        <p:nvGraphicFramePr>
          <p:cNvPr id="95" name="7 Gráfico"/>
          <p:cNvGraphicFramePr/>
          <p:nvPr/>
        </p:nvGraphicFramePr>
        <p:xfrm>
          <a:off x="2051640" y="620640"/>
          <a:ext cx="5210640" cy="2952000"/>
        </p:xfrm>
        <a:graphic>
          <a:graphicData uri="http://schemas.openxmlformats.org/drawingml/2006/chart">
            <c:chart xmlns:c="http://schemas.openxmlformats.org/drawingml/2006/chart" xmlns:r="http://schemas.openxmlformats.org/officeDocument/2006/relationships" r:id="rId1"/>
          </a:graphicData>
        </a:graphic>
      </p:graphicFrame>
      <p:graphicFrame>
        <p:nvGraphicFramePr>
          <p:cNvPr id="96" name="8 Gráfico"/>
          <p:cNvGraphicFramePr/>
          <p:nvPr/>
        </p:nvGraphicFramePr>
        <p:xfrm>
          <a:off x="2195640" y="3573000"/>
          <a:ext cx="4896360" cy="3263760"/>
        </p:xfrm>
        <a:graphic>
          <a:graphicData uri="http://schemas.openxmlformats.org/drawingml/2006/chart">
            <c:chart xmlns:c="http://schemas.openxmlformats.org/drawingml/2006/chart" xmlns:r="http://schemas.openxmlformats.org/officeDocument/2006/relationships" r:id="rId2"/>
          </a:graphicData>
        </a:graphic>
      </p:graphicFrame>
    </p:spTree>
  </p:cSld>
  <p:transition spd="slow">
    <p:fade/>
  </p:transition>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7" name="TextShape 1"/>
          <p:cNvSpPr txBox="1"/>
          <p:nvPr/>
        </p:nvSpPr>
        <p:spPr>
          <a:xfrm>
            <a:off x="468360" y="11160"/>
            <a:ext cx="8229240" cy="969120"/>
          </a:xfrm>
          <a:prstGeom prst="rect">
            <a:avLst/>
          </a:prstGeom>
        </p:spPr>
        <p:txBody>
          <a:bodyPr anchor="ctr"/>
          <a:p>
            <a:pPr algn="ctr">
              <a:lnSpc>
                <a:spcPct val="100000"/>
              </a:lnSpc>
            </a:pPr>
            <a:r>
              <a:rPr lang="es-AR" sz="3600">
                <a:solidFill>
                  <a:srgbClr val="000000"/>
                </a:solidFill>
                <a:latin typeface="Calibri"/>
              </a:rPr>
              <a:t>Hepatitis B UC Hospital Zonal de Trelew</a:t>
            </a:r>
            <a:endParaRPr/>
          </a:p>
        </p:txBody>
      </p:sp>
      <p:graphicFrame>
        <p:nvGraphicFramePr>
          <p:cNvPr id="98" name="9 Gráfico"/>
          <p:cNvGraphicFramePr/>
          <p:nvPr/>
        </p:nvGraphicFramePr>
        <p:xfrm>
          <a:off x="2123640" y="764640"/>
          <a:ext cx="5112360" cy="3024000"/>
        </p:xfrm>
        <a:graphic>
          <a:graphicData uri="http://schemas.openxmlformats.org/drawingml/2006/chart">
            <c:chart xmlns:c="http://schemas.openxmlformats.org/drawingml/2006/chart" xmlns:r="http://schemas.openxmlformats.org/officeDocument/2006/relationships" r:id="rId1"/>
          </a:graphicData>
        </a:graphic>
      </p:graphicFrame>
      <p:graphicFrame>
        <p:nvGraphicFramePr>
          <p:cNvPr id="99" name="10 Gráfico"/>
          <p:cNvGraphicFramePr/>
          <p:nvPr/>
        </p:nvGraphicFramePr>
        <p:xfrm>
          <a:off x="2267640" y="3861000"/>
          <a:ext cx="5040360" cy="2996640"/>
        </p:xfrm>
        <a:graphic>
          <a:graphicData uri="http://schemas.openxmlformats.org/drawingml/2006/chart">
            <c:chart xmlns:c="http://schemas.openxmlformats.org/drawingml/2006/chart" xmlns:r="http://schemas.openxmlformats.org/officeDocument/2006/relationships" r:id="rId2"/>
          </a:graphicData>
        </a:graphic>
      </p:graphicFrame>
    </p:spTree>
  </p:cSld>
  <p:transition spd="slow">
    <p:fade/>
  </p:transition>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graphicFrame>
        <p:nvGraphicFramePr>
          <p:cNvPr id="100" name="11 Gráfico"/>
          <p:cNvGraphicFramePr/>
          <p:nvPr/>
        </p:nvGraphicFramePr>
        <p:xfrm>
          <a:off x="1835640" y="836640"/>
          <a:ext cx="5472360" cy="3030840"/>
        </p:xfrm>
        <a:graphic>
          <a:graphicData uri="http://schemas.openxmlformats.org/drawingml/2006/chart">
            <c:chart xmlns:c="http://schemas.openxmlformats.org/drawingml/2006/chart" xmlns:r="http://schemas.openxmlformats.org/officeDocument/2006/relationships" r:id="rId1"/>
          </a:graphicData>
        </a:graphic>
      </p:graphicFrame>
      <p:graphicFrame>
        <p:nvGraphicFramePr>
          <p:cNvPr id="101" name="12 Gráfico"/>
          <p:cNvGraphicFramePr/>
          <p:nvPr/>
        </p:nvGraphicFramePr>
        <p:xfrm>
          <a:off x="2051640" y="4005000"/>
          <a:ext cx="5256360" cy="2876760"/>
        </p:xfrm>
        <a:graphic>
          <a:graphicData uri="http://schemas.openxmlformats.org/drawingml/2006/chart">
            <c:chart xmlns:c="http://schemas.openxmlformats.org/drawingml/2006/chart" xmlns:r="http://schemas.openxmlformats.org/officeDocument/2006/relationships" r:id="rId2"/>
          </a:graphicData>
        </a:graphic>
      </p:graphicFrame>
      <p:sp>
        <p:nvSpPr>
          <p:cNvPr id="102" name="TextShape 1"/>
          <p:cNvSpPr txBox="1"/>
          <p:nvPr/>
        </p:nvSpPr>
        <p:spPr>
          <a:xfrm>
            <a:off x="467640" y="0"/>
            <a:ext cx="8229240" cy="980280"/>
          </a:xfrm>
          <a:prstGeom prst="rect">
            <a:avLst/>
          </a:prstGeom>
        </p:spPr>
        <p:txBody>
          <a:bodyPr anchor="ctr"/>
          <a:p>
            <a:pPr algn="ctr">
              <a:lnSpc>
                <a:spcPct val="100000"/>
              </a:lnSpc>
            </a:pPr>
            <a:r>
              <a:rPr lang="es-AR" sz="3600">
                <a:solidFill>
                  <a:srgbClr val="000000"/>
                </a:solidFill>
                <a:latin typeface="Calibri"/>
              </a:rPr>
              <a:t>Hepatitis C UC Hospital Zonal de Trelew</a:t>
            </a:r>
            <a:endParaRPr/>
          </a:p>
        </p:txBody>
      </p:sp>
    </p:spTree>
  </p:cSld>
  <p:transition spd="slow">
    <p:fade/>
  </p:transition>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3" name="TextShape 1"/>
          <p:cNvSpPr txBox="1"/>
          <p:nvPr/>
        </p:nvSpPr>
        <p:spPr>
          <a:xfrm>
            <a:off x="467640" y="5760"/>
            <a:ext cx="8229240" cy="1142640"/>
          </a:xfrm>
          <a:prstGeom prst="rect">
            <a:avLst/>
          </a:prstGeom>
        </p:spPr>
        <p:txBody>
          <a:bodyPr anchor="ctr"/>
          <a:p>
            <a:pPr algn="ctr">
              <a:lnSpc>
                <a:spcPct val="100000"/>
              </a:lnSpc>
            </a:pPr>
            <a:r>
              <a:rPr lang="es-AR" sz="3200">
                <a:solidFill>
                  <a:srgbClr val="000000"/>
                </a:solidFill>
                <a:latin typeface="Calibri"/>
              </a:rPr>
              <a:t>Vigilancia de Hepatitis Virales Chubut</a:t>
            </a:r>
            <a:endParaRPr/>
          </a:p>
        </p:txBody>
      </p:sp>
      <p:graphicFrame>
        <p:nvGraphicFramePr>
          <p:cNvPr id="104" name="4 Gráfico"/>
          <p:cNvGraphicFramePr/>
          <p:nvPr/>
        </p:nvGraphicFramePr>
        <p:xfrm>
          <a:off x="3996000" y="3682800"/>
          <a:ext cx="4968360" cy="3174840"/>
        </p:xfrm>
        <a:graphic>
          <a:graphicData uri="http://schemas.openxmlformats.org/drawingml/2006/chart">
            <c:chart xmlns:c="http://schemas.openxmlformats.org/drawingml/2006/chart" xmlns:r="http://schemas.openxmlformats.org/officeDocument/2006/relationships" r:id="rId1"/>
          </a:graphicData>
        </a:graphic>
      </p:graphicFrame>
      <p:graphicFrame>
        <p:nvGraphicFramePr>
          <p:cNvPr id="105" name="1 Gráfico"/>
          <p:cNvGraphicFramePr/>
          <p:nvPr/>
        </p:nvGraphicFramePr>
        <p:xfrm>
          <a:off x="467640" y="901800"/>
          <a:ext cx="4680000" cy="2742840"/>
        </p:xfrm>
        <a:graphic>
          <a:graphicData uri="http://schemas.openxmlformats.org/drawingml/2006/chart">
            <c:chart xmlns:c="http://schemas.openxmlformats.org/drawingml/2006/chart" xmlns:r="http://schemas.openxmlformats.org/officeDocument/2006/relationships" r:id="rId2"/>
          </a:graphicData>
        </a:graphic>
      </p:graphicFrame>
      <p:sp>
        <p:nvSpPr>
          <p:cNvPr id="106" name="CustomShape 2"/>
          <p:cNvSpPr/>
          <p:nvPr/>
        </p:nvSpPr>
        <p:spPr>
          <a:xfrm>
            <a:off x="107640" y="6597360"/>
            <a:ext cx="3744000" cy="257760"/>
          </a:xfrm>
          <a:prstGeom prst="rect">
            <a:avLst/>
          </a:prstGeom>
          <a:noFill/>
        </p:spPr>
        <p:txBody>
          <a:bodyPr bIns="45000" lIns="90000" rIns="90000" tIns="45000"/>
          <a:p>
            <a:pPr>
              <a:lnSpc>
                <a:spcPct val="100000"/>
              </a:lnSpc>
            </a:pPr>
            <a:r>
              <a:rPr lang="es-ES" sz="1100">
                <a:solidFill>
                  <a:srgbClr val="000000"/>
                </a:solidFill>
                <a:latin typeface="Calibri"/>
              </a:rPr>
              <a:t>Fuente: Programa Provincial de Hepatitis Provincia del Chubut</a:t>
            </a:r>
            <a:endParaRPr/>
          </a:p>
        </p:txBody>
      </p:sp>
      <p:sp>
        <p:nvSpPr>
          <p:cNvPr id="107" name="CustomShape 3"/>
          <p:cNvSpPr/>
          <p:nvPr/>
        </p:nvSpPr>
        <p:spPr>
          <a:xfrm>
            <a:off x="251640" y="3648240"/>
            <a:ext cx="3960000" cy="250200"/>
          </a:xfrm>
          <a:prstGeom prst="rect">
            <a:avLst/>
          </a:prstGeom>
          <a:noFill/>
        </p:spPr>
        <p:txBody>
          <a:bodyPr bIns="45000" lIns="90000" rIns="90000" tIns="45000"/>
          <a:p>
            <a:pPr>
              <a:lnSpc>
                <a:spcPct val="100000"/>
              </a:lnSpc>
            </a:pPr>
            <a:r>
              <a:rPr lang="es-ES" sz="1050">
                <a:solidFill>
                  <a:srgbClr val="000000"/>
                </a:solidFill>
                <a:latin typeface="Calibri"/>
              </a:rPr>
              <a:t>Fuente: SNVS – SIVILA Chubut</a:t>
            </a:r>
            <a:endParaRPr/>
          </a:p>
        </p:txBody>
      </p:sp>
    </p:spTree>
  </p:cSld>
  <p:transition spd="slow">
    <p:fade/>
  </p:transition>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8" name="CustomShape 1"/>
          <p:cNvSpPr/>
          <p:nvPr/>
        </p:nvSpPr>
        <p:spPr>
          <a:xfrm>
            <a:off x="152280" y="1845000"/>
            <a:ext cx="2209320" cy="2642760"/>
          </a:xfrm>
          <a:prstGeom prst="rect">
            <a:avLst/>
          </a:prstGeom>
          <a:noFill/>
        </p:spPr>
        <p:txBody>
          <a:bodyPr bIns="45000" lIns="90000" rIns="90000" tIns="45000"/>
          <a:p>
            <a:pPr algn="just">
              <a:lnSpc>
                <a:spcPct val="140000"/>
              </a:lnSpc>
            </a:pPr>
            <a:r>
              <a:rPr lang="es-ES" sz="1200">
                <a:solidFill>
                  <a:srgbClr val="000000"/>
                </a:solidFill>
                <a:latin typeface="Calibri"/>
              </a:rPr>
              <a:t>Desde 1992  a la fecha, se han reportado  a la Dirección de Epidemiología 270 casos de hepatitis (B y C).</a:t>
            </a:r>
            <a:endParaRPr/>
          </a:p>
          <a:p>
            <a:pPr algn="just">
              <a:lnSpc>
                <a:spcPct val="140000"/>
              </a:lnSpc>
            </a:pPr>
            <a:r>
              <a:rPr lang="es-ES" sz="1200">
                <a:solidFill>
                  <a:srgbClr val="000000"/>
                </a:solidFill>
                <a:latin typeface="Calibri"/>
              </a:rPr>
              <a:t>La mayor frecuencia de notificación corresponde a  casos de Hepatitis “C” con un total de 162 casos y a 108 pacientes fueron notificados como  Hepatitis tipo “B”.</a:t>
            </a:r>
            <a:endParaRPr/>
          </a:p>
        </p:txBody>
      </p:sp>
      <p:sp>
        <p:nvSpPr>
          <p:cNvPr id="109" name="TextShape 2"/>
          <p:cNvSpPr txBox="1"/>
          <p:nvPr/>
        </p:nvSpPr>
        <p:spPr>
          <a:xfrm>
            <a:off x="457200" y="274680"/>
            <a:ext cx="8229240" cy="1142640"/>
          </a:xfrm>
          <a:prstGeom prst="rect">
            <a:avLst/>
          </a:prstGeom>
        </p:spPr>
        <p:txBody>
          <a:bodyPr anchor="ctr"/>
          <a:p>
            <a:pPr algn="ctr">
              <a:lnSpc>
                <a:spcPct val="100000"/>
              </a:lnSpc>
            </a:pPr>
            <a:r>
              <a:rPr lang="es-AR" sz="3200">
                <a:solidFill>
                  <a:srgbClr val="000000"/>
                </a:solidFill>
                <a:latin typeface="Calibri"/>
              </a:rPr>
              <a:t>Programa Provincial de Hepatitis Virales Chubut</a:t>
            </a:r>
            <a:endParaRPr/>
          </a:p>
        </p:txBody>
      </p:sp>
      <p:sp>
        <p:nvSpPr>
          <p:cNvPr id="110" name="CustomShape 3"/>
          <p:cNvSpPr/>
          <p:nvPr/>
        </p:nvSpPr>
        <p:spPr>
          <a:xfrm>
            <a:off x="107640" y="6597360"/>
            <a:ext cx="3744000" cy="257760"/>
          </a:xfrm>
          <a:prstGeom prst="rect">
            <a:avLst/>
          </a:prstGeom>
          <a:noFill/>
        </p:spPr>
        <p:txBody>
          <a:bodyPr bIns="45000" lIns="90000" rIns="90000" tIns="45000"/>
          <a:p>
            <a:pPr>
              <a:lnSpc>
                <a:spcPct val="100000"/>
              </a:lnSpc>
            </a:pPr>
            <a:r>
              <a:rPr lang="es-ES" sz="1100">
                <a:solidFill>
                  <a:srgbClr val="000000"/>
                </a:solidFill>
                <a:latin typeface="Calibri"/>
              </a:rPr>
              <a:t>Fuente: Programa Provincial de Hepatitis Provincia del Chubut</a:t>
            </a:r>
            <a:endParaRPr/>
          </a:p>
        </p:txBody>
      </p:sp>
      <p:pic>
        <p:nvPicPr>
          <p:cNvPr descr="" id="111" name=""/>
          <p:cNvPicPr/>
          <p:nvPr/>
        </p:nvPicPr>
        <p:blipFill>
          <a:blip r:embed="rId1"/>
          <a:stretch>
            <a:fillRect/>
          </a:stretch>
        </p:blipFill>
        <p:spPr>
          <a:xfrm>
            <a:off x="2832120" y="1841400"/>
            <a:ext cx="6299280" cy="4152960"/>
          </a:xfrm>
          <a:prstGeom prst="rect">
            <a:avLst/>
          </a:prstGeom>
        </p:spPr>
      </p:pic>
    </p:spTree>
  </p:cSld>
  <p:transition spd="slow">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