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Lst>
  <p:sldIdLst>
    <p:sldId id="256" r:id="rId2"/>
    <p:sldId id="259" r:id="rId3"/>
    <p:sldId id="267" r:id="rId4"/>
    <p:sldId id="258" r:id="rId5"/>
    <p:sldId id="260" r:id="rId6"/>
    <p:sldId id="268" r:id="rId7"/>
    <p:sldId id="261" r:id="rId8"/>
    <p:sldId id="262" r:id="rId9"/>
    <p:sldId id="263" r:id="rId10"/>
    <p:sldId id="265" r:id="rId11"/>
    <p:sldId id="266" r:id="rId12"/>
  </p:sldIdLst>
  <p:sldSz cx="9144000" cy="6858000" type="screen4x3"/>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6" y="-96"/>
      </p:cViewPr>
      <p:guideLst>
        <p:guide orient="horz" pos="2160"/>
        <p:guide pos="2880"/>
      </p:guideLst>
    </p:cSldViewPr>
  </p:slideViewPr>
  <p:notesTextViewPr>
    <p:cViewPr>
      <p:scale>
        <a:sx n="1" d="1"/>
        <a:sy n="1" d="1"/>
      </p:scale>
      <p:origin x="0" y="0"/>
    </p:cViewPr>
  </p:notesTextViewPr>
  <p:sorterViewPr>
    <p:cViewPr>
      <p:scale>
        <a:sx n="100" d="100"/>
        <a:sy n="100" d="100"/>
      </p:scale>
      <p:origin x="0" y="130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2">
        <a:schemeClr val="bg1"/>
      </p:bgRef>
    </p:bg>
    <p:spTree>
      <p:nvGrpSpPr>
        <p:cNvPr id="1" name=""/>
        <p:cNvGrpSpPr/>
        <p:nvPr/>
      </p:nvGrpSpPr>
      <p:grpSpPr>
        <a:xfrm>
          <a:off x="0" y="0"/>
          <a:ext cx="0" cy="0"/>
          <a:chOff x="0" y="0"/>
          <a:chExt cx="0" cy="0"/>
        </a:xfrm>
      </p:grpSpPr>
      <p:sp>
        <p:nvSpPr>
          <p:cNvPr id="8" name="7 Rectángulo"/>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Conector recto"/>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Título"/>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s-ES" smtClean="0"/>
              <a:t>Haga clic para modificar el estilo de título del patrón</a:t>
            </a:r>
            <a:endParaRPr kumimoji="0" lang="en-US"/>
          </a:p>
        </p:txBody>
      </p:sp>
      <p:sp>
        <p:nvSpPr>
          <p:cNvPr id="25" name="24 Subtítulo"/>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31" name="30 Marcador de fecha"/>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10F21B7D-BB98-4B4F-B681-D35FF3969E9B}" type="datetimeFigureOut">
              <a:rPr lang="es-AR" smtClean="0"/>
              <a:pPr/>
              <a:t>27/11/2015</a:t>
            </a:fld>
            <a:endParaRPr lang="es-AR"/>
          </a:p>
        </p:txBody>
      </p:sp>
      <p:sp>
        <p:nvSpPr>
          <p:cNvPr id="18" name="17 Marcador de pie de página"/>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s-AR"/>
          </a:p>
        </p:txBody>
      </p:sp>
      <p:sp>
        <p:nvSpPr>
          <p:cNvPr id="29" name="28 Marcador de número de diapositiva"/>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7278465F-E01E-423C-B417-AB9C169CBD72}" type="slidenum">
              <a:rPr lang="es-AR" smtClean="0"/>
              <a:pPr/>
              <a:t>‹Nº›</a:t>
            </a:fld>
            <a:endParaRPr lang="es-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10F21B7D-BB98-4B4F-B681-D35FF3969E9B}" type="datetimeFigureOut">
              <a:rPr lang="es-AR" smtClean="0"/>
              <a:pPr/>
              <a:t>27/11/2015</a:t>
            </a:fld>
            <a:endParaRPr lang="es-AR"/>
          </a:p>
        </p:txBody>
      </p:sp>
      <p:sp>
        <p:nvSpPr>
          <p:cNvPr id="5" name="4 Marcador de pie de página"/>
          <p:cNvSpPr>
            <a:spLocks noGrp="1"/>
          </p:cNvSpPr>
          <p:nvPr>
            <p:ph type="ftr" sz="quarter" idx="11"/>
          </p:nvPr>
        </p:nvSpPr>
        <p:spPr/>
        <p:txBody>
          <a:bodyPr/>
          <a:lstStyle>
            <a:extLst/>
          </a:lstStyle>
          <a:p>
            <a:endParaRPr lang="es-AR"/>
          </a:p>
        </p:txBody>
      </p:sp>
      <p:sp>
        <p:nvSpPr>
          <p:cNvPr id="6" name="5 Marcador de número de diapositiva"/>
          <p:cNvSpPr>
            <a:spLocks noGrp="1"/>
          </p:cNvSpPr>
          <p:nvPr>
            <p:ph type="sldNum" sz="quarter" idx="12"/>
          </p:nvPr>
        </p:nvSpPr>
        <p:spPr/>
        <p:txBody>
          <a:bodyPr/>
          <a:lstStyle>
            <a:extLst/>
          </a:lstStyle>
          <a:p>
            <a:fld id="{7278465F-E01E-423C-B417-AB9C169CBD72}" type="slidenum">
              <a:rPr lang="es-AR" smtClean="0"/>
              <a:pPr/>
              <a:t>‹Nº›</a:t>
            </a:fld>
            <a:endParaRPr lang="es-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553200" y="274955"/>
            <a:ext cx="1524000" cy="5851525"/>
          </a:xfrm>
        </p:spPr>
        <p:txBody>
          <a:bodyPr vert="eaVert" ancho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2"/>
            <a:ext cx="60198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a:xfrm>
            <a:off x="4242816" y="6557946"/>
            <a:ext cx="2002464" cy="226902"/>
          </a:xfrm>
        </p:spPr>
        <p:txBody>
          <a:bodyPr/>
          <a:lstStyle>
            <a:extLst/>
          </a:lstStyle>
          <a:p>
            <a:fld id="{10F21B7D-BB98-4B4F-B681-D35FF3969E9B}" type="datetimeFigureOut">
              <a:rPr lang="es-AR" smtClean="0"/>
              <a:pPr/>
              <a:t>27/11/2015</a:t>
            </a:fld>
            <a:endParaRPr lang="es-AR"/>
          </a:p>
        </p:txBody>
      </p:sp>
      <p:sp>
        <p:nvSpPr>
          <p:cNvPr id="5" name="4 Marcador de pie de página"/>
          <p:cNvSpPr>
            <a:spLocks noGrp="1"/>
          </p:cNvSpPr>
          <p:nvPr>
            <p:ph type="ftr" sz="quarter" idx="11"/>
          </p:nvPr>
        </p:nvSpPr>
        <p:spPr>
          <a:xfrm>
            <a:off x="457200" y="6556248"/>
            <a:ext cx="3657600" cy="228600"/>
          </a:xfrm>
        </p:spPr>
        <p:txBody>
          <a:bodyPr/>
          <a:lstStyle>
            <a:extLst/>
          </a:lstStyle>
          <a:p>
            <a:endParaRPr lang="es-AR"/>
          </a:p>
        </p:txBody>
      </p:sp>
      <p:sp>
        <p:nvSpPr>
          <p:cNvPr id="6" name="5 Marcador de número de diapositiva"/>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7278465F-E01E-423C-B417-AB9C169CBD72}" type="slidenum">
              <a:rPr lang="es-AR" smtClean="0"/>
              <a:pPr/>
              <a:t>‹Nº›</a:t>
            </a:fld>
            <a:endParaRPr lang="es-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10F21B7D-BB98-4B4F-B681-D35FF3969E9B}" type="datetimeFigureOut">
              <a:rPr lang="es-AR" smtClean="0"/>
              <a:pPr/>
              <a:t>27/11/2015</a:t>
            </a:fld>
            <a:endParaRPr lang="es-AR"/>
          </a:p>
        </p:txBody>
      </p:sp>
      <p:sp>
        <p:nvSpPr>
          <p:cNvPr id="5" name="4 Marcador de pie de página"/>
          <p:cNvSpPr>
            <a:spLocks noGrp="1"/>
          </p:cNvSpPr>
          <p:nvPr>
            <p:ph type="ftr" sz="quarter" idx="11"/>
          </p:nvPr>
        </p:nvSpPr>
        <p:spPr/>
        <p:txBody>
          <a:bodyPr/>
          <a:lstStyle>
            <a:extLst/>
          </a:lstStyle>
          <a:p>
            <a:endParaRPr lang="es-AR"/>
          </a:p>
        </p:txBody>
      </p:sp>
      <p:sp>
        <p:nvSpPr>
          <p:cNvPr id="6" name="5 Marcador de número de diapositiva"/>
          <p:cNvSpPr>
            <a:spLocks noGrp="1"/>
          </p:cNvSpPr>
          <p:nvPr>
            <p:ph type="sldNum" sz="quarter" idx="12"/>
          </p:nvPr>
        </p:nvSpPr>
        <p:spPr/>
        <p:txBody>
          <a:bodyPr/>
          <a:lstStyle>
            <a:extLst/>
          </a:lstStyle>
          <a:p>
            <a:fld id="{7278465F-E01E-423C-B417-AB9C169CBD72}" type="slidenum">
              <a:rPr lang="es-AR" smtClean="0"/>
              <a:pPr/>
              <a:t>‹Nº›</a:t>
            </a:fld>
            <a:endParaRPr lang="es-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1">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10F21B7D-BB98-4B4F-B681-D35FF3969E9B}" type="datetimeFigureOut">
              <a:rPr lang="es-AR" smtClean="0"/>
              <a:pPr/>
              <a:t>27/11/2015</a:t>
            </a:fld>
            <a:endParaRPr lang="es-AR"/>
          </a:p>
        </p:txBody>
      </p:sp>
      <p:sp>
        <p:nvSpPr>
          <p:cNvPr id="5" name="4 Marcador de pie de página"/>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s-AR"/>
          </a:p>
        </p:txBody>
      </p:sp>
      <p:sp>
        <p:nvSpPr>
          <p:cNvPr id="6" name="5 Marcador de número de diapositiva"/>
          <p:cNvSpPr>
            <a:spLocks noGrp="1"/>
          </p:cNvSpPr>
          <p:nvPr>
            <p:ph type="sldNum" sz="quarter" idx="12"/>
          </p:nvPr>
        </p:nvSpPr>
        <p:spPr>
          <a:xfrm>
            <a:off x="6733952" y="6555112"/>
            <a:ext cx="588336" cy="228600"/>
          </a:xfrm>
        </p:spPr>
        <p:txBody>
          <a:bodyPr/>
          <a:lstStyle>
            <a:extLst/>
          </a:lstStyle>
          <a:p>
            <a:fld id="{7278465F-E01E-423C-B417-AB9C169CBD72}" type="slidenum">
              <a:rPr lang="es-AR" smtClean="0"/>
              <a:pPr/>
              <a:t>‹Nº›</a:t>
            </a:fld>
            <a:endParaRPr lang="es-A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10F21B7D-BB98-4B4F-B681-D35FF3969E9B}" type="datetimeFigureOut">
              <a:rPr lang="es-AR" smtClean="0"/>
              <a:pPr/>
              <a:t>27/11/2015</a:t>
            </a:fld>
            <a:endParaRPr lang="es-AR"/>
          </a:p>
        </p:txBody>
      </p:sp>
      <p:sp>
        <p:nvSpPr>
          <p:cNvPr id="6" name="5 Marcador de pie de página"/>
          <p:cNvSpPr>
            <a:spLocks noGrp="1"/>
          </p:cNvSpPr>
          <p:nvPr>
            <p:ph type="ftr" sz="quarter" idx="11"/>
          </p:nvPr>
        </p:nvSpPr>
        <p:spPr/>
        <p:txBody>
          <a:bodyPr/>
          <a:lstStyle>
            <a:extLst/>
          </a:lstStyle>
          <a:p>
            <a:endParaRPr lang="es-AR"/>
          </a:p>
        </p:txBody>
      </p:sp>
      <p:sp>
        <p:nvSpPr>
          <p:cNvPr id="7" name="6 Marcador de número de diapositiva"/>
          <p:cNvSpPr>
            <a:spLocks noGrp="1"/>
          </p:cNvSpPr>
          <p:nvPr>
            <p:ph type="sldNum" sz="quarter" idx="12"/>
          </p:nvPr>
        </p:nvSpPr>
        <p:spPr/>
        <p:txBody>
          <a:bodyPr/>
          <a:lstStyle>
            <a:extLst/>
          </a:lstStyle>
          <a:p>
            <a:fld id="{7278465F-E01E-423C-B417-AB9C169CBD72}" type="slidenum">
              <a:rPr lang="es-AR" smtClean="0"/>
              <a:pPr/>
              <a:t>‹Nº›</a:t>
            </a:fld>
            <a:endParaRPr lang="es-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nchor="b"/>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10F21B7D-BB98-4B4F-B681-D35FF3969E9B}" type="datetimeFigureOut">
              <a:rPr lang="es-AR" smtClean="0"/>
              <a:pPr/>
              <a:t>27/11/2015</a:t>
            </a:fld>
            <a:endParaRPr lang="es-AR"/>
          </a:p>
        </p:txBody>
      </p:sp>
      <p:sp>
        <p:nvSpPr>
          <p:cNvPr id="8" name="7 Marcador de pie de página"/>
          <p:cNvSpPr>
            <a:spLocks noGrp="1"/>
          </p:cNvSpPr>
          <p:nvPr>
            <p:ph type="ftr" sz="quarter" idx="11"/>
          </p:nvPr>
        </p:nvSpPr>
        <p:spPr/>
        <p:txBody>
          <a:bodyPr/>
          <a:lstStyle>
            <a:extLst/>
          </a:lstStyle>
          <a:p>
            <a:endParaRPr lang="es-AR"/>
          </a:p>
        </p:txBody>
      </p:sp>
      <p:sp>
        <p:nvSpPr>
          <p:cNvPr id="9" name="8 Marcador de número de diapositiva"/>
          <p:cNvSpPr>
            <a:spLocks noGrp="1"/>
          </p:cNvSpPr>
          <p:nvPr>
            <p:ph type="sldNum" sz="quarter" idx="12"/>
          </p:nvPr>
        </p:nvSpPr>
        <p:spPr/>
        <p:txBody>
          <a:bodyPr/>
          <a:lstStyle>
            <a:extLst/>
          </a:lstStyle>
          <a:p>
            <a:fld id="{7278465F-E01E-423C-B417-AB9C169CBD72}" type="slidenum">
              <a:rPr lang="es-AR" smtClean="0"/>
              <a:pPr/>
              <a:t>‹Nº›</a:t>
            </a:fld>
            <a:endParaRPr lang="es-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10F21B7D-BB98-4B4F-B681-D35FF3969E9B}" type="datetimeFigureOut">
              <a:rPr lang="es-AR" smtClean="0"/>
              <a:pPr/>
              <a:t>27/11/2015</a:t>
            </a:fld>
            <a:endParaRPr lang="es-AR"/>
          </a:p>
        </p:txBody>
      </p:sp>
      <p:sp>
        <p:nvSpPr>
          <p:cNvPr id="4" name="3 Marcador de pie de página"/>
          <p:cNvSpPr>
            <a:spLocks noGrp="1"/>
          </p:cNvSpPr>
          <p:nvPr>
            <p:ph type="ftr" sz="quarter" idx="11"/>
          </p:nvPr>
        </p:nvSpPr>
        <p:spPr/>
        <p:txBody>
          <a:bodyPr/>
          <a:lstStyle>
            <a:extLst/>
          </a:lstStyle>
          <a:p>
            <a:endParaRPr lang="es-AR"/>
          </a:p>
        </p:txBody>
      </p:sp>
      <p:sp>
        <p:nvSpPr>
          <p:cNvPr id="5" name="4 Marcador de número de diapositiva"/>
          <p:cNvSpPr>
            <a:spLocks noGrp="1"/>
          </p:cNvSpPr>
          <p:nvPr>
            <p:ph type="sldNum" sz="quarter" idx="12"/>
          </p:nvPr>
        </p:nvSpPr>
        <p:spPr/>
        <p:txBody>
          <a:bodyPr/>
          <a:lstStyle>
            <a:extLst/>
          </a:lstStyle>
          <a:p>
            <a:fld id="{7278465F-E01E-423C-B417-AB9C169CBD72}" type="slidenum">
              <a:rPr lang="es-AR" smtClean="0"/>
              <a:pPr/>
              <a:t>‹Nº›</a:t>
            </a:fld>
            <a:endParaRPr lang="es-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solidFill>
                  <a:schemeClr val="tx2"/>
                </a:solidFill>
              </a:defRPr>
            </a:lvl1pPr>
            <a:extLst/>
          </a:lstStyle>
          <a:p>
            <a:fld id="{10F21B7D-BB98-4B4F-B681-D35FF3969E9B}" type="datetimeFigureOut">
              <a:rPr lang="es-AR" smtClean="0"/>
              <a:pPr/>
              <a:t>27/11/2015</a:t>
            </a:fld>
            <a:endParaRPr lang="es-AR"/>
          </a:p>
        </p:txBody>
      </p:sp>
      <p:sp>
        <p:nvSpPr>
          <p:cNvPr id="3" name="2 Marcador de pie de página"/>
          <p:cNvSpPr>
            <a:spLocks noGrp="1"/>
          </p:cNvSpPr>
          <p:nvPr>
            <p:ph type="ftr" sz="quarter" idx="11"/>
          </p:nvPr>
        </p:nvSpPr>
        <p:spPr/>
        <p:txBody>
          <a:bodyPr/>
          <a:lstStyle>
            <a:lvl1pPr>
              <a:defRPr>
                <a:solidFill>
                  <a:schemeClr val="tx2"/>
                </a:solidFill>
              </a:defRPr>
            </a:lvl1pPr>
            <a:extLst/>
          </a:lstStyle>
          <a:p>
            <a:endParaRPr lang="es-AR"/>
          </a:p>
        </p:txBody>
      </p:sp>
      <p:sp>
        <p:nvSpPr>
          <p:cNvPr id="4" name="3 Marcador de número de diapositiva"/>
          <p:cNvSpPr>
            <a:spLocks noGrp="1"/>
          </p:cNvSpPr>
          <p:nvPr>
            <p:ph type="sldNum" sz="quarter" idx="12"/>
          </p:nvPr>
        </p:nvSpPr>
        <p:spPr/>
        <p:txBody>
          <a:bodyPr/>
          <a:lstStyle>
            <a:extLst/>
          </a:lstStyle>
          <a:p>
            <a:fld id="{7278465F-E01E-423C-B417-AB9C169CBD72}" type="slidenum">
              <a:rPr lang="es-AR" smtClean="0"/>
              <a:pPr/>
              <a:t>‹Nº›</a:t>
            </a:fld>
            <a:endParaRPr lang="es-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10F21B7D-BB98-4B4F-B681-D35FF3969E9B}" type="datetimeFigureOut">
              <a:rPr lang="es-AR" smtClean="0"/>
              <a:pPr/>
              <a:t>27/11/2015</a:t>
            </a:fld>
            <a:endParaRPr lang="es-AR"/>
          </a:p>
        </p:txBody>
      </p:sp>
      <p:sp>
        <p:nvSpPr>
          <p:cNvPr id="6" name="5 Marcador de pie de página"/>
          <p:cNvSpPr>
            <a:spLocks noGrp="1"/>
          </p:cNvSpPr>
          <p:nvPr>
            <p:ph type="ftr" sz="quarter" idx="11"/>
          </p:nvPr>
        </p:nvSpPr>
        <p:spPr/>
        <p:txBody>
          <a:bodyPr/>
          <a:lstStyle>
            <a:extLst/>
          </a:lstStyle>
          <a:p>
            <a:endParaRPr lang="es-AR"/>
          </a:p>
        </p:txBody>
      </p:sp>
      <p:sp>
        <p:nvSpPr>
          <p:cNvPr id="7" name="6 Marcador de número de diapositiva"/>
          <p:cNvSpPr>
            <a:spLocks noGrp="1"/>
          </p:cNvSpPr>
          <p:nvPr>
            <p:ph type="sldNum" sz="quarter" idx="12"/>
          </p:nvPr>
        </p:nvSpPr>
        <p:spPr/>
        <p:txBody>
          <a:bodyPr/>
          <a:lstStyle>
            <a:extLst/>
          </a:lstStyle>
          <a:p>
            <a:fld id="{7278465F-E01E-423C-B417-AB9C169CBD72}" type="slidenum">
              <a:rPr lang="es-AR" smtClean="0"/>
              <a:pPr/>
              <a:t>‹Nº›</a:t>
            </a:fld>
            <a:endParaRPr lang="es-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2"/>
      </p:bgRef>
    </p:bg>
    <p:spTree>
      <p:nvGrpSpPr>
        <p:cNvPr id="1" name=""/>
        <p:cNvGrpSpPr/>
        <p:nvPr/>
      </p:nvGrpSpPr>
      <p:grpSpPr>
        <a:xfrm>
          <a:off x="0" y="0"/>
          <a:ext cx="0" cy="0"/>
          <a:chOff x="0" y="0"/>
          <a:chExt cx="0" cy="0"/>
        </a:xfrm>
      </p:grpSpPr>
      <p:sp>
        <p:nvSpPr>
          <p:cNvPr id="8" name="7 Rectángulo"/>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Rectángulo"/>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Título"/>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s-ES" smtClean="0"/>
              <a:t>Haga clic para modificar el estilo de título del patrón</a:t>
            </a:r>
            <a:endParaRPr kumimoji="0" lang="en-US" dirty="0"/>
          </a:p>
        </p:txBody>
      </p:sp>
      <p:sp>
        <p:nvSpPr>
          <p:cNvPr id="4" name="3 Marcador de texto"/>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s-ES" smtClean="0"/>
              <a:t>Haga clic para modificar el estilo de texto del patrón</a:t>
            </a:r>
          </a:p>
        </p:txBody>
      </p:sp>
      <p:sp>
        <p:nvSpPr>
          <p:cNvPr id="5" name="4 Marcador de fecha"/>
          <p:cNvSpPr>
            <a:spLocks noGrp="1"/>
          </p:cNvSpPr>
          <p:nvPr>
            <p:ph type="dt" sz="half" idx="10"/>
          </p:nvPr>
        </p:nvSpPr>
        <p:spPr/>
        <p:txBody>
          <a:bodyPr/>
          <a:lstStyle>
            <a:extLst/>
          </a:lstStyle>
          <a:p>
            <a:fld id="{10F21B7D-BB98-4B4F-B681-D35FF3969E9B}" type="datetimeFigureOut">
              <a:rPr lang="es-AR" smtClean="0"/>
              <a:pPr/>
              <a:t>27/11/2015</a:t>
            </a:fld>
            <a:endParaRPr lang="es-AR"/>
          </a:p>
        </p:txBody>
      </p:sp>
      <p:sp>
        <p:nvSpPr>
          <p:cNvPr id="6" name="5 Marcador de pie de página"/>
          <p:cNvSpPr>
            <a:spLocks noGrp="1"/>
          </p:cNvSpPr>
          <p:nvPr>
            <p:ph type="ftr" sz="quarter" idx="11"/>
          </p:nvPr>
        </p:nvSpPr>
        <p:spPr/>
        <p:txBody>
          <a:bodyPr/>
          <a:lstStyle>
            <a:extLst/>
          </a:lstStyle>
          <a:p>
            <a:endParaRPr lang="es-AR"/>
          </a:p>
        </p:txBody>
      </p:sp>
      <p:sp>
        <p:nvSpPr>
          <p:cNvPr id="7" name="6 Marcador de número de diapositiva"/>
          <p:cNvSpPr>
            <a:spLocks noGrp="1"/>
          </p:cNvSpPr>
          <p:nvPr>
            <p:ph type="sldNum" sz="quarter" idx="12"/>
          </p:nvPr>
        </p:nvSpPr>
        <p:spPr/>
        <p:txBody>
          <a:bodyPr/>
          <a:lstStyle>
            <a:extLst/>
          </a:lstStyle>
          <a:p>
            <a:fld id="{7278465F-E01E-423C-B417-AB9C169CBD72}" type="slidenum">
              <a:rPr lang="es-AR" smtClean="0"/>
              <a:pPr/>
              <a:t>‹Nº›</a:t>
            </a:fld>
            <a:endParaRPr lang="es-AR"/>
          </a:p>
        </p:txBody>
      </p:sp>
      <p:sp>
        <p:nvSpPr>
          <p:cNvPr id="10" name="9 Marcador de posición de imagen"/>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s-ES" smtClean="0"/>
              <a:t>Haga clic en el icono para agregar una imagen</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Rectángulo"/>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2 Marcador de título"/>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s-ES" smtClean="0"/>
              <a:t>Haga clic para modificar el estilo de título del patrón</a:t>
            </a:r>
            <a:endParaRPr kumimoji="0" lang="en-US"/>
          </a:p>
        </p:txBody>
      </p:sp>
      <p:sp>
        <p:nvSpPr>
          <p:cNvPr id="31" name="30 Marcador de texto"/>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27" name="26 Marcador de fecha"/>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10F21B7D-BB98-4B4F-B681-D35FF3969E9B}" type="datetimeFigureOut">
              <a:rPr lang="es-AR" smtClean="0"/>
              <a:pPr/>
              <a:t>27/11/2015</a:t>
            </a:fld>
            <a:endParaRPr lang="es-AR"/>
          </a:p>
        </p:txBody>
      </p:sp>
      <p:sp>
        <p:nvSpPr>
          <p:cNvPr id="4" name="3 Marcador de pie de página"/>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s-AR"/>
          </a:p>
        </p:txBody>
      </p:sp>
      <p:sp>
        <p:nvSpPr>
          <p:cNvPr id="16" name="15 Marcador de número de diapositiva"/>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7278465F-E01E-423C-B417-AB9C169CBD72}" type="slidenum">
              <a:rPr lang="es-AR" smtClean="0"/>
              <a:pPr/>
              <a:t>‹Nº›</a:t>
            </a:fld>
            <a:endParaRPr lang="es-AR"/>
          </a:p>
        </p:txBody>
      </p:sp>
    </p:spTree>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467544" y="500042"/>
            <a:ext cx="7239000" cy="2643206"/>
          </a:xfrm>
        </p:spPr>
        <p:txBody>
          <a:bodyPr>
            <a:noAutofit/>
          </a:bodyPr>
          <a:lstStyle/>
          <a:p>
            <a:pPr algn="ctr"/>
            <a:r>
              <a:rPr lang="es-AR" sz="6000" dirty="0" smtClean="0">
                <a:latin typeface="Arial" pitchFamily="34" charset="0"/>
                <a:cs typeface="Arial" pitchFamily="34" charset="0"/>
              </a:rPr>
              <a:t>24° reunión Anual de las U.C</a:t>
            </a:r>
            <a:endParaRPr lang="es-AR" sz="6000" dirty="0">
              <a:latin typeface="Arial" pitchFamily="34" charset="0"/>
              <a:cs typeface="Arial" pitchFamily="34" charset="0"/>
            </a:endParaRPr>
          </a:p>
        </p:txBody>
      </p:sp>
      <p:sp>
        <p:nvSpPr>
          <p:cNvPr id="5" name="4 Marcador de contenido"/>
          <p:cNvSpPr>
            <a:spLocks noGrp="1"/>
          </p:cNvSpPr>
          <p:nvPr>
            <p:ph idx="1"/>
          </p:nvPr>
        </p:nvSpPr>
        <p:spPr>
          <a:xfrm>
            <a:off x="251520" y="3595606"/>
            <a:ext cx="7632848" cy="2807505"/>
          </a:xfrm>
        </p:spPr>
        <p:txBody>
          <a:bodyPr>
            <a:normAutofit/>
          </a:bodyPr>
          <a:lstStyle/>
          <a:p>
            <a:pPr marL="0" indent="0" algn="ctr">
              <a:buNone/>
            </a:pPr>
            <a:r>
              <a:rPr lang="es-AR" sz="4000" dirty="0" smtClean="0">
                <a:latin typeface="Arial" pitchFamily="34" charset="0"/>
                <a:cs typeface="Arial" pitchFamily="34" charset="0"/>
              </a:rPr>
              <a:t>UNIDAD CENTINELA  DE HEPATITIS VIRALES TUCUMÁN</a:t>
            </a:r>
          </a:p>
          <a:p>
            <a:pPr marL="0" indent="0" algn="ctr">
              <a:buNone/>
            </a:pPr>
            <a:r>
              <a:rPr lang="es-AR" sz="4000" dirty="0" smtClean="0">
                <a:latin typeface="Arial" pitchFamily="34" charset="0"/>
                <a:cs typeface="Arial" pitchFamily="34" charset="0"/>
              </a:rPr>
              <a:t>-2015-</a:t>
            </a:r>
          </a:p>
        </p:txBody>
      </p:sp>
    </p:spTree>
    <p:extLst>
      <p:ext uri="{BB962C8B-B14F-4D97-AF65-F5344CB8AC3E}">
        <p14:creationId xmlns:p14="http://schemas.microsoft.com/office/powerpoint/2010/main" val="407369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457200" y="320040"/>
            <a:ext cx="7242048" cy="751506"/>
          </a:xfrm>
        </p:spPr>
        <p:txBody>
          <a:bodyPr/>
          <a:lstStyle/>
          <a:p>
            <a:pPr algn="ctr"/>
            <a:r>
              <a:rPr lang="es-ES" u="sng" dirty="0" err="1" smtClean="0">
                <a:effectLst>
                  <a:outerShdw blurRad="38100" dist="38100" dir="2700000" algn="tl">
                    <a:srgbClr val="000000">
                      <a:alpha val="43137"/>
                    </a:srgbClr>
                  </a:outerShdw>
                </a:effectLst>
              </a:rPr>
              <a:t>CONCLUSIóN</a:t>
            </a:r>
            <a:r>
              <a:rPr lang="es-ES" u="sng" dirty="0" smtClean="0">
                <a:effectLst>
                  <a:outerShdw blurRad="38100" dist="38100" dir="2700000" algn="tl">
                    <a:srgbClr val="000000">
                      <a:alpha val="43137"/>
                    </a:srgbClr>
                  </a:outerShdw>
                </a:effectLst>
              </a:rPr>
              <a:t>:</a:t>
            </a:r>
            <a:endParaRPr lang="es-ES" u="sng" dirty="0">
              <a:effectLst>
                <a:outerShdw blurRad="38100" dist="38100" dir="2700000" algn="tl">
                  <a:srgbClr val="000000">
                    <a:alpha val="43137"/>
                  </a:srgbClr>
                </a:outerShdw>
              </a:effectLst>
            </a:endParaRPr>
          </a:p>
        </p:txBody>
      </p:sp>
      <p:sp>
        <p:nvSpPr>
          <p:cNvPr id="6" name="5 Marcador de contenido"/>
          <p:cNvSpPr>
            <a:spLocks noGrp="1"/>
          </p:cNvSpPr>
          <p:nvPr>
            <p:ph sz="half" idx="1"/>
          </p:nvPr>
        </p:nvSpPr>
        <p:spPr>
          <a:xfrm>
            <a:off x="457200" y="1600200"/>
            <a:ext cx="4906888" cy="4525963"/>
          </a:xfrm>
        </p:spPr>
        <p:txBody>
          <a:bodyPr>
            <a:normAutofit fontScale="62500" lnSpcReduction="20000"/>
          </a:bodyPr>
          <a:lstStyle/>
          <a:p>
            <a:r>
              <a:rPr lang="es-ES" dirty="0" smtClean="0">
                <a:latin typeface="Arial" pitchFamily="34" charset="0"/>
                <a:cs typeface="Arial" pitchFamily="34" charset="0"/>
              </a:rPr>
              <a:t>LA TAREA DE LAS UNIDADES CENTINELAS SON IMPORTANTES Y TRASCENDENTES PARA LA COMUNIDAD.</a:t>
            </a:r>
          </a:p>
          <a:p>
            <a:r>
              <a:rPr lang="es-ES" b="1" i="1" dirty="0" smtClean="0">
                <a:latin typeface="Arial" pitchFamily="34" charset="0"/>
                <a:cs typeface="Arial" pitchFamily="34" charset="0"/>
              </a:rPr>
              <a:t>ES UNA TAREA BASADA EN LA PERSEVERANCIA Y CONTINUIDAD</a:t>
            </a:r>
          </a:p>
          <a:p>
            <a:r>
              <a:rPr lang="es-ES" b="1" i="1" dirty="0" smtClean="0">
                <a:latin typeface="Arial" pitchFamily="34" charset="0"/>
                <a:cs typeface="Arial" pitchFamily="34" charset="0"/>
              </a:rPr>
              <a:t> </a:t>
            </a:r>
            <a:r>
              <a:rPr lang="es-ES" dirty="0" smtClean="0">
                <a:latin typeface="Arial" pitchFamily="34" charset="0"/>
                <a:cs typeface="Arial" pitchFamily="34" charset="0"/>
              </a:rPr>
              <a:t>MAS ALLÁ DE LAS PERSONAS, LOS TIEMPOS, VARIACIONES PRESUPUESTARIAS Y «COLORES» DE LOS QUE SE VISTA NUESTRA NACIÓN</a:t>
            </a:r>
          </a:p>
          <a:p>
            <a:pPr marL="0" indent="0">
              <a:buNone/>
            </a:pPr>
            <a:endParaRPr lang="es-ES" dirty="0" smtClean="0">
              <a:latin typeface="Arial" pitchFamily="34" charset="0"/>
              <a:cs typeface="Arial" pitchFamily="34" charset="0"/>
            </a:endParaRPr>
          </a:p>
          <a:p>
            <a:r>
              <a:rPr lang="es-ES" sz="5100" b="1" i="1" u="sng" dirty="0" smtClean="0">
                <a:solidFill>
                  <a:schemeClr val="tx2">
                    <a:lumMod val="75000"/>
                  </a:schemeClr>
                </a:solidFill>
                <a:effectLst>
                  <a:outerShdw blurRad="38100" dist="38100" dir="2700000" algn="tl">
                    <a:srgbClr val="000000">
                      <a:alpha val="43137"/>
                    </a:srgbClr>
                  </a:outerShdw>
                </a:effectLst>
                <a:latin typeface="Arial" pitchFamily="34" charset="0"/>
                <a:cs typeface="Arial" pitchFamily="34" charset="0"/>
              </a:rPr>
              <a:t>QUEREMOS SEGUIR TRABAJANDO!!!</a:t>
            </a:r>
          </a:p>
          <a:p>
            <a:endParaRPr lang="es-ES" dirty="0"/>
          </a:p>
        </p:txBody>
      </p:sp>
      <p:pic>
        <p:nvPicPr>
          <p:cNvPr id="9" name="Picture 3"/>
          <p:cNvPicPr>
            <a:picLocks noGrp="1" noChangeAspect="1" noChangeArrowheads="1"/>
          </p:cNvPicPr>
          <p:nvPr>
            <p:ph sz="half" idx="2"/>
          </p:nvPr>
        </p:nvPicPr>
        <p:blipFill>
          <a:blip r:embed="rId2" cstate="print"/>
          <a:stretch>
            <a:fillRect/>
          </a:stretch>
        </p:blipFill>
        <p:spPr bwMode="auto">
          <a:xfrm>
            <a:off x="5286380" y="1772816"/>
            <a:ext cx="2958028" cy="446449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Título"/>
          <p:cNvSpPr>
            <a:spLocks noGrp="1"/>
          </p:cNvSpPr>
          <p:nvPr>
            <p:ph type="title"/>
          </p:nvPr>
        </p:nvSpPr>
        <p:spPr>
          <a:xfrm>
            <a:off x="457200" y="320040"/>
            <a:ext cx="7239000" cy="2323142"/>
          </a:xfrm>
        </p:spPr>
        <p:txBody>
          <a:bodyPr>
            <a:normAutofit/>
          </a:bodyPr>
          <a:lstStyle/>
          <a:p>
            <a:pPr algn="ctr"/>
            <a:r>
              <a:rPr lang="es-ES" sz="6000" dirty="0" smtClean="0"/>
              <a:t>MUCHAS GRACIAS!!</a:t>
            </a:r>
            <a:endParaRPr lang="es-ES" sz="6000"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2000232" y="2714620"/>
            <a:ext cx="4071966" cy="314327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980728"/>
            <a:ext cx="7455024" cy="746370"/>
          </a:xfrm>
        </p:spPr>
        <p:txBody>
          <a:bodyPr>
            <a:normAutofit/>
          </a:bodyPr>
          <a:lstStyle/>
          <a:p>
            <a:pPr algn="ctr"/>
            <a:r>
              <a:rPr lang="es-AR" sz="3200" dirty="0" smtClean="0">
                <a:latin typeface="Arial" pitchFamily="34" charset="0"/>
                <a:cs typeface="Arial" pitchFamily="34" charset="0"/>
              </a:rPr>
              <a:t>Nuestra unidad: </a:t>
            </a:r>
            <a:endParaRPr lang="es-AR" sz="3200" dirty="0">
              <a:latin typeface="Arial" pitchFamily="34" charset="0"/>
              <a:cs typeface="Arial" pitchFamily="34" charset="0"/>
            </a:endParaRPr>
          </a:p>
        </p:txBody>
      </p:sp>
      <p:sp>
        <p:nvSpPr>
          <p:cNvPr id="3" name="2 Marcador de contenido"/>
          <p:cNvSpPr>
            <a:spLocks noGrp="1"/>
          </p:cNvSpPr>
          <p:nvPr>
            <p:ph idx="1"/>
          </p:nvPr>
        </p:nvSpPr>
        <p:spPr>
          <a:xfrm>
            <a:off x="457200" y="2060848"/>
            <a:ext cx="7239000" cy="4394888"/>
          </a:xfrm>
        </p:spPr>
        <p:txBody>
          <a:bodyPr>
            <a:normAutofit/>
          </a:bodyPr>
          <a:lstStyle/>
          <a:p>
            <a:r>
              <a:rPr lang="es-AR" sz="2400" dirty="0" smtClean="0">
                <a:latin typeface="Arial" pitchFamily="34" charset="0"/>
                <a:cs typeface="Arial" pitchFamily="34" charset="0"/>
              </a:rPr>
              <a:t>Nació en el año </a:t>
            </a:r>
            <a:r>
              <a:rPr lang="es-AR" sz="2400" dirty="0" smtClean="0">
                <a:latin typeface="Arial" pitchFamily="34" charset="0"/>
                <a:cs typeface="Arial" pitchFamily="34" charset="0"/>
              </a:rPr>
              <a:t>1991.</a:t>
            </a:r>
            <a:endParaRPr lang="es-AR" sz="2400" dirty="0" smtClean="0">
              <a:latin typeface="Arial" pitchFamily="34" charset="0"/>
              <a:cs typeface="Arial" pitchFamily="34" charset="0"/>
            </a:endParaRPr>
          </a:p>
          <a:p>
            <a:r>
              <a:rPr lang="es-AR" sz="2400" dirty="0" smtClean="0">
                <a:latin typeface="Arial" pitchFamily="34" charset="0"/>
                <a:cs typeface="Arial" pitchFamily="34" charset="0"/>
              </a:rPr>
              <a:t>Trabaja desde un  polo clínico, epidemiológico y bioquímico, representados </a:t>
            </a:r>
            <a:r>
              <a:rPr lang="es-AR" sz="2400" dirty="0" smtClean="0">
                <a:latin typeface="Arial" pitchFamily="34" charset="0"/>
                <a:cs typeface="Arial" pitchFamily="34" charset="0"/>
              </a:rPr>
              <a:t>por </a:t>
            </a:r>
            <a:r>
              <a:rPr lang="es-AR" sz="2400" dirty="0" smtClean="0">
                <a:latin typeface="Arial" pitchFamily="34" charset="0"/>
                <a:cs typeface="Arial" pitchFamily="34" charset="0"/>
              </a:rPr>
              <a:t>hepatólogas certificadas y una bioquímica especializada en hepatología.</a:t>
            </a:r>
          </a:p>
          <a:p>
            <a:r>
              <a:rPr lang="es-AR" sz="2400" dirty="0" smtClean="0">
                <a:latin typeface="Arial" pitchFamily="34" charset="0"/>
                <a:cs typeface="Arial" pitchFamily="34" charset="0"/>
              </a:rPr>
              <a:t>Desarrolla sus actividades </a:t>
            </a:r>
            <a:r>
              <a:rPr lang="es-AR" sz="2400" dirty="0" smtClean="0">
                <a:latin typeface="Arial" pitchFamily="34" charset="0"/>
                <a:cs typeface="Arial" pitchFamily="34" charset="0"/>
              </a:rPr>
              <a:t>en el Hospital </a:t>
            </a:r>
            <a:r>
              <a:rPr lang="es-AR" sz="2400" dirty="0" smtClean="0">
                <a:latin typeface="Arial" pitchFamily="34" charset="0"/>
                <a:cs typeface="Arial" pitchFamily="34" charset="0"/>
              </a:rPr>
              <a:t>Ángel C. Padilla de San Miguel de Tucumán.</a:t>
            </a:r>
            <a:endParaRPr lang="es-AR" sz="2400" dirty="0">
              <a:latin typeface="Arial" pitchFamily="34" charset="0"/>
              <a:cs typeface="Arial" pitchFamily="34" charset="0"/>
            </a:endParaRPr>
          </a:p>
        </p:txBody>
      </p:sp>
    </p:spTree>
    <p:extLst>
      <p:ext uri="{BB962C8B-B14F-4D97-AF65-F5344CB8AC3E}">
        <p14:creationId xmlns:p14="http://schemas.microsoft.com/office/powerpoint/2010/main" val="1335834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AR" dirty="0">
                <a:latin typeface="Arial" pitchFamily="34" charset="0"/>
                <a:cs typeface="Arial" pitchFamily="34" charset="0"/>
              </a:rPr>
              <a:t>¿</a:t>
            </a:r>
            <a:r>
              <a:rPr lang="es-AR" dirty="0" smtClean="0">
                <a:latin typeface="Arial" pitchFamily="34" charset="0"/>
                <a:cs typeface="Arial" pitchFamily="34" charset="0"/>
              </a:rPr>
              <a:t>QUIENES COMPONEMOS HOY LA UNIDAD?</a:t>
            </a:r>
            <a:endParaRPr lang="es-AR" dirty="0">
              <a:latin typeface="Arial" pitchFamily="34" charset="0"/>
              <a:cs typeface="Arial" pitchFamily="34" charset="0"/>
            </a:endParaRPr>
          </a:p>
        </p:txBody>
      </p:sp>
      <p:sp>
        <p:nvSpPr>
          <p:cNvPr id="3" name="2 Marcador de contenido"/>
          <p:cNvSpPr>
            <a:spLocks noGrp="1"/>
          </p:cNvSpPr>
          <p:nvPr>
            <p:ph idx="1"/>
          </p:nvPr>
        </p:nvSpPr>
        <p:spPr>
          <a:xfrm>
            <a:off x="457200" y="1844824"/>
            <a:ext cx="7239000" cy="4610912"/>
          </a:xfrm>
        </p:spPr>
        <p:txBody>
          <a:bodyPr>
            <a:normAutofit lnSpcReduction="10000"/>
          </a:bodyPr>
          <a:lstStyle/>
          <a:p>
            <a:r>
              <a:rPr lang="es-AR" u="sng" dirty="0">
                <a:latin typeface="Arial" pitchFamily="34" charset="0"/>
                <a:cs typeface="Arial" pitchFamily="34" charset="0"/>
              </a:rPr>
              <a:t>Coordinador General UC</a:t>
            </a:r>
            <a:r>
              <a:rPr lang="es-AR" dirty="0">
                <a:latin typeface="Arial" pitchFamily="34" charset="0"/>
                <a:cs typeface="Arial" pitchFamily="34" charset="0"/>
              </a:rPr>
              <a:t>: Dr. Claudio Daniel Lombardo</a:t>
            </a:r>
          </a:p>
          <a:p>
            <a:endParaRPr lang="es-AR" dirty="0">
              <a:latin typeface="Arial" pitchFamily="34" charset="0"/>
              <a:cs typeface="Arial" pitchFamily="34" charset="0"/>
            </a:endParaRPr>
          </a:p>
          <a:p>
            <a:r>
              <a:rPr lang="es-AR" u="sng" dirty="0">
                <a:latin typeface="Arial" pitchFamily="34" charset="0"/>
                <a:cs typeface="Arial" pitchFamily="34" charset="0"/>
              </a:rPr>
              <a:t>Componente Clínico</a:t>
            </a:r>
            <a:r>
              <a:rPr lang="es-AR" dirty="0">
                <a:latin typeface="Arial" pitchFamily="34" charset="0"/>
                <a:cs typeface="Arial" pitchFamily="34" charset="0"/>
              </a:rPr>
              <a:t>: Dras. María Dolores Murga </a:t>
            </a:r>
            <a:r>
              <a:rPr lang="es-AR" dirty="0" smtClean="0">
                <a:latin typeface="Arial" pitchFamily="34" charset="0"/>
                <a:cs typeface="Arial" pitchFamily="34" charset="0"/>
              </a:rPr>
              <a:t>y </a:t>
            </a:r>
            <a:r>
              <a:rPr lang="es-AR" dirty="0" err="1" smtClean="0">
                <a:latin typeface="Arial" pitchFamily="34" charset="0"/>
                <a:cs typeface="Arial" pitchFamily="34" charset="0"/>
              </a:rPr>
              <a:t>Maria</a:t>
            </a:r>
            <a:r>
              <a:rPr lang="es-AR" dirty="0" smtClean="0">
                <a:latin typeface="Arial" pitchFamily="34" charset="0"/>
                <a:cs typeface="Arial" pitchFamily="34" charset="0"/>
              </a:rPr>
              <a:t> </a:t>
            </a:r>
            <a:r>
              <a:rPr lang="es-AR" dirty="0">
                <a:latin typeface="Arial" pitchFamily="34" charset="0"/>
                <a:cs typeface="Arial" pitchFamily="34" charset="0"/>
              </a:rPr>
              <a:t>Daniela Pérez</a:t>
            </a:r>
          </a:p>
          <a:p>
            <a:endParaRPr lang="es-AR" dirty="0">
              <a:latin typeface="Arial" pitchFamily="34" charset="0"/>
              <a:cs typeface="Arial" pitchFamily="34" charset="0"/>
            </a:endParaRPr>
          </a:p>
          <a:p>
            <a:r>
              <a:rPr lang="es-AR" u="sng" dirty="0">
                <a:latin typeface="Arial" pitchFamily="34" charset="0"/>
                <a:cs typeface="Arial" pitchFamily="34" charset="0"/>
              </a:rPr>
              <a:t>Componente Epidemiológico</a:t>
            </a:r>
            <a:r>
              <a:rPr lang="es-AR" dirty="0">
                <a:latin typeface="Arial" pitchFamily="34" charset="0"/>
                <a:cs typeface="Arial" pitchFamily="34" charset="0"/>
              </a:rPr>
              <a:t>: Dra. Ana Palazzo</a:t>
            </a:r>
          </a:p>
          <a:p>
            <a:endParaRPr lang="es-AR" dirty="0">
              <a:latin typeface="Arial" pitchFamily="34" charset="0"/>
              <a:cs typeface="Arial" pitchFamily="34" charset="0"/>
            </a:endParaRPr>
          </a:p>
          <a:p>
            <a:r>
              <a:rPr lang="es-AR" u="sng" dirty="0">
                <a:latin typeface="Arial" pitchFamily="34" charset="0"/>
                <a:cs typeface="Arial" pitchFamily="34" charset="0"/>
              </a:rPr>
              <a:t>Componente de Laboratorio</a:t>
            </a:r>
            <a:r>
              <a:rPr lang="es-AR" dirty="0">
                <a:latin typeface="Arial" pitchFamily="34" charset="0"/>
                <a:cs typeface="Arial" pitchFamily="34" charset="0"/>
              </a:rPr>
              <a:t>: Dras. Raquel Blanca, Amanda Martínez</a:t>
            </a:r>
          </a:p>
        </p:txBody>
      </p:sp>
    </p:spTree>
    <p:extLst>
      <p:ext uri="{BB962C8B-B14F-4D97-AF65-F5344CB8AC3E}">
        <p14:creationId xmlns:p14="http://schemas.microsoft.com/office/powerpoint/2010/main" val="21392132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457200" y="116632"/>
            <a:ext cx="7067128" cy="1296144"/>
          </a:xfrm>
        </p:spPr>
        <p:txBody>
          <a:bodyPr>
            <a:noAutofit/>
          </a:bodyPr>
          <a:lstStyle/>
          <a:p>
            <a:pPr algn="ctr"/>
            <a:r>
              <a:rPr lang="es-AR" sz="2800" dirty="0" smtClean="0">
                <a:latin typeface="Arial" pitchFamily="34" charset="0"/>
                <a:cs typeface="Arial" pitchFamily="34" charset="0"/>
              </a:rPr>
              <a:t>Ejes de trabajo programático de las hepatitis virales de la </a:t>
            </a:r>
            <a:r>
              <a:rPr lang="es-AR" sz="2800" dirty="0" err="1" smtClean="0">
                <a:latin typeface="Arial" pitchFamily="34" charset="0"/>
                <a:cs typeface="Arial" pitchFamily="34" charset="0"/>
              </a:rPr>
              <a:t>oms</a:t>
            </a:r>
            <a:r>
              <a:rPr lang="es-AR" sz="2800" dirty="0" smtClean="0">
                <a:latin typeface="Arial" pitchFamily="34" charset="0"/>
                <a:cs typeface="Arial" pitchFamily="34" charset="0"/>
              </a:rPr>
              <a:t>/</a:t>
            </a:r>
            <a:r>
              <a:rPr lang="es-AR" sz="2800" dirty="0" err="1" smtClean="0">
                <a:latin typeface="Arial" pitchFamily="34" charset="0"/>
                <a:cs typeface="Arial" pitchFamily="34" charset="0"/>
              </a:rPr>
              <a:t>ops</a:t>
            </a:r>
            <a:r>
              <a:rPr lang="es-AR" sz="2800" dirty="0" smtClean="0">
                <a:latin typeface="Arial" pitchFamily="34" charset="0"/>
                <a:cs typeface="Arial" pitchFamily="34" charset="0"/>
              </a:rPr>
              <a:t>:</a:t>
            </a:r>
            <a:endParaRPr lang="es-AR" sz="2800" dirty="0">
              <a:latin typeface="Arial" pitchFamily="34" charset="0"/>
              <a:cs typeface="Arial" pitchFamily="34" charset="0"/>
            </a:endParaRPr>
          </a:p>
        </p:txBody>
      </p:sp>
      <p:sp>
        <p:nvSpPr>
          <p:cNvPr id="5" name="4 Marcador de contenido"/>
          <p:cNvSpPr>
            <a:spLocks noGrp="1"/>
          </p:cNvSpPr>
          <p:nvPr>
            <p:ph idx="1"/>
          </p:nvPr>
        </p:nvSpPr>
        <p:spPr>
          <a:xfrm>
            <a:off x="251520" y="1556792"/>
            <a:ext cx="7704856" cy="5184576"/>
          </a:xfrm>
        </p:spPr>
        <p:txBody>
          <a:bodyPr>
            <a:normAutofit fontScale="25000" lnSpcReduction="20000"/>
          </a:bodyPr>
          <a:lstStyle/>
          <a:p>
            <a:pPr>
              <a:buFont typeface="Courier New" pitchFamily="49" charset="0"/>
              <a:buChar char="o"/>
            </a:pPr>
            <a:r>
              <a:rPr lang="es-AR" sz="7200" b="1" u="sng" dirty="0" smtClean="0">
                <a:effectLst>
                  <a:outerShdw blurRad="38100" dist="38100" dir="2700000" algn="tl">
                    <a:srgbClr val="000000">
                      <a:alpha val="43137"/>
                    </a:srgbClr>
                  </a:outerShdw>
                </a:effectLst>
                <a:latin typeface="Arial" pitchFamily="34" charset="0"/>
                <a:cs typeface="Arial" pitchFamily="34" charset="0"/>
              </a:rPr>
              <a:t>Concientización</a:t>
            </a:r>
            <a:r>
              <a:rPr lang="es-AR" sz="7200" b="1" dirty="0" smtClean="0">
                <a:effectLst>
                  <a:outerShdw blurRad="38100" dist="38100" dir="2700000" algn="tl">
                    <a:srgbClr val="000000">
                      <a:alpha val="43137"/>
                    </a:srgbClr>
                  </a:outerShdw>
                </a:effectLst>
                <a:latin typeface="Arial" pitchFamily="34" charset="0"/>
                <a:cs typeface="Arial" pitchFamily="34" charset="0"/>
              </a:rPr>
              <a:t>: </a:t>
            </a:r>
          </a:p>
          <a:p>
            <a:pPr marL="0" indent="0">
              <a:buNone/>
            </a:pPr>
            <a:r>
              <a:rPr lang="es-AR" sz="7200" dirty="0" smtClean="0">
                <a:latin typeface="Arial" pitchFamily="34" charset="0"/>
                <a:cs typeface="Arial" pitchFamily="34" charset="0"/>
              </a:rPr>
              <a:t>-</a:t>
            </a:r>
            <a:r>
              <a:rPr lang="es-AR" sz="7200" b="1" u="sng" dirty="0">
                <a:effectLst>
                  <a:outerShdw blurRad="38100" dist="38100" dir="2700000" algn="tl">
                    <a:srgbClr val="000000">
                      <a:alpha val="43137"/>
                    </a:srgbClr>
                  </a:outerShdw>
                </a:effectLst>
                <a:latin typeface="Arial" pitchFamily="34" charset="0"/>
                <a:cs typeface="Arial" pitchFamily="34" charset="0"/>
              </a:rPr>
              <a:t>28 de </a:t>
            </a:r>
            <a:r>
              <a:rPr lang="es-AR" sz="7200" b="1" u="sng" dirty="0" smtClean="0">
                <a:effectLst>
                  <a:outerShdw blurRad="38100" dist="38100" dir="2700000" algn="tl">
                    <a:srgbClr val="000000">
                      <a:alpha val="43137"/>
                    </a:srgbClr>
                  </a:outerShdw>
                </a:effectLst>
                <a:latin typeface="Arial" pitchFamily="34" charset="0"/>
                <a:cs typeface="Arial" pitchFamily="34" charset="0"/>
              </a:rPr>
              <a:t>Julio </a:t>
            </a:r>
            <a:r>
              <a:rPr lang="es-AR" sz="7200" dirty="0">
                <a:latin typeface="Arial" pitchFamily="34" charset="0"/>
                <a:cs typeface="Arial" pitchFamily="34" charset="0"/>
              </a:rPr>
              <a:t>Día Mundial de las Hepatitis </a:t>
            </a:r>
            <a:r>
              <a:rPr lang="es-AR" sz="7200" dirty="0" smtClean="0">
                <a:latin typeface="Arial" pitchFamily="34" charset="0"/>
                <a:cs typeface="Arial" pitchFamily="34" charset="0"/>
              </a:rPr>
              <a:t>Virales (2007)</a:t>
            </a:r>
            <a:endParaRPr lang="es-AR" sz="7200" b="1" u="sng" dirty="0">
              <a:effectLst>
                <a:outerShdw blurRad="38100" dist="38100" dir="2700000" algn="tl">
                  <a:srgbClr val="000000">
                    <a:alpha val="43137"/>
                  </a:srgbClr>
                </a:outerShdw>
              </a:effectLst>
              <a:latin typeface="Arial" pitchFamily="34" charset="0"/>
              <a:cs typeface="Arial" pitchFamily="34" charset="0"/>
            </a:endParaRPr>
          </a:p>
          <a:p>
            <a:pPr marL="0" indent="0">
              <a:buNone/>
            </a:pPr>
            <a:r>
              <a:rPr lang="es-AR" sz="7200" dirty="0" smtClean="0">
                <a:latin typeface="Arial" pitchFamily="34" charset="0"/>
                <a:cs typeface="Arial" pitchFamily="34" charset="0"/>
              </a:rPr>
              <a:t>-baja efectividad, demostrado en que el 60-80% de los HVB-HCV aún no tienen diagnóstico.</a:t>
            </a:r>
          </a:p>
          <a:p>
            <a:pPr>
              <a:buFont typeface="Courier New" pitchFamily="49" charset="0"/>
              <a:buChar char="o"/>
            </a:pPr>
            <a:r>
              <a:rPr lang="es-AR" sz="7200" b="1" u="sng" dirty="0" smtClean="0">
                <a:effectLst>
                  <a:outerShdw blurRad="38100" dist="38100" dir="2700000" algn="tl">
                    <a:srgbClr val="000000">
                      <a:alpha val="43137"/>
                    </a:srgbClr>
                  </a:outerShdw>
                </a:effectLst>
                <a:latin typeface="Arial" pitchFamily="34" charset="0"/>
                <a:cs typeface="Arial" pitchFamily="34" charset="0"/>
              </a:rPr>
              <a:t>Abogacía</a:t>
            </a:r>
            <a:r>
              <a:rPr lang="es-AR" sz="7200" b="1" dirty="0" smtClean="0">
                <a:effectLst>
                  <a:outerShdw blurRad="38100" dist="38100" dir="2700000" algn="tl">
                    <a:srgbClr val="000000">
                      <a:alpha val="43137"/>
                    </a:srgbClr>
                  </a:outerShdw>
                </a:effectLst>
                <a:latin typeface="Arial" pitchFamily="34" charset="0"/>
                <a:cs typeface="Arial" pitchFamily="34" charset="0"/>
              </a:rPr>
              <a:t>: </a:t>
            </a:r>
          </a:p>
          <a:p>
            <a:pPr marL="0" indent="0">
              <a:buNone/>
            </a:pPr>
            <a:r>
              <a:rPr lang="es-AR" sz="7200" dirty="0" smtClean="0">
                <a:latin typeface="Arial" pitchFamily="34" charset="0"/>
                <a:cs typeface="Arial" pitchFamily="34" charset="0"/>
              </a:rPr>
              <a:t>-Trabajar sobre la discriminación que esta enfermedad implica para los enfermos e infectados</a:t>
            </a:r>
          </a:p>
          <a:p>
            <a:pPr marL="0" indent="0">
              <a:buNone/>
            </a:pPr>
            <a:r>
              <a:rPr lang="es-AR" sz="7200" dirty="0" smtClean="0">
                <a:latin typeface="Arial" pitchFamily="34" charset="0"/>
                <a:cs typeface="Arial" pitchFamily="34" charset="0"/>
              </a:rPr>
              <a:t>-trabajar sobre los precios de los fármacos y su acceso en los distintos países</a:t>
            </a:r>
          </a:p>
          <a:p>
            <a:pPr>
              <a:buFont typeface="Courier New" pitchFamily="49" charset="0"/>
              <a:buChar char="o"/>
            </a:pPr>
            <a:r>
              <a:rPr lang="es-AR" sz="7200" b="1" u="sng" dirty="0" smtClean="0">
                <a:effectLst>
                  <a:outerShdw blurRad="38100" dist="38100" dir="2700000" algn="tl">
                    <a:srgbClr val="000000">
                      <a:alpha val="43137"/>
                    </a:srgbClr>
                  </a:outerShdw>
                </a:effectLst>
                <a:latin typeface="Arial" pitchFamily="34" charset="0"/>
                <a:cs typeface="Arial" pitchFamily="34" charset="0"/>
              </a:rPr>
              <a:t>Colaboración y movilización de recursos:</a:t>
            </a:r>
          </a:p>
          <a:p>
            <a:pPr marL="0" indent="0">
              <a:buNone/>
            </a:pPr>
            <a:r>
              <a:rPr lang="es-AR" sz="7200" dirty="0" smtClean="0">
                <a:latin typeface="Arial" pitchFamily="34" charset="0"/>
                <a:cs typeface="Arial" pitchFamily="34" charset="0"/>
              </a:rPr>
              <a:t>-Las H.V. no están aún </a:t>
            </a:r>
            <a:r>
              <a:rPr lang="es-AR" sz="7200" dirty="0" err="1" smtClean="0">
                <a:latin typeface="Arial" pitchFamily="34" charset="0"/>
                <a:cs typeface="Arial" pitchFamily="34" charset="0"/>
              </a:rPr>
              <a:t>incluídas</a:t>
            </a:r>
            <a:r>
              <a:rPr lang="es-AR" sz="7200" dirty="0" smtClean="0">
                <a:latin typeface="Arial" pitchFamily="34" charset="0"/>
                <a:cs typeface="Arial" pitchFamily="34" charset="0"/>
              </a:rPr>
              <a:t> en «Global </a:t>
            </a:r>
            <a:r>
              <a:rPr lang="es-AR" sz="7200" dirty="0" err="1" smtClean="0">
                <a:latin typeface="Arial" pitchFamily="34" charset="0"/>
                <a:cs typeface="Arial" pitchFamily="34" charset="0"/>
              </a:rPr>
              <a:t>Fund</a:t>
            </a:r>
            <a:r>
              <a:rPr lang="es-AR" sz="7200" dirty="0" smtClean="0">
                <a:latin typeface="Arial" pitchFamily="34" charset="0"/>
                <a:cs typeface="Arial" pitchFamily="34" charset="0"/>
              </a:rPr>
              <a:t>» por lo tanto, no tienen </a:t>
            </a:r>
            <a:r>
              <a:rPr lang="es-AR" sz="7200" dirty="0" err="1" smtClean="0">
                <a:latin typeface="Arial" pitchFamily="34" charset="0"/>
                <a:cs typeface="Arial" pitchFamily="34" charset="0"/>
              </a:rPr>
              <a:t>fimanciamento</a:t>
            </a:r>
            <a:r>
              <a:rPr lang="es-AR" sz="7200" dirty="0" smtClean="0">
                <a:latin typeface="Arial" pitchFamily="34" charset="0"/>
                <a:cs typeface="Arial" pitchFamily="34" charset="0"/>
              </a:rPr>
              <a:t> (OMS/OPS)</a:t>
            </a:r>
          </a:p>
          <a:p>
            <a:pPr marL="0" indent="0">
              <a:buNone/>
            </a:pPr>
            <a:r>
              <a:rPr lang="es-AR" sz="7200" dirty="0" smtClean="0">
                <a:latin typeface="Arial" pitchFamily="34" charset="0"/>
                <a:cs typeface="Arial" pitchFamily="34" charset="0"/>
              </a:rPr>
              <a:t>-Los recursos disponibles provienen de cada uno de los países.</a:t>
            </a:r>
          </a:p>
          <a:p>
            <a:pPr>
              <a:buFont typeface="Courier New" pitchFamily="49" charset="0"/>
              <a:buChar char="o"/>
            </a:pPr>
            <a:r>
              <a:rPr lang="es-AR" sz="7200" b="1" u="sng" dirty="0" smtClean="0">
                <a:effectLst>
                  <a:outerShdw blurRad="38100" dist="38100" dir="2700000" algn="tl">
                    <a:srgbClr val="000000">
                      <a:alpha val="43137"/>
                    </a:srgbClr>
                  </a:outerShdw>
                </a:effectLst>
                <a:latin typeface="Arial" pitchFamily="34" charset="0"/>
                <a:cs typeface="Arial" pitchFamily="34" charset="0"/>
              </a:rPr>
              <a:t>Creación de documentos:</a:t>
            </a:r>
            <a:endParaRPr lang="es-AR" sz="7200" dirty="0" smtClean="0">
              <a:latin typeface="Arial" pitchFamily="34" charset="0"/>
              <a:cs typeface="Arial" pitchFamily="34" charset="0"/>
            </a:endParaRPr>
          </a:p>
          <a:p>
            <a:pPr marL="0" indent="0">
              <a:buNone/>
            </a:pPr>
            <a:r>
              <a:rPr lang="es-AR" sz="7200" dirty="0" smtClean="0">
                <a:latin typeface="Arial" pitchFamily="34" charset="0"/>
                <a:cs typeface="Arial" pitchFamily="34" charset="0"/>
              </a:rPr>
              <a:t>-Permitir un enfoque sistemático en lo relacionado a políticas de salud pública para mejorar la prevención, el diagnóstico, control de las H.V</a:t>
            </a:r>
          </a:p>
          <a:p>
            <a:pPr marL="0" indent="0">
              <a:buNone/>
            </a:pPr>
            <a:r>
              <a:rPr lang="es-AR" sz="7200" dirty="0" smtClean="0">
                <a:latin typeface="Arial" pitchFamily="34" charset="0"/>
                <a:cs typeface="Arial" pitchFamily="34" charset="0"/>
              </a:rPr>
              <a:t>-Redacción de Guías de práctica clínicas en el abordaje de las nueva</a:t>
            </a:r>
            <a:r>
              <a:rPr lang="es-AR" sz="4200" dirty="0" smtClean="0">
                <a:latin typeface="Arial" pitchFamily="34" charset="0"/>
                <a:cs typeface="Arial" pitchFamily="34" charset="0"/>
              </a:rPr>
              <a:t>s </a:t>
            </a:r>
            <a:r>
              <a:rPr lang="es-AR" sz="7200" dirty="0" smtClean="0">
                <a:latin typeface="Arial" pitchFamily="34" charset="0"/>
                <a:cs typeface="Arial" pitchFamily="34" charset="0"/>
              </a:rPr>
              <a:t>terapéuticas</a:t>
            </a:r>
          </a:p>
          <a:p>
            <a:pPr marL="0" indent="0">
              <a:buNone/>
            </a:pPr>
            <a:endParaRPr lang="es-AR" sz="2400" dirty="0" smtClean="0">
              <a:latin typeface="Arial" pitchFamily="34" charset="0"/>
              <a:cs typeface="Arial" pitchFamily="34" charset="0"/>
            </a:endParaRPr>
          </a:p>
          <a:p>
            <a:pPr marL="0" indent="0">
              <a:buNone/>
            </a:pPr>
            <a:r>
              <a:rPr lang="es-AR" sz="2400" dirty="0" smtClean="0">
                <a:latin typeface="Arial" pitchFamily="34" charset="0"/>
                <a:cs typeface="Arial" pitchFamily="34" charset="0"/>
              </a:rPr>
              <a:t> </a:t>
            </a:r>
          </a:p>
          <a:p>
            <a:pPr>
              <a:buFont typeface="Courier New" pitchFamily="49" charset="0"/>
              <a:buChar char="o"/>
            </a:pPr>
            <a:endParaRPr lang="es-AR" sz="2400" dirty="0" smtClean="0">
              <a:latin typeface="Arial" pitchFamily="34" charset="0"/>
              <a:cs typeface="Arial" pitchFamily="34" charset="0"/>
            </a:endParaRPr>
          </a:p>
          <a:p>
            <a:pPr marL="0" indent="0">
              <a:buNone/>
            </a:pPr>
            <a:endParaRPr lang="es-AR" dirty="0"/>
          </a:p>
        </p:txBody>
      </p:sp>
    </p:spTree>
    <p:extLst>
      <p:ext uri="{BB962C8B-B14F-4D97-AF65-F5344CB8AC3E}">
        <p14:creationId xmlns:p14="http://schemas.microsoft.com/office/powerpoint/2010/main" val="16778551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88640"/>
            <a:ext cx="7239000" cy="576064"/>
          </a:xfrm>
        </p:spPr>
        <p:txBody>
          <a:bodyPr>
            <a:normAutofit fontScale="90000"/>
          </a:bodyPr>
          <a:lstStyle/>
          <a:p>
            <a:pPr algn="ctr"/>
            <a:r>
              <a:rPr lang="es-AR" dirty="0" smtClean="0">
                <a:latin typeface="Arial" pitchFamily="34" charset="0"/>
                <a:cs typeface="Arial" pitchFamily="34" charset="0"/>
              </a:rPr>
              <a:t>Tareas </a:t>
            </a:r>
            <a:r>
              <a:rPr lang="es-AR" dirty="0" err="1" smtClean="0">
                <a:latin typeface="Arial" pitchFamily="34" charset="0"/>
                <a:cs typeface="Arial" pitchFamily="34" charset="0"/>
              </a:rPr>
              <a:t>empredidas</a:t>
            </a:r>
            <a:r>
              <a:rPr lang="es-AR" dirty="0" smtClean="0">
                <a:latin typeface="Arial" pitchFamily="34" charset="0"/>
                <a:cs typeface="Arial" pitchFamily="34" charset="0"/>
              </a:rPr>
              <a:t> DE U.C</a:t>
            </a:r>
            <a:r>
              <a:rPr lang="es-AR" dirty="0" smtClean="0"/>
              <a:t>:</a:t>
            </a:r>
            <a:endParaRPr lang="es-AR" dirty="0"/>
          </a:p>
        </p:txBody>
      </p:sp>
      <p:sp>
        <p:nvSpPr>
          <p:cNvPr id="3" name="2 Marcador de contenido"/>
          <p:cNvSpPr>
            <a:spLocks noGrp="1"/>
          </p:cNvSpPr>
          <p:nvPr>
            <p:ph idx="1"/>
          </p:nvPr>
        </p:nvSpPr>
        <p:spPr>
          <a:xfrm>
            <a:off x="457200" y="908720"/>
            <a:ext cx="7427168" cy="5832648"/>
          </a:xfrm>
        </p:spPr>
        <p:txBody>
          <a:bodyPr>
            <a:normAutofit fontScale="85000" lnSpcReduction="10000"/>
          </a:bodyPr>
          <a:lstStyle/>
          <a:p>
            <a:r>
              <a:rPr lang="es-AR" dirty="0" smtClean="0">
                <a:solidFill>
                  <a:schemeClr val="bg2">
                    <a:lumMod val="50000"/>
                  </a:schemeClr>
                </a:solidFill>
                <a:effectLst>
                  <a:outerShdw blurRad="38100" dist="38100" dir="2700000" algn="tl">
                    <a:srgbClr val="000000">
                      <a:alpha val="43137"/>
                    </a:srgbClr>
                  </a:outerShdw>
                </a:effectLst>
                <a:latin typeface="Arial" pitchFamily="34" charset="0"/>
                <a:cs typeface="Arial" pitchFamily="34" charset="0"/>
              </a:rPr>
              <a:t>Jornada de Hepatitis Virales: </a:t>
            </a:r>
            <a:r>
              <a:rPr lang="es-AR" dirty="0" smtClean="0">
                <a:latin typeface="Arial" pitchFamily="34" charset="0"/>
                <a:cs typeface="Arial" pitchFamily="34" charset="0"/>
              </a:rPr>
              <a:t>« </a:t>
            </a:r>
            <a:r>
              <a:rPr lang="es-AR" dirty="0">
                <a:latin typeface="Arial" pitchFamily="34" charset="0"/>
                <a:cs typeface="Arial" pitchFamily="34" charset="0"/>
              </a:rPr>
              <a:t>Hepatitis Virales: Lo que hay que saber en atención primaria</a:t>
            </a:r>
            <a:r>
              <a:rPr lang="es-AR" dirty="0" smtClean="0">
                <a:latin typeface="Arial" pitchFamily="34" charset="0"/>
                <a:cs typeface="Arial" pitchFamily="34" charset="0"/>
              </a:rPr>
              <a:t>»</a:t>
            </a:r>
            <a:r>
              <a:rPr lang="es-AR" dirty="0">
                <a:latin typeface="Arial" pitchFamily="34" charset="0"/>
                <a:cs typeface="Arial" pitchFamily="34" charset="0"/>
              </a:rPr>
              <a:t> </a:t>
            </a:r>
            <a:r>
              <a:rPr lang="es-AR" dirty="0" smtClean="0">
                <a:latin typeface="Arial" pitchFamily="34" charset="0"/>
                <a:cs typeface="Arial" pitchFamily="34" charset="0"/>
              </a:rPr>
              <a:t>(destinada a efectores de salud de 1° nivel del SI.PRO.SA).</a:t>
            </a:r>
          </a:p>
          <a:p>
            <a:r>
              <a:rPr lang="es-AR" dirty="0" smtClean="0">
                <a:solidFill>
                  <a:schemeClr val="tx2">
                    <a:lumMod val="75000"/>
                  </a:schemeClr>
                </a:solidFill>
                <a:effectLst>
                  <a:outerShdw blurRad="38100" dist="38100" dir="2700000" algn="tl">
                    <a:srgbClr val="000000">
                      <a:alpha val="43137"/>
                    </a:srgbClr>
                  </a:outerShdw>
                </a:effectLst>
                <a:latin typeface="Arial" pitchFamily="34" charset="0"/>
                <a:cs typeface="Arial" pitchFamily="34" charset="0"/>
              </a:rPr>
              <a:t>Jornadas de concientización </a:t>
            </a:r>
            <a:r>
              <a:rPr lang="es-AR" dirty="0" smtClean="0">
                <a:latin typeface="Arial" pitchFamily="34" charset="0"/>
                <a:cs typeface="Arial" pitchFamily="34" charset="0"/>
              </a:rPr>
              <a:t>sobre Hepatitis Virales en el medio intrahospitalario.(médicos residentes).</a:t>
            </a:r>
          </a:p>
          <a:p>
            <a:r>
              <a:rPr lang="es-AR" dirty="0" smtClean="0">
                <a:solidFill>
                  <a:schemeClr val="tx2">
                    <a:lumMod val="75000"/>
                  </a:schemeClr>
                </a:solidFill>
                <a:effectLst>
                  <a:outerShdw blurRad="38100" dist="38100" dir="2700000" algn="tl">
                    <a:srgbClr val="000000">
                      <a:alpha val="43137"/>
                    </a:srgbClr>
                  </a:outerShdw>
                </a:effectLst>
                <a:latin typeface="Arial" pitchFamily="34" charset="0"/>
                <a:cs typeface="Arial" pitchFamily="34" charset="0"/>
              </a:rPr>
              <a:t>Distribución de folletería </a:t>
            </a:r>
            <a:r>
              <a:rPr lang="es-AR" dirty="0" smtClean="0">
                <a:latin typeface="Arial" pitchFamily="34" charset="0"/>
                <a:cs typeface="Arial" pitchFamily="34" charset="0"/>
              </a:rPr>
              <a:t>explicativa sobre la problemática a la población que concurrió al Hospital en la semana de las Hepatitis Virales.</a:t>
            </a:r>
          </a:p>
          <a:p>
            <a:r>
              <a:rPr lang="es-AR" dirty="0" smtClean="0">
                <a:solidFill>
                  <a:schemeClr val="tx2">
                    <a:lumMod val="75000"/>
                  </a:schemeClr>
                </a:solidFill>
                <a:effectLst>
                  <a:outerShdw blurRad="38100" dist="38100" dir="2700000" algn="tl">
                    <a:srgbClr val="000000">
                      <a:alpha val="43137"/>
                    </a:srgbClr>
                  </a:outerShdw>
                </a:effectLst>
                <a:latin typeface="Arial" pitchFamily="34" charset="0"/>
                <a:cs typeface="Arial" pitchFamily="34" charset="0"/>
              </a:rPr>
              <a:t>Difusión a través de medios de información </a:t>
            </a:r>
            <a:r>
              <a:rPr lang="es-AR" dirty="0" smtClean="0">
                <a:latin typeface="Arial" pitchFamily="34" charset="0"/>
                <a:cs typeface="Arial" pitchFamily="34" charset="0"/>
              </a:rPr>
              <a:t>masivos ( TV de aire y cable, radio, diarios) página  </a:t>
            </a:r>
            <a:r>
              <a:rPr lang="es-AR" dirty="0">
                <a:latin typeface="Arial" pitchFamily="34" charset="0"/>
                <a:cs typeface="Arial" pitchFamily="34" charset="0"/>
              </a:rPr>
              <a:t>oficial del Ministerio de </a:t>
            </a:r>
            <a:r>
              <a:rPr lang="es-AR" dirty="0" smtClean="0">
                <a:latin typeface="Arial" pitchFamily="34" charset="0"/>
                <a:cs typeface="Arial" pitchFamily="34" charset="0"/>
              </a:rPr>
              <a:t>Salud</a:t>
            </a:r>
            <a:r>
              <a:rPr lang="es-AR" dirty="0">
                <a:latin typeface="Arial" pitchFamily="34" charset="0"/>
                <a:cs typeface="Arial" pitchFamily="34" charset="0"/>
              </a:rPr>
              <a:t>, y redes </a:t>
            </a:r>
            <a:r>
              <a:rPr lang="es-AR" dirty="0" smtClean="0">
                <a:latin typeface="Arial" pitchFamily="34" charset="0"/>
                <a:cs typeface="Arial" pitchFamily="34" charset="0"/>
              </a:rPr>
              <a:t>sociales a propósito del Día Mundial de Lucha contra las Hepatitis Virales.</a:t>
            </a:r>
          </a:p>
          <a:p>
            <a:r>
              <a:rPr lang="es-AR" dirty="0" smtClean="0">
                <a:solidFill>
                  <a:schemeClr val="tx2">
                    <a:lumMod val="75000"/>
                  </a:schemeClr>
                </a:solidFill>
                <a:effectLst>
                  <a:outerShdw blurRad="38100" dist="38100" dir="2700000" algn="tl">
                    <a:srgbClr val="000000">
                      <a:alpha val="43137"/>
                    </a:srgbClr>
                  </a:outerShdw>
                </a:effectLst>
                <a:latin typeface="Arial" pitchFamily="34" charset="0"/>
                <a:cs typeface="Arial" pitchFamily="34" charset="0"/>
              </a:rPr>
              <a:t>Semana de Hepatitis Virales</a:t>
            </a:r>
            <a:r>
              <a:rPr lang="es-AR" dirty="0" smtClean="0">
                <a:latin typeface="Arial" pitchFamily="34" charset="0"/>
                <a:cs typeface="Arial" pitchFamily="34" charset="0"/>
              </a:rPr>
              <a:t>: destinada a la detección de HVB-HCV en mayores de 18 años; iniciativa </a:t>
            </a:r>
            <a:r>
              <a:rPr lang="es-AR" dirty="0">
                <a:latin typeface="Arial" pitchFamily="34" charset="0"/>
                <a:cs typeface="Arial" pitchFamily="34" charset="0"/>
              </a:rPr>
              <a:t>del Departamento de Virología del Instituto </a:t>
            </a:r>
            <a:r>
              <a:rPr lang="es-AR" dirty="0" err="1">
                <a:latin typeface="Arial" pitchFamily="34" charset="0"/>
                <a:cs typeface="Arial" pitchFamily="34" charset="0"/>
              </a:rPr>
              <a:t>Malbrán</a:t>
            </a:r>
            <a:r>
              <a:rPr lang="es-AR" dirty="0">
                <a:latin typeface="Arial" pitchFamily="34" charset="0"/>
                <a:cs typeface="Arial" pitchFamily="34" charset="0"/>
              </a:rPr>
              <a:t>, con el asesoramiento de la Dirección de Epidemiología </a:t>
            </a:r>
            <a:r>
              <a:rPr lang="es-AR" dirty="0" smtClean="0">
                <a:latin typeface="Arial" pitchFamily="34" charset="0"/>
                <a:cs typeface="Arial" pitchFamily="34" charset="0"/>
              </a:rPr>
              <a:t>de la Provincia y con </a:t>
            </a:r>
            <a:r>
              <a:rPr lang="es-AR" dirty="0">
                <a:latin typeface="Arial" pitchFamily="34" charset="0"/>
                <a:cs typeface="Arial" pitchFamily="34" charset="0"/>
              </a:rPr>
              <a:t>el apoyo de la dirección de nuestro hospital.</a:t>
            </a:r>
            <a:endParaRPr lang="es-AR" dirty="0" smtClean="0">
              <a:latin typeface="Arial" pitchFamily="34" charset="0"/>
              <a:cs typeface="Arial" pitchFamily="34" charset="0"/>
            </a:endParaRPr>
          </a:p>
          <a:p>
            <a:endParaRPr lang="es-AR" dirty="0">
              <a:latin typeface="Arial" pitchFamily="34" charset="0"/>
              <a:cs typeface="Arial" pitchFamily="34" charset="0"/>
            </a:endParaRPr>
          </a:p>
        </p:txBody>
      </p:sp>
    </p:spTree>
    <p:extLst>
      <p:ext uri="{BB962C8B-B14F-4D97-AF65-F5344CB8AC3E}">
        <p14:creationId xmlns:p14="http://schemas.microsoft.com/office/powerpoint/2010/main" val="22817311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0648"/>
            <a:ext cx="7211144" cy="2448272"/>
          </a:xfrm>
        </p:spPr>
        <p:txBody>
          <a:bodyPr>
            <a:normAutofit/>
          </a:bodyPr>
          <a:lstStyle/>
          <a:p>
            <a:r>
              <a:rPr lang="es-AR" sz="2000" dirty="0">
                <a:latin typeface="Arial" pitchFamily="34" charset="0"/>
                <a:cs typeface="Arial" pitchFamily="34" charset="0"/>
              </a:rPr>
              <a:t>La convocatoria de la población superó las expectativas ampliamente, no solo durante la semana, sino también en la concurrencia posterior observada en consultorio externo.</a:t>
            </a:r>
            <a:br>
              <a:rPr lang="es-AR" sz="2000" dirty="0">
                <a:latin typeface="Arial" pitchFamily="34" charset="0"/>
                <a:cs typeface="Arial" pitchFamily="34" charset="0"/>
              </a:rPr>
            </a:br>
            <a:r>
              <a:rPr lang="es-AR" sz="2000" dirty="0">
                <a:latin typeface="Arial" pitchFamily="34" charset="0"/>
                <a:cs typeface="Arial" pitchFamily="34" charset="0"/>
              </a:rPr>
              <a:t/>
            </a:r>
            <a:br>
              <a:rPr lang="es-AR" sz="2000" dirty="0">
                <a:latin typeface="Arial" pitchFamily="34" charset="0"/>
                <a:cs typeface="Arial" pitchFamily="34" charset="0"/>
              </a:rPr>
            </a:br>
            <a:r>
              <a:rPr lang="es-AR" sz="2000" dirty="0">
                <a:solidFill>
                  <a:schemeClr val="bg2">
                    <a:lumMod val="25000"/>
                  </a:schemeClr>
                </a:solidFill>
                <a:latin typeface="Arial" pitchFamily="34" charset="0"/>
                <a:cs typeface="Arial" pitchFamily="34" charset="0"/>
              </a:rPr>
              <a:t>Esto refleja la relevancia de esta patología en la realidad actual</a:t>
            </a:r>
            <a:br>
              <a:rPr lang="es-AR" sz="2000" dirty="0">
                <a:solidFill>
                  <a:schemeClr val="bg2">
                    <a:lumMod val="25000"/>
                  </a:schemeClr>
                </a:solidFill>
                <a:latin typeface="Arial" pitchFamily="34" charset="0"/>
                <a:cs typeface="Arial" pitchFamily="34" charset="0"/>
              </a:rPr>
            </a:br>
            <a:endParaRPr lang="es-AR" sz="2000" dirty="0">
              <a:solidFill>
                <a:schemeClr val="bg2">
                  <a:lumMod val="25000"/>
                </a:schemeClr>
              </a:solidFill>
              <a:latin typeface="Arial" pitchFamily="34" charset="0"/>
              <a:cs typeface="Arial" pitchFamily="34" charset="0"/>
            </a:endParaRPr>
          </a:p>
        </p:txBody>
      </p:sp>
      <p:pic>
        <p:nvPicPr>
          <p:cNvPr id="4" name="3 Marcador de contenido" descr="100920132099[1].jpg"/>
          <p:cNvPicPr>
            <a:picLocks noGrp="1" noChangeAspect="1"/>
          </p:cNvPicPr>
          <p:nvPr>
            <p:ph idx="1"/>
          </p:nvPr>
        </p:nvPicPr>
        <p:blipFill>
          <a:blip r:embed="rId2" cstate="print"/>
          <a:stretch>
            <a:fillRect/>
          </a:stretch>
        </p:blipFill>
        <p:spPr>
          <a:xfrm>
            <a:off x="899592" y="2780928"/>
            <a:ext cx="1512168" cy="1950720"/>
          </a:xfrm>
          <a:prstGeom prst="rect">
            <a:avLst/>
          </a:prstGeom>
        </p:spPr>
      </p:pic>
      <p:pic>
        <p:nvPicPr>
          <p:cNvPr id="5" name="4 Imagen" descr="100920132100[1].jpg"/>
          <p:cNvPicPr>
            <a:picLocks noChangeAspect="1"/>
          </p:cNvPicPr>
          <p:nvPr/>
        </p:nvPicPr>
        <p:blipFill>
          <a:blip r:embed="rId3" cstate="print"/>
          <a:stretch>
            <a:fillRect/>
          </a:stretch>
        </p:blipFill>
        <p:spPr>
          <a:xfrm>
            <a:off x="2915816" y="3964426"/>
            <a:ext cx="1950720" cy="2056861"/>
          </a:xfrm>
          <a:prstGeom prst="rect">
            <a:avLst/>
          </a:prstGeom>
        </p:spPr>
      </p:pic>
      <p:pic>
        <p:nvPicPr>
          <p:cNvPr id="6" name="5 Imagen" descr="100920132098[1].jpg"/>
          <p:cNvPicPr>
            <a:picLocks noChangeAspect="1"/>
          </p:cNvPicPr>
          <p:nvPr/>
        </p:nvPicPr>
        <p:blipFill>
          <a:blip r:embed="rId4" cstate="print"/>
          <a:stretch>
            <a:fillRect/>
          </a:stretch>
        </p:blipFill>
        <p:spPr>
          <a:xfrm>
            <a:off x="5436096" y="2708920"/>
            <a:ext cx="1883086" cy="2309412"/>
          </a:xfrm>
          <a:prstGeom prst="rect">
            <a:avLst/>
          </a:prstGeom>
        </p:spPr>
      </p:pic>
    </p:spTree>
    <p:extLst>
      <p:ext uri="{BB962C8B-B14F-4D97-AF65-F5344CB8AC3E}">
        <p14:creationId xmlns:p14="http://schemas.microsoft.com/office/powerpoint/2010/main" val="6839987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8596" y="548680"/>
            <a:ext cx="7239000" cy="864096"/>
          </a:xfrm>
        </p:spPr>
        <p:txBody>
          <a:bodyPr/>
          <a:lstStyle/>
          <a:p>
            <a:pPr algn="ctr"/>
            <a:r>
              <a:rPr lang="es-ES" dirty="0" smtClean="0">
                <a:latin typeface="Arial" pitchFamily="34" charset="0"/>
                <a:cs typeface="Arial" pitchFamily="34" charset="0"/>
              </a:rPr>
              <a:t>Resultados obtenidos :</a:t>
            </a:r>
            <a:endParaRPr lang="es-ES" dirty="0">
              <a:latin typeface="Arial" pitchFamily="34" charset="0"/>
              <a:cs typeface="Arial" pitchFamily="34" charset="0"/>
            </a:endParaRPr>
          </a:p>
        </p:txBody>
      </p:sp>
      <p:sp>
        <p:nvSpPr>
          <p:cNvPr id="3" name="2 Marcador de contenido"/>
          <p:cNvSpPr>
            <a:spLocks noGrp="1"/>
          </p:cNvSpPr>
          <p:nvPr>
            <p:ph idx="1"/>
          </p:nvPr>
        </p:nvSpPr>
        <p:spPr>
          <a:xfrm>
            <a:off x="457200" y="1916832"/>
            <a:ext cx="7239000" cy="4538904"/>
          </a:xfrm>
        </p:spPr>
        <p:txBody>
          <a:bodyPr/>
          <a:lstStyle/>
          <a:p>
            <a:r>
              <a:rPr lang="es-ES" dirty="0" smtClean="0"/>
              <a:t>Se constató aumento en el número de interconsultas </a:t>
            </a:r>
            <a:r>
              <a:rPr lang="es-ES" dirty="0" err="1" smtClean="0"/>
              <a:t>intra</a:t>
            </a:r>
            <a:r>
              <a:rPr lang="es-ES" dirty="0" smtClean="0"/>
              <a:t> e interhospitalarias, optimizando  el trabajo interdisciplinario para la atención de los pacientes </a:t>
            </a:r>
          </a:p>
          <a:p>
            <a:r>
              <a:rPr lang="es-ES" dirty="0" smtClean="0"/>
              <a:t>Mejoría de la referencia y contra-referencia con Banco de Sangre y CAPS.</a:t>
            </a:r>
          </a:p>
          <a:p>
            <a:r>
              <a:rPr lang="es-ES" dirty="0" smtClean="0"/>
              <a:t>Todo esto se puso de manifiesto en el incremento de consultas, captación de nuevos casos de infecciones tanto HVB y HCV.</a:t>
            </a:r>
          </a:p>
          <a:p>
            <a:endParaRPr lang="es-E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14290"/>
            <a:ext cx="7239000" cy="1143008"/>
          </a:xfrm>
        </p:spPr>
        <p:txBody>
          <a:bodyPr>
            <a:noAutofit/>
          </a:bodyPr>
          <a:lstStyle/>
          <a:p>
            <a:pPr algn="ctr"/>
            <a:r>
              <a:rPr lang="es-ES" dirty="0" smtClean="0"/>
              <a:t>¿Y con el </a:t>
            </a:r>
            <a:r>
              <a:rPr lang="es-ES" dirty="0" err="1" smtClean="0"/>
              <a:t>PrOgrama</a:t>
            </a:r>
            <a:r>
              <a:rPr lang="es-ES" dirty="0" smtClean="0"/>
              <a:t> nacional?</a:t>
            </a:r>
            <a:endParaRPr lang="es-ES" dirty="0"/>
          </a:p>
        </p:txBody>
      </p:sp>
      <p:sp>
        <p:nvSpPr>
          <p:cNvPr id="3" name="2 Marcador de contenido"/>
          <p:cNvSpPr>
            <a:spLocks noGrp="1"/>
          </p:cNvSpPr>
          <p:nvPr>
            <p:ph idx="1"/>
          </p:nvPr>
        </p:nvSpPr>
        <p:spPr>
          <a:xfrm>
            <a:off x="457200" y="1857364"/>
            <a:ext cx="7239000" cy="4598372"/>
          </a:xfrm>
        </p:spPr>
        <p:txBody>
          <a:bodyPr/>
          <a:lstStyle/>
          <a:p>
            <a:r>
              <a:rPr lang="es-ES" dirty="0" smtClean="0">
                <a:latin typeface="Arial" pitchFamily="34" charset="0"/>
                <a:cs typeface="Arial" pitchFamily="34" charset="0"/>
              </a:rPr>
              <a:t>Desde el inicio de las actividades del Programa Nacional de Hepatitis Virales:</a:t>
            </a:r>
          </a:p>
          <a:p>
            <a:pPr>
              <a:buFont typeface="Wingdings" pitchFamily="2" charset="2"/>
              <a:buChar char="ü"/>
            </a:pPr>
            <a:r>
              <a:rPr lang="es-ES" dirty="0" smtClean="0">
                <a:latin typeface="Arial" pitchFamily="34" charset="0"/>
                <a:cs typeface="Arial" pitchFamily="34" charset="0"/>
              </a:rPr>
              <a:t>Se trabajó para mejorar la comunicación entre la UC Tucumán y los efectores en Tucumán de dicho Programa.</a:t>
            </a:r>
          </a:p>
          <a:p>
            <a:pPr>
              <a:buFont typeface="Wingdings" pitchFamily="2" charset="2"/>
              <a:buChar char="ü"/>
            </a:pPr>
            <a:r>
              <a:rPr lang="es-ES" dirty="0" smtClean="0">
                <a:latin typeface="Arial" pitchFamily="34" charset="0"/>
                <a:cs typeface="Arial" pitchFamily="34" charset="0"/>
              </a:rPr>
              <a:t>No obstante, aún faltaría</a:t>
            </a:r>
            <a:r>
              <a:rPr lang="es-ES" dirty="0">
                <a:latin typeface="Arial" pitchFamily="34" charset="0"/>
                <a:cs typeface="Arial" pitchFamily="34" charset="0"/>
              </a:rPr>
              <a:t> </a:t>
            </a:r>
            <a:r>
              <a:rPr lang="es-ES" dirty="0" smtClean="0">
                <a:latin typeface="Arial" pitchFamily="34" charset="0"/>
                <a:cs typeface="Arial" pitchFamily="34" charset="0"/>
              </a:rPr>
              <a:t>optimizar los tiempos en el diagnóstico molecular y </a:t>
            </a:r>
            <a:r>
              <a:rPr lang="es-ES" dirty="0" err="1" smtClean="0">
                <a:latin typeface="Arial" pitchFamily="34" charset="0"/>
                <a:cs typeface="Arial" pitchFamily="34" charset="0"/>
              </a:rPr>
              <a:t>genotipificación</a:t>
            </a:r>
            <a:r>
              <a:rPr lang="es-ES" dirty="0" smtClean="0">
                <a:latin typeface="Arial" pitchFamily="34" charset="0"/>
                <a:cs typeface="Arial" pitchFamily="34" charset="0"/>
              </a:rPr>
              <a:t>, lo cual redundaría en toma de conductas terapéuticas mas rápidamente.</a:t>
            </a:r>
            <a:endParaRPr lang="es-E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39000" cy="751506"/>
          </a:xfrm>
        </p:spPr>
        <p:txBody>
          <a:bodyPr/>
          <a:lstStyle/>
          <a:p>
            <a:pPr algn="ctr"/>
            <a:r>
              <a:rPr lang="es-ES" dirty="0" smtClean="0">
                <a:latin typeface="Arial" pitchFamily="34" charset="0"/>
                <a:cs typeface="Arial" pitchFamily="34" charset="0"/>
              </a:rPr>
              <a:t>Recursos:</a:t>
            </a:r>
            <a:endParaRPr lang="es-ES" dirty="0">
              <a:latin typeface="Arial" pitchFamily="34" charset="0"/>
              <a:cs typeface="Arial" pitchFamily="34" charset="0"/>
            </a:endParaRPr>
          </a:p>
        </p:txBody>
      </p:sp>
      <p:sp>
        <p:nvSpPr>
          <p:cNvPr id="3" name="2 Marcador de contenido"/>
          <p:cNvSpPr>
            <a:spLocks noGrp="1"/>
          </p:cNvSpPr>
          <p:nvPr>
            <p:ph idx="1"/>
          </p:nvPr>
        </p:nvSpPr>
        <p:spPr>
          <a:xfrm>
            <a:off x="457200" y="1428736"/>
            <a:ext cx="7239000" cy="5027000"/>
          </a:xfrm>
        </p:spPr>
        <p:txBody>
          <a:bodyPr>
            <a:normAutofit fontScale="92500" lnSpcReduction="10000"/>
          </a:bodyPr>
          <a:lstStyle/>
          <a:p>
            <a:pPr>
              <a:buFont typeface="Courier New" pitchFamily="49" charset="0"/>
              <a:buChar char="o"/>
            </a:pPr>
            <a:r>
              <a:rPr lang="es-ES" b="1" u="sng" dirty="0" smtClean="0">
                <a:effectLst>
                  <a:outerShdw blurRad="38100" dist="38100" dir="2700000" algn="tl">
                    <a:srgbClr val="000000">
                      <a:alpha val="43137"/>
                    </a:srgbClr>
                  </a:outerShdw>
                </a:effectLst>
              </a:rPr>
              <a:t>HUMANO:</a:t>
            </a:r>
          </a:p>
          <a:p>
            <a:pPr>
              <a:buFont typeface="Wingdings" pitchFamily="2" charset="2"/>
              <a:buChar char="v"/>
            </a:pPr>
            <a:r>
              <a:rPr lang="es-ES" dirty="0" smtClean="0"/>
              <a:t>Grupo homogéneo y comprometido con la tarea confiada por nuestro director predecesor.</a:t>
            </a:r>
          </a:p>
          <a:p>
            <a:pPr marL="0" indent="0">
              <a:buNone/>
            </a:pPr>
            <a:endParaRPr lang="es-ES" dirty="0" smtClean="0"/>
          </a:p>
          <a:p>
            <a:pPr>
              <a:buFont typeface="Courier New" pitchFamily="49" charset="0"/>
              <a:buChar char="o"/>
            </a:pPr>
            <a:r>
              <a:rPr lang="es-ES" b="1" u="sng" dirty="0" smtClean="0">
                <a:effectLst>
                  <a:outerShdw blurRad="38100" dist="38100" dir="2700000" algn="tl">
                    <a:srgbClr val="000000">
                      <a:alpha val="43137"/>
                    </a:srgbClr>
                  </a:outerShdw>
                </a:effectLst>
              </a:rPr>
              <a:t>ECONOMICO:</a:t>
            </a:r>
            <a:endParaRPr lang="es-ES" dirty="0" smtClean="0"/>
          </a:p>
          <a:p>
            <a:pPr>
              <a:buFont typeface="Wingdings" pitchFamily="2" charset="2"/>
              <a:buChar char="v"/>
            </a:pPr>
            <a:r>
              <a:rPr lang="es-ES" dirty="0" smtClean="0"/>
              <a:t>La UC. carece de presupuesto propio asignado para sus actividades…</a:t>
            </a:r>
          </a:p>
          <a:p>
            <a:pPr>
              <a:buFont typeface="Wingdings" pitchFamily="2" charset="2"/>
              <a:buChar char="v"/>
            </a:pPr>
            <a:r>
              <a:rPr lang="es-ES" dirty="0" smtClean="0"/>
              <a:t>Los insumos (ej. </a:t>
            </a:r>
            <a:r>
              <a:rPr lang="es-ES" dirty="0"/>
              <a:t>c</a:t>
            </a:r>
            <a:r>
              <a:rPr lang="es-ES" dirty="0" smtClean="0"/>
              <a:t>omputadores, </a:t>
            </a:r>
            <a:r>
              <a:rPr lang="es-ES" dirty="0" err="1" smtClean="0"/>
              <a:t>reactivos,etc</a:t>
            </a:r>
            <a:r>
              <a:rPr lang="es-ES" dirty="0" smtClean="0"/>
              <a:t>) se obtienen del presupuesto general hospitalario lo cual implica lapsos en los que nuestra tarea se ve enlentecida o detenida…</a:t>
            </a:r>
            <a:r>
              <a:rPr lang="es-AR" dirty="0" smtClean="0"/>
              <a:t> (falta </a:t>
            </a:r>
            <a:r>
              <a:rPr lang="es-AR" dirty="0"/>
              <a:t>de computadora </a:t>
            </a:r>
            <a:r>
              <a:rPr lang="es-AR" dirty="0" smtClean="0"/>
              <a:t>en </a:t>
            </a:r>
            <a:r>
              <a:rPr lang="es-AR" dirty="0"/>
              <a:t>laboratorio, baja conectividad a </a:t>
            </a:r>
            <a:r>
              <a:rPr lang="es-AR" dirty="0" smtClean="0"/>
              <a:t>internet, la falta recurrente de reactivos ).</a:t>
            </a:r>
            <a:endParaRPr lang="es-AR" dirty="0"/>
          </a:p>
          <a:p>
            <a:pPr>
              <a:buFont typeface="Wingdings" pitchFamily="2" charset="2"/>
              <a:buChar char="v"/>
            </a:pPr>
            <a:endParaRPr lang="es-ES" dirty="0" smtClean="0"/>
          </a:p>
          <a:p>
            <a:pPr>
              <a:buNone/>
            </a:pPr>
            <a:endParaRPr lang="es-ES" i="1" u="sng" dirty="0" smtClean="0"/>
          </a:p>
          <a:p>
            <a:pPr>
              <a:buFont typeface="Wingdings" pitchFamily="2" charset="2"/>
              <a:buChar char="v"/>
            </a:pPr>
            <a:endParaRPr lang="es-E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o">
  <a:themeElements>
    <a:clrScheme name="Opulento">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o">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pulento">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201</TotalTime>
  <Words>716</Words>
  <Application>Microsoft Office PowerPoint</Application>
  <PresentationFormat>Presentación en pantalla (4:3)</PresentationFormat>
  <Paragraphs>60</Paragraphs>
  <Slides>11</Slides>
  <Notes>0</Notes>
  <HiddenSlides>0</HiddenSlides>
  <MMClips>0</MMClips>
  <ScaleCrop>false</ScaleCrop>
  <HeadingPairs>
    <vt:vector size="4" baseType="variant">
      <vt:variant>
        <vt:lpstr>Tema</vt:lpstr>
      </vt:variant>
      <vt:variant>
        <vt:i4>1</vt:i4>
      </vt:variant>
      <vt:variant>
        <vt:lpstr>Títulos de diapositiva</vt:lpstr>
      </vt:variant>
      <vt:variant>
        <vt:i4>11</vt:i4>
      </vt:variant>
    </vt:vector>
  </HeadingPairs>
  <TitlesOfParts>
    <vt:vector size="12" baseType="lpstr">
      <vt:lpstr>Opulento</vt:lpstr>
      <vt:lpstr>24° reunión Anual de las U.C</vt:lpstr>
      <vt:lpstr>Nuestra unidad: </vt:lpstr>
      <vt:lpstr>¿QUIENES COMPONEMOS HOY LA UNIDAD?</vt:lpstr>
      <vt:lpstr>Ejes de trabajo programático de las hepatitis virales de la oms/ops:</vt:lpstr>
      <vt:lpstr>Tareas empredidas DE U.C:</vt:lpstr>
      <vt:lpstr>La convocatoria de la población superó las expectativas ampliamente, no solo durante la semana, sino también en la concurrencia posterior observada en consultorio externo.  Esto refleja la relevancia de esta patología en la realidad actual </vt:lpstr>
      <vt:lpstr>Resultados obtenidos :</vt:lpstr>
      <vt:lpstr>¿Y con el PrOgrama nacional?</vt:lpstr>
      <vt:lpstr>Recursos:</vt:lpstr>
      <vt:lpstr>CONCLUSIóN:</vt:lpstr>
      <vt:lpstr>MUCHAS GRACIAS!!</vt:lpstr>
    </vt:vector>
  </TitlesOfParts>
  <Company>GP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dc:creator>
  <cp:lastModifiedBy>Usuario</cp:lastModifiedBy>
  <cp:revision>42</cp:revision>
  <dcterms:created xsi:type="dcterms:W3CDTF">2015-11-23T02:32:59Z</dcterms:created>
  <dcterms:modified xsi:type="dcterms:W3CDTF">2015-11-27T22:14:38Z</dcterms:modified>
</cp:coreProperties>
</file>