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67" r:id="rId5"/>
    <p:sldId id="258" r:id="rId6"/>
    <p:sldId id="273" r:id="rId7"/>
    <p:sldId id="271" r:id="rId8"/>
    <p:sldId id="259" r:id="rId9"/>
    <p:sldId id="265" r:id="rId10"/>
    <p:sldId id="264" r:id="rId11"/>
    <p:sldId id="274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74" d="100"/>
          <a:sy n="74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lko\Desktop\24%20RAUC\Presentaci&#243;n%20RAUC%20H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ko\Desktop\24%20RAUC\Presentaci&#243;n%20RAUC%20H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ko\Desktop\24%20RAUC\Presentaci&#243;n%20RAUC%20H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sz="3200" dirty="0" smtClean="0"/>
              <a:t>Determinación de Hepatitis en Donantes del</a:t>
            </a:r>
            <a:r>
              <a:rPr lang="es-AR" sz="3200" baseline="0" dirty="0" smtClean="0"/>
              <a:t> </a:t>
            </a:r>
            <a:r>
              <a:rPr lang="es-AR" sz="3200" dirty="0" smtClean="0"/>
              <a:t>Banco de Sangre – Resistencia - 2014</a:t>
            </a:r>
            <a:endParaRPr lang="es-AR" sz="3200" dirty="0"/>
          </a:p>
          <a:p>
            <a:pPr>
              <a:defRPr/>
            </a:pPr>
            <a:r>
              <a:rPr lang="es-AR" sz="2000" dirty="0"/>
              <a:t>(11.450)</a:t>
            </a:r>
            <a:endParaRPr lang="es-AR" sz="3200" dirty="0"/>
          </a:p>
        </c:rich>
      </c:tx>
      <c:layout/>
      <c:overlay val="0"/>
    </c:title>
    <c:autoTitleDeleted val="0"/>
    <c:view3D>
      <c:rotX val="6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6990601035205797"/>
                  <c:y val="5.307003574720581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Negativos</a:t>
                    </a:r>
                    <a:r>
                      <a:rPr lang="en-US" sz="1600" dirty="0"/>
                      <a:t> 
98,5%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err="1"/>
                      <a:t>Positivos</a:t>
                    </a:r>
                    <a:r>
                      <a:rPr lang="en-US" sz="1400" dirty="0"/>
                      <a:t> 
HB Ag</a:t>
                    </a:r>
                  </a:p>
                  <a:p>
                    <a:r>
                      <a:rPr lang="en-US" sz="1400" dirty="0"/>
                      <a:t>HB Core</a:t>
                    </a:r>
                  </a:p>
                  <a:p>
                    <a:r>
                      <a:rPr lang="en-US" sz="1400" dirty="0"/>
                      <a:t>HCV</a:t>
                    </a:r>
                  </a:p>
                  <a:p>
                    <a:endParaRPr lang="en-US" sz="1400" dirty="0"/>
                  </a:p>
                  <a:p>
                    <a:r>
                      <a:rPr lang="en-US" sz="1400" dirty="0"/>
                      <a:t>1,5%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Hoja1!$B$9:$B$10</c:f>
              <c:strCache>
                <c:ptCount val="2"/>
                <c:pt idx="0">
                  <c:v>Negativos BS</c:v>
                </c:pt>
                <c:pt idx="1">
                  <c:v>Positivos BS</c:v>
                </c:pt>
              </c:strCache>
            </c:strRef>
          </c:cat>
          <c:val>
            <c:numRef>
              <c:f>Hoja1!$C$9:$C$10</c:f>
              <c:numCache>
                <c:formatCode>General</c:formatCode>
                <c:ptCount val="2"/>
                <c:pt idx="0">
                  <c:v>11279</c:v>
                </c:pt>
                <c:pt idx="1">
                  <c:v>171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AR" sz="2400" dirty="0" smtClean="0"/>
              <a:t>Determinaciones Positivas en Banco de Sangre – Resistencia,</a:t>
            </a:r>
            <a:r>
              <a:rPr lang="es-AR" sz="2400" baseline="0" dirty="0" smtClean="0"/>
              <a:t> Chaco – 2014</a:t>
            </a:r>
          </a:p>
          <a:p>
            <a:pPr>
              <a:defRPr sz="2400"/>
            </a:pPr>
            <a:r>
              <a:rPr lang="es-AR" sz="2400" dirty="0" smtClean="0"/>
              <a:t> </a:t>
            </a:r>
            <a:r>
              <a:rPr lang="es-AR" sz="1800" baseline="0" dirty="0" smtClean="0"/>
              <a:t>(171</a:t>
            </a:r>
            <a:r>
              <a:rPr lang="es-AR" sz="1800" baseline="0" dirty="0"/>
              <a:t>)</a:t>
            </a:r>
            <a:endParaRPr lang="es-AR" sz="2400" dirty="0"/>
          </a:p>
        </c:rich>
      </c:tx>
      <c:layout/>
      <c:overlay val="0"/>
    </c:title>
    <c:autoTitleDeleted val="0"/>
    <c:view3D>
      <c:rotX val="3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9600785430359702"/>
                  <c:y val="-0.1574050036208616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HB Core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877253546028544"/>
                  <c:y val="5.0229420867093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HVC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Hoja1!$B$4:$B$6</c:f>
              <c:strCache>
                <c:ptCount val="3"/>
                <c:pt idx="0">
                  <c:v>HB Ag</c:v>
                </c:pt>
                <c:pt idx="1">
                  <c:v>HB Core</c:v>
                </c:pt>
                <c:pt idx="2">
                  <c:v>HVC</c:v>
                </c:pt>
              </c:strCache>
            </c:strRef>
          </c:cat>
          <c:val>
            <c:numRef>
              <c:f>Hoja1!$C$4:$C$6</c:f>
              <c:numCache>
                <c:formatCode>General</c:formatCode>
                <c:ptCount val="3"/>
                <c:pt idx="0">
                  <c:v>10</c:v>
                </c:pt>
                <c:pt idx="1">
                  <c:v>132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sz="2400" dirty="0" smtClean="0"/>
              <a:t>Muestras </a:t>
            </a:r>
            <a:r>
              <a:rPr lang="es-AR" sz="2400" baseline="0" dirty="0" smtClean="0"/>
              <a:t>con </a:t>
            </a:r>
            <a:r>
              <a:rPr lang="es-AR" sz="2400" baseline="0" dirty="0"/>
              <a:t>Serología Positiva</a:t>
            </a:r>
            <a:br>
              <a:rPr lang="es-AR" sz="2400" baseline="0" dirty="0"/>
            </a:br>
            <a:r>
              <a:rPr lang="es-AR" sz="2400" baseline="0" dirty="0" err="1"/>
              <a:t>HBsAg</a:t>
            </a:r>
            <a:r>
              <a:rPr lang="es-AR" sz="2400" baseline="0" dirty="0"/>
              <a:t>, </a:t>
            </a:r>
            <a:r>
              <a:rPr lang="es-AR" sz="2400" baseline="0" dirty="0" err="1"/>
              <a:t>HBc</a:t>
            </a:r>
            <a:r>
              <a:rPr lang="es-AR" sz="2400" baseline="0" dirty="0"/>
              <a:t> o </a:t>
            </a:r>
            <a:r>
              <a:rPr lang="es-AR" sz="2400" baseline="0" dirty="0" smtClean="0"/>
              <a:t>HCV por Banco de Sangre – Resistencia, Chaco - 2014</a:t>
            </a:r>
            <a:r>
              <a:rPr lang="es-AR" sz="2400" baseline="0" dirty="0"/>
              <a:t/>
            </a:r>
            <a:br>
              <a:rPr lang="es-AR" sz="2400" baseline="0" dirty="0"/>
            </a:br>
            <a:r>
              <a:rPr lang="es-AR" sz="1600" baseline="0" dirty="0"/>
              <a:t>(171)</a:t>
            </a:r>
            <a:endParaRPr lang="es-AR" sz="2400" dirty="0"/>
          </a:p>
        </c:rich>
      </c:tx>
      <c:layout>
        <c:manualLayout>
          <c:xMode val="edge"/>
          <c:yMode val="edge"/>
          <c:x val="0.20752148444281493"/>
          <c:y val="1.4244116871296553E-2"/>
        </c:manualLayout>
      </c:layout>
      <c:overlay val="0"/>
    </c:title>
    <c:autoTitleDeleted val="0"/>
    <c:view3D>
      <c:rotX val="50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652197503776618E-2"/>
          <c:y val="0.3532727914749148"/>
          <c:w val="0.82473544842663304"/>
          <c:h val="0.54030496242973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9536958962550893"/>
                  <c:y val="-0.1526821653375584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No </a:t>
                    </a:r>
                    <a:r>
                      <a:rPr lang="en-US" sz="1600" dirty="0" err="1"/>
                      <a:t>llegaron</a:t>
                    </a:r>
                    <a:r>
                      <a:rPr lang="en-US" sz="1600" dirty="0"/>
                      <a:t> al</a:t>
                    </a:r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Laboratorio</a:t>
                    </a:r>
                    <a:r>
                      <a:rPr lang="en-US" sz="1600" dirty="0"/>
                      <a:t>
85%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Positivos</a:t>
                    </a:r>
                    <a:r>
                      <a:rPr lang="en-US" sz="1200" dirty="0"/>
                      <a:t> </a:t>
                    </a:r>
                    <a:r>
                      <a:rPr lang="en-US" sz="1200" dirty="0" err="1"/>
                      <a:t>en</a:t>
                    </a:r>
                    <a:r>
                      <a:rPr lang="en-US" sz="1200" dirty="0"/>
                      <a:t> el Lab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Negativos</a:t>
                    </a:r>
                    <a:r>
                      <a:rPr lang="en-US" baseline="0"/>
                      <a:t> en el Lab</a:t>
                    </a:r>
                    <a:r>
                      <a:rPr lang="en-US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Hoja1!$B$12:$B$14</c:f>
              <c:strCache>
                <c:ptCount val="3"/>
                <c:pt idx="0">
                  <c:v>No llegaron a inmuno</c:v>
                </c:pt>
                <c:pt idx="1">
                  <c:v>Positivos Inmuno</c:v>
                </c:pt>
                <c:pt idx="2">
                  <c:v>Negativos Inmuno</c:v>
                </c:pt>
              </c:strCache>
            </c:strRef>
          </c:cat>
          <c:val>
            <c:numRef>
              <c:f>Hoja1!$C$12:$C$14</c:f>
              <c:numCache>
                <c:formatCode>General</c:formatCode>
                <c:ptCount val="3"/>
                <c:pt idx="0">
                  <c:v>146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0.73519</cdr:x>
      <cdr:y>0.82192</cdr:y>
    </cdr:from>
    <cdr:to>
      <cdr:x>0.88107</cdr:x>
      <cdr:y>0.99587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96544" y="4320480"/>
          <a:ext cx="971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100" dirty="0" smtClean="0"/>
            <a:t>Fuente: Banco de Sangre</a:t>
          </a:r>
          <a:endParaRPr lang="es-A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AE5CD9-A509-4D39-8E60-DF30D3753235}" type="datetimeFigureOut">
              <a:rPr lang="es-AR" smtClean="0"/>
              <a:t>01/12/2015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430E45-F816-4FDB-9BBD-CEAEB93F0E2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Actividades UC Hospital “Dr. Julio C. </a:t>
            </a:r>
            <a:r>
              <a:rPr lang="es-AR" dirty="0" err="1" smtClean="0"/>
              <a:t>Perrando</a:t>
            </a:r>
            <a:r>
              <a:rPr lang="es-AR" dirty="0" smtClean="0"/>
              <a:t>”</a:t>
            </a:r>
            <a:r>
              <a:rPr lang="es-AR" dirty="0"/>
              <a:t> </a:t>
            </a:r>
            <a:r>
              <a:rPr lang="es-AR" dirty="0" smtClean="0"/>
              <a:t>– Chaco</a:t>
            </a:r>
            <a:br>
              <a:rPr lang="es-AR" dirty="0" smtClean="0"/>
            </a:br>
            <a:r>
              <a:rPr lang="es-AR" sz="2700" dirty="0" smtClean="0"/>
              <a:t>Dra. Mariela </a:t>
            </a:r>
            <a:r>
              <a:rPr lang="es-AR" sz="2700" dirty="0" err="1" smtClean="0"/>
              <a:t>Fabiani</a:t>
            </a:r>
            <a:r>
              <a:rPr lang="es-AR" sz="2700" dirty="0" smtClean="0"/>
              <a:t> (Epidemiología)</a:t>
            </a: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 err="1" smtClean="0"/>
              <a:t>Bioq</a:t>
            </a:r>
            <a:r>
              <a:rPr lang="es-AR" sz="2700" dirty="0" smtClean="0"/>
              <a:t>. Adriana Fabre (Laboratorio)</a:t>
            </a:r>
            <a:br>
              <a:rPr lang="es-AR" sz="2700" dirty="0" smtClean="0"/>
            </a:br>
            <a:r>
              <a:rPr lang="es-AR" sz="2700" dirty="0" err="1" smtClean="0"/>
              <a:t>Bioq</a:t>
            </a:r>
            <a:r>
              <a:rPr lang="es-AR" sz="2700" dirty="0" smtClean="0"/>
              <a:t>. Alejandro </a:t>
            </a:r>
            <a:r>
              <a:rPr lang="es-AR" sz="2700" dirty="0" err="1" smtClean="0"/>
              <a:t>Kuc</a:t>
            </a:r>
            <a:r>
              <a:rPr lang="es-AR" sz="2700" dirty="0" smtClean="0"/>
              <a:t> (Laboratorio)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4568552" cy="985664"/>
          </a:xfrm>
        </p:spPr>
        <p:txBody>
          <a:bodyPr>
            <a:normAutofit/>
          </a:bodyPr>
          <a:lstStyle/>
          <a:p>
            <a:r>
              <a:rPr lang="es-AR" dirty="0" smtClean="0"/>
              <a:t>24° RAUC - Instituto </a:t>
            </a:r>
            <a:r>
              <a:rPr lang="es-AR" dirty="0" err="1" smtClean="0"/>
              <a:t>Malbran</a:t>
            </a:r>
            <a:endParaRPr lang="es-AR" dirty="0" smtClean="0"/>
          </a:p>
          <a:p>
            <a:r>
              <a:rPr lang="es-AR" dirty="0" smtClean="0"/>
              <a:t>1° de Diciembre 2015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46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51246"/>
              </p:ext>
            </p:extLst>
          </p:nvPr>
        </p:nvGraphicFramePr>
        <p:xfrm>
          <a:off x="1475656" y="1196752"/>
          <a:ext cx="5558557" cy="534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5364088" y="5517232"/>
            <a:ext cx="9716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 smtClean="0"/>
              <a:t>Fuente: </a:t>
            </a:r>
            <a:r>
              <a:rPr lang="es-AR" sz="1100" dirty="0" smtClean="0"/>
              <a:t>Servicio de Inmunología – H. </a:t>
            </a:r>
            <a:r>
              <a:rPr lang="es-AR" sz="1100" dirty="0" err="1" smtClean="0"/>
              <a:t>Perrando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7722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03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Actividades de promoción, sensibilización y concientización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Día Mundial</a:t>
            </a:r>
          </a:p>
          <a:p>
            <a:r>
              <a:rPr lang="es-AR" dirty="0" smtClean="0"/>
              <a:t>Semana Nacional</a:t>
            </a:r>
          </a:p>
          <a:p>
            <a:pPr lvl="1"/>
            <a:endParaRPr lang="es-AR" dirty="0"/>
          </a:p>
          <a:p>
            <a:pPr lvl="1"/>
            <a:r>
              <a:rPr lang="es-AR" dirty="0" smtClean="0"/>
              <a:t>Promoción en el </a:t>
            </a:r>
            <a:r>
              <a:rPr lang="es-AR" dirty="0" err="1" smtClean="0"/>
              <a:t>Hospitl</a:t>
            </a:r>
            <a:r>
              <a:rPr lang="es-AR" dirty="0" smtClean="0"/>
              <a:t>, Medios, Carpa y Camión Sanitario</a:t>
            </a:r>
          </a:p>
          <a:p>
            <a:pPr lvl="1"/>
            <a:r>
              <a:rPr lang="es-AR" dirty="0" smtClean="0"/>
              <a:t>Testeos Voluntarios</a:t>
            </a:r>
          </a:p>
          <a:p>
            <a:pPr lvl="1"/>
            <a:r>
              <a:rPr lang="es-AR" dirty="0" smtClean="0"/>
              <a:t>Entrega de Folletería y Profilácticos</a:t>
            </a:r>
          </a:p>
          <a:p>
            <a:pPr lvl="1"/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42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5671" y="332656"/>
            <a:ext cx="6965245" cy="1202485"/>
          </a:xfrm>
        </p:spPr>
        <p:txBody>
          <a:bodyPr/>
          <a:lstStyle/>
          <a:p>
            <a:r>
              <a:rPr lang="es-AR" dirty="0" smtClean="0"/>
              <a:t>Promoción en Medios</a:t>
            </a:r>
            <a:endParaRPr lang="es-AR" dirty="0"/>
          </a:p>
        </p:txBody>
      </p:sp>
      <p:pic>
        <p:nvPicPr>
          <p:cNvPr id="7" name="Picture 2" descr="C:\Users\Milko\Desktop\24 RAUC\Screenshot_2015-11-30-15-11-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15596"/>
          <a:stretch/>
        </p:blipFill>
        <p:spPr bwMode="auto">
          <a:xfrm>
            <a:off x="4788024" y="1403117"/>
            <a:ext cx="3368973" cy="48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lko\Desktop\24 RAUC\IMG-20151130-WA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 bwMode="auto">
          <a:xfrm>
            <a:off x="1043608" y="1289047"/>
            <a:ext cx="3240359" cy="4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>
            <a:normAutofit/>
          </a:bodyPr>
          <a:lstStyle/>
          <a:p>
            <a:r>
              <a:rPr lang="es-AR" sz="3200" dirty="0" smtClean="0"/>
              <a:t>Testeo Voluntario Camión Sanitario</a:t>
            </a:r>
            <a:endParaRPr lang="es-AR" sz="32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87262"/>
              </p:ext>
            </p:extLst>
          </p:nvPr>
        </p:nvGraphicFramePr>
        <p:xfrm>
          <a:off x="1331639" y="1268767"/>
          <a:ext cx="6552729" cy="4968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8237"/>
                <a:gridCol w="1284143"/>
                <a:gridCol w="2048227"/>
                <a:gridCol w="1092122"/>
              </a:tblGrid>
              <a:tr h="247837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LOCALIDADES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FECHA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22 Y 23/08/15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sng" strike="noStrike">
                          <a:effectLst/>
                        </a:rPr>
                        <a:t>MACHAGAY </a:t>
                      </a:r>
                      <a:endParaRPr lang="es-AR" sz="11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NEGATIVO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POSITIVO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CHAGAS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TOXO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VDRL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HIV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HEP. B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BRUCELOSIS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5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10 PAC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36 DETERM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sng" strike="noStrike">
                          <a:effectLst/>
                        </a:rPr>
                        <a:t>GENERAL VEDIA</a:t>
                      </a:r>
                      <a:endParaRPr lang="es-AR" sz="11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NEGATIVO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POSITIVO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TOTAL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CHAGAS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14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HIV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HEP. B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12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14 PAC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38 DETERM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sng" strike="noStrike">
                          <a:effectLst/>
                        </a:rPr>
                        <a:t>AVIA TERAI</a:t>
                      </a:r>
                      <a:endParaRPr lang="es-AR" sz="1100" b="1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NEGATIVO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POSITIVO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TOTAL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CHAGAS 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60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HIV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48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48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0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HEP. B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50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6035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77 PAC</a:t>
                      </a:r>
                      <a:endParaRPr lang="es-A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172 DETERM</a:t>
                      </a:r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Captación de Pacientes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Acta-Acuerdo con Liga Chaqueña de Futbol</a:t>
            </a:r>
          </a:p>
          <a:p>
            <a:endParaRPr lang="es-AR" dirty="0"/>
          </a:p>
          <a:p>
            <a:r>
              <a:rPr lang="es-AR" dirty="0" smtClean="0"/>
              <a:t>Trabajo conjunto con Banco de Sangre</a:t>
            </a:r>
          </a:p>
          <a:p>
            <a:pPr lvl="1"/>
            <a:r>
              <a:rPr lang="es-AR" dirty="0" smtClean="0"/>
              <a:t>Donantes/Pacientes con Serología +</a:t>
            </a:r>
          </a:p>
          <a:p>
            <a:pPr lvl="1"/>
            <a:r>
              <a:rPr lang="es-AR" dirty="0" err="1" smtClean="0"/>
              <a:t>Recaptación</a:t>
            </a:r>
            <a:r>
              <a:rPr lang="es-AR" dirty="0" smtClean="0"/>
              <a:t> de Donantes </a:t>
            </a:r>
            <a:r>
              <a:rPr lang="es-AR" dirty="0" err="1" smtClean="0"/>
              <a:t>Excluídos</a:t>
            </a:r>
            <a:r>
              <a:rPr lang="es-AR" dirty="0" smtClean="0"/>
              <a:t> </a:t>
            </a:r>
          </a:p>
          <a:p>
            <a:endParaRPr lang="es-AR" dirty="0" smtClean="0"/>
          </a:p>
          <a:p>
            <a:pPr marL="457200" lvl="1" indent="0">
              <a:buNone/>
            </a:pPr>
            <a:endParaRPr lang="es-AR" dirty="0" smtClean="0"/>
          </a:p>
          <a:p>
            <a:pPr marL="457200" lvl="1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6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lko\Desktop\24 RAUC\IMG-20151130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9296"/>
          <a:stretch/>
        </p:blipFill>
        <p:spPr bwMode="auto">
          <a:xfrm>
            <a:off x="4788024" y="1592862"/>
            <a:ext cx="3312368" cy="456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lko\Desktop\24 RAUC\IMG-20151126-WA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494" b="20751"/>
          <a:stretch/>
        </p:blipFill>
        <p:spPr bwMode="auto">
          <a:xfrm>
            <a:off x="1043608" y="1628800"/>
            <a:ext cx="338910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63688" y="70281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/>
              <a:t>Acta-Acuerdo Liga de Fútbol</a:t>
            </a:r>
          </a:p>
        </p:txBody>
      </p:sp>
    </p:spTree>
    <p:extLst>
      <p:ext uri="{BB962C8B-B14F-4D97-AF65-F5344CB8AC3E}">
        <p14:creationId xmlns:p14="http://schemas.microsoft.com/office/powerpoint/2010/main" val="2124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Acta-Acuerdo Liga de Fútbol</a:t>
            </a:r>
            <a:endParaRPr lang="es-AR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41547"/>
              </p:ext>
            </p:extLst>
          </p:nvPr>
        </p:nvGraphicFramePr>
        <p:xfrm>
          <a:off x="971600" y="1895475"/>
          <a:ext cx="7128793" cy="4269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5777"/>
                <a:gridCol w="1604150"/>
                <a:gridCol w="1400176"/>
                <a:gridCol w="1358690"/>
              </a:tblGrid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FECHA 28/07/2015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u="none" strike="noStrike" dirty="0">
                          <a:effectLst/>
                        </a:rPr>
                        <a:t>CLUB CHACO FOR EVER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NEGATIVO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POSITIVO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HIV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12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12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HBV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CHAGAS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12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12 PAC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24 DETERM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FECHA 29/07/2015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u="none" strike="noStrike" dirty="0">
                          <a:effectLst/>
                        </a:rPr>
                        <a:t>CLUB ATLETICO VILLA ALVEAR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NEGATIVO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POSITIVO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HIV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HBV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CHAGAS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19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 PAC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40 DETERM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FECHA 30/07/2015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399172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b="1" u="none" strike="noStrike" dirty="0">
                          <a:effectLst/>
                        </a:rPr>
                        <a:t>CLUB SOCIAL Y DEPORTIVO FONTANA</a:t>
                      </a:r>
                      <a:endParaRPr lang="es-A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NEGATIVO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POSITIVO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HIV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HBV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0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CHAGAS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18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>
                          <a:effectLst/>
                        </a:rPr>
                        <a:t>2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  <a:tr h="203719"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>
                          <a:effectLst/>
                        </a:rPr>
                        <a:t>TOTAL</a:t>
                      </a:r>
                      <a:endParaRPr lang="es-AR" sz="1200" b="0" i="0" u="none" strike="noStrike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20 PAC 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40 DETERM</a:t>
                      </a:r>
                      <a:endParaRPr lang="es-A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23" marR="9023" marT="902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03118"/>
              </p:ext>
            </p:extLst>
          </p:nvPr>
        </p:nvGraphicFramePr>
        <p:xfrm>
          <a:off x="1115616" y="1268760"/>
          <a:ext cx="66602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5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83868"/>
              </p:ext>
            </p:extLst>
          </p:nvPr>
        </p:nvGraphicFramePr>
        <p:xfrm>
          <a:off x="1457400" y="1434480"/>
          <a:ext cx="5814392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6300192" y="5661248"/>
            <a:ext cx="9716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 smtClean="0"/>
              <a:t>Fuente: Banco de Sangre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5669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139</TotalTime>
  <Words>329</Words>
  <Application>Microsoft Office PowerPoint</Application>
  <PresentationFormat>Presentación en pantalla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Actividades UC Hospital “Dr. Julio C. Perrando” – Chaco Dra. Mariela Fabiani (Epidemiología) Bioq. Adriana Fabre (Laboratorio) Bioq. Alejandro Kuc (Laboratorio)</vt:lpstr>
      <vt:lpstr>Actividades de promoción, sensibilización y concientización</vt:lpstr>
      <vt:lpstr>Promoción en Medios</vt:lpstr>
      <vt:lpstr>Testeo Voluntario Camión Sanitario</vt:lpstr>
      <vt:lpstr>Captación de Pacientes</vt:lpstr>
      <vt:lpstr>Presentación de PowerPoint</vt:lpstr>
      <vt:lpstr>Acta-Acuerdo Liga de Fútbol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Milko</dc:creator>
  <cp:lastModifiedBy>Milko</cp:lastModifiedBy>
  <cp:revision>12</cp:revision>
  <dcterms:created xsi:type="dcterms:W3CDTF">2015-12-01T00:38:45Z</dcterms:created>
  <dcterms:modified xsi:type="dcterms:W3CDTF">2015-12-01T11:54:52Z</dcterms:modified>
</cp:coreProperties>
</file>