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31"/>
  </p:notesMasterIdLst>
  <p:sldIdLst>
    <p:sldId id="856" r:id="rId3"/>
    <p:sldId id="880" r:id="rId4"/>
    <p:sldId id="858" r:id="rId5"/>
    <p:sldId id="859" r:id="rId6"/>
    <p:sldId id="861" r:id="rId7"/>
    <p:sldId id="863" r:id="rId8"/>
    <p:sldId id="862" r:id="rId9"/>
    <p:sldId id="860" r:id="rId10"/>
    <p:sldId id="864" r:id="rId11"/>
    <p:sldId id="865" r:id="rId12"/>
    <p:sldId id="866" r:id="rId13"/>
    <p:sldId id="867" r:id="rId14"/>
    <p:sldId id="879" r:id="rId15"/>
    <p:sldId id="868" r:id="rId16"/>
    <p:sldId id="869" r:id="rId17"/>
    <p:sldId id="857" r:id="rId18"/>
    <p:sldId id="876" r:id="rId19"/>
    <p:sldId id="877" r:id="rId20"/>
    <p:sldId id="878" r:id="rId21"/>
    <p:sldId id="855" r:id="rId22"/>
    <p:sldId id="874" r:id="rId23"/>
    <p:sldId id="870" r:id="rId24"/>
    <p:sldId id="872" r:id="rId25"/>
    <p:sldId id="881" r:id="rId26"/>
    <p:sldId id="871" r:id="rId27"/>
    <p:sldId id="875" r:id="rId28"/>
    <p:sldId id="873" r:id="rId29"/>
    <p:sldId id="882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BEE13F"/>
    <a:srgbClr val="EEB30C"/>
    <a:srgbClr val="D6A300"/>
    <a:srgbClr val="BBF5FD"/>
    <a:srgbClr val="DD718B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4660"/>
  </p:normalViewPr>
  <p:slideViewPr>
    <p:cSldViewPr>
      <p:cViewPr>
        <p:scale>
          <a:sx n="70" d="100"/>
          <a:sy n="70" d="100"/>
        </p:scale>
        <p:origin x="-70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9A098EF-1000-4134-8FFB-9A43B8430E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  <p:sp>
        <p:nvSpPr>
          <p:cNvPr id="409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18316-8193-4335-948D-0276BF802282}" type="slidenum">
              <a:rPr lang="es-ES" smtClean="0">
                <a:latin typeface="Arial" charset="0"/>
              </a:rPr>
              <a:pPr/>
              <a:t>12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</a:endParaRPr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B6596-FFA3-4E62-B532-31CCDFE69343}" type="slidenum">
              <a:rPr lang="es-ES" smtClean="0">
                <a:latin typeface="Arial" charset="0"/>
              </a:rPr>
              <a:pPr/>
              <a:t>27</a:t>
            </a:fld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6760-833A-43CA-BEC6-5D76F2488833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F42F-1842-43E8-B119-752C2CB49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393E-1E97-49BF-A7FB-CDF58E808F9B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1938-6076-49B6-B553-1D4C40FBB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CC2-323F-46D2-B1D2-72447CDCD096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C856-F353-4AB8-8A78-F5C1CFA0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9651-80BA-4A36-A464-DF2A04F2941C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5D9F-8BEC-46DB-9F5C-1E3C4D13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AAB5-103E-42FC-A21B-88B09A666ABE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1C88-18AA-4F3D-8E44-9CDD0424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B015-2020-4CF7-AA2C-073642BB9846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CCAD-AD08-4095-90BF-7B38CAA16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C824-2545-48DA-98C3-CAEAF9841579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AE2E-3AA8-4093-B36D-9A0621826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04198-33ED-476F-A2E3-2A2440BBC33E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E1AD-5ED3-4582-8326-061161D11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694D-C50E-4424-BBFE-B33A172C93A9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6B2F-ECCF-41E3-B1D5-4C6650115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F2E98-61B4-4269-9AE7-41EDD3A6F205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18C2-B4C6-41AF-AB42-F73E7EE54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8B49-73C5-4751-8718-59181117E377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3C61-A091-4ADA-98AE-F1E59BF89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5922-F68B-49B0-987E-A2D0627F9E43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817A-E1EA-4A51-872F-DF69781F9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1070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43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</p:grpSp>
      <p:sp>
        <p:nvSpPr>
          <p:cNvPr id="143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pSp>
        <p:nvGrpSpPr>
          <p:cNvPr id="1028" name="Group 55"/>
          <p:cNvGrpSpPr>
            <a:grpSpLocks/>
          </p:cNvGrpSpPr>
          <p:nvPr userDrawn="1"/>
        </p:nvGrpSpPr>
        <p:grpSpPr bwMode="auto">
          <a:xfrm>
            <a:off x="0" y="6272213"/>
            <a:ext cx="2417763" cy="585787"/>
            <a:chOff x="0" y="3878"/>
            <a:chExt cx="1841" cy="442"/>
          </a:xfrm>
        </p:grpSpPr>
        <p:pic>
          <p:nvPicPr>
            <p:cNvPr id="1032" name="Picture 56" descr="oblea malbran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78"/>
              <a:ext cx="32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93" name="Text Box 57"/>
            <p:cNvSpPr txBox="1">
              <a:spLocks noChangeArrowheads="1"/>
            </p:cNvSpPr>
            <p:nvPr userDrawn="1"/>
          </p:nvSpPr>
          <p:spPr bwMode="auto">
            <a:xfrm>
              <a:off x="345" y="3878"/>
              <a:ext cx="149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800"/>
                <a:t>Servicio Hepatitis y Gastroenteritis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MX" sz="800"/>
                <a:t>Laboratorio Nacional de Referencia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s-MX" sz="800"/>
                <a:t>INEI-ANLIS C.G. MALBRAN</a:t>
              </a:r>
              <a:endParaRPr lang="es-ES" sz="800"/>
            </a:p>
          </p:txBody>
        </p:sp>
      </p:grpSp>
      <p:grpSp>
        <p:nvGrpSpPr>
          <p:cNvPr id="1029" name="48 Grupo"/>
          <p:cNvGrpSpPr>
            <a:grpSpLocks/>
          </p:cNvGrpSpPr>
          <p:nvPr userDrawn="1"/>
        </p:nvGrpSpPr>
        <p:grpSpPr bwMode="auto">
          <a:xfrm>
            <a:off x="6359525" y="6369050"/>
            <a:ext cx="2725738" cy="371475"/>
            <a:chOff x="6449154" y="6453336"/>
            <a:chExt cx="2725738" cy="370626"/>
          </a:xfrm>
        </p:grpSpPr>
        <p:sp>
          <p:nvSpPr>
            <p:cNvPr id="14408" name="Text Box 72"/>
            <p:cNvSpPr txBox="1">
              <a:spLocks noChangeArrowheads="1"/>
            </p:cNvSpPr>
            <p:nvPr userDrawn="1"/>
          </p:nvSpPr>
          <p:spPr bwMode="auto">
            <a:xfrm>
              <a:off x="6449154" y="6454920"/>
              <a:ext cx="2725738" cy="369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Font typeface="Arial" pitchFamily="34" charset="0"/>
                <a:buNone/>
                <a:defRPr/>
              </a:pPr>
              <a:r>
                <a:rPr lang="es-E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24º RAUC  EJE 3  Prevención 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chemeClr val="folHlink"/>
                </a:buClr>
                <a:buFont typeface="Arial" pitchFamily="34" charset="0"/>
                <a:buNone/>
                <a:defRPr/>
              </a:pPr>
              <a:r>
                <a:rPr lang="es-E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 NOV – 01 DIC  2015</a:t>
              </a:r>
            </a:p>
          </p:txBody>
        </p:sp>
        <p:sp>
          <p:nvSpPr>
            <p:cNvPr id="14409" name="Rectangle 73"/>
            <p:cNvSpPr>
              <a:spLocks noChangeArrowheads="1"/>
            </p:cNvSpPr>
            <p:nvPr userDrawn="1"/>
          </p:nvSpPr>
          <p:spPr bwMode="auto">
            <a:xfrm>
              <a:off x="6515829" y="6453336"/>
              <a:ext cx="2592388" cy="33894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D23DA5-B6F8-465E-B1E1-9AEFA19F2A87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DCA665-0B4B-40E2-893A-1E3D71E83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84138"/>
            <a:ext cx="9018587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3 Rectángulo"/>
          <p:cNvSpPr>
            <a:spLocks noChangeArrowheads="1"/>
          </p:cNvSpPr>
          <p:nvPr/>
        </p:nvSpPr>
        <p:spPr bwMode="auto">
          <a:xfrm>
            <a:off x="684213" y="5949950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Journal of Clinical and Translational Hepatology 2015 vol. 3 | 117–126</a:t>
            </a:r>
            <a:endParaRPr 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3 Rectángulo"/>
          <p:cNvSpPr>
            <a:spLocks noChangeArrowheads="1"/>
          </p:cNvSpPr>
          <p:nvPr/>
        </p:nvSpPr>
        <p:spPr bwMode="auto">
          <a:xfrm>
            <a:off x="981075" y="5949950"/>
            <a:ext cx="6759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Human Vaccines &amp; Immunotherapeutics 8:7, 1–4; July 2012;</a:t>
            </a:r>
            <a:endParaRPr 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5 Rectángulo"/>
          <p:cNvSpPr>
            <a:spLocks noChangeArrowheads="1"/>
          </p:cNvSpPr>
          <p:nvPr/>
        </p:nvSpPr>
        <p:spPr bwMode="auto">
          <a:xfrm>
            <a:off x="323850" y="23813"/>
            <a:ext cx="4229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i="1"/>
              <a:t>Estudio Fase III en China, n = 112 604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964612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3 Rectángulo"/>
          <p:cNvSpPr>
            <a:spLocks noChangeArrowheads="1"/>
          </p:cNvSpPr>
          <p:nvPr/>
        </p:nvSpPr>
        <p:spPr bwMode="auto">
          <a:xfrm>
            <a:off x="2627313" y="62372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 </a:t>
            </a: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Lancet 2010; 376: 895–902</a:t>
            </a:r>
          </a:p>
        </p:txBody>
      </p:sp>
      <p:sp>
        <p:nvSpPr>
          <p:cNvPr id="38915" name="4 CuadroTexto"/>
          <p:cNvSpPr txBox="1">
            <a:spLocks noChangeArrowheads="1"/>
          </p:cNvSpPr>
          <p:nvPr/>
        </p:nvSpPr>
        <p:spPr bwMode="auto">
          <a:xfrm>
            <a:off x="3175" y="12700"/>
            <a:ext cx="6048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Estudio Fase III en China, n = 112 604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24075" y="5734050"/>
            <a:ext cx="4824413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 Engl J Med  MARZO 2015; 372 : 914-22.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476250"/>
            <a:ext cx="8526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49788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4 Rectángulo"/>
          <p:cNvSpPr>
            <a:spLocks noChangeArrowheads="1"/>
          </p:cNvSpPr>
          <p:nvPr/>
        </p:nvSpPr>
        <p:spPr bwMode="auto">
          <a:xfrm>
            <a:off x="2195513" y="59499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/>
              <a:t>N Engl J Med  MARZO 2015; 372 : 914-22.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78486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339975" y="5949950"/>
            <a:ext cx="5400675" cy="366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N Engl J Med  MARZO 2015; 372 : 914-22.</a:t>
            </a:r>
            <a:endParaRPr 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8913"/>
            <a:ext cx="80708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195513" y="6021388"/>
            <a:ext cx="5545137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N Engl J Med  MARZO 2015; 372 : 914-22.</a:t>
            </a:r>
            <a:endParaRPr 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3 Rectángulo"/>
          <p:cNvSpPr>
            <a:spLocks noChangeArrowheads="1"/>
          </p:cNvSpPr>
          <p:nvPr/>
        </p:nvSpPr>
        <p:spPr bwMode="auto">
          <a:xfrm>
            <a:off x="539750" y="573405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Journal of Clinical and Translational Hepatology 2015 vol. 3 | 117–126</a:t>
            </a:r>
            <a:endParaRPr 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4319587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651500" y="1916113"/>
            <a:ext cx="30622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Publication details : </a:t>
            </a:r>
          </a:p>
          <a:p>
            <a:pPr>
              <a:defRPr/>
            </a:pPr>
            <a:endParaRPr lang="es-ES_tradnl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pages: 92</a:t>
            </a:r>
            <a:b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Publication date: July 2014</a:t>
            </a: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Languages: English</a:t>
            </a:r>
            <a:b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ISBN: 978 92 4 150760 8</a:t>
            </a:r>
            <a:b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ES_tradnl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Downloads</a:t>
            </a:r>
          </a:p>
          <a:p>
            <a:pPr>
              <a:defRPr/>
            </a:pP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(file size: 1.29 MB)</a:t>
            </a:r>
          </a:p>
          <a:p>
            <a:pPr>
              <a:defRPr/>
            </a:pPr>
            <a:endParaRPr lang="es-ES_tradnl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863" y="981075"/>
            <a:ext cx="46561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49323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60350"/>
            <a:ext cx="1581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6262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0"/>
            <a:ext cx="1638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 flipV="1">
            <a:off x="3132138" y="2997200"/>
            <a:ext cx="3887787" cy="3603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03263"/>
          </a:xfrm>
        </p:spPr>
        <p:txBody>
          <a:bodyPr/>
          <a:lstStyle/>
          <a:p>
            <a:pPr>
              <a:defRPr/>
            </a:pPr>
            <a:r>
              <a:rPr lang="es-ES_tradnl" sz="3200" smtClean="0">
                <a:latin typeface="Comic Sans MS" pitchFamily="66" charset="0"/>
              </a:rPr>
              <a:t>HEV infection …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5175"/>
            <a:ext cx="9144000" cy="41052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600" smtClean="0">
                <a:latin typeface="Comic Sans MS" pitchFamily="66" charset="0"/>
              </a:rPr>
              <a:t>Hepatitis E virus (HEV) infection is a global problem that affects 20 million individuals,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600" smtClean="0">
                <a:latin typeface="Comic Sans MS" pitchFamily="66" charset="0"/>
              </a:rPr>
              <a:t>and cause acute hepatitis in 3.5 million,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600" smtClean="0">
                <a:latin typeface="Comic Sans MS" pitchFamily="66" charset="0"/>
              </a:rPr>
              <a:t>with approximately 70 000 deaths worldwide / year.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600" smtClean="0">
                <a:latin typeface="Comic Sans MS" pitchFamily="66" charset="0"/>
              </a:rPr>
              <a:t> While the acute disease is generally self-limited, however, it may progress to fatal fulminant liver failure in certain individuals.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600" smtClean="0">
                <a:latin typeface="Comic Sans MS" pitchFamily="66" charset="0"/>
              </a:rPr>
              <a:t> Contaminated water supplies disseminate this virus through the faecal–oral route,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2600" smtClean="0">
                <a:latin typeface="Comic Sans MS" pitchFamily="66" charset="0"/>
              </a:rPr>
              <a:t>and swine is thought to be its zoonotic reservoir.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835150" y="5013325"/>
            <a:ext cx="65532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304800" indent="-304800">
              <a:defRPr/>
            </a:pP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Liver Int. FEB 2015; 35: 311–316</a:t>
            </a:r>
          </a:p>
          <a:p>
            <a:pPr marL="304800" indent="-304800">
              <a:defRPr/>
            </a:pPr>
            <a:r>
              <a:rPr lang="es-ES_tradnl"/>
              <a:t>Samir Haffar1,†, Fateh Bazerbachi2,† and John R. Lake2,*</a:t>
            </a:r>
          </a:p>
          <a:p>
            <a:pPr marL="304800" indent="-304800">
              <a:defRPr/>
            </a:pPr>
            <a:r>
              <a:rPr lang="es-ES_tradnl"/>
              <a:t>1Dep of Gastroent, Al-Mouassat University Hosp, Damascus, Syria</a:t>
            </a:r>
          </a:p>
          <a:p>
            <a:pPr marL="304800" indent="-304800">
              <a:defRPr/>
            </a:pPr>
            <a:r>
              <a:rPr lang="es-ES_tradnl"/>
              <a:t>2Dep of Gastroent, U of Minnesota, Minneapolis, MN, USA</a:t>
            </a:r>
          </a:p>
          <a:p>
            <a:pPr marL="304800" indent="-304800">
              <a:defRPr/>
            </a:pPr>
            <a:r>
              <a:rPr lang="es-ES_tradnl"/>
              <a:t>†Both authors contributed equally to this work.</a:t>
            </a:r>
            <a:endParaRPr lang="es-ES_tradn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549275"/>
            <a:ext cx="88487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4 CuadroTexto"/>
          <p:cNvSpPr txBox="1">
            <a:spLocks noChangeArrowheads="1"/>
          </p:cNvSpPr>
          <p:nvPr/>
        </p:nvSpPr>
        <p:spPr bwMode="auto">
          <a:xfrm>
            <a:off x="755650" y="260350"/>
            <a:ext cx="525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/>
              <a:t>Areas para Investigación futura</a:t>
            </a:r>
          </a:p>
        </p:txBody>
      </p:sp>
      <p:sp>
        <p:nvSpPr>
          <p:cNvPr id="50178" name="5 CuadroTexto"/>
          <p:cNvSpPr txBox="1">
            <a:spLocks noChangeArrowheads="1"/>
          </p:cNvSpPr>
          <p:nvPr/>
        </p:nvSpPr>
        <p:spPr bwMode="auto">
          <a:xfrm>
            <a:off x="0" y="836613"/>
            <a:ext cx="91440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/>
              <a:t>Título de Anticuerpos protectores requerido para la protección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/>
              <a:t>Duración de la protección proporcionada por la vacuna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/>
              <a:t>Necesidad de «Booster»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/>
              <a:t>Utilidad de la vacuna contra todas las infecciones por HEV (no solo infección clínica)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es-ES" sz="200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/>
              <a:t>Utilidad en la post-exposición (ej: en brotes)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es-ES" sz="2000" b="1" i="1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 b="1" i="1"/>
              <a:t>No se estudio la eficacia en regiones donde prevalece Genotipo 3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es-ES" sz="2000" b="1" i="1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/>
              <a:t>Estudios de costo efectividad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000"/>
              <a:t>No se estudio seguridad y eficacia en: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s-ES"/>
              <a:t>Rangos etarios extremos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s-ES"/>
              <a:t>Embarazadas*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s-ES"/>
              <a:t>Pacientes con enfermedad hepatica crónica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s-ES"/>
              <a:t>Pacientes inmunosuprimidos</a:t>
            </a:r>
          </a:p>
        </p:txBody>
      </p:sp>
      <p:sp>
        <p:nvSpPr>
          <p:cNvPr id="51204" name="6 CuadroTexto"/>
          <p:cNvSpPr txBox="1">
            <a:spLocks noChangeArrowheads="1"/>
          </p:cNvSpPr>
          <p:nvPr/>
        </p:nvSpPr>
        <p:spPr bwMode="auto">
          <a:xfrm>
            <a:off x="179388" y="5805488"/>
            <a:ext cx="694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* Se estudiaron 37 embarazadas en forma «accidental»</a:t>
            </a:r>
          </a:p>
        </p:txBody>
      </p:sp>
      <p:sp>
        <p:nvSpPr>
          <p:cNvPr id="50180" name="7 Rectángulo"/>
          <p:cNvSpPr>
            <a:spLocks noChangeArrowheads="1"/>
          </p:cNvSpPr>
          <p:nvPr/>
        </p:nvSpPr>
        <p:spPr bwMode="auto">
          <a:xfrm>
            <a:off x="2771775" y="6237288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Liver Int. FEB 2015; 35: 311–316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7975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1 CuadroTexto"/>
          <p:cNvSpPr txBox="1">
            <a:spLocks noChangeArrowheads="1"/>
          </p:cNvSpPr>
          <p:nvPr/>
        </p:nvSpPr>
        <p:spPr bwMode="auto">
          <a:xfrm>
            <a:off x="6011863" y="1557338"/>
            <a:ext cx="313213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“Animamos a la comunidad global de salud, incluyendo a la industria,  a no escatimar esfuerzos en hacer  que esta vacuna  sea una realidad para salvar vidas de las poblaciones  más vulnerables”</a:t>
            </a:r>
          </a:p>
          <a:p>
            <a:pPr algn="ctr"/>
            <a:r>
              <a:rPr lang="es-ES"/>
              <a:t> (Africa 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84438" y="6308725"/>
            <a:ext cx="333851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 Engl J Med 372;23 June 4,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488"/>
            <a:ext cx="8424862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2 Rectángulo"/>
          <p:cNvSpPr>
            <a:spLocks noChangeArrowheads="1"/>
          </p:cNvSpPr>
          <p:nvPr/>
        </p:nvSpPr>
        <p:spPr bwMode="auto">
          <a:xfrm>
            <a:off x="2339975" y="6092825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Nature. 2012 Nov 1; vol 491 (p21-22)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84963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268538" y="6092825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it-IT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Nature. 2012 Nov 1; vol 491 (p21-22)</a:t>
            </a:r>
            <a:endParaRPr lang="es-ES_tradnl"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852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3 Rectángulo"/>
          <p:cNvSpPr>
            <a:spLocks noChangeArrowheads="1"/>
          </p:cNvSpPr>
          <p:nvPr/>
        </p:nvSpPr>
        <p:spPr bwMode="auto">
          <a:xfrm>
            <a:off x="2339975" y="5949950"/>
            <a:ext cx="3992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Open Forum Infect Dis. 2014 Nov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3 CuadroTexto"/>
          <p:cNvSpPr txBox="1">
            <a:spLocks noChangeArrowheads="1"/>
          </p:cNvSpPr>
          <p:nvPr/>
        </p:nvSpPr>
        <p:spPr bwMode="auto">
          <a:xfrm>
            <a:off x="395288" y="0"/>
            <a:ext cx="6049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Protección contra la infección por hepatitis E en animales</a:t>
            </a:r>
          </a:p>
        </p:txBody>
      </p:sp>
      <p:sp>
        <p:nvSpPr>
          <p:cNvPr id="54274" name="4 CuadroTexto"/>
          <p:cNvSpPr txBox="1">
            <a:spLocks noChangeArrowheads="1"/>
          </p:cNvSpPr>
          <p:nvPr/>
        </p:nvSpPr>
        <p:spPr bwMode="auto">
          <a:xfrm>
            <a:off x="0" y="4724400"/>
            <a:ext cx="9144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La vacuna HEV 239 demostró alta inmunogenicidad en conejos</a:t>
            </a:r>
          </a:p>
          <a:p>
            <a:endParaRPr lang="es-ES" sz="800"/>
          </a:p>
          <a:p>
            <a:r>
              <a:rPr lang="es-ES"/>
              <a:t>Podría ser usada para prevenir la infección en animales.</a:t>
            </a:r>
          </a:p>
          <a:p>
            <a:endParaRPr lang="es-ES"/>
          </a:p>
          <a:p>
            <a:pPr algn="ctr"/>
            <a:r>
              <a:rPr lang="es-ES" b="1" i="1"/>
              <a:t>Podría ser utilizada en prevenir brotes asociados a alimentos en países en vías de desarrollo o en países desarrollados?</a:t>
            </a:r>
          </a:p>
        </p:txBody>
      </p:sp>
      <p:pic>
        <p:nvPicPr>
          <p:cNvPr id="54275" name="Picture 2" descr="An external file that holds a picture, illustration, etc.&#10;Object name is pone.0087600.g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7345362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5 Rectángulo"/>
          <p:cNvSpPr>
            <a:spLocks noChangeArrowheads="1"/>
          </p:cNvSpPr>
          <p:nvPr/>
        </p:nvSpPr>
        <p:spPr bwMode="auto">
          <a:xfrm>
            <a:off x="3059113" y="6308725"/>
            <a:ext cx="3052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PLoS One. 2014; 9(1): e87600.</a:t>
            </a:r>
          </a:p>
        </p:txBody>
      </p:sp>
      <p:sp>
        <p:nvSpPr>
          <p:cNvPr id="54277" name="1 Rectángulo"/>
          <p:cNvSpPr>
            <a:spLocks noChangeArrowheads="1"/>
          </p:cNvSpPr>
          <p:nvPr/>
        </p:nvSpPr>
        <p:spPr bwMode="auto">
          <a:xfrm>
            <a:off x="0" y="364490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/>
              <a:t>Time course of anti-HEV levels in rabbits vaccinated with HEV 239 vaccine and subsequently challenged with rabbit HEV and swine HEV at 6 weeks post-vaccination (wpv).</a:t>
            </a:r>
            <a:r>
              <a:rPr lang="en-US" sz="1100"/>
              <a:t>(A &amp; B) Rabbits inoculated with PBS buffer and challenged at 6 wpv with rabbit HEV and swine HEV of genotype 4, respectively. (C &amp; D) Rabbits vaccinated with HEV 239 vaccine and challenged at 6 wpv with rabbit HEV and swine HEV of genotype 4, respectively. Arrow in the X-axis indicates the time of challenge at 6 wpv. Rabbits were vaccinated on week 0 and two booster doses on week 2 and week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3 CuadroTexto"/>
          <p:cNvSpPr txBox="1">
            <a:spLocks noChangeArrowheads="1"/>
          </p:cNvSpPr>
          <p:nvPr/>
        </p:nvSpPr>
        <p:spPr bwMode="auto">
          <a:xfrm>
            <a:off x="2484438" y="0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 quienes vacunar … ?</a:t>
            </a:r>
          </a:p>
        </p:txBody>
      </p:sp>
      <p:sp>
        <p:nvSpPr>
          <p:cNvPr id="55298" name="5 CuadroTexto"/>
          <p:cNvSpPr txBox="1">
            <a:spLocks noChangeArrowheads="1"/>
          </p:cNvSpPr>
          <p:nvPr/>
        </p:nvSpPr>
        <p:spPr bwMode="auto">
          <a:xfrm>
            <a:off x="331788" y="692150"/>
            <a:ext cx="8488362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i="1"/>
              <a:t>*En Países en desarrollo</a:t>
            </a:r>
          </a:p>
          <a:p>
            <a:endParaRPr lang="es-ES" sz="800" b="1" i="1"/>
          </a:p>
          <a:p>
            <a:r>
              <a:rPr lang="es-ES" sz="2400"/>
              <a:t>Grupos de Alto Riesgo :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Embarazadas en 2do y 3er trimestre,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Ancianos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Niños menores de dos años de edad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Control de Brotes</a:t>
            </a:r>
          </a:p>
          <a:p>
            <a:endParaRPr lang="es-ES" sz="2400"/>
          </a:p>
          <a:p>
            <a:r>
              <a:rPr lang="es-ES" sz="2400" b="1" i="1"/>
              <a:t>*En Países Desarrollados</a:t>
            </a:r>
          </a:p>
          <a:p>
            <a:endParaRPr lang="es-ES" sz="800" b="1" i="1"/>
          </a:p>
          <a:p>
            <a:r>
              <a:rPr lang="es-ES" sz="2400"/>
              <a:t>Grupos de Alto  Riesgo :</a:t>
            </a:r>
          </a:p>
          <a:p>
            <a:endParaRPr lang="es-ES" sz="80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Trabajadores de la industria alimenticia,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Pacientes inmunodeprimidos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Pacientes con enfermedades crónicas del hígado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s-ES" sz="2400"/>
              <a:t>Viajeros a zonas endémicas</a:t>
            </a:r>
          </a:p>
        </p:txBody>
      </p:sp>
      <p:sp>
        <p:nvSpPr>
          <p:cNvPr id="49155" name="6 Rectángulo"/>
          <p:cNvSpPr>
            <a:spLocks noChangeArrowheads="1"/>
          </p:cNvSpPr>
          <p:nvPr/>
        </p:nvSpPr>
        <p:spPr bwMode="auto">
          <a:xfrm>
            <a:off x="2987675" y="6165850"/>
            <a:ext cx="317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Liver Int. 2015; 35: 311–316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7852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es-E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Protocolo HEV Argentina.  Red de UC (27)</a:t>
            </a:r>
          </a:p>
          <a:p>
            <a:endParaRPr lang="es-ES" u="sng"/>
          </a:p>
          <a:p>
            <a:endParaRPr lang="es-ES" u="sng"/>
          </a:p>
          <a:p>
            <a:r>
              <a:rPr lang="es-ES" sz="1800" i="1">
                <a:effectLst>
                  <a:outerShdw blurRad="38100" dist="38100" dir="2700000" algn="tl">
                    <a:srgbClr val="000000"/>
                  </a:outerShdw>
                </a:effectLst>
              </a:rPr>
              <a:t>*Prevalencia</a:t>
            </a:r>
          </a:p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Población sana;  edad : menores de 10 años</a:t>
            </a:r>
          </a:p>
          <a:p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n: ¿?</a:t>
            </a:r>
          </a:p>
          <a:p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STATCALC  EPI. INFO</a:t>
            </a:r>
          </a:p>
          <a:p>
            <a:endParaRPr lang="es-E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40.000.000  prevalencia 2%  (1-3) 95% de confianza: n=753 menores de 10 años</a:t>
            </a:r>
          </a:p>
          <a:p>
            <a:r>
              <a:rPr lang="es-ES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n : 800 ¿?   30 mtras por UC  ¿?</a:t>
            </a: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E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 i="1">
                <a:effectLst>
                  <a:outerShdw blurRad="38100" dist="38100" dir="2700000" algn="tl">
                    <a:srgbClr val="000000"/>
                  </a:outerShdw>
                </a:effectLst>
              </a:rPr>
              <a:t>*Circulación</a:t>
            </a:r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Hep NoABC con ALAT &gt; 2.5 VN       Durante 6 meses;  edad 0-99 años </a:t>
            </a:r>
          </a:p>
          <a:p>
            <a:endParaRPr lang="es-E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n : ¿?</a:t>
            </a:r>
          </a:p>
          <a:p>
            <a:endParaRPr 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STATCALC  EPI. INFO</a:t>
            </a:r>
          </a:p>
          <a:p>
            <a:r>
              <a:rPr 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40 000 000  prevalencia estimada  10%  (4-16)  95% de confianza:</a:t>
            </a:r>
          </a:p>
          <a:p>
            <a:r>
              <a:rPr lang="es-ES" sz="1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n= 96                   3.6 casos por UC</a:t>
            </a:r>
            <a:endParaRPr lang="es-ES_tradnl" sz="18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563"/>
            <a:ext cx="91440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3 Rectángulo"/>
          <p:cNvSpPr>
            <a:spLocks noChangeArrowheads="1"/>
          </p:cNvSpPr>
          <p:nvPr/>
        </p:nvSpPr>
        <p:spPr bwMode="auto">
          <a:xfrm>
            <a:off x="2771775" y="6092825"/>
            <a:ext cx="366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Liver Int. FEB 2015; 35: 311–316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3 Rectángulo"/>
          <p:cNvSpPr>
            <a:spLocks noChangeArrowheads="1"/>
          </p:cNvSpPr>
          <p:nvPr/>
        </p:nvSpPr>
        <p:spPr bwMode="auto">
          <a:xfrm>
            <a:off x="2627313" y="6165850"/>
            <a:ext cx="366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Liver Int. FEB 2015; 35: 311–316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5288"/>
            <a:ext cx="871378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3 Rectángulo"/>
          <p:cNvSpPr>
            <a:spLocks noChangeArrowheads="1"/>
          </p:cNvSpPr>
          <p:nvPr/>
        </p:nvSpPr>
        <p:spPr bwMode="auto">
          <a:xfrm>
            <a:off x="1547813" y="5949950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Human Vaccines &amp; Immunotherapeutics 8:7, 1–4; July 2012;</a:t>
            </a:r>
            <a:endParaRPr 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3" name="4 Rectángulo"/>
          <p:cNvSpPr>
            <a:spLocks noChangeArrowheads="1"/>
          </p:cNvSpPr>
          <p:nvPr/>
        </p:nvSpPr>
        <p:spPr bwMode="auto">
          <a:xfrm>
            <a:off x="900113" y="23813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Hepatitis E vaccine development … a 14 year odyssey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836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3 Rectángulo"/>
          <p:cNvSpPr>
            <a:spLocks noChangeArrowheads="1"/>
          </p:cNvSpPr>
          <p:nvPr/>
        </p:nvSpPr>
        <p:spPr bwMode="auto">
          <a:xfrm>
            <a:off x="1403350" y="5805488"/>
            <a:ext cx="662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Human Vaccines &amp; Immunotherapeutics 8:7, 1–4; July 2012;</a:t>
            </a:r>
            <a:endParaRPr lang="es-ES" sz="1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7975"/>
            <a:ext cx="8569325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 descr="Resultado de imagen para hecolin hepatitis e vacc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5842" name="AutoShape 4" descr="Resultado de imagen para hecolin hepatitis e vaccine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pic>
        <p:nvPicPr>
          <p:cNvPr id="35843" name="Picture 6" descr="http://2.bp.blogspot.com/-V9YzehdvvlA/VOQApwsZjYI/AAAAAAAAAjA/_GHyDqLfuXc/s1600/Innovax-Heco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80975"/>
            <a:ext cx="8758238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 </a:t>
            </a:r>
            <a:r>
              <a:rPr lang="es-ES" b="1" i="1" dirty="0" err="1"/>
              <a:t>Future</a:t>
            </a:r>
            <a:r>
              <a:rPr lang="es-ES" b="1" i="1" dirty="0"/>
              <a:t> </a:t>
            </a:r>
            <a:r>
              <a:rPr lang="es-ES" b="1" i="1" dirty="0" err="1"/>
              <a:t>Microbiol</a:t>
            </a:r>
            <a:r>
              <a:rPr lang="es-ES" b="1" i="1" dirty="0"/>
              <a:t>. </a:t>
            </a:r>
            <a:r>
              <a:rPr lang="es-ES" dirty="0"/>
              <a:t>(2011) </a:t>
            </a:r>
            <a:r>
              <a:rPr lang="es-ES" b="1" dirty="0"/>
              <a:t>6</a:t>
            </a:r>
            <a:r>
              <a:rPr lang="es-ES" dirty="0"/>
              <a:t>(1), 23–27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620713"/>
            <a:ext cx="87804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2627313" y="616585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Lancet 2010; 376: 895–902</a:t>
            </a:r>
          </a:p>
        </p:txBody>
      </p:sp>
      <p:sp>
        <p:nvSpPr>
          <p:cNvPr id="36868" name="4 Rectángulo"/>
          <p:cNvSpPr>
            <a:spLocks noChangeArrowheads="1"/>
          </p:cNvSpPr>
          <p:nvPr/>
        </p:nvSpPr>
        <p:spPr bwMode="auto">
          <a:xfrm>
            <a:off x="395288" y="188913"/>
            <a:ext cx="4464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/>
              <a:t>Estudio Fase III en China, n = 112 604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z de luz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</TotalTime>
  <Words>689</Words>
  <Application>Microsoft Office PowerPoint</Application>
  <PresentationFormat>On-screen Show (4:3)</PresentationFormat>
  <Paragraphs>111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Comic Sans MS</vt:lpstr>
      <vt:lpstr>Arial</vt:lpstr>
      <vt:lpstr>Wingdings</vt:lpstr>
      <vt:lpstr>Calibri</vt:lpstr>
      <vt:lpstr>Haz de luz</vt:lpstr>
      <vt:lpstr>Diseño personalizado</vt:lpstr>
      <vt:lpstr>Diapositiva 1</vt:lpstr>
      <vt:lpstr>HEV infection …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SLO50</dc:creator>
  <cp:lastModifiedBy>WinuE</cp:lastModifiedBy>
  <cp:revision>381</cp:revision>
  <dcterms:created xsi:type="dcterms:W3CDTF">2010-09-21T21:19:11Z</dcterms:created>
  <dcterms:modified xsi:type="dcterms:W3CDTF">2015-11-30T01:02:22Z</dcterms:modified>
</cp:coreProperties>
</file>