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4"/>
  </p:notesMasterIdLst>
  <p:sldIdLst>
    <p:sldId id="256" r:id="rId3"/>
    <p:sldId id="278" r:id="rId4"/>
    <p:sldId id="279" r:id="rId5"/>
    <p:sldId id="281" r:id="rId6"/>
    <p:sldId id="282" r:id="rId7"/>
    <p:sldId id="283" r:id="rId8"/>
    <p:sldId id="284" r:id="rId9"/>
    <p:sldId id="286" r:id="rId10"/>
    <p:sldId id="287" r:id="rId11"/>
    <p:sldId id="291" r:id="rId12"/>
    <p:sldId id="285" r:id="rId13"/>
    <p:sldId id="289" r:id="rId14"/>
    <p:sldId id="288" r:id="rId15"/>
    <p:sldId id="290" r:id="rId16"/>
    <p:sldId id="297" r:id="rId17"/>
    <p:sldId id="299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9522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81" autoAdjust="0"/>
    <p:restoredTop sz="94660"/>
  </p:normalViewPr>
  <p:slideViewPr>
    <p:cSldViewPr>
      <p:cViewPr>
        <p:scale>
          <a:sx n="100" d="100"/>
          <a:sy n="100" d="100"/>
        </p:scale>
        <p:origin x="444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VHA</c:v>
                </c:pt>
              </c:strCache>
            </c:strRef>
          </c:tx>
          <c:cat>
            <c:numRef>
              <c:f>Hoja1!$A$2:$A$12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Hoja1!$B$2:$B$12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VHB</c:v>
                </c:pt>
              </c:strCache>
            </c:strRef>
          </c:tx>
          <c:cat>
            <c:numRef>
              <c:f>Hoja1!$A$2:$A$12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Hoja1!$C$2:$C$12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12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7</c:v>
                </c:pt>
                <c:pt idx="8">
                  <c:v>6</c:v>
                </c:pt>
                <c:pt idx="9">
                  <c:v>18</c:v>
                </c:pt>
                <c:pt idx="10">
                  <c:v>14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VHC</c:v>
                </c:pt>
              </c:strCache>
            </c:strRef>
          </c:tx>
          <c:cat>
            <c:numRef>
              <c:f>Hoja1!$A$2:$A$12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Hoja1!$D$2:$D$12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8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</c:ser>
        <c:axId val="54402048"/>
        <c:axId val="54424704"/>
      </c:barChart>
      <c:catAx>
        <c:axId val="54402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</a:t>
                </a:r>
              </a:p>
            </c:rich>
          </c:tx>
          <c:layout/>
        </c:title>
        <c:numFmt formatCode="General" sourceLinked="1"/>
        <c:tickLblPos val="nextTo"/>
        <c:crossAx val="54424704"/>
        <c:crosses val="autoZero"/>
        <c:auto val="1"/>
        <c:lblAlgn val="ctr"/>
        <c:lblOffset val="100"/>
      </c:catAx>
      <c:valAx>
        <c:axId val="54424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Nº de casos</a:t>
                </a:r>
                <a:endParaRPr lang="es-AR" dirty="0"/>
              </a:p>
            </c:rich>
          </c:tx>
          <c:layout/>
        </c:title>
        <c:numFmt formatCode="General" sourceLinked="1"/>
        <c:tickLblPos val="nextTo"/>
        <c:crossAx val="5440204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A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355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4580" name="3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AR" smtClean="0"/>
              <a:t>28 de Julio 2015. NHSAP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209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9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EB3F648F-35B9-4AF4-8781-2CA5E5F88CE2}" type="datetime8">
              <a:rPr lang="en-US" smtClean="0"/>
              <a:pPr algn="ctr"/>
              <a:t>12/1/2015 12:17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mtClean="0">
                <a:solidFill>
                  <a:schemeClr val="tx2"/>
                </a:solidFill>
              </a:rPr>
              <a:t>24º RAUC. Instituto Malbrán. 30-11al 01-12-2015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66F2-18CB-44A3-A2AF-D5EA78B7EBE9}" type="datetime8">
              <a:rPr lang="en-US" smtClean="0">
                <a:solidFill>
                  <a:schemeClr val="tx2"/>
                </a:solidFill>
              </a:rPr>
              <a:pPr/>
              <a:t>12/1/2015 12:17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24º RAUC. Instituto Malbrán. 30-11al 01-12-2015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D52FEE-A49C-4C2F-AC42-D8210CD06B70}" type="datetime8">
              <a:rPr lang="en-US" smtClean="0">
                <a:solidFill>
                  <a:schemeClr val="tx2"/>
                </a:solidFill>
              </a:rPr>
              <a:pPr/>
              <a:t>12/1/2015 12:17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24º RAUC. Instituto Malbrán. 30-11al 01-12-2015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BC82-488D-41A0-A2B6-C21300C980CC}" type="datetime8">
              <a:rPr lang="en-US" smtClean="0"/>
              <a:pPr/>
              <a:t>12/1/2015 12:17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24º RAUC. Instituto Malbrán. 30-11al 01-12-2015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42AC-8A16-423D-8424-29CD73C0AC8B}" type="datetime8">
              <a:rPr lang="en-US" smtClean="0"/>
              <a:pPr/>
              <a:t>12/1/2015 12:17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24º RAUC. Instituto Malbrán. 30-11al 01-12-2015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1F5FAA-8B37-4E65-AA7B-759ABA47E6D2}" type="datetime8">
              <a:rPr lang="en-US" smtClean="0"/>
              <a:pPr/>
              <a:t>12/1/2015 12:17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24º RAUC. Instituto Malbrán. 30-11al 01-12-2015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6AC2F0-D5AF-4E60-88EE-79B38E49D9C4}" type="datetime8">
              <a:rPr lang="en-US" smtClean="0"/>
              <a:pPr/>
              <a:t>12/1/2015 12:17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24º RAUC. Instituto Malbrán. 30-11al 01-12-2015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205D-B59F-4F63-A9F9-4045462885A6}" type="datetime8">
              <a:rPr lang="en-US" smtClean="0"/>
              <a:pPr/>
              <a:t>12/1/2015 12:17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24º RAUC. Instituto Malbrán. 30-11al 01-12-2015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5CC1-1C4B-4FA8-97D2-5C9FDCBFA67E}" type="datetime8">
              <a:rPr lang="en-US" smtClean="0"/>
              <a:pPr/>
              <a:t>12/1/2015 12:17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24º RAUC. Instituto Malbrán. 30-11al 01-12-2015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D5CE-514E-4BEA-83F3-97F373275B60}" type="datetime8">
              <a:rPr lang="en-US" smtClean="0"/>
              <a:pPr/>
              <a:t>12/1/2015 12:17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24º RAUC. Instituto Malbrán. 30-11al 01-12-2015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B71B261-5BEA-435D-A8C4-ED5B79D8F620}" type="datetime8">
              <a:rPr lang="en-US" smtClean="0"/>
              <a:pPr/>
              <a:t>12/1/2015 12:17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24º RAUC. Instituto Malbrán. 30-11al 01-12-2015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E8FE5E0D-B6AB-40A7-98A3-44C7A118FD73}" type="datetime8">
              <a:rPr lang="en-US" smtClean="0">
                <a:solidFill>
                  <a:schemeClr val="tx2"/>
                </a:solidFill>
              </a:rPr>
              <a:pPr/>
              <a:t>12/1/2015 12:17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z="1400" smtClean="0">
                <a:solidFill>
                  <a:schemeClr val="tx2"/>
                </a:solidFill>
              </a:rPr>
              <a:t>24º RAUC. Instituto Malbrán. 30-11al 01-12-2015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‹Nº›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352928" cy="352839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_tradnl" sz="7000" b="1" i="1" kern="0" cap="none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«UNIDAD CENTINELA HEPATITIS »</a:t>
            </a:r>
            <a:endParaRPr lang="es-ES_tradnl" sz="32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8092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000" b="1" i="0" noProof="1" smtClean="0">
                <a:solidFill>
                  <a:srgbClr val="92D050"/>
                </a:solidFill>
              </a:rPr>
              <a:t>NUEVO HOSPITAL RIO CUARTO </a:t>
            </a:r>
            <a:r>
              <a:rPr lang="es-ES_tradnl" sz="2000" b="1" noProof="1" smtClean="0">
                <a:solidFill>
                  <a:srgbClr val="92D050"/>
                </a:solidFill>
              </a:rPr>
              <a:t>SAN ANTONIO DE PADUA</a:t>
            </a:r>
            <a:endParaRPr lang="es-ES_tradnl" sz="2000" b="1" i="0" noProof="1">
              <a:solidFill>
                <a:srgbClr val="92D050"/>
              </a:solidFill>
            </a:endParaRPr>
          </a:p>
        </p:txBody>
      </p:sp>
      <p:pic>
        <p:nvPicPr>
          <p:cNvPr id="4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096469" cy="12811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1 Marcador de pie de página"/>
          <p:cNvSpPr txBox="1">
            <a:spLocks/>
          </p:cNvSpPr>
          <p:nvPr/>
        </p:nvSpPr>
        <p:spPr>
          <a:xfrm>
            <a:off x="2339752" y="6219824"/>
            <a:ext cx="5904656" cy="52154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24º RAUC.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Instituto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30-11 al 01-12-2015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</a:t>
            </a:r>
            <a:r>
              <a:rPr lang="en-US" sz="2800" b="1" dirty="0" smtClean="0">
                <a:solidFill>
                  <a:srgbClr val="92D050"/>
                </a:solidFill>
              </a:rPr>
              <a:t>2013.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TESTEO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17264" y="2852936"/>
            <a:ext cx="8403207" cy="350865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s-AR" u="sng" dirty="0" smtClean="0"/>
          </a:p>
          <a:p>
            <a:endParaRPr lang="es-AR" u="sng" dirty="0" smtClean="0"/>
          </a:p>
          <a:p>
            <a:r>
              <a:rPr lang="es-AR" sz="2400" u="sng" dirty="0" smtClean="0">
                <a:latin typeface="Arial" pitchFamily="34" charset="0"/>
                <a:cs typeface="Arial" pitchFamily="34" charset="0"/>
              </a:rPr>
              <a:t>Pacientes:</a:t>
            </a:r>
            <a:r>
              <a:rPr lang="es-AR" dirty="0" smtClean="0"/>
              <a:t> </a:t>
            </a:r>
            <a:r>
              <a:rPr lang="es-AR" sz="2400" dirty="0" smtClean="0"/>
              <a:t>340        120 </a:t>
            </a:r>
            <a:r>
              <a:rPr lang="es-AR" sz="2400" dirty="0"/>
              <a:t>procesó </a:t>
            </a:r>
            <a:r>
              <a:rPr lang="es-AR" sz="2400" dirty="0" smtClean="0"/>
              <a:t>Inst. </a:t>
            </a:r>
            <a:r>
              <a:rPr lang="es-AR" sz="2400" dirty="0" err="1" smtClean="0"/>
              <a:t>Malbrán</a:t>
            </a:r>
            <a:endParaRPr lang="es-AR" sz="2400" dirty="0" smtClean="0"/>
          </a:p>
          <a:p>
            <a:r>
              <a:rPr lang="es-AR" sz="2400" dirty="0"/>
              <a:t> </a:t>
            </a:r>
            <a:r>
              <a:rPr lang="es-AR" sz="2400" dirty="0" smtClean="0"/>
              <a:t>                               220 Hospital S. A. de Padua</a:t>
            </a:r>
          </a:p>
          <a:p>
            <a:endParaRPr lang="es-AR" dirty="0"/>
          </a:p>
          <a:p>
            <a:endParaRPr lang="es-AR" dirty="0"/>
          </a:p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Resultados positivos:</a:t>
            </a:r>
          </a:p>
          <a:p>
            <a:r>
              <a:rPr lang="es-A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s-AR" sz="2000" dirty="0" smtClean="0"/>
              <a:t>- 8 </a:t>
            </a:r>
            <a:r>
              <a:rPr lang="es-AR" sz="2000" dirty="0" err="1" smtClean="0"/>
              <a:t>HBc</a:t>
            </a:r>
            <a:r>
              <a:rPr lang="es-AR" sz="2000" dirty="0" smtClean="0"/>
              <a:t> y anti </a:t>
            </a:r>
            <a:r>
              <a:rPr lang="es-AR" sz="2000" dirty="0" err="1"/>
              <a:t>HBs</a:t>
            </a:r>
            <a:r>
              <a:rPr lang="es-AR" sz="2000" dirty="0"/>
              <a:t> reactivos</a:t>
            </a:r>
            <a:r>
              <a:rPr lang="es-AR" sz="2000" dirty="0" smtClean="0"/>
              <a:t>,  </a:t>
            </a:r>
            <a:r>
              <a:rPr lang="es-AR" sz="2000" dirty="0" err="1" smtClean="0"/>
              <a:t>HBsAg</a:t>
            </a:r>
            <a:r>
              <a:rPr lang="es-AR" sz="2000" dirty="0" smtClean="0"/>
              <a:t> no reactivos (2,3%)</a:t>
            </a:r>
            <a:endParaRPr lang="es-AR" sz="2000" dirty="0"/>
          </a:p>
          <a:p>
            <a:r>
              <a:rPr lang="es-AR" sz="2000" dirty="0"/>
              <a:t>                       </a:t>
            </a:r>
            <a:r>
              <a:rPr lang="es-AR" sz="2000" dirty="0" smtClean="0"/>
              <a:t>             - 4 anti HVC (1,2%)</a:t>
            </a:r>
            <a:endParaRPr lang="es-AR" sz="2000" dirty="0"/>
          </a:p>
          <a:p>
            <a:r>
              <a:rPr lang="es-AR" sz="2000" dirty="0"/>
              <a:t>                       </a:t>
            </a:r>
            <a:r>
              <a:rPr lang="es-AR" sz="2000" dirty="0" smtClean="0"/>
              <a:t>             - 1 </a:t>
            </a:r>
            <a:r>
              <a:rPr lang="es-AR" sz="2000" dirty="0" err="1" smtClean="0"/>
              <a:t>HBc</a:t>
            </a:r>
            <a:r>
              <a:rPr lang="es-AR" sz="2000" dirty="0" smtClean="0"/>
              <a:t> </a:t>
            </a:r>
            <a:r>
              <a:rPr lang="es-AR" sz="2000" dirty="0"/>
              <a:t>y </a:t>
            </a:r>
            <a:r>
              <a:rPr lang="es-AR" sz="2000" dirty="0" err="1"/>
              <a:t>HBsAg</a:t>
            </a:r>
            <a:r>
              <a:rPr lang="es-AR" sz="2000" dirty="0"/>
              <a:t> </a:t>
            </a:r>
            <a:r>
              <a:rPr lang="es-AR" sz="2000" dirty="0" smtClean="0"/>
              <a:t>reactivos (0,3%)</a:t>
            </a:r>
          </a:p>
          <a:p>
            <a:endParaRPr lang="es-AR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679626" y="36450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715630" y="3803647"/>
            <a:ext cx="432048" cy="17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3562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</a:t>
            </a:r>
            <a:r>
              <a:rPr lang="en-US" sz="2800" b="1" dirty="0" smtClean="0">
                <a:solidFill>
                  <a:srgbClr val="92D050"/>
                </a:solidFill>
              </a:rPr>
              <a:t>2014.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9962"/>
              </p:ext>
            </p:extLst>
          </p:nvPr>
        </p:nvGraphicFramePr>
        <p:xfrm>
          <a:off x="1115616" y="2924944"/>
          <a:ext cx="6513612" cy="273078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28403"/>
                <a:gridCol w="1628403"/>
                <a:gridCol w="1628403"/>
                <a:gridCol w="1628403"/>
              </a:tblGrid>
              <a:tr h="502951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INSTITUCIÓN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TESTEADOS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VACUNADOS/TEST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VACUNADOS</a:t>
                      </a:r>
                      <a:endParaRPr lang="es-AR" dirty="0"/>
                    </a:p>
                  </a:txBody>
                  <a:tcPr/>
                </a:tc>
              </a:tr>
              <a:tr h="901898">
                <a:tc>
                  <a:txBody>
                    <a:bodyPr/>
                    <a:lstStyle/>
                    <a:p>
                      <a:r>
                        <a:rPr lang="es-AR" dirty="0" smtClean="0"/>
                        <a:t>Nuevo Hospital S.A. de Padua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67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34/67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16</a:t>
                      </a:r>
                      <a:endParaRPr lang="es-AR" dirty="0"/>
                    </a:p>
                  </a:txBody>
                  <a:tcPr/>
                </a:tc>
              </a:tr>
              <a:tr h="685855">
                <a:tc>
                  <a:txBody>
                    <a:bodyPr/>
                    <a:lstStyle/>
                    <a:p>
                      <a:r>
                        <a:rPr lang="es-AR" dirty="0" smtClean="0"/>
                        <a:t>Disp. Las Higueras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16/34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</a:t>
                      </a:r>
                      <a:endParaRPr lang="es-AR" dirty="0"/>
                    </a:p>
                  </a:txBody>
                  <a:tcPr/>
                </a:tc>
              </a:tr>
              <a:tr h="502951">
                <a:tc>
                  <a:txBody>
                    <a:bodyPr/>
                    <a:lstStyle/>
                    <a:p>
                      <a:r>
                        <a:rPr lang="es-AR" b="1" dirty="0" smtClean="0"/>
                        <a:t>Total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101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50/101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16</a:t>
                      </a:r>
                      <a:endParaRPr lang="es-A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7898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</a:t>
            </a:r>
            <a:r>
              <a:rPr lang="en-US" sz="2800" b="1" dirty="0" smtClean="0">
                <a:solidFill>
                  <a:srgbClr val="92D050"/>
                </a:solidFill>
              </a:rPr>
              <a:t>2014.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VACUNACIÓN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16348559"/>
              </p:ext>
            </p:extLst>
          </p:nvPr>
        </p:nvGraphicFramePr>
        <p:xfrm>
          <a:off x="839800" y="3212976"/>
          <a:ext cx="7298905" cy="273630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893752"/>
                <a:gridCol w="1384477"/>
                <a:gridCol w="1699897"/>
                <a:gridCol w="1320779"/>
              </a:tblGrid>
              <a:tr h="854753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INSTITUCION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FEMENINO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MASCULINO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TOTALES</a:t>
                      </a:r>
                      <a:endParaRPr lang="es-ES_tradnl" sz="2000" noProof="0" dirty="0"/>
                    </a:p>
                  </a:txBody>
                  <a:tcPr marL="95923" marR="95923"/>
                </a:tc>
              </a:tr>
              <a:tr h="757292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NUEVO</a:t>
                      </a:r>
                      <a:r>
                        <a:rPr lang="es-ES_tradnl" sz="1800" baseline="0" noProof="0" dirty="0" smtClean="0"/>
                        <a:t> HOSPITAL </a:t>
                      </a:r>
                    </a:p>
                    <a:p>
                      <a:pPr algn="ctr"/>
                      <a:r>
                        <a:rPr lang="es-ES_tradnl" sz="1800" baseline="0" noProof="0" dirty="0" smtClean="0"/>
                        <a:t> RIO CUARTO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33 (66%)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17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50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641138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DISP.</a:t>
                      </a:r>
                      <a:r>
                        <a:rPr lang="es-ES_tradnl" sz="1800" baseline="0" noProof="0" dirty="0" smtClean="0"/>
                        <a:t> LAS HIGUERAS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8 (50%)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8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16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483121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TOTALES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41 (62%)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25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66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86472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</a:t>
            </a:r>
            <a:r>
              <a:rPr lang="en-US" sz="2800" b="1" dirty="0" smtClean="0">
                <a:solidFill>
                  <a:srgbClr val="92D050"/>
                </a:solidFill>
              </a:rPr>
              <a:t>2014.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TESTEO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57442125"/>
              </p:ext>
            </p:extLst>
          </p:nvPr>
        </p:nvGraphicFramePr>
        <p:xfrm>
          <a:off x="839800" y="3212976"/>
          <a:ext cx="7298905" cy="273630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893752"/>
                <a:gridCol w="1384477"/>
                <a:gridCol w="1699897"/>
                <a:gridCol w="1320779"/>
              </a:tblGrid>
              <a:tr h="854753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INSTITUCION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FEMENINO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MASCULINO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TOTALES</a:t>
                      </a:r>
                      <a:endParaRPr lang="es-ES_tradnl" sz="2000" noProof="0" dirty="0"/>
                    </a:p>
                  </a:txBody>
                  <a:tcPr marL="95923" marR="95923"/>
                </a:tc>
              </a:tr>
              <a:tr h="757292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NUEVO</a:t>
                      </a:r>
                      <a:r>
                        <a:rPr lang="es-ES_tradnl" sz="1800" baseline="0" noProof="0" dirty="0" smtClean="0"/>
                        <a:t> HOSPITAL </a:t>
                      </a:r>
                    </a:p>
                    <a:p>
                      <a:pPr algn="ctr"/>
                      <a:r>
                        <a:rPr lang="es-ES_tradnl" sz="1800" baseline="0" noProof="0" dirty="0" smtClean="0"/>
                        <a:t> RIO CUARTO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53 (79%)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14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67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641138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DISP.</a:t>
                      </a:r>
                      <a:r>
                        <a:rPr lang="es-ES_tradnl" sz="1800" baseline="0" noProof="0" dirty="0" smtClean="0"/>
                        <a:t> LAS HIGUERAS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22 (65%)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12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34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483121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TOTALES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75  (74%)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26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101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8940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</a:t>
            </a:r>
            <a:r>
              <a:rPr lang="en-US" sz="2800" b="1" dirty="0" smtClean="0">
                <a:solidFill>
                  <a:srgbClr val="92D050"/>
                </a:solidFill>
              </a:rPr>
              <a:t>2014.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TESTEO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0334" y="2985095"/>
            <a:ext cx="8234114" cy="30469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PACIENTES: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101</a:t>
            </a:r>
          </a:p>
          <a:p>
            <a:endParaRPr lang="es-AR" sz="2400" dirty="0"/>
          </a:p>
          <a:p>
            <a:endParaRPr lang="es-AR" sz="2400" dirty="0" smtClean="0"/>
          </a:p>
          <a:p>
            <a:r>
              <a:rPr lang="es-AR" sz="2400" dirty="0" smtClean="0"/>
              <a:t>Resultados positivos: </a:t>
            </a:r>
          </a:p>
          <a:p>
            <a:pPr algn="r"/>
            <a:r>
              <a:rPr lang="es-AR" sz="2400" dirty="0"/>
              <a:t> </a:t>
            </a:r>
            <a:r>
              <a:rPr lang="es-AR" sz="2400" dirty="0" smtClean="0"/>
              <a:t>                          - 4 </a:t>
            </a:r>
            <a:r>
              <a:rPr lang="es-AR" sz="2400" dirty="0" err="1" smtClean="0"/>
              <a:t>HBc</a:t>
            </a:r>
            <a:r>
              <a:rPr lang="es-AR" sz="2400" dirty="0" smtClean="0"/>
              <a:t> y anti </a:t>
            </a:r>
            <a:r>
              <a:rPr lang="es-AR" sz="2400" dirty="0" err="1" smtClean="0"/>
              <a:t>HBs</a:t>
            </a:r>
            <a:r>
              <a:rPr lang="es-AR" sz="2400" dirty="0" smtClean="0"/>
              <a:t> reactivos. </a:t>
            </a:r>
            <a:r>
              <a:rPr lang="es-AR" sz="2400" dirty="0" err="1" smtClean="0"/>
              <a:t>HBsAg</a:t>
            </a:r>
            <a:r>
              <a:rPr lang="es-AR" sz="2400" dirty="0" smtClean="0"/>
              <a:t> no reactivo                      (4,0%)</a:t>
            </a:r>
          </a:p>
          <a:p>
            <a:r>
              <a:rPr lang="es-AR" sz="2400" dirty="0"/>
              <a:t> </a:t>
            </a:r>
            <a:r>
              <a:rPr lang="es-AR" sz="2400" dirty="0" smtClean="0"/>
              <a:t>                          - 1 anti HVC reactivo (1,0%)</a:t>
            </a:r>
          </a:p>
          <a:p>
            <a:endParaRPr lang="es-AR" sz="2400" dirty="0"/>
          </a:p>
        </p:txBody>
      </p:sp>
    </p:spTree>
    <p:extLst>
      <p:ext uri="{BB962C8B-B14F-4D97-AF65-F5344CB8AC3E}">
        <p14:creationId xmlns="" xmlns:p14="http://schemas.microsoft.com/office/powerpoint/2010/main" val="1338257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838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Título"/>
          <p:cNvSpPr txBox="1">
            <a:spLocks/>
          </p:cNvSpPr>
          <p:nvPr/>
        </p:nvSpPr>
        <p:spPr>
          <a:xfrm>
            <a:off x="422276" y="1556792"/>
            <a:ext cx="8153400" cy="57606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VACUNACION HEPATITIS B  2013 </a:t>
            </a:r>
            <a:br>
              <a:rPr lang="es-A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AR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26680789"/>
              </p:ext>
            </p:extLst>
          </p:nvPr>
        </p:nvGraphicFramePr>
        <p:xfrm>
          <a:off x="468314" y="1974670"/>
          <a:ext cx="7920110" cy="43281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95884"/>
                <a:gridCol w="1505075"/>
                <a:gridCol w="950573"/>
                <a:gridCol w="1742718"/>
                <a:gridCol w="1425860"/>
              </a:tblGrid>
              <a:tr h="518226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GRUPO</a:t>
                      </a:r>
                      <a:r>
                        <a:rPr lang="es-ES_tradnl" sz="1800" baseline="0" noProof="0" dirty="0" smtClean="0"/>
                        <a:t> ETAREO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HOSPITAL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UNRC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MUNIC.</a:t>
                      </a:r>
                      <a:r>
                        <a:rPr lang="es-ES_tradnl" sz="1800" baseline="0" noProof="0" dirty="0" smtClean="0"/>
                        <a:t> DE RIO CUARTO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TOTALES</a:t>
                      </a:r>
                      <a:endParaRPr lang="es-ES_tradnl" sz="18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algn="l"/>
                      <a:r>
                        <a:rPr lang="es-AR" sz="1600" dirty="0" smtClean="0"/>
                        <a:t>18-19 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11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12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23</a:t>
                      </a:r>
                      <a:endParaRPr lang="es-ES_tradnl" sz="16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 smtClean="0"/>
                        <a:t>20 A 24 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9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15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50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74</a:t>
                      </a:r>
                      <a:endParaRPr lang="es-ES_tradnl" sz="16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 smtClean="0"/>
                        <a:t>25 A 29 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18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58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78</a:t>
                      </a:r>
                      <a:endParaRPr lang="es-ES_tradnl" sz="16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 smtClean="0"/>
                        <a:t>30 A 34 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14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3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59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76</a:t>
                      </a:r>
                      <a:endParaRPr lang="es-ES_tradnl" sz="16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 smtClean="0"/>
                        <a:t>35 A 39 </a:t>
                      </a:r>
                      <a:r>
                        <a:rPr lang="es-AR" sz="1600" dirty="0" smtClean="0"/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9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59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69</a:t>
                      </a:r>
                      <a:endParaRPr lang="es-ES_tradnl" sz="16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 smtClean="0"/>
                        <a:t>40 A 44 </a:t>
                      </a:r>
                      <a:r>
                        <a:rPr lang="es-AR" sz="1600" dirty="0" smtClean="0"/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13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55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69</a:t>
                      </a:r>
                      <a:endParaRPr lang="es-ES_tradnl" sz="16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 smtClean="0"/>
                        <a:t>45 A 49 </a:t>
                      </a:r>
                      <a:r>
                        <a:rPr lang="es-AR" sz="1600" dirty="0" smtClean="0"/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23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42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65</a:t>
                      </a:r>
                      <a:endParaRPr lang="es-ES_tradnl" sz="16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 smtClean="0"/>
                        <a:t>50 A 54 </a:t>
                      </a:r>
                      <a:r>
                        <a:rPr lang="es-AR" sz="1600" dirty="0" smtClean="0"/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18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34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53</a:t>
                      </a:r>
                      <a:endParaRPr lang="es-ES_tradnl" sz="16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 smtClean="0"/>
                        <a:t>55 A 59 </a:t>
                      </a:r>
                      <a:r>
                        <a:rPr lang="es-AR" sz="1600" dirty="0" smtClean="0"/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12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25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37</a:t>
                      </a:r>
                      <a:endParaRPr lang="es-ES_tradnl" sz="1600" noProof="0" dirty="0"/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 smtClean="0"/>
                        <a:t>60</a:t>
                      </a:r>
                      <a:r>
                        <a:rPr lang="es-ES_tradnl" sz="1600" baseline="0" noProof="0" dirty="0" smtClean="0"/>
                        <a:t> Y MAS  </a:t>
                      </a:r>
                      <a:r>
                        <a:rPr lang="es-AR" sz="1600" dirty="0" smtClean="0"/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11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5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76</a:t>
                      </a:r>
                      <a:endParaRPr lang="es-ES_tradnl" sz="16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92</a:t>
                      </a:r>
                    </a:p>
                  </a:txBody>
                  <a:tcPr marL="95923" marR="95923"/>
                </a:tc>
              </a:tr>
              <a:tr h="324627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noProof="0" dirty="0" smtClean="0"/>
                        <a:t>TOTALES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127</a:t>
                      </a:r>
                      <a:endParaRPr lang="es-ES_tradnl" sz="16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39</a:t>
                      </a:r>
                      <a:endParaRPr lang="es-ES_tradnl" sz="16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470</a:t>
                      </a:r>
                      <a:endParaRPr lang="es-ES_tradnl" sz="16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636</a:t>
                      </a:r>
                      <a:endParaRPr lang="es-ES_tradnl" sz="1600" b="1" noProof="0" dirty="0"/>
                    </a:p>
                  </a:txBody>
                  <a:tcPr marL="95923" marR="9592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3999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838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Título"/>
          <p:cNvSpPr txBox="1">
            <a:spLocks/>
          </p:cNvSpPr>
          <p:nvPr/>
        </p:nvSpPr>
        <p:spPr>
          <a:xfrm>
            <a:off x="422276" y="1556792"/>
            <a:ext cx="8153400" cy="57606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VACUNACION HEPATITIS B</a:t>
            </a:r>
            <a:endParaRPr lang="es-AR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87713521"/>
              </p:ext>
            </p:extLst>
          </p:nvPr>
        </p:nvGraphicFramePr>
        <p:xfrm>
          <a:off x="755577" y="2082742"/>
          <a:ext cx="7820098" cy="422657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31288"/>
                <a:gridCol w="1696270"/>
                <a:gridCol w="1696270"/>
                <a:gridCol w="1696270"/>
              </a:tblGrid>
              <a:tr h="814909">
                <a:tc>
                  <a:txBody>
                    <a:bodyPr/>
                    <a:lstStyle/>
                    <a:p>
                      <a:pPr algn="ctr"/>
                      <a:endParaRPr lang="es-ES_tradnl" sz="14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GRUPO</a:t>
                      </a:r>
                      <a:r>
                        <a:rPr lang="es-ES_tradnl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ETAREO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endParaRPr lang="es-ES_tradnl" sz="14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S_tradnl" sz="1400" b="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_tradnl" sz="1400" b="0" noProof="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S_tradnl" sz="14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endParaRPr lang="es-ES_tradnl" sz="14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endParaRPr lang="es-ES_tradnl" sz="14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00447">
                <a:tc>
                  <a:txBody>
                    <a:bodyPr/>
                    <a:lstStyle/>
                    <a:p>
                      <a:pPr algn="l"/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18-19 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0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20 A 24 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0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25 A 29 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0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30 A 34 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0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35 A 39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0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40 A 44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0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45 A 49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0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50 A 54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0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55 A 59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  <a:tr h="363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r>
                        <a:rPr lang="es-ES_tradnl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Y MAS 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ES_tradnl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</a:p>
                  </a:txBody>
                  <a:tcPr marL="95923" marR="95923"/>
                </a:tc>
              </a:tr>
              <a:tr h="293864">
                <a:tc>
                  <a:txBody>
                    <a:bodyPr/>
                    <a:lstStyle/>
                    <a:p>
                      <a:pPr algn="l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TOTALES</a:t>
                      </a: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636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>
                          <a:latin typeface="Arial" pitchFamily="34" charset="0"/>
                          <a:cs typeface="Arial" pitchFamily="34" charset="0"/>
                        </a:rPr>
                        <a:t>686</a:t>
                      </a:r>
                      <a:endParaRPr lang="es-ES_tradnl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923" marR="9592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2010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solidFill>
                <a:srgbClr val="444D2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28 de Julio 2015.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7838" y="2564904"/>
            <a:ext cx="8234114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«Jornadas interdisciplinarias de hepatitis virales»</a:t>
            </a:r>
            <a:endParaRPr lang="es-A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diadelahepatitis.com.ar/wp-content/upload/2012/07/logo-dia-mundial-hepatitis-hcv-sin-fronter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0968"/>
            <a:ext cx="1872207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Mostrando IMG-20151124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Mostrando IMG-20151124-WA00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Mostrando IMG-20151124-WA00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95" y="3212976"/>
            <a:ext cx="4117057" cy="2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128714" y="386988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AR" dirty="0" smtClean="0"/>
              <a:t>Epidemiología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Historia natural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Prevención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Diagnóstico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Tratamiento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Unidad Centinela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796389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solidFill>
                <a:srgbClr val="444D2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01 de </a:t>
            </a:r>
            <a:r>
              <a:rPr lang="en-US" sz="2800" b="1" dirty="0" err="1" smtClean="0">
                <a:solidFill>
                  <a:srgbClr val="92D050"/>
                </a:solidFill>
              </a:rPr>
              <a:t>Diciembre</a:t>
            </a:r>
            <a:r>
              <a:rPr lang="en-US" sz="2800" b="1" dirty="0" smtClean="0">
                <a:solidFill>
                  <a:srgbClr val="92D050"/>
                </a:solidFill>
              </a:rPr>
              <a:t> 2014.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7838" y="2564904"/>
            <a:ext cx="823411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CePAT</a:t>
            </a: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Mostrando IMG-20151124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Mostrando IMG-20151124-WA00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Mostrando IMG-20151124-WA00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035425" cy="277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259632" y="5188411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Sífilis</a:t>
            </a:r>
          </a:p>
          <a:p>
            <a:pPr marL="285750" indent="-285750">
              <a:buFontTx/>
              <a:buChar char="-"/>
            </a:pP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VIH</a:t>
            </a:r>
          </a:p>
          <a:p>
            <a:pPr marL="285750" indent="-285750">
              <a:buFontTx/>
              <a:buChar char="-"/>
            </a:pPr>
            <a:r>
              <a:rPr lang="es-A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Hepatitis</a:t>
            </a:r>
            <a:endParaRPr lang="es-AR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12242"/>
            <a:ext cx="252412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686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37641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775" y="6237312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solidFill>
                <a:srgbClr val="444D2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2450" y="1503400"/>
            <a:ext cx="866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01 de </a:t>
            </a:r>
            <a:r>
              <a:rPr lang="en-US" sz="2800" b="1" dirty="0" err="1" smtClean="0">
                <a:solidFill>
                  <a:srgbClr val="92D050"/>
                </a:solidFill>
              </a:rPr>
              <a:t>Diciembre</a:t>
            </a:r>
            <a:r>
              <a:rPr lang="en-US" sz="2800" b="1" dirty="0" smtClean="0">
                <a:solidFill>
                  <a:srgbClr val="92D050"/>
                </a:solidFill>
              </a:rPr>
              <a:t> 2014.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7838" y="2420888"/>
            <a:ext cx="82341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CePAT</a:t>
            </a: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Mostrando IMG-20151124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Mostrando IMG-20151124-WA00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Mostrando IMG-20151124-WA00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4 CuadroTexto"/>
          <p:cNvSpPr txBox="1">
            <a:spLocks noChangeArrowheads="1"/>
          </p:cNvSpPr>
          <p:nvPr/>
        </p:nvSpPr>
        <p:spPr bwMode="auto">
          <a:xfrm>
            <a:off x="839800" y="5769303"/>
            <a:ext cx="6564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s-AR" altLang="es-AR" sz="1200" dirty="0">
                <a:latin typeface="Arial" pitchFamily="34" charset="0"/>
                <a:cs typeface="Arial" pitchFamily="34" charset="0"/>
              </a:rPr>
              <a:t>Tabla 1</a:t>
            </a:r>
            <a:r>
              <a:rPr lang="es-AR" altLang="es-AR" sz="1200" i="1" dirty="0">
                <a:latin typeface="Arial" pitchFamily="34" charset="0"/>
                <a:cs typeface="Arial" pitchFamily="34" charset="0"/>
              </a:rPr>
              <a:t>. Pacientes atendidos en </a:t>
            </a:r>
            <a:r>
              <a:rPr lang="es-AR" altLang="es-AR" sz="1200" i="1" dirty="0" err="1">
                <a:latin typeface="Arial" pitchFamily="34" charset="0"/>
                <a:cs typeface="Arial" pitchFamily="34" charset="0"/>
              </a:rPr>
              <a:t>CePAT</a:t>
            </a:r>
            <a:r>
              <a:rPr lang="es-AR" altLang="es-AR" sz="1200" i="1" dirty="0">
                <a:latin typeface="Arial" pitchFamily="34" charset="0"/>
                <a:cs typeface="Arial" pitchFamily="34" charset="0"/>
              </a:rPr>
              <a:t> Río IV. N= </a:t>
            </a:r>
            <a:r>
              <a:rPr lang="es-AR" altLang="es-AR" sz="1200" i="1" dirty="0" smtClean="0">
                <a:latin typeface="Arial" pitchFamily="34" charset="0"/>
                <a:cs typeface="Arial" pitchFamily="34" charset="0"/>
              </a:rPr>
              <a:t>363 (68% femenino)</a:t>
            </a:r>
            <a:endParaRPr lang="es-AR" altLang="es-AR" sz="1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8568613"/>
              </p:ext>
            </p:extLst>
          </p:nvPr>
        </p:nvGraphicFramePr>
        <p:xfrm>
          <a:off x="839796" y="3064137"/>
          <a:ext cx="6900555" cy="26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11"/>
                <a:gridCol w="1380111"/>
                <a:gridCol w="1380111"/>
                <a:gridCol w="1380111"/>
                <a:gridCol w="1380111"/>
              </a:tblGrid>
              <a:tr h="860646">
                <a:tc>
                  <a:txBody>
                    <a:bodyPr/>
                    <a:lstStyle/>
                    <a:p>
                      <a:pPr algn="l"/>
                      <a:r>
                        <a:rPr lang="es-AR" sz="1800" b="1" dirty="0" smtClean="0"/>
                        <a:t>Resultado</a:t>
                      </a:r>
                      <a:endParaRPr lang="es-AR" sz="1800" b="1" dirty="0"/>
                    </a:p>
                  </a:txBody>
                  <a:tcPr marL="91444" marR="91444" marT="45721" marB="4572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/>
                        <a:t>Anti VIH</a:t>
                      </a:r>
                      <a:endParaRPr lang="es-AR" sz="1800" b="1" dirty="0"/>
                    </a:p>
                  </a:txBody>
                  <a:tcPr marL="91444" marR="91444" marT="45721" marB="4572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err="1" smtClean="0"/>
                        <a:t>HBsAg</a:t>
                      </a:r>
                      <a:endParaRPr lang="es-AR" sz="1800" dirty="0"/>
                    </a:p>
                  </a:txBody>
                  <a:tcPr marL="91444" marR="91444" marT="45721" marB="4572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VDRL</a:t>
                      </a:r>
                      <a:endParaRPr lang="es-AR" sz="1800" dirty="0"/>
                    </a:p>
                  </a:txBody>
                  <a:tcPr marL="91444" marR="91444" marT="45721" marB="4572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Anti VHC</a:t>
                      </a:r>
                      <a:endParaRPr lang="es-AR" sz="1800" dirty="0"/>
                    </a:p>
                  </a:txBody>
                  <a:tcPr marL="91444" marR="91444" marT="45721" marB="45721">
                    <a:solidFill>
                      <a:schemeClr val="accent2"/>
                    </a:solidFill>
                  </a:tcPr>
                </a:tc>
              </a:tr>
              <a:tr h="616094">
                <a:tc>
                  <a:txBody>
                    <a:bodyPr/>
                    <a:lstStyle/>
                    <a:p>
                      <a:pPr algn="l"/>
                      <a:r>
                        <a:rPr lang="es-AR" sz="1800" dirty="0" smtClean="0"/>
                        <a:t>No reactivo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360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363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344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15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</a:tr>
              <a:tr h="616094">
                <a:tc>
                  <a:txBody>
                    <a:bodyPr/>
                    <a:lstStyle/>
                    <a:p>
                      <a:pPr algn="l"/>
                      <a:r>
                        <a:rPr lang="es-AR" sz="1800" dirty="0" smtClean="0"/>
                        <a:t>Reactivo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3 </a:t>
                      </a:r>
                    </a:p>
                    <a:p>
                      <a:pPr algn="ctr"/>
                      <a:r>
                        <a:rPr lang="es-AR" sz="1800" dirty="0" smtClean="0"/>
                        <a:t>(2 conf.)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0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19</a:t>
                      </a:r>
                    </a:p>
                    <a:p>
                      <a:pPr algn="ctr"/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0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</a:tr>
              <a:tr h="498628">
                <a:tc>
                  <a:txBody>
                    <a:bodyPr/>
                    <a:lstStyle/>
                    <a:p>
                      <a:pPr algn="l"/>
                      <a:r>
                        <a:rPr lang="es-AR" sz="1800" dirty="0" smtClean="0"/>
                        <a:t>Total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363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363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363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 smtClean="0"/>
                        <a:t>15</a:t>
                      </a:r>
                      <a:endParaRPr lang="es-AR" sz="1800" dirty="0"/>
                    </a:p>
                  </a:txBody>
                  <a:tcPr marL="91444" marR="91444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23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665"/>
            <a:ext cx="8229600" cy="72007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rgbClr val="EC9522"/>
                </a:solidFill>
              </a:rPr>
              <a:t>Unidad Centinela Hepatitis </a:t>
            </a:r>
            <a:r>
              <a:rPr lang="es-ES" sz="3200" i="1" dirty="0" smtClean="0">
                <a:solidFill>
                  <a:srgbClr val="EC9522"/>
                </a:solidFill>
              </a:rPr>
              <a:t>Río Cuarto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2492896"/>
            <a:ext cx="8352928" cy="3528392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s-ES" dirty="0" smtClean="0"/>
              <a:t> </a:t>
            </a:r>
            <a:r>
              <a:rPr lang="es-ES" b="1" dirty="0" smtClean="0">
                <a:solidFill>
                  <a:srgbClr val="0070C0"/>
                </a:solidFill>
              </a:rPr>
              <a:t>Componente Clínico:   </a:t>
            </a:r>
            <a:r>
              <a:rPr lang="es-ES" dirty="0" err="1" smtClean="0"/>
              <a:t>Méd</a:t>
            </a:r>
            <a:r>
              <a:rPr lang="es-ES" dirty="0" smtClean="0"/>
              <a:t>. Esp. Carlos Mendoza.</a:t>
            </a:r>
          </a:p>
          <a:p>
            <a:pPr>
              <a:buFont typeface="Wingdings" pitchFamily="2" charset="2"/>
              <a:buChar char="Ø"/>
              <a:defRPr/>
            </a:pPr>
            <a:endParaRPr lang="es-ES" dirty="0"/>
          </a:p>
          <a:p>
            <a:pPr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rgbClr val="EC9522"/>
                </a:solidFill>
              </a:rPr>
              <a:t>Componente Epidemiológico: </a:t>
            </a:r>
            <a:r>
              <a:rPr lang="es-ES" dirty="0" smtClean="0"/>
              <a:t>Lic. en </a:t>
            </a:r>
            <a:r>
              <a:rPr lang="es-ES" dirty="0" err="1" smtClean="0"/>
              <a:t>Enf</a:t>
            </a:r>
            <a:r>
              <a:rPr lang="es-ES" dirty="0" smtClean="0"/>
              <a:t>. Silvia Ruiz.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rgbClr val="00B050"/>
                </a:solidFill>
              </a:rPr>
              <a:t>Componente Laboratorio: </a:t>
            </a:r>
            <a:r>
              <a:rPr lang="es-ES" dirty="0" smtClean="0"/>
              <a:t>Lic. en </a:t>
            </a:r>
            <a:r>
              <a:rPr lang="es-ES" dirty="0" err="1" smtClean="0"/>
              <a:t>Bioq</a:t>
            </a:r>
            <a:r>
              <a:rPr lang="es-ES" dirty="0" smtClean="0"/>
              <a:t>. Adriana            Fernández.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752056" cy="323850"/>
          </a:xfrm>
        </p:spPr>
        <p:txBody>
          <a:bodyPr/>
          <a:lstStyle/>
          <a:p>
            <a:pPr algn="ctr">
              <a:defRPr/>
            </a:pP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24º RAUC.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Instituto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565"/>
            <a:ext cx="15841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9337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9460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74415" y="2564904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95684" y="242088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775" y="6237312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solidFill>
                <a:srgbClr val="444D2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Mostrando IMG-20151124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Mostrando IMG-20151124-WA00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Mostrando IMG-20151124-WA00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574552" y="2162473"/>
            <a:ext cx="8154615" cy="396044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3A447"/>
              </a:buClr>
              <a:buFont typeface="Wingdings" pitchFamily="2" charset="2"/>
              <a:buChar char="Ø"/>
            </a:pPr>
            <a:endParaRPr lang="es-AR" sz="1800" dirty="0" smtClean="0"/>
          </a:p>
          <a:p>
            <a:pPr algn="just">
              <a:buClr>
                <a:srgbClr val="F3A447"/>
              </a:buClr>
              <a:buFont typeface="Wingdings" pitchFamily="2" charset="2"/>
              <a:buChar char="Ø"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Campaña 2013: - amplia difusión por distintos medios.</a:t>
            </a:r>
          </a:p>
          <a:p>
            <a:pPr marL="0" indent="0" algn="ctr">
              <a:buClr>
                <a:srgbClr val="F3A447"/>
              </a:buClr>
              <a:buNone/>
            </a:pPr>
            <a:r>
              <a:rPr lang="es-AR" sz="2000" dirty="0"/>
              <a:t> </a:t>
            </a:r>
            <a:r>
              <a:rPr lang="es-AR" sz="2000" dirty="0" smtClean="0"/>
              <a:t>                              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- importante participación de centros de salud                           municipal y universitario.  </a:t>
            </a:r>
          </a:p>
          <a:p>
            <a:pPr algn="just">
              <a:buClr>
                <a:srgbClr val="F3A447"/>
              </a:buClr>
              <a:buFont typeface="Wingdings" pitchFamily="2" charset="2"/>
              <a:buChar char="Ø"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Campaña 2014: - menor intensidad de difusión.</a:t>
            </a:r>
          </a:p>
          <a:p>
            <a:pPr marL="0" indent="0" algn="just">
              <a:buClr>
                <a:srgbClr val="F3A447"/>
              </a:buClr>
              <a:buNone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                               - menor participación de otros centros de salud.</a:t>
            </a:r>
          </a:p>
          <a:p>
            <a:pPr marL="0" indent="0" algn="just">
              <a:buClr>
                <a:srgbClr val="F3A447"/>
              </a:buClr>
              <a:buNone/>
            </a:pPr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3A447"/>
              </a:buClr>
              <a:buFont typeface="Wingdings" pitchFamily="2" charset="2"/>
              <a:buChar char="Ø"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Resultados sin retirar….</a:t>
            </a:r>
          </a:p>
          <a:p>
            <a:pPr marL="0" indent="0" algn="just">
              <a:buClr>
                <a:srgbClr val="F3A447"/>
              </a:buClr>
              <a:buNone/>
            </a:pPr>
            <a:endParaRPr lang="es-A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3A447"/>
              </a:buClr>
              <a:buFont typeface="Wingdings" pitchFamily="2" charset="2"/>
              <a:buChar char="Ø"/>
            </a:pPr>
            <a:r>
              <a:rPr lang="es-AR" sz="2000" dirty="0" smtClean="0">
                <a:latin typeface="Arial" pitchFamily="34" charset="0"/>
                <a:cs typeface="Arial" pitchFamily="34" charset="0"/>
              </a:rPr>
              <a:t>Dosis de vacunación sin completar….</a:t>
            </a:r>
          </a:p>
          <a:p>
            <a:pPr marL="0" indent="0">
              <a:buClr>
                <a:srgbClr val="F3A447"/>
              </a:buClr>
              <a:buNone/>
            </a:pPr>
            <a:endParaRPr lang="es-AR" sz="2000" noProof="1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551234" y="1700808"/>
            <a:ext cx="452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  <a:endParaRPr lang="es-AR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710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74415" y="2564904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95684" y="242088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775" y="6237312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solidFill>
                <a:srgbClr val="444D2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Mostrando IMG-20151124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Mostrando IMG-20151124-WA00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Mostrando IMG-20151124-WA00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00809"/>
            <a:ext cx="7767266" cy="43924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accent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27784" y="566124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>
                <a:solidFill>
                  <a:srgbClr val="92D050"/>
                </a:solidFill>
                <a:latin typeface="Brush Script MT" pitchFamily="66" charset="0"/>
              </a:rPr>
              <a:t>¡Muchas gracias!</a:t>
            </a:r>
            <a:endParaRPr lang="es-AR" sz="3200" b="1" i="1" dirty="0">
              <a:solidFill>
                <a:srgbClr val="92D05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83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628800"/>
            <a:ext cx="8229600" cy="44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Casos hepatitis virales/año</a:t>
            </a:r>
            <a:endParaRPr lang="es-ES" sz="32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17676" y="5517232"/>
            <a:ext cx="52562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i="1" dirty="0">
                <a:solidFill>
                  <a:schemeClr val="tx2">
                    <a:lumMod val="90000"/>
                  </a:schemeClr>
                </a:solidFill>
              </a:rPr>
              <a:t>Gráfico 1. Casos de Hepatitis UC Río Cuarto</a:t>
            </a:r>
          </a:p>
        </p:txBody>
      </p:sp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24747844"/>
              </p:ext>
            </p:extLst>
          </p:nvPr>
        </p:nvGraphicFramePr>
        <p:xfrm>
          <a:off x="1331640" y="2492896"/>
          <a:ext cx="590433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90085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39800" y="1556792"/>
            <a:ext cx="754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HEPATITIS VIRALES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Diagnóstico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Laboratorio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400" dirty="0"/>
              <a:t> </a:t>
            </a:r>
            <a:endParaRPr lang="es-AR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15616" y="2204864"/>
            <a:ext cx="21602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Hepatitis A</a:t>
            </a:r>
          </a:p>
          <a:p>
            <a:endParaRPr lang="es-AR" sz="2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VHA</a:t>
            </a:r>
            <a:endParaRPr lang="es-AR" sz="20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s-AR" i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s-AR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VHA</a:t>
            </a:r>
            <a:endParaRPr lang="es-AR" sz="2000" b="1" dirty="0">
              <a:solidFill>
                <a:srgbClr val="92D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99992" y="2204864"/>
            <a:ext cx="37799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Hepatitis B</a:t>
            </a:r>
          </a:p>
          <a:p>
            <a:endParaRPr lang="es-AR" sz="2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HBs</a:t>
            </a:r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Ag              -  Ag e</a:t>
            </a:r>
          </a:p>
          <a:p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Anti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HBs</a:t>
            </a:r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s-AR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Anti e</a:t>
            </a:r>
          </a:p>
          <a:p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Anti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HBc</a:t>
            </a:r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s-AR" b="1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DNA viral</a:t>
            </a:r>
          </a:p>
          <a:p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Anti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HBc</a:t>
            </a:r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IgM</a:t>
            </a:r>
            <a:endParaRPr lang="es-AR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10891" y="3973513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Hepatitis C</a:t>
            </a:r>
          </a:p>
          <a:p>
            <a:endParaRPr lang="es-AR" sz="2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Anti HVC</a:t>
            </a:r>
          </a:p>
          <a:p>
            <a:r>
              <a:rPr lang="es-AR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ARN viral</a:t>
            </a:r>
          </a:p>
          <a:p>
            <a:r>
              <a:rPr lang="es-AR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s-AR" i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genotipificac</a:t>
            </a:r>
            <a:r>
              <a:rPr lang="es-AR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AR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37348" y="4437112"/>
            <a:ext cx="33843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Otros</a:t>
            </a:r>
          </a:p>
          <a:p>
            <a:endParaRPr lang="es-AR" sz="2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CMV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- VCA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IgM</a:t>
            </a:r>
            <a:endParaRPr lang="es-AR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-  CMV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s-AR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- VCA </a:t>
            </a:r>
            <a:r>
              <a:rPr lang="es-AR" sz="20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IgG</a:t>
            </a:r>
            <a:endParaRPr lang="es-AR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es-AR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ADN viral</a:t>
            </a:r>
            <a:r>
              <a:rPr lang="es-AR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s-AR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930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609437"/>
            <a:ext cx="866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2013/2014.</a:t>
            </a:r>
            <a:endParaRPr lang="es-AR" sz="2800" dirty="0">
              <a:solidFill>
                <a:srgbClr val="92D05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478">
            <a:off x="507480" y="2383578"/>
            <a:ext cx="3762809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145">
            <a:off x="4961761" y="2373812"/>
            <a:ext cx="3455988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8747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609437"/>
            <a:ext cx="866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2013/2014.</a:t>
            </a:r>
            <a:endParaRPr lang="es-AR" sz="2800" dirty="0">
              <a:solidFill>
                <a:srgbClr val="92D05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7819445"/>
              </p:ext>
            </p:extLst>
          </p:nvPr>
        </p:nvGraphicFramePr>
        <p:xfrm>
          <a:off x="683568" y="2555876"/>
          <a:ext cx="7596336" cy="345638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32112"/>
                <a:gridCol w="2532112"/>
                <a:gridCol w="2532112"/>
              </a:tblGrid>
              <a:tr h="480602">
                <a:tc>
                  <a:txBody>
                    <a:bodyPr/>
                    <a:lstStyle/>
                    <a:p>
                      <a:r>
                        <a:rPr lang="es-AR" dirty="0" smtClean="0"/>
                        <a:t>Año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2013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2014</a:t>
                      </a:r>
                      <a:endParaRPr lang="es-AR" dirty="0"/>
                    </a:p>
                  </a:txBody>
                  <a:tcPr/>
                </a:tc>
              </a:tr>
              <a:tr h="1185046">
                <a:tc>
                  <a:txBody>
                    <a:bodyPr/>
                    <a:lstStyle/>
                    <a:p>
                      <a:r>
                        <a:rPr lang="es-AR" dirty="0" smtClean="0"/>
                        <a:t>C.</a:t>
                      </a:r>
                      <a:r>
                        <a:rPr lang="es-AR" baseline="0" dirty="0" smtClean="0"/>
                        <a:t> Salud participantes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CS municipal</a:t>
                      </a:r>
                    </a:p>
                    <a:p>
                      <a:r>
                        <a:rPr lang="es-AR" dirty="0" smtClean="0"/>
                        <a:t>CS UNRC</a:t>
                      </a:r>
                    </a:p>
                    <a:p>
                      <a:r>
                        <a:rPr lang="es-AR" dirty="0" err="1" smtClean="0"/>
                        <a:t>Hosp</a:t>
                      </a:r>
                      <a:r>
                        <a:rPr lang="es-AR" dirty="0" smtClean="0"/>
                        <a:t>.</a:t>
                      </a:r>
                      <a:r>
                        <a:rPr lang="es-AR" baseline="0" dirty="0" smtClean="0"/>
                        <a:t> S.A. de Padua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Disp. Las Higueras</a:t>
                      </a:r>
                    </a:p>
                    <a:p>
                      <a:r>
                        <a:rPr lang="es-AR" dirty="0" err="1" smtClean="0"/>
                        <a:t>Hosp</a:t>
                      </a:r>
                      <a:r>
                        <a:rPr lang="es-AR" dirty="0" smtClean="0"/>
                        <a:t>. S.A. de Padua</a:t>
                      </a:r>
                      <a:endParaRPr lang="es-AR" dirty="0"/>
                    </a:p>
                  </a:txBody>
                  <a:tcPr/>
                </a:tc>
              </a:tr>
              <a:tr h="829532">
                <a:tc>
                  <a:txBody>
                    <a:bodyPr/>
                    <a:lstStyle/>
                    <a:p>
                      <a:r>
                        <a:rPr lang="es-AR" dirty="0" smtClean="0"/>
                        <a:t>Difusión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Radio, TV,</a:t>
                      </a:r>
                      <a:r>
                        <a:rPr lang="es-AR" baseline="0" dirty="0" smtClean="0"/>
                        <a:t> web, folletería.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Web, folletería.</a:t>
                      </a:r>
                      <a:endParaRPr lang="es-AR" dirty="0"/>
                    </a:p>
                  </a:txBody>
                  <a:tcPr/>
                </a:tc>
              </a:tr>
              <a:tr h="480602">
                <a:tc>
                  <a:txBody>
                    <a:bodyPr/>
                    <a:lstStyle/>
                    <a:p>
                      <a:r>
                        <a:rPr lang="es-AR" dirty="0" smtClean="0"/>
                        <a:t>Personas testeadas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340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101</a:t>
                      </a:r>
                      <a:endParaRPr lang="es-AR" dirty="0"/>
                    </a:p>
                  </a:txBody>
                  <a:tcPr/>
                </a:tc>
              </a:tr>
              <a:tr h="480602">
                <a:tc>
                  <a:txBody>
                    <a:bodyPr/>
                    <a:lstStyle/>
                    <a:p>
                      <a:r>
                        <a:rPr lang="es-AR" dirty="0" smtClean="0"/>
                        <a:t>Personas vacunadas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636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50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0366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</a:t>
            </a:r>
            <a:r>
              <a:rPr lang="en-US" sz="2800" b="1" dirty="0" smtClean="0">
                <a:solidFill>
                  <a:srgbClr val="92D050"/>
                </a:solidFill>
              </a:rPr>
              <a:t>2013.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8330567"/>
              </p:ext>
            </p:extLst>
          </p:nvPr>
        </p:nvGraphicFramePr>
        <p:xfrm>
          <a:off x="1259631" y="2621969"/>
          <a:ext cx="6369597" cy="325530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123199"/>
                <a:gridCol w="2123199"/>
                <a:gridCol w="2123199"/>
              </a:tblGrid>
              <a:tr h="502951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INSTITUCIÓN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TESTEADOS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VACUNADOS</a:t>
                      </a:r>
                      <a:endParaRPr lang="es-AR" dirty="0"/>
                    </a:p>
                  </a:txBody>
                  <a:tcPr/>
                </a:tc>
              </a:tr>
              <a:tr h="901898">
                <a:tc>
                  <a:txBody>
                    <a:bodyPr/>
                    <a:lstStyle/>
                    <a:p>
                      <a:r>
                        <a:rPr lang="es-AR" dirty="0" smtClean="0"/>
                        <a:t>Nuevo Hospital S.A. de Padua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198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127</a:t>
                      </a:r>
                      <a:endParaRPr lang="es-AR" dirty="0"/>
                    </a:p>
                  </a:txBody>
                  <a:tcPr/>
                </a:tc>
              </a:tr>
              <a:tr h="661648">
                <a:tc>
                  <a:txBody>
                    <a:bodyPr/>
                    <a:lstStyle/>
                    <a:p>
                      <a:r>
                        <a:rPr lang="es-AR" dirty="0" smtClean="0"/>
                        <a:t>UNRC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100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39</a:t>
                      </a:r>
                      <a:endParaRPr lang="es-AR" dirty="0"/>
                    </a:p>
                  </a:txBody>
                  <a:tcPr/>
                </a:tc>
              </a:tr>
              <a:tr h="685855">
                <a:tc>
                  <a:txBody>
                    <a:bodyPr/>
                    <a:lstStyle/>
                    <a:p>
                      <a:r>
                        <a:rPr lang="es-AR" dirty="0" smtClean="0"/>
                        <a:t>Municipalidad de Río Cuarto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470</a:t>
                      </a:r>
                      <a:endParaRPr lang="es-AR" dirty="0"/>
                    </a:p>
                  </a:txBody>
                  <a:tcPr/>
                </a:tc>
              </a:tr>
              <a:tr h="502951">
                <a:tc>
                  <a:txBody>
                    <a:bodyPr/>
                    <a:lstStyle/>
                    <a:p>
                      <a:r>
                        <a:rPr lang="es-AR" b="1" dirty="0" smtClean="0"/>
                        <a:t>Total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340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/>
                        <a:t>636</a:t>
                      </a:r>
                      <a:endParaRPr lang="es-A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11454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</a:t>
            </a:r>
            <a:r>
              <a:rPr lang="en-US" sz="2800" b="1" dirty="0" smtClean="0">
                <a:solidFill>
                  <a:srgbClr val="92D050"/>
                </a:solidFill>
              </a:rPr>
              <a:t>2013.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VACUNACIÓN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9322748"/>
              </p:ext>
            </p:extLst>
          </p:nvPr>
        </p:nvGraphicFramePr>
        <p:xfrm>
          <a:off x="839800" y="2839857"/>
          <a:ext cx="7298905" cy="334373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893752"/>
                <a:gridCol w="1384477"/>
                <a:gridCol w="1699897"/>
                <a:gridCol w="1320779"/>
              </a:tblGrid>
              <a:tr h="722456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INSTITUCION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FEMENINO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MASCULINO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TOTALES</a:t>
                      </a:r>
                      <a:endParaRPr lang="es-ES_tradnl" sz="2000" noProof="0" dirty="0"/>
                    </a:p>
                  </a:txBody>
                  <a:tcPr marL="95923" marR="95923"/>
                </a:tc>
              </a:tr>
              <a:tr h="382169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NUEVO</a:t>
                      </a:r>
                      <a:r>
                        <a:rPr lang="es-ES_tradnl" sz="1800" baseline="0" noProof="0" dirty="0" smtClean="0"/>
                        <a:t> HOSPITAL </a:t>
                      </a:r>
                    </a:p>
                    <a:p>
                      <a:pPr algn="ctr"/>
                      <a:r>
                        <a:rPr lang="es-ES_tradnl" sz="1800" baseline="0" noProof="0" dirty="0" smtClean="0"/>
                        <a:t> RIO CUARTO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86 (68%)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41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127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533989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UNIVERSIDAD</a:t>
                      </a:r>
                      <a:r>
                        <a:rPr lang="es-ES_tradnl" sz="1800" baseline="0" noProof="0" dirty="0" smtClean="0"/>
                        <a:t> NACIONAL DE RIO CUARTO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27 (69%)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12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39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382169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MUNICIPALIDAD</a:t>
                      </a:r>
                      <a:r>
                        <a:rPr lang="es-ES_tradnl" sz="1800" baseline="0" noProof="0" dirty="0" smtClean="0"/>
                        <a:t> DE </a:t>
                      </a:r>
                    </a:p>
                    <a:p>
                      <a:pPr algn="ctr"/>
                      <a:r>
                        <a:rPr lang="es-ES_tradnl" sz="1800" baseline="0" noProof="0" dirty="0" smtClean="0"/>
                        <a:t>RIO CUARTO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328 (70%)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142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470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408345">
                <a:tc>
                  <a:txBody>
                    <a:bodyPr/>
                    <a:lstStyle/>
                    <a:p>
                      <a:pPr algn="ctr"/>
                      <a:endParaRPr lang="es-ES_tradnl" sz="2000" b="1" noProof="0" dirty="0" smtClean="0"/>
                    </a:p>
                    <a:p>
                      <a:pPr algn="ctr"/>
                      <a:r>
                        <a:rPr lang="es-ES_tradnl" sz="2000" b="1" noProof="0" dirty="0" smtClean="0"/>
                        <a:t>TOTALES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endParaRPr lang="es-ES_tradnl" sz="2000" b="1" noProof="0" dirty="0" smtClean="0"/>
                    </a:p>
                    <a:p>
                      <a:pPr algn="ctr"/>
                      <a:r>
                        <a:rPr lang="es-ES_tradnl" sz="2000" b="1" noProof="0" dirty="0" smtClean="0"/>
                        <a:t>441 (69%)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endParaRPr lang="es-ES_tradnl" sz="2000" b="1" noProof="0" dirty="0" smtClean="0"/>
                    </a:p>
                    <a:p>
                      <a:pPr algn="ctr"/>
                      <a:r>
                        <a:rPr lang="es-ES_tradnl" sz="2000" b="1" noProof="0" dirty="0" smtClean="0"/>
                        <a:t>195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endParaRPr lang="es-ES_tradnl" sz="2000" b="1" noProof="0" dirty="0" smtClean="0"/>
                    </a:p>
                    <a:p>
                      <a:pPr algn="ctr"/>
                      <a:r>
                        <a:rPr lang="es-ES_tradnl" sz="2000" b="1" noProof="0" dirty="0" smtClean="0"/>
                        <a:t>636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0495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24º RAUC. Instituto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30-11al 01-12-2015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334" y="1823134"/>
            <a:ext cx="866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Campaña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Nacional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</a:rPr>
              <a:t>Semana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de </a:t>
            </a:r>
            <a:r>
              <a:rPr lang="en-US" sz="2800" b="1" dirty="0" err="1">
                <a:solidFill>
                  <a:srgbClr val="92D050"/>
                </a:solidFill>
              </a:rPr>
              <a:t>las</a:t>
            </a:r>
            <a:r>
              <a:rPr lang="en-US" sz="2800" b="1" dirty="0">
                <a:solidFill>
                  <a:srgbClr val="92D050"/>
                </a:solidFill>
              </a:rPr>
              <a:t> Hepatitis </a:t>
            </a:r>
            <a:r>
              <a:rPr lang="en-US" sz="2800" b="1" dirty="0" smtClean="0">
                <a:solidFill>
                  <a:srgbClr val="92D050"/>
                </a:solidFill>
              </a:rPr>
              <a:t>2013.</a:t>
            </a:r>
          </a:p>
          <a:p>
            <a:r>
              <a:rPr lang="en-US" sz="2800" b="1" dirty="0" smtClean="0">
                <a:solidFill>
                  <a:srgbClr val="92D050"/>
                </a:solidFill>
              </a:rPr>
              <a:t>TESTEO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38004942"/>
              </p:ext>
            </p:extLst>
          </p:nvPr>
        </p:nvGraphicFramePr>
        <p:xfrm>
          <a:off x="839800" y="2790586"/>
          <a:ext cx="7298905" cy="334373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893752"/>
                <a:gridCol w="1384477"/>
                <a:gridCol w="1699897"/>
                <a:gridCol w="1320779"/>
              </a:tblGrid>
              <a:tr h="722456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INSTITUCION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FEMENINO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MASCULINO</a:t>
                      </a:r>
                      <a:endParaRPr lang="es-ES_tradnl" sz="20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TOTALES</a:t>
                      </a:r>
                      <a:endParaRPr lang="es-ES_tradnl" sz="2000" noProof="0" dirty="0"/>
                    </a:p>
                  </a:txBody>
                  <a:tcPr marL="95923" marR="95923"/>
                </a:tc>
              </a:tr>
              <a:tr h="382169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NUEVO</a:t>
                      </a:r>
                      <a:r>
                        <a:rPr lang="es-ES_tradnl" sz="1800" baseline="0" noProof="0" dirty="0" smtClean="0"/>
                        <a:t> HOSPITAL </a:t>
                      </a:r>
                    </a:p>
                    <a:p>
                      <a:pPr algn="ctr"/>
                      <a:r>
                        <a:rPr lang="es-ES_tradnl" sz="1800" baseline="0" noProof="0" dirty="0" smtClean="0"/>
                        <a:t> RIO CUARTO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151 (76%)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47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198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533989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UNIVERSIDAD</a:t>
                      </a:r>
                      <a:r>
                        <a:rPr lang="es-ES_tradnl" sz="1800" baseline="0" noProof="0" dirty="0" smtClean="0"/>
                        <a:t> NACIONAL DE RIO CUARTO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60 (60%)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40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100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382169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MUNICIPALIDAD</a:t>
                      </a:r>
                      <a:r>
                        <a:rPr lang="es-ES_tradnl" sz="1800" baseline="0" noProof="0" dirty="0" smtClean="0"/>
                        <a:t> DE </a:t>
                      </a:r>
                    </a:p>
                    <a:p>
                      <a:pPr algn="ctr"/>
                      <a:r>
                        <a:rPr lang="es-ES_tradnl" sz="1800" baseline="0" noProof="0" dirty="0" smtClean="0"/>
                        <a:t>RIO CUARTO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32 (76%)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10</a:t>
                      </a:r>
                      <a:endParaRPr lang="es-ES_tradnl" sz="1800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42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</a:tr>
              <a:tr h="408345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TOTALES</a:t>
                      </a:r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243 (71%)</a:t>
                      </a:r>
                    </a:p>
                    <a:p>
                      <a:pPr algn="ctr"/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97</a:t>
                      </a:r>
                    </a:p>
                    <a:p>
                      <a:pPr algn="ctr"/>
                      <a:endParaRPr lang="es-ES_tradnl" sz="2000" b="1" noProof="0" dirty="0"/>
                    </a:p>
                  </a:txBody>
                  <a:tcPr marL="95923" marR="95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340</a:t>
                      </a:r>
                    </a:p>
                    <a:p>
                      <a:pPr algn="ctr"/>
                      <a:endParaRPr lang="es-ES_tradnl" sz="2000" b="1" noProof="0" dirty="0"/>
                    </a:p>
                  </a:txBody>
                  <a:tcPr marL="95923" marR="95923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5408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1172</Words>
  <Application>Microsoft Office PowerPoint</Application>
  <PresentationFormat>Presentación en pantalla (4:3)</PresentationFormat>
  <Paragraphs>440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AcademicPresentation2</vt:lpstr>
      <vt:lpstr>«UNIDAD CENTINELA HEPATITIS »</vt:lpstr>
      <vt:lpstr>Unidad Centinela Hepatitis Río Cuarto 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2015-11-18T12:17:35Z</dcterms:created>
  <dcterms:modified xsi:type="dcterms:W3CDTF">2015-12-01T03:23:08Z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