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it-IT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it-IT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it-IT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6" name="Shape 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2" name="Shape 8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it-IT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78245" y="692695"/>
            <a:ext cx="8858249" cy="162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331640" y="5188992"/>
            <a:ext cx="6435725" cy="4881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Dra. Alejandra Villamil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1124744"/>
            <a:ext cx="9144000" cy="273630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“Proyecto Hepatitis Cero 15/25”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30" y="5151582"/>
            <a:ext cx="2052305" cy="15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2232248" y="5733255"/>
            <a:ext cx="45720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Asociación Argentina para el Estudio de las Enfermedades del Hígado (AAEEH)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4005064"/>
            <a:ext cx="9144000" cy="86409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de Diciembre de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175" y="1628800"/>
            <a:ext cx="6934199" cy="414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-36511" y="404663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Evolución de la Terapia contra la Hepatitis C 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982098" y="5733255"/>
            <a:ext cx="7190302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Más efectividad y menor duración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con menos efectos adversos y mejor tolerancia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835696" y="2132856"/>
            <a:ext cx="5544615" cy="792087"/>
          </a:xfrm>
          <a:prstGeom prst="rect">
            <a:avLst/>
          </a:prstGeom>
          <a:solidFill>
            <a:srgbClr val="EAF1DD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385762" y="1057870"/>
            <a:ext cx="8462961" cy="5251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fundamental: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4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Segura, fácil y efectiva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29" y="3091501"/>
            <a:ext cx="7662903" cy="3649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-36511" y="116631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Trás la terapia «ideal»contra la hepatitis C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188639"/>
            <a:ext cx="9144000" cy="148255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 de la AAEEH en la lucha contra la hepatitis 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2596" y="2317464"/>
            <a:ext cx="2771732" cy="318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662" y="2195572"/>
            <a:ext cx="2853402" cy="33764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8" name="Shape 198"/>
          <p:cNvSpPr txBox="1"/>
          <p:nvPr/>
        </p:nvSpPr>
        <p:spPr>
          <a:xfrm>
            <a:off x="2052705" y="5651955"/>
            <a:ext cx="158318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Victor Perez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293064" y="5651955"/>
            <a:ext cx="15788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Hugo Tanno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827583" y="6033482"/>
            <a:ext cx="7380867" cy="707886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1989: Estudios fase 2b y fase 3 de evaluación del Interferon (Roferon)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 pivotales para aprobación del interferon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674425" y="1743199"/>
            <a:ext cx="369684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 país de Latinoamerica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0" y="188640"/>
            <a:ext cx="9180511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 de la AAEEH en la lucha contra la hepatitis 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067" y="1412775"/>
            <a:ext cx="2879420" cy="428487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8" name="Shape 208"/>
          <p:cNvSpPr/>
          <p:nvPr/>
        </p:nvSpPr>
        <p:spPr>
          <a:xfrm>
            <a:off x="683568" y="6021287"/>
            <a:ext cx="7812360" cy="707886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de Guías de Tratamiento Actualizadas basadas en el análisis sistemático de información relevante recientemente publicada.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8" y="1412775"/>
            <a:ext cx="2808311" cy="428486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1" y="1412775"/>
            <a:ext cx="2880320" cy="42736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1" name="Shape 211"/>
          <p:cNvSpPr txBox="1"/>
          <p:nvPr/>
        </p:nvSpPr>
        <p:spPr>
          <a:xfrm>
            <a:off x="1162241" y="5682733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283967" y="5682733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354928" y="5682733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 rot="10800000">
            <a:off x="1547665" y="2627620"/>
            <a:ext cx="5698433" cy="30507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7209" y="80276"/>
                </a:lnTo>
                <a:cubicBezTo>
                  <a:pt x="70930" y="99563"/>
                  <a:pt x="71860" y="109207"/>
                  <a:pt x="82325" y="115722"/>
                </a:cubicBezTo>
                <a:cubicBezTo>
                  <a:pt x="92790" y="122238"/>
                  <a:pt x="119999" y="119371"/>
                  <a:pt x="119999" y="119371"/>
                </a:cubicBezTo>
                <a:lnTo>
                  <a:pt x="119999" y="119371"/>
                </a:lnTo>
                <a:lnTo>
                  <a:pt x="119999" y="119371"/>
                </a:lnTo>
                <a:lnTo>
                  <a:pt x="119999" y="119371"/>
                </a:lnTo>
                <a:lnTo>
                  <a:pt x="119720" y="119371"/>
                </a:lnTo>
              </a:path>
            </a:pathLst>
          </a:custGeom>
          <a:noFill/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Shape 219"/>
          <p:cNvCxnSpPr/>
          <p:nvPr/>
        </p:nvCxnSpPr>
        <p:spPr>
          <a:xfrm>
            <a:off x="1547663" y="1835532"/>
            <a:ext cx="0" cy="390757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>
            <a:off x="1547663" y="5743110"/>
            <a:ext cx="640871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1582151" y="1713001"/>
            <a:ext cx="356591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en ¨almacenamiento¨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nuevos tratamientos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7135190" y="5867980"/>
            <a:ext cx="8931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</a:p>
        </p:txBody>
      </p:sp>
      <p:sp>
        <p:nvSpPr>
          <p:cNvPr id="223" name="Shape 223"/>
          <p:cNvSpPr txBox="1"/>
          <p:nvPr/>
        </p:nvSpPr>
        <p:spPr>
          <a:xfrm rot="-5400000">
            <a:off x="-384057" y="3576215"/>
            <a:ext cx="293663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de pacientes a tratar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829495" y="6269250"/>
            <a:ext cx="7486920" cy="400109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EAF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“Concept model” de la planificación de la erradicación de la pandemia</a:t>
            </a:r>
          </a:p>
        </p:txBody>
      </p:sp>
      <p:sp>
        <p:nvSpPr>
          <p:cNvPr id="225" name="Shape 225"/>
          <p:cNvSpPr/>
          <p:nvPr/>
        </p:nvSpPr>
        <p:spPr>
          <a:xfrm>
            <a:off x="-36511" y="260647"/>
            <a:ext cx="9180511" cy="122413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Situación actual estimada en Argentina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2411759" y="5905530"/>
            <a:ext cx="4176464" cy="907844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 w="381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323528" y="1437137"/>
            <a:ext cx="348210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En relación con Interferon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635768" y="1940111"/>
            <a:ext cx="2208040" cy="216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Inelegibles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Intolerantes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respondedores</a:t>
            </a:r>
          </a:p>
          <a:p>
            <a:pPr marL="285750" marR="0" lvl="0" indent="-11430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Font typeface="Noto Sans Symbols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¨Reticentes¨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5271085" y="1492674"/>
            <a:ext cx="239725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Difíciles de Tratar</a:t>
            </a:r>
          </a:p>
        </p:txBody>
      </p:sp>
      <p:sp>
        <p:nvSpPr>
          <p:cNvPr id="234" name="Shape 234"/>
          <p:cNvSpPr/>
          <p:nvPr/>
        </p:nvSpPr>
        <p:spPr>
          <a:xfrm>
            <a:off x="4211960" y="1978743"/>
            <a:ext cx="5472607" cy="454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con Cirrosis / Lista de Espera Tx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0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Compensada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0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Descompensada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0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Cirrosis con HCC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Fracasos al Tratamiento </a:t>
            </a: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(pegIFN/RBV)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Recurrencia severa HCV Post Tx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Co-infección HCV/HIV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700"/>
              </a:spcBef>
              <a:spcAft>
                <a:spcPts val="70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 3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847240" y="4149080"/>
            <a:ext cx="22845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Co-morbilidades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49695" y="4616905"/>
            <a:ext cx="2539156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Patología autoinmune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Cardiovascular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Psiquiátrica</a:t>
            </a:r>
          </a:p>
        </p:txBody>
      </p:sp>
      <p:sp>
        <p:nvSpPr>
          <p:cNvPr id="237" name="Shape 237"/>
          <p:cNvSpPr/>
          <p:nvPr/>
        </p:nvSpPr>
        <p:spPr>
          <a:xfrm>
            <a:off x="-36511" y="188640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la población HCV ¨almacenada¨?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839481" y="5939987"/>
            <a:ext cx="304647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 Dificiles de Tratar</a:t>
            </a:r>
          </a:p>
        </p:txBody>
      </p:sp>
      <p:sp>
        <p:nvSpPr>
          <p:cNvPr id="239" name="Shape 239"/>
          <p:cNvSpPr/>
          <p:nvPr/>
        </p:nvSpPr>
        <p:spPr>
          <a:xfrm>
            <a:off x="2771800" y="6372035"/>
            <a:ext cx="348864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Fallados al Tratamiento con DAA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2190166" y="1415098"/>
            <a:ext cx="4758097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Experiencia en Hospital Italiano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Listado de pacientes en «espera» de tratamiento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(data al 30 de abril 2015)</a:t>
            </a:r>
          </a:p>
        </p:txBody>
      </p:sp>
      <p:sp>
        <p:nvSpPr>
          <p:cNvPr id="245" name="Shape 245"/>
          <p:cNvSpPr/>
          <p:nvPr/>
        </p:nvSpPr>
        <p:spPr>
          <a:xfrm>
            <a:off x="683568" y="2204864"/>
            <a:ext cx="2442702" cy="4077072"/>
          </a:xfrm>
          <a:prstGeom prst="ellipse">
            <a:avLst/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2F9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326070" y="4509119"/>
            <a:ext cx="1212966" cy="1781199"/>
          </a:xfrm>
          <a:prstGeom prst="ellipse">
            <a:avLst/>
          </a:prstGeom>
          <a:solidFill>
            <a:srgbClr val="C2D59B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758118" y="5517232"/>
            <a:ext cx="432047" cy="773088"/>
          </a:xfrm>
          <a:prstGeom prst="ellipse">
            <a:avLst/>
          </a:prstGeom>
          <a:solidFill>
            <a:srgbClr val="EAF1DD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60039" y="3574757"/>
            <a:ext cx="45720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de Pacientes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espera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n=489</a:t>
            </a:r>
          </a:p>
        </p:txBody>
      </p:sp>
      <p:sp>
        <p:nvSpPr>
          <p:cNvPr id="249" name="Shape 249"/>
          <p:cNvSpPr/>
          <p:nvPr/>
        </p:nvSpPr>
        <p:spPr>
          <a:xfrm>
            <a:off x="-324543" y="4653135"/>
            <a:ext cx="4572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F3/F4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25 %</a:t>
            </a:r>
          </a:p>
        </p:txBody>
      </p:sp>
      <p:sp>
        <p:nvSpPr>
          <p:cNvPr id="250" name="Shape 250"/>
          <p:cNvSpPr/>
          <p:nvPr/>
        </p:nvSpPr>
        <p:spPr>
          <a:xfrm>
            <a:off x="1008112" y="5590980"/>
            <a:ext cx="190770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B/C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20 %</a:t>
            </a:r>
          </a:p>
        </p:txBody>
      </p:sp>
      <p:sp>
        <p:nvSpPr>
          <p:cNvPr id="251" name="Shape 251"/>
          <p:cNvSpPr/>
          <p:nvPr/>
        </p:nvSpPr>
        <p:spPr>
          <a:xfrm>
            <a:off x="2483767" y="4941167"/>
            <a:ext cx="1672922" cy="2615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F1DD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4521580" y="4797151"/>
            <a:ext cx="293073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37 % vírgenes de tratamiento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63 % fallados al tratamiento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627783" y="2636911"/>
            <a:ext cx="1672922" cy="2615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4427983" y="2372686"/>
            <a:ext cx="369985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7 % Co-infección con HIV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10 % Lista de espera para Tx Hepático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8 % Trasplantados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106990" y="5949280"/>
            <a:ext cx="1672922" cy="2615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F1DD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4552598" y="5877271"/>
            <a:ext cx="17475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20 % MELD &gt; 20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015" y="2372686"/>
            <a:ext cx="6096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3109019" y="3781735"/>
            <a:ext cx="1138435" cy="4616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7596335" y="3255366"/>
            <a:ext cx="857926" cy="461664"/>
          </a:xfrm>
          <a:prstGeom prst="rect">
            <a:avLst/>
          </a:prstGeom>
          <a:noFill/>
          <a:ln w="952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1ª     38 %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1b     62 % </a:t>
            </a:r>
          </a:p>
        </p:txBody>
      </p:sp>
      <p:cxnSp>
        <p:nvCxnSpPr>
          <p:cNvPr id="260" name="Shape 260"/>
          <p:cNvCxnSpPr/>
          <p:nvPr/>
        </p:nvCxnSpPr>
        <p:spPr>
          <a:xfrm>
            <a:off x="7596335" y="3327375"/>
            <a:ext cx="0" cy="289773"/>
          </a:xfrm>
          <a:prstGeom prst="straightConnector1">
            <a:avLst/>
          </a:prstGeom>
          <a:noFill/>
          <a:ln w="2857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Shape 261"/>
          <p:cNvSpPr/>
          <p:nvPr/>
        </p:nvSpPr>
        <p:spPr>
          <a:xfrm>
            <a:off x="-36511" y="260647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la población HCV ¨almacenada¨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vida real en nuestro país?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900608" y="5782707"/>
            <a:ext cx="7343800" cy="958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rgbClr val="2F9F8A"/>
                </a:solidFill>
                <a:latin typeface="Arial"/>
                <a:ea typeface="Arial"/>
                <a:cs typeface="Arial"/>
                <a:sym typeface="Arial"/>
              </a:rPr>
              <a:t>Un barco se hunde. Hay más pasajeros que botes salvavidas.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rgbClr val="2F9F8A"/>
                </a:solidFill>
                <a:latin typeface="Arial"/>
                <a:ea typeface="Arial"/>
                <a:cs typeface="Arial"/>
                <a:sym typeface="Arial"/>
              </a:rPr>
              <a:t>¿A quién deben asignársele los lugares en los botes primero?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352291"/>
            <a:ext cx="6444976" cy="4308955"/>
          </a:xfrm>
          <a:prstGeom prst="rect">
            <a:avLst/>
          </a:prstGeom>
          <a:noFill/>
          <a:ln w="38100" cap="flat" cmpd="sng">
            <a:solidFill>
              <a:srgbClr val="2F9F8A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8" name="Shape 268"/>
          <p:cNvSpPr/>
          <p:nvPr/>
        </p:nvSpPr>
        <p:spPr>
          <a:xfrm>
            <a:off x="-36511" y="116631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Allocation of </a:t>
            </a:r>
            <a:r>
              <a:rPr lang="it-IT" sz="3200" b="0" i="0" u="none" strike="noStrike" cap="none" baseline="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treatment for hepatitis C</a:t>
            </a: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Problem of Titanic Consideration”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556050" y="1487487"/>
            <a:ext cx="1385315" cy="954106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Utilidad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Médica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6942146" y="3116261"/>
            <a:ext cx="1963998" cy="954106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Justicia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Distributiva</a:t>
            </a:r>
          </a:p>
        </p:txBody>
      </p:sp>
      <p:sp>
        <p:nvSpPr>
          <p:cNvPr id="275" name="Shape 275"/>
          <p:cNvSpPr/>
          <p:nvPr/>
        </p:nvSpPr>
        <p:spPr>
          <a:xfrm>
            <a:off x="3366432" y="4916487"/>
            <a:ext cx="2571749" cy="1066799"/>
          </a:xfrm>
          <a:prstGeom prst="triangle">
            <a:avLst>
              <a:gd name="adj" fmla="val 50000"/>
            </a:avLst>
          </a:prstGeom>
          <a:solidFill>
            <a:srgbClr val="2F9F8A"/>
          </a:solidFill>
          <a:ln w="9525" cap="flat" cmpd="sng">
            <a:solidFill>
              <a:srgbClr val="2F9F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Shape 276"/>
          <p:cNvCxnSpPr/>
          <p:nvPr/>
        </p:nvCxnSpPr>
        <p:spPr>
          <a:xfrm rot="789320">
            <a:off x="623232" y="4916486"/>
            <a:ext cx="8315324" cy="1587"/>
          </a:xfrm>
          <a:prstGeom prst="straightConnector1">
            <a:avLst/>
          </a:prstGeom>
          <a:noFill/>
          <a:ln w="762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>
            <a:off x="1269345" y="2478086"/>
            <a:ext cx="0" cy="533399"/>
          </a:xfrm>
          <a:prstGeom prst="straightConnector1">
            <a:avLst/>
          </a:prstGeom>
          <a:noFill/>
          <a:ln w="76200" cap="flat" cmpd="sng">
            <a:solidFill>
              <a:srgbClr val="2F9F8A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8" name="Shape 278"/>
          <p:cNvSpPr txBox="1"/>
          <p:nvPr/>
        </p:nvSpPr>
        <p:spPr>
          <a:xfrm>
            <a:off x="126444" y="3087686"/>
            <a:ext cx="239533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Tratar a quien más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beneficia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706632" y="4672012"/>
            <a:ext cx="239533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Tratar a quien más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 necesita</a:t>
            </a:r>
          </a:p>
        </p:txBody>
      </p:sp>
      <p:cxnSp>
        <p:nvCxnSpPr>
          <p:cNvPr id="280" name="Shape 280"/>
          <p:cNvCxnSpPr/>
          <p:nvPr/>
        </p:nvCxnSpPr>
        <p:spPr>
          <a:xfrm>
            <a:off x="8005107" y="4062412"/>
            <a:ext cx="0" cy="533399"/>
          </a:xfrm>
          <a:prstGeom prst="straightConnector1">
            <a:avLst/>
          </a:prstGeom>
          <a:noFill/>
          <a:ln w="76200" cap="flat" cmpd="sng">
            <a:solidFill>
              <a:srgbClr val="2F9F8A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81" name="Shape 281"/>
          <p:cNvSpPr txBox="1"/>
          <p:nvPr/>
        </p:nvSpPr>
        <p:spPr>
          <a:xfrm>
            <a:off x="323528" y="4653135"/>
            <a:ext cx="237757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Mayor RVS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 tolerancia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595407" y="6135687"/>
            <a:ext cx="217238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Sobrevida ???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1608" y="1858961"/>
            <a:ext cx="3886200" cy="2371725"/>
          </a:xfrm>
          <a:prstGeom prst="rect">
            <a:avLst/>
          </a:prstGeom>
          <a:noFill/>
          <a:ln w="38100" cap="flat" cmpd="sng">
            <a:solidFill>
              <a:srgbClr val="2F9F8A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4" name="Shape 284"/>
          <p:cNvSpPr/>
          <p:nvPr/>
        </p:nvSpPr>
        <p:spPr>
          <a:xfrm>
            <a:off x="-36511" y="116631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Distribución Salomónica ?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26444" y="6444044"/>
            <a:ext cx="2453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der Meer, Gut 2015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-36511" y="332656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Definiendo una estrategia de priorización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emergencia en Argentina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298009" y="1556791"/>
            <a:ext cx="637033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Reunión de Expertos AAEEH en Hepatitis C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2483767" y="2236801"/>
            <a:ext cx="399256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Miercoles 9  de Septiembre de 2015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368155" y="3111350"/>
            <a:ext cx="18519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Participantes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280119" y="3742000"/>
            <a:ext cx="4236096" cy="2352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Expertos de la AAEEH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 de hepatitis de SADI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Fundación Huesped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Nacional de Hepatitis Virales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 de Salud de la Nación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700808"/>
            <a:ext cx="6768751" cy="43443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-36511" y="260647"/>
            <a:ext cx="9144000" cy="1152128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momento histórico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921766" y="6165303"/>
            <a:ext cx="768268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Estar en el lugar correcto en el momento indicado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1691680" y="2852935"/>
            <a:ext cx="5472607" cy="1512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Severidad de enfermedad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de progresión (comorbilidades)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1700"/>
              </a:spcBef>
              <a:spcAft>
                <a:spcPts val="700"/>
              </a:spcAft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Manifestaciones extrahepáticas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821030" y="5487614"/>
            <a:ext cx="7567392" cy="461664"/>
          </a:xfrm>
          <a:prstGeom prst="rect">
            <a:avLst/>
          </a:prstGeom>
          <a:solidFill>
            <a:srgbClr val="EAF1DD"/>
          </a:solidFill>
          <a:ln w="381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cirrosis es el máximo nivel de prioridad para tratamiento</a:t>
            </a:r>
          </a:p>
        </p:txBody>
      </p:sp>
      <p:sp>
        <p:nvSpPr>
          <p:cNvPr id="301" name="Shape 301"/>
          <p:cNvSpPr/>
          <p:nvPr/>
        </p:nvSpPr>
        <p:spPr>
          <a:xfrm>
            <a:off x="-36511" y="1124744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Cómo priorizar la población HCV ¨almacenada¨?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3588610" y="5653696"/>
            <a:ext cx="5220071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 tardío de la infección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selectivo al tratamiento (ie costos)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de reinfección en grupos de riesgo</a:t>
            </a:r>
          </a:p>
        </p:txBody>
      </p:sp>
      <p:sp>
        <p:nvSpPr>
          <p:cNvPr id="307" name="Shape 307"/>
          <p:cNvSpPr/>
          <p:nvPr/>
        </p:nvSpPr>
        <p:spPr>
          <a:xfrm>
            <a:off x="35495" y="6577607"/>
            <a:ext cx="858213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Chung RT,.N  Engl J Med 2014.</a:t>
            </a:r>
          </a:p>
        </p:txBody>
      </p:sp>
      <p:sp>
        <p:nvSpPr>
          <p:cNvPr id="308" name="Shape 308"/>
          <p:cNvSpPr/>
          <p:nvPr/>
        </p:nvSpPr>
        <p:spPr>
          <a:xfrm>
            <a:off x="899591" y="5733255"/>
            <a:ext cx="182492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mayores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desafíos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5" y="1988840"/>
            <a:ext cx="5948848" cy="3533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2940539" y="5589239"/>
            <a:ext cx="576064" cy="1152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0" y="260647"/>
            <a:ext cx="9144000" cy="122413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Curing chronic hepatitis C 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arc of a medical triumph</a:t>
            </a:r>
          </a:p>
        </p:txBody>
      </p:sp>
      <p:sp>
        <p:nvSpPr>
          <p:cNvPr id="312" name="Shape 312"/>
          <p:cNvSpPr/>
          <p:nvPr/>
        </p:nvSpPr>
        <p:spPr>
          <a:xfrm>
            <a:off x="2051719" y="1484783"/>
            <a:ext cx="554461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todo depende del tratamiento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36511" y="260647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dónde empezamos?</a:t>
            </a:r>
          </a:p>
        </p:txBody>
      </p:sp>
      <p:sp>
        <p:nvSpPr>
          <p:cNvPr id="318" name="Shape 318"/>
          <p:cNvSpPr/>
          <p:nvPr/>
        </p:nvSpPr>
        <p:spPr>
          <a:xfrm>
            <a:off x="1795127" y="1544012"/>
            <a:ext cx="5513175" cy="144655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Egipto</a:t>
            </a:r>
            <a:r>
              <a:rPr lang="it-IT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cada caso tratado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tres nuevos casos de infección.</a:t>
            </a:r>
          </a:p>
        </p:txBody>
      </p:sp>
      <p:sp>
        <p:nvSpPr>
          <p:cNvPr id="319" name="Shape 319"/>
          <p:cNvSpPr/>
          <p:nvPr/>
        </p:nvSpPr>
        <p:spPr>
          <a:xfrm>
            <a:off x="1501592" y="4934778"/>
            <a:ext cx="6310767" cy="144655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Argentina</a:t>
            </a:r>
            <a:r>
              <a:rPr lang="it-IT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cada </a:t>
            </a:r>
            <a:r>
              <a:rPr lang="it-IT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</a:t>
            </a: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diagnósticos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</a:t>
            </a:r>
            <a:r>
              <a:rPr lang="it-IT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llegan a consultar a un especialista .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287373" y="3629923"/>
            <a:ext cx="4732899" cy="707886"/>
          </a:xfrm>
          <a:prstGeom prst="rect">
            <a:avLst/>
          </a:prstGeom>
          <a:noFill/>
          <a:ln w="952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40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Datos que preocupan</a:t>
            </a:r>
          </a:p>
        </p:txBody>
      </p:sp>
      <p:sp>
        <p:nvSpPr>
          <p:cNvPr id="321" name="Shape 321"/>
          <p:cNvSpPr/>
          <p:nvPr/>
        </p:nvSpPr>
        <p:spPr>
          <a:xfrm>
            <a:off x="3491880" y="4337808"/>
            <a:ext cx="2376263" cy="45295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 rot="10800000">
            <a:off x="3491881" y="3206586"/>
            <a:ext cx="2376263" cy="45295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35495" y="6505598"/>
            <a:ext cx="533537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Gonzalez Ballerga E, Jornada de Bioseguridad en Hepatitis Virales 2015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-36511" y="44623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dónde empezamos?</a:t>
            </a:r>
          </a:p>
        </p:txBody>
      </p:sp>
      <p:sp>
        <p:nvSpPr>
          <p:cNvPr id="329" name="Shape 329"/>
          <p:cNvSpPr/>
          <p:nvPr/>
        </p:nvSpPr>
        <p:spPr>
          <a:xfrm>
            <a:off x="2042919" y="1268759"/>
            <a:ext cx="5017591" cy="132343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Egipto</a:t>
            </a:r>
            <a:r>
              <a:rPr lang="it-IT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cada caso tratado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tres nuevos casos de infección.</a:t>
            </a:r>
          </a:p>
        </p:txBody>
      </p:sp>
      <p:sp>
        <p:nvSpPr>
          <p:cNvPr id="330" name="Shape 330"/>
          <p:cNvSpPr/>
          <p:nvPr/>
        </p:nvSpPr>
        <p:spPr>
          <a:xfrm>
            <a:off x="1784009" y="5006785"/>
            <a:ext cx="5745931" cy="132343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Argentina</a:t>
            </a:r>
            <a:r>
              <a:rPr lang="it-IT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cada </a:t>
            </a:r>
            <a:r>
              <a:rPr lang="it-IT" sz="4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</a:t>
            </a: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diagnósticos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</a:t>
            </a:r>
            <a:r>
              <a:rPr lang="it-IT" sz="4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llegan a consultar a un especialista .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331640" y="3212975"/>
            <a:ext cx="6709721" cy="1200329"/>
          </a:xfrm>
          <a:prstGeom prst="rect">
            <a:avLst/>
          </a:prstGeom>
          <a:noFill/>
          <a:ln w="952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Equilibrio entre las intervenciones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 terapéuticas y preventivas</a:t>
            </a:r>
          </a:p>
        </p:txBody>
      </p:sp>
      <p:sp>
        <p:nvSpPr>
          <p:cNvPr id="332" name="Shape 332"/>
          <p:cNvSpPr/>
          <p:nvPr/>
        </p:nvSpPr>
        <p:spPr>
          <a:xfrm>
            <a:off x="3491880" y="4416207"/>
            <a:ext cx="2376263" cy="45295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 rot="10800000">
            <a:off x="3491881" y="2780928"/>
            <a:ext cx="2376263" cy="45295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35495" y="6505598"/>
            <a:ext cx="533537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Gonzalez Ballerga E, Jornada de Bioseguridad en Hepatitis Virales 2015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-36511" y="116631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 esperamos en Argentina?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457200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F9F8A"/>
              </a:buClr>
              <a:buSzPct val="25000"/>
              <a:buFont typeface="Calibri"/>
              <a:buNone/>
            </a:pPr>
            <a:r>
              <a:rPr lang="it-IT" sz="32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Carga Estimada de la Enfermedad para 2030</a:t>
            </a:r>
          </a:p>
        </p:txBody>
      </p:sp>
      <p:sp>
        <p:nvSpPr>
          <p:cNvPr id="341" name="Shape 341"/>
          <p:cNvSpPr/>
          <p:nvPr/>
        </p:nvSpPr>
        <p:spPr>
          <a:xfrm>
            <a:off x="323528" y="4365103"/>
            <a:ext cx="8497173" cy="1224135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5425" marR="0" lvl="0" indent="-225425" algn="ctr" rtl="0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it-IT" sz="18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2013, aproximadamente 43,660 casos de enfermedad hepática avanzada.</a:t>
            </a:r>
          </a:p>
          <a:p>
            <a:pPr marL="225425" marR="0" lvl="0" indent="-225425" algn="ctr" rtl="0">
              <a:spcBef>
                <a:spcPts val="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it-IT" sz="18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Para 2030, habrá 75,400 casos de enfermedad hepática avanzada </a:t>
            </a:r>
            <a:r>
              <a:rPr lang="it-IT" sz="12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(AUMENTO del 73%)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059" y="1556791"/>
            <a:ext cx="8403405" cy="284243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-36511" y="6525344"/>
            <a:ext cx="401892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Ridruejo E, Congreso Argentino de Hepatología 2015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1191001" y="5807005"/>
            <a:ext cx="6981398" cy="64633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Pese a una disminución en el número de nuevas infecciones,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carga de enfermedad por HCV aumentará en los próximos anos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3408039" y="2569153"/>
            <a:ext cx="1800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280248" y="2852935"/>
            <a:ext cx="10667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Acceso</a:t>
            </a:r>
          </a:p>
        </p:txBody>
      </p:sp>
      <p:grpSp>
        <p:nvGrpSpPr>
          <p:cNvPr id="351" name="Shape 351"/>
          <p:cNvGrpSpPr/>
          <p:nvPr/>
        </p:nvGrpSpPr>
        <p:grpSpPr>
          <a:xfrm>
            <a:off x="1619672" y="1700807"/>
            <a:ext cx="4371974" cy="4080669"/>
            <a:chOff x="1524000" y="1219200"/>
            <a:chExt cx="5767166" cy="5275385"/>
          </a:xfrm>
        </p:grpSpPr>
        <p:cxnSp>
          <p:nvCxnSpPr>
            <p:cNvPr id="352" name="Shape 352"/>
            <p:cNvCxnSpPr/>
            <p:nvPr/>
          </p:nvCxnSpPr>
          <p:spPr>
            <a:xfrm>
              <a:off x="1524000" y="1219200"/>
              <a:ext cx="2976448" cy="238924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Shape 353"/>
            <p:cNvCxnSpPr/>
            <p:nvPr/>
          </p:nvCxnSpPr>
          <p:spPr>
            <a:xfrm rot="10800000" flipH="1">
              <a:off x="1524000" y="3800535"/>
              <a:ext cx="2976448" cy="269405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Shape 354"/>
            <p:cNvCxnSpPr/>
            <p:nvPr/>
          </p:nvCxnSpPr>
          <p:spPr>
            <a:xfrm>
              <a:off x="1524000" y="1219200"/>
              <a:ext cx="0" cy="52579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Shape 355"/>
            <p:cNvCxnSpPr/>
            <p:nvPr/>
          </p:nvCxnSpPr>
          <p:spPr>
            <a:xfrm>
              <a:off x="4500448" y="3608442"/>
              <a:ext cx="2790717" cy="9683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Shape 356"/>
            <p:cNvCxnSpPr/>
            <p:nvPr/>
          </p:nvCxnSpPr>
          <p:spPr>
            <a:xfrm rot="10800000" flipH="1">
              <a:off x="4500448" y="3781483"/>
              <a:ext cx="2790717" cy="1904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Shape 357"/>
            <p:cNvCxnSpPr/>
            <p:nvPr/>
          </p:nvCxnSpPr>
          <p:spPr>
            <a:xfrm>
              <a:off x="4500448" y="3608442"/>
              <a:ext cx="0" cy="19209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58" name="Shape 358"/>
          <p:cNvCxnSpPr/>
          <p:nvPr/>
        </p:nvCxnSpPr>
        <p:spPr>
          <a:xfrm>
            <a:off x="5971962" y="3623253"/>
            <a:ext cx="1166811" cy="380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Shape 359"/>
          <p:cNvCxnSpPr/>
          <p:nvPr/>
        </p:nvCxnSpPr>
        <p:spPr>
          <a:xfrm>
            <a:off x="5991646" y="3707507"/>
            <a:ext cx="1166811" cy="95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/>
          <p:nvPr/>
        </p:nvSpPr>
        <p:spPr>
          <a:xfrm>
            <a:off x="6576392" y="3140967"/>
            <a:ext cx="14478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8086328" y="3466412"/>
            <a:ext cx="0" cy="2381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Shape 362"/>
          <p:cNvSpPr txBox="1"/>
          <p:nvPr/>
        </p:nvSpPr>
        <p:spPr>
          <a:xfrm>
            <a:off x="107504" y="6525344"/>
            <a:ext cx="43687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Tomaszewski , Am J Public Health 2012</a:t>
            </a:r>
          </a:p>
        </p:txBody>
      </p:sp>
      <p:sp>
        <p:nvSpPr>
          <p:cNvPr id="363" name="Shape 363"/>
          <p:cNvSpPr/>
          <p:nvPr/>
        </p:nvSpPr>
        <p:spPr>
          <a:xfrm>
            <a:off x="-36511" y="476672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cascada de la hepatitis C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1703533" y="3052116"/>
            <a:ext cx="1632498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Portadora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HCV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1118991" y="5877271"/>
            <a:ext cx="6966010" cy="64633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Severo déficit en la identificación de casos, su acceso al sistema de salud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al tratamiento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 rot="10800000">
            <a:off x="1547665" y="2627620"/>
            <a:ext cx="5698433" cy="30507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7209" y="80276"/>
                </a:lnTo>
                <a:cubicBezTo>
                  <a:pt x="70930" y="99563"/>
                  <a:pt x="71860" y="109207"/>
                  <a:pt x="82325" y="115722"/>
                </a:cubicBezTo>
                <a:cubicBezTo>
                  <a:pt x="92790" y="122238"/>
                  <a:pt x="119999" y="119371"/>
                  <a:pt x="119999" y="119371"/>
                </a:cubicBezTo>
                <a:lnTo>
                  <a:pt x="119999" y="119371"/>
                </a:lnTo>
                <a:lnTo>
                  <a:pt x="119999" y="119371"/>
                </a:lnTo>
                <a:lnTo>
                  <a:pt x="119999" y="119371"/>
                </a:lnTo>
                <a:lnTo>
                  <a:pt x="119720" y="119371"/>
                </a:lnTo>
              </a:path>
            </a:pathLst>
          </a:custGeom>
          <a:noFill/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Shape 371"/>
          <p:cNvCxnSpPr/>
          <p:nvPr/>
        </p:nvCxnSpPr>
        <p:spPr>
          <a:xfrm>
            <a:off x="1547663" y="1835532"/>
            <a:ext cx="0" cy="390757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Shape 372"/>
          <p:cNvCxnSpPr/>
          <p:nvPr/>
        </p:nvCxnSpPr>
        <p:spPr>
          <a:xfrm>
            <a:off x="1547663" y="5743110"/>
            <a:ext cx="640871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3" name="Shape 373"/>
          <p:cNvSpPr/>
          <p:nvPr/>
        </p:nvSpPr>
        <p:spPr>
          <a:xfrm>
            <a:off x="1601301" y="2026890"/>
            <a:ext cx="5644796" cy="36283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2873" y="17926"/>
                </a:lnTo>
                <a:cubicBezTo>
                  <a:pt x="122663" y="-1846"/>
                  <a:pt x="116053" y="4188"/>
                  <a:pt x="118738" y="1363"/>
                </a:cubicBezTo>
                <a:cubicBezTo>
                  <a:pt x="121424" y="-1461"/>
                  <a:pt x="118986" y="978"/>
                  <a:pt x="118986" y="978"/>
                </a:cubicBezTo>
                <a:lnTo>
                  <a:pt x="118986" y="978"/>
                </a:lnTo>
                <a:lnTo>
                  <a:pt x="118986" y="978"/>
                </a:lnTo>
              </a:path>
            </a:pathLst>
          </a:custGeom>
          <a:noFill/>
          <a:ln w="38100" cap="flat" cmpd="sng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1619671" y="1907540"/>
            <a:ext cx="322607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en ¨almacenamiento¨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nuevas DAA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3349173" y="4643844"/>
            <a:ext cx="179888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nuevos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diagnosticados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7135190" y="5867980"/>
            <a:ext cx="8931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</a:p>
        </p:txBody>
      </p:sp>
      <p:sp>
        <p:nvSpPr>
          <p:cNvPr id="377" name="Shape 377"/>
          <p:cNvSpPr txBox="1"/>
          <p:nvPr/>
        </p:nvSpPr>
        <p:spPr>
          <a:xfrm rot="-5400000">
            <a:off x="-384057" y="3576215"/>
            <a:ext cx="293663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de pacientes a tratar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405795" y="6269250"/>
            <a:ext cx="8414676" cy="400109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EAF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“Concept model” de la planificación de acceso estimado a nuevos tratamientos</a:t>
            </a:r>
          </a:p>
        </p:txBody>
      </p:sp>
      <p:sp>
        <p:nvSpPr>
          <p:cNvPr id="379" name="Shape 379"/>
          <p:cNvSpPr/>
          <p:nvPr/>
        </p:nvSpPr>
        <p:spPr>
          <a:xfrm>
            <a:off x="36511" y="404663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Situación actual ante el advenimiento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los nuevos tratamientos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54224"/>
            <a:ext cx="8447796" cy="628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/>
          <p:nvPr/>
        </p:nvSpPr>
        <p:spPr>
          <a:xfrm>
            <a:off x="35495" y="5910371"/>
            <a:ext cx="897724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«Un mundo donde la transmisión de la hepatitis viral sea detenida y todos tengan acceso a un tratamiento seguro y efectivo» </a:t>
            </a:r>
          </a:p>
        </p:txBody>
      </p:sp>
      <p:sp>
        <p:nvSpPr>
          <p:cNvPr id="386" name="Shape 386"/>
          <p:cNvSpPr/>
          <p:nvPr/>
        </p:nvSpPr>
        <p:spPr>
          <a:xfrm>
            <a:off x="0" y="260647"/>
            <a:ext cx="9144000" cy="136815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Resolución OMS ante las hepatitis virales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Global Hepatitis Programme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Diciembre 2011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59246" y="3429000"/>
            <a:ext cx="8977249" cy="220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las condiciones para que la Argentina </a:t>
            </a: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un </a:t>
            </a: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pais</a:t>
            </a: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donde la transmisión de la hepatitis viral sea detenida y todos tengan acceso a un </a:t>
            </a: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tratamiento seguro y efectivo» </a:t>
            </a:r>
          </a:p>
        </p:txBody>
      </p:sp>
      <p:sp>
        <p:nvSpPr>
          <p:cNvPr id="392" name="Shape 392"/>
          <p:cNvSpPr/>
          <p:nvPr/>
        </p:nvSpPr>
        <p:spPr>
          <a:xfrm>
            <a:off x="0" y="1268759"/>
            <a:ext cx="9144000" cy="172819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0" y="332656"/>
            <a:ext cx="9144000" cy="172819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2352243" y="1919733"/>
            <a:ext cx="4162677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Metas en Argentina</a:t>
            </a:r>
          </a:p>
        </p:txBody>
      </p:sp>
      <p:sp>
        <p:nvSpPr>
          <p:cNvPr id="399" name="Shape 399"/>
          <p:cNvSpPr/>
          <p:nvPr/>
        </p:nvSpPr>
        <p:spPr>
          <a:xfrm>
            <a:off x="179511" y="2965008"/>
            <a:ext cx="8856983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1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1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Identificar los pacientes con hepatitis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1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Reducir la morbilidad y mortalidad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1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Reducir el impacto socio-económico </a:t>
            </a:r>
            <a:r>
              <a:rPr lang="it-IT" sz="2400" b="0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a nivel individual, de la comunidad y poblacional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1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Garantizar el acceso al tratamiento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2008" y="2708919"/>
            <a:ext cx="8964488" cy="352839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692695"/>
            <a:ext cx="9144000" cy="1512167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momento histórico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3356992"/>
            <a:ext cx="197549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07504" y="2924943"/>
            <a:ext cx="6884641" cy="220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dos requisitos más importantes para el éxito son: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Primero estar en el lugar correcto en el momento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adecuado y en segundo lugar, hacer algo al respecto.”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794" y="5305771"/>
            <a:ext cx="1457324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644" y="1516787"/>
            <a:ext cx="7346820" cy="508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7309868" y="3627021"/>
            <a:ext cx="172662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Vencer la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hepatitis C</a:t>
            </a:r>
          </a:p>
        </p:txBody>
      </p:sp>
      <p:sp>
        <p:nvSpPr>
          <p:cNvPr id="406" name="Shape 406"/>
          <p:cNvSpPr/>
          <p:nvPr/>
        </p:nvSpPr>
        <p:spPr>
          <a:xfrm>
            <a:off x="36511" y="260647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Solo hay un camino… Juntos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141148" y="1360273"/>
            <a:ext cx="2990690" cy="5078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Estado/sist. de salud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 farmacéutica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Comunicadores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Sanitaristas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Bioquímicos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Economistas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644" y="1196751"/>
            <a:ext cx="7346820" cy="508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7309868" y="3356992"/>
            <a:ext cx="172662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Vencer la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hepatitis C</a:t>
            </a:r>
          </a:p>
        </p:txBody>
      </p:sp>
      <p:sp>
        <p:nvSpPr>
          <p:cNvPr id="414" name="Shape 414"/>
          <p:cNvSpPr/>
          <p:nvPr/>
        </p:nvSpPr>
        <p:spPr>
          <a:xfrm>
            <a:off x="-36511" y="116631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Solo hay un camino… Juntos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41148" y="1124744"/>
            <a:ext cx="2990690" cy="5078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Estado/sist. de salud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 farmacéutica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Comunicadores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Sanitaristas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Bioquímicos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Economistas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Abogados</a:t>
            </a:r>
          </a:p>
        </p:txBody>
      </p:sp>
      <p:sp>
        <p:nvSpPr>
          <p:cNvPr id="416" name="Shape 416"/>
          <p:cNvSpPr/>
          <p:nvPr/>
        </p:nvSpPr>
        <p:spPr>
          <a:xfrm>
            <a:off x="1691680" y="6237312"/>
            <a:ext cx="5709640" cy="523219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central de las Unidades Centinelas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36511" y="99511"/>
            <a:ext cx="9144000" cy="158417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095" y="2779186"/>
            <a:ext cx="6048671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141247">
            <a:off x="3922692" y="3752288"/>
            <a:ext cx="362172" cy="26216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/>
          <p:nvPr/>
        </p:nvSpPr>
        <p:spPr>
          <a:xfrm>
            <a:off x="2232248" y="213285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Esquema:  Dosis UNICA a 12 meses de edad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Cobertura Nacional mayor al 94 %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1505179" y="6023028"/>
            <a:ext cx="6019148" cy="64633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Disminución del 88 % de incidencia de hepatitis A 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de trasplante hepático por falla fulminante por HAV</a:t>
            </a:r>
          </a:p>
        </p:txBody>
      </p:sp>
      <p:sp>
        <p:nvSpPr>
          <p:cNvPr id="426" name="Shape 426"/>
          <p:cNvSpPr/>
          <p:nvPr/>
        </p:nvSpPr>
        <p:spPr>
          <a:xfrm>
            <a:off x="2231232" y="1700808"/>
            <a:ext cx="461825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Hepatitis A en población pediátrica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-17863" y="332656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827583" y="1556791"/>
            <a:ext cx="7561261" cy="79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Indicaciones de vacuna contra HAV en grupos de riesgo  RNV 2012 </a:t>
            </a:r>
            <a:r>
              <a:rPr lang="it-IT" sz="2000" b="0" i="0" u="none" strike="noStrike" cap="none" baseline="0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baseline="0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2000" b="0" i="0" u="none" strike="noStrike" cap="none" baseline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2987824" y="6021287"/>
            <a:ext cx="2977802" cy="52321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Cobertura irregular</a:t>
            </a:r>
          </a:p>
        </p:txBody>
      </p:sp>
      <p:sp>
        <p:nvSpPr>
          <p:cNvPr id="434" name="Shape 434"/>
          <p:cNvSpPr/>
          <p:nvPr/>
        </p:nvSpPr>
        <p:spPr>
          <a:xfrm>
            <a:off x="1115616" y="2614259"/>
            <a:ext cx="7416824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Hombres que tienen sexo con hombres.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Usuarios de drogas endovenosas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Desórdenes de la coagulación.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Enfermedad hepática crónica.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Trabajo con VHA en laboratorios.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Personal gastronómico.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Personal de jardines maternales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Viajeros a zonas de alta o mediana endemia.* 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828054" y="1124744"/>
            <a:ext cx="7272337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Evolución de la vacuna contra Hepatitis B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 Calendario Nacional de Vacunación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323850" y="2276872"/>
            <a:ext cx="8434387" cy="3158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1992: Personal de la salud </a:t>
            </a:r>
            <a:r>
              <a:rPr lang="it-IT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(Ley 24151, 1992)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2000: Recién nacido </a:t>
            </a:r>
            <a:r>
              <a:rPr lang="it-IT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(Res. 940/00)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2003: Catch-up a los 11 años </a:t>
            </a:r>
            <a:r>
              <a:rPr lang="it-IT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(Res.175/03)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2009: Incorporación de la vacuna combinada quíntuple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DTP- Hib- HB </a:t>
            </a:r>
            <a:r>
              <a:rPr lang="it-IT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(Res. 773/2008)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Recomendada en adultos para grupos en riesgo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2012: Vacunación universal en adultos</a:t>
            </a:r>
          </a:p>
        </p:txBody>
      </p:sp>
      <p:sp>
        <p:nvSpPr>
          <p:cNvPr id="441" name="Shape 441"/>
          <p:cNvSpPr/>
          <p:nvPr/>
        </p:nvSpPr>
        <p:spPr>
          <a:xfrm>
            <a:off x="611560" y="5517232"/>
            <a:ext cx="7930184" cy="64633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el control y eliminación  del virus en Argentina y disminuir la  incidencia de complicaciones y mortalidad asociadas a la infección por HBV</a:t>
            </a:r>
          </a:p>
        </p:txBody>
      </p:sp>
      <p:sp>
        <p:nvSpPr>
          <p:cNvPr id="442" name="Shape 442"/>
          <p:cNvSpPr/>
          <p:nvPr/>
        </p:nvSpPr>
        <p:spPr>
          <a:xfrm>
            <a:off x="0" y="116631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11" y="6309319"/>
            <a:ext cx="18669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0" y="116631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5637087" y="6475239"/>
            <a:ext cx="332740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sng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it-IT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Área de coberturas, ProNaCEI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19" y="6381328"/>
            <a:ext cx="18669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395536" y="12058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Resultados: Vacuna HBV Dosis aplicadas</a:t>
            </a:r>
            <a:r>
              <a:rPr lang="it-IT" sz="2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Período: junio 2012- julio 2014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1988840"/>
            <a:ext cx="6624735" cy="310552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4932039" y="2053877"/>
            <a:ext cx="2803332" cy="1231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Total de dosis: 2.417.586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Dosis 1: 49,9%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Dosis 2: 30,8%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Dosis 3: 19%</a:t>
            </a:r>
          </a:p>
        </p:txBody>
      </p:sp>
      <p:sp>
        <p:nvSpPr>
          <p:cNvPr id="454" name="Shape 454"/>
          <p:cNvSpPr/>
          <p:nvPr/>
        </p:nvSpPr>
        <p:spPr>
          <a:xfrm>
            <a:off x="1187624" y="5229200"/>
            <a:ext cx="6696744" cy="101566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Cobertura sub-optima de vacunación en población adulta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Incumplimiento de cronología de 3 dosis HBV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0" y="449089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446856" y="2338476"/>
            <a:ext cx="8229600" cy="16787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Desconocimiento de la población de la vacunación en adultos para HAV y HBV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2823119" y="1713001"/>
            <a:ext cx="307853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Vacunación HAV / HBV</a:t>
            </a:r>
          </a:p>
        </p:txBody>
      </p:sp>
      <p:sp>
        <p:nvSpPr>
          <p:cNvPr id="462" name="Shape 462"/>
          <p:cNvSpPr/>
          <p:nvPr/>
        </p:nvSpPr>
        <p:spPr>
          <a:xfrm>
            <a:off x="539552" y="4797151"/>
            <a:ext cx="8064896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Evaluar severidad del problema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Colaborar con el Pro Na Cei en la optimización de tasas de vacunación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Lograr coberturas satisfactorias para CADA grupo etario 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Difusión de información médica entre profesionales y población general</a:t>
            </a:r>
          </a:p>
        </p:txBody>
      </p:sp>
      <p:sp>
        <p:nvSpPr>
          <p:cNvPr id="463" name="Shape 463"/>
          <p:cNvSpPr/>
          <p:nvPr/>
        </p:nvSpPr>
        <p:spPr>
          <a:xfrm>
            <a:off x="3255167" y="3369185"/>
            <a:ext cx="2214293" cy="4094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094928" y="4017257"/>
            <a:ext cx="684076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 para optimizar la vacunación para Hepatitis Virales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ninos y adultos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591935" y="6309319"/>
            <a:ext cx="8084521" cy="46166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central del médico clínico en garantizar adecuada cobertura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0" y="260647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261435" y="1408459"/>
            <a:ext cx="8703052" cy="4540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324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Bioseguridad en Hepatitis B y C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4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7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"Tras una estrategia contra la transmisión nosocomial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7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hepatitis virales"</a:t>
            </a:r>
            <a:br>
              <a:rPr lang="it-IT" sz="27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62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16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62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979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Director: Dr. Bernardo Frider</a:t>
            </a:r>
            <a:r>
              <a:rPr lang="it-IT" sz="197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97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Secretario: Dr. Claudio Estepo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Epidemiología - Bioseguridad en el Laboratorio y en Banco de Sangre</a:t>
            </a:r>
            <a:b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 del Gastroenterólogo y de la Enfermería  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Problema en Hemodiálisis y en Odontología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Vacunación HBV en Argentina - Mutantes de escape a la vacunación HBV 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de la transmisión vertical del HBV  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Conducta frente al accidente corto-punzante 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Vacuna HCV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de las hepatitis B y C en el trasplante de órganos sólidos</a:t>
            </a: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bioéticos y legales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478698" y="5949280"/>
            <a:ext cx="6043001" cy="707886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en la elaboración de Guía AAEEH para limitar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transmisión vinculable a prácticas del sistema de salud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0" y="260647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Identificar los pacientes con hepatitis</a:t>
            </a:r>
          </a:p>
        </p:txBody>
      </p:sp>
      <p:sp>
        <p:nvSpPr>
          <p:cNvPr id="478" name="Shape 478"/>
          <p:cNvSpPr/>
          <p:nvPr/>
        </p:nvSpPr>
        <p:spPr>
          <a:xfrm>
            <a:off x="1691680" y="1496973"/>
            <a:ext cx="8352928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36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Identificar a los individuos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36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Infectados y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36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en riesgo de enfermedad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36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progresiva es el mayor desafío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1700808"/>
            <a:ext cx="2952328" cy="450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3408039" y="2569153"/>
            <a:ext cx="1800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5280248" y="2852935"/>
            <a:ext cx="10667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Acceso</a:t>
            </a:r>
          </a:p>
        </p:txBody>
      </p:sp>
      <p:grpSp>
        <p:nvGrpSpPr>
          <p:cNvPr id="486" name="Shape 486"/>
          <p:cNvGrpSpPr/>
          <p:nvPr/>
        </p:nvGrpSpPr>
        <p:grpSpPr>
          <a:xfrm>
            <a:off x="1619672" y="1700807"/>
            <a:ext cx="4371974" cy="4080669"/>
            <a:chOff x="1524000" y="1219200"/>
            <a:chExt cx="5767166" cy="5275385"/>
          </a:xfrm>
        </p:grpSpPr>
        <p:cxnSp>
          <p:nvCxnSpPr>
            <p:cNvPr id="487" name="Shape 487"/>
            <p:cNvCxnSpPr/>
            <p:nvPr/>
          </p:nvCxnSpPr>
          <p:spPr>
            <a:xfrm>
              <a:off x="1524000" y="1219200"/>
              <a:ext cx="2976448" cy="238924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Shape 488"/>
            <p:cNvCxnSpPr/>
            <p:nvPr/>
          </p:nvCxnSpPr>
          <p:spPr>
            <a:xfrm rot="10800000" flipH="1">
              <a:off x="1524000" y="3800535"/>
              <a:ext cx="2976448" cy="269405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Shape 489"/>
            <p:cNvCxnSpPr/>
            <p:nvPr/>
          </p:nvCxnSpPr>
          <p:spPr>
            <a:xfrm>
              <a:off x="1524000" y="1219200"/>
              <a:ext cx="0" cy="52579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Shape 490"/>
            <p:cNvCxnSpPr/>
            <p:nvPr/>
          </p:nvCxnSpPr>
          <p:spPr>
            <a:xfrm>
              <a:off x="4500448" y="3608442"/>
              <a:ext cx="2790717" cy="9683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Shape 491"/>
            <p:cNvCxnSpPr/>
            <p:nvPr/>
          </p:nvCxnSpPr>
          <p:spPr>
            <a:xfrm rot="10800000" flipH="1">
              <a:off x="4500448" y="3781483"/>
              <a:ext cx="2790717" cy="1904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Shape 492"/>
            <p:cNvCxnSpPr/>
            <p:nvPr/>
          </p:nvCxnSpPr>
          <p:spPr>
            <a:xfrm>
              <a:off x="4500448" y="3608442"/>
              <a:ext cx="0" cy="19209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3" name="Shape 493"/>
          <p:cNvCxnSpPr/>
          <p:nvPr/>
        </p:nvCxnSpPr>
        <p:spPr>
          <a:xfrm>
            <a:off x="5971962" y="3623253"/>
            <a:ext cx="1166811" cy="380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Shape 494"/>
          <p:cNvCxnSpPr/>
          <p:nvPr/>
        </p:nvCxnSpPr>
        <p:spPr>
          <a:xfrm>
            <a:off x="5991646" y="3707507"/>
            <a:ext cx="1166811" cy="95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5" name="Shape 495"/>
          <p:cNvSpPr txBox="1"/>
          <p:nvPr/>
        </p:nvSpPr>
        <p:spPr>
          <a:xfrm>
            <a:off x="6576392" y="3140967"/>
            <a:ext cx="14478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</a:p>
        </p:txBody>
      </p:sp>
      <p:cxnSp>
        <p:nvCxnSpPr>
          <p:cNvPr id="496" name="Shape 496"/>
          <p:cNvCxnSpPr/>
          <p:nvPr/>
        </p:nvCxnSpPr>
        <p:spPr>
          <a:xfrm>
            <a:off x="8086328" y="3466412"/>
            <a:ext cx="0" cy="2381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7" name="Shape 497"/>
          <p:cNvSpPr txBox="1"/>
          <p:nvPr/>
        </p:nvSpPr>
        <p:spPr>
          <a:xfrm>
            <a:off x="107504" y="6525344"/>
            <a:ext cx="43687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Tomaszewski , Am J Public Health 2012</a:t>
            </a:r>
          </a:p>
        </p:txBody>
      </p:sp>
      <p:sp>
        <p:nvSpPr>
          <p:cNvPr id="498" name="Shape 498"/>
          <p:cNvSpPr/>
          <p:nvPr/>
        </p:nvSpPr>
        <p:spPr>
          <a:xfrm>
            <a:off x="-36511" y="332656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el rol de los médicos generalistas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hepatitis C?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1703533" y="3052116"/>
            <a:ext cx="1632498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Portadora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HCV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395287" y="1412775"/>
            <a:ext cx="84613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Gran Desafío Actual…</a:t>
            </a:r>
          </a:p>
        </p:txBody>
      </p:sp>
      <p:sp>
        <p:nvSpPr>
          <p:cNvPr id="501" name="Shape 501"/>
          <p:cNvSpPr/>
          <p:nvPr/>
        </p:nvSpPr>
        <p:spPr>
          <a:xfrm>
            <a:off x="2191582" y="5949280"/>
            <a:ext cx="511672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Detectar a Pacientes No Diagnosticados</a:t>
            </a:r>
          </a:p>
        </p:txBody>
      </p:sp>
      <p:sp>
        <p:nvSpPr>
          <p:cNvPr id="502" name="Shape 502"/>
          <p:cNvSpPr/>
          <p:nvPr/>
        </p:nvSpPr>
        <p:spPr>
          <a:xfrm rot="10800000">
            <a:off x="3815915" y="3933055"/>
            <a:ext cx="972108" cy="151216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619671" y="2348880"/>
            <a:ext cx="5688632" cy="38164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3031131" y="2564903"/>
            <a:ext cx="302063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 Infecciosa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195735" y="3573016"/>
            <a:ext cx="452117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Vacunación adecuada</a:t>
            </a:r>
          </a:p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efectivo y tolerable</a:t>
            </a:r>
          </a:p>
        </p:txBody>
      </p:sp>
      <p:sp>
        <p:nvSpPr>
          <p:cNvPr id="117" name="Shape 117"/>
          <p:cNvSpPr/>
          <p:nvPr/>
        </p:nvSpPr>
        <p:spPr>
          <a:xfrm>
            <a:off x="3607194" y="3170584"/>
            <a:ext cx="1728191" cy="4024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635896" y="4898776"/>
            <a:ext cx="1728191" cy="4024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527075" y="5487614"/>
            <a:ext cx="3995902" cy="461664"/>
          </a:xfrm>
          <a:prstGeom prst="rect">
            <a:avLst/>
          </a:prstGeom>
          <a:noFill/>
          <a:ln w="5715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Erradicación de la enfermedad</a:t>
            </a:r>
          </a:p>
        </p:txBody>
      </p:sp>
      <p:sp>
        <p:nvSpPr>
          <p:cNvPr id="120" name="Shape 120"/>
          <p:cNvSpPr/>
          <p:nvPr/>
        </p:nvSpPr>
        <p:spPr>
          <a:xfrm>
            <a:off x="0" y="260647"/>
            <a:ext cx="9144000" cy="172819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Nos toca asistir a un momento histórico: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erradicación de la pandemia de la hepatitis C?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115616" y="1916832"/>
            <a:ext cx="6912767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Establecer un método de screening adecuado y costo efectivo</a:t>
            </a:r>
          </a:p>
        </p:txBody>
      </p:sp>
      <p:sp>
        <p:nvSpPr>
          <p:cNvPr id="508" name="Shape 508"/>
          <p:cNvSpPr/>
          <p:nvPr/>
        </p:nvSpPr>
        <p:spPr>
          <a:xfrm>
            <a:off x="990429" y="3717032"/>
            <a:ext cx="696594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una masa crítica de enfermos</a:t>
            </a:r>
          </a:p>
        </p:txBody>
      </p:sp>
      <p:sp>
        <p:nvSpPr>
          <p:cNvPr id="509" name="Shape 509"/>
          <p:cNvSpPr/>
          <p:nvPr/>
        </p:nvSpPr>
        <p:spPr>
          <a:xfrm>
            <a:off x="2089631" y="5211196"/>
            <a:ext cx="5218672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Reducir la morbilidad y mortalidad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vinculada a la enfermedad </a:t>
            </a:r>
          </a:p>
        </p:txBody>
      </p:sp>
      <p:sp>
        <p:nvSpPr>
          <p:cNvPr id="510" name="Shape 510"/>
          <p:cNvSpPr/>
          <p:nvPr/>
        </p:nvSpPr>
        <p:spPr>
          <a:xfrm>
            <a:off x="0" y="521097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Identificar los pacientes con hepatitis</a:t>
            </a:r>
          </a:p>
        </p:txBody>
      </p:sp>
      <p:sp>
        <p:nvSpPr>
          <p:cNvPr id="511" name="Shape 511"/>
          <p:cNvSpPr/>
          <p:nvPr/>
        </p:nvSpPr>
        <p:spPr>
          <a:xfrm>
            <a:off x="3491880" y="3014955"/>
            <a:ext cx="2304256" cy="4860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3491880" y="4455114"/>
            <a:ext cx="2304256" cy="4860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/>
        </p:nvSpPr>
        <p:spPr>
          <a:xfrm>
            <a:off x="611560" y="2276872"/>
            <a:ext cx="805085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Cuántos pacientes hay en Argentina SIN diagnóstico?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1691680" y="4077071"/>
            <a:ext cx="559929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 comunicacional AAEEH 2012-2014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 medios de comunicación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1043608" y="5190291"/>
            <a:ext cx="6961714" cy="830996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“Hay un millón de personas en Argentina con hepatitis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más del  50 % no lo sabe.”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2699791" y="6146139"/>
            <a:ext cx="362310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 mensaje es correcto?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2699791" y="3212975"/>
            <a:ext cx="339509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… y CON diagnóstico?</a:t>
            </a:r>
          </a:p>
        </p:txBody>
      </p:sp>
      <p:sp>
        <p:nvSpPr>
          <p:cNvPr id="522" name="Shape 522"/>
          <p:cNvSpPr/>
          <p:nvPr/>
        </p:nvSpPr>
        <p:spPr>
          <a:xfrm>
            <a:off x="0" y="476672"/>
            <a:ext cx="9144000" cy="1512167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Identificar los pacientes con hepatitis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0" y="2132856"/>
            <a:ext cx="9144000" cy="2304256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qué datos concretos disponemos sobre la prevalencia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hepatitis C en Argentina?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119" y="1646286"/>
            <a:ext cx="22860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3660878"/>
            <a:ext cx="4294807" cy="1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342356"/>
            <a:ext cx="57340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4962" y="4133428"/>
            <a:ext cx="5934074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/>
          <p:nvPr/>
        </p:nvSpPr>
        <p:spPr>
          <a:xfrm>
            <a:off x="35495" y="6453335"/>
            <a:ext cx="631844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Jorge E. Gonzalez,  Jorge A. Rey,  Fernando Marozzi, Consenso Argentino 2014</a:t>
            </a:r>
          </a:p>
        </p:txBody>
      </p:sp>
      <p:sp>
        <p:nvSpPr>
          <p:cNvPr id="537" name="Shape 537"/>
          <p:cNvSpPr/>
          <p:nvPr/>
        </p:nvSpPr>
        <p:spPr>
          <a:xfrm>
            <a:off x="0" y="260647"/>
            <a:ext cx="9144000" cy="129614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qué datos concretos disponemos sobre la prevalencia de la hepatitis C en Argentina?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>
            <a:off x="0" y="188640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magnitud del problema en Argentina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1389112" y="1568986"/>
            <a:ext cx="651755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500.000  argentinos tienen hepatitis C</a:t>
            </a:r>
          </a:p>
        </p:txBody>
      </p:sp>
      <p:grpSp>
        <p:nvGrpSpPr>
          <p:cNvPr id="544" name="Shape 544"/>
          <p:cNvGrpSpPr/>
          <p:nvPr/>
        </p:nvGrpSpPr>
        <p:grpSpPr>
          <a:xfrm>
            <a:off x="467544" y="2433081"/>
            <a:ext cx="8266385" cy="2027113"/>
            <a:chOff x="482079" y="2443534"/>
            <a:chExt cx="8266385" cy="2027113"/>
          </a:xfrm>
        </p:grpSpPr>
        <p:pic>
          <p:nvPicPr>
            <p:cNvPr id="545" name="Shape 5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2079" y="2492896"/>
              <a:ext cx="8266385" cy="19777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" name="Shape 546"/>
            <p:cNvSpPr txBox="1"/>
            <p:nvPr/>
          </p:nvSpPr>
          <p:spPr>
            <a:xfrm>
              <a:off x="1965803" y="2443534"/>
              <a:ext cx="445956" cy="7694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it-IT" sz="44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47" name="Shape 547"/>
            <p:cNvSpPr txBox="1"/>
            <p:nvPr/>
          </p:nvSpPr>
          <p:spPr>
            <a:xfrm>
              <a:off x="4716016" y="2443534"/>
              <a:ext cx="445956" cy="7694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it-IT" sz="44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48" name="Shape 548"/>
            <p:cNvSpPr txBox="1"/>
            <p:nvPr/>
          </p:nvSpPr>
          <p:spPr>
            <a:xfrm>
              <a:off x="8230500" y="2443534"/>
              <a:ext cx="445956" cy="7694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it-IT" sz="44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49" name="Shape 549"/>
            <p:cNvSpPr txBox="1"/>
            <p:nvPr/>
          </p:nvSpPr>
          <p:spPr>
            <a:xfrm>
              <a:off x="6084167" y="2443534"/>
              <a:ext cx="445956" cy="7694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it-IT" sz="44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sp>
        <p:nvSpPr>
          <p:cNvPr id="550" name="Shape 550"/>
          <p:cNvSpPr txBox="1"/>
          <p:nvPr/>
        </p:nvSpPr>
        <p:spPr>
          <a:xfrm>
            <a:off x="885057" y="4737337"/>
            <a:ext cx="737317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pero se estima que solamente un 30 % lo sabe!</a:t>
            </a:r>
          </a:p>
        </p:txBody>
      </p:sp>
      <p:sp>
        <p:nvSpPr>
          <p:cNvPr id="551" name="Shape 551"/>
          <p:cNvSpPr/>
          <p:nvPr/>
        </p:nvSpPr>
        <p:spPr>
          <a:xfrm>
            <a:off x="1317730" y="5457417"/>
            <a:ext cx="6710653" cy="70788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Prevalencia HCV población general en Argentina:  1.2-1.5% (rango 0.7-5.6%)</a:t>
            </a:r>
          </a:p>
        </p:txBody>
      </p:sp>
      <p:sp>
        <p:nvSpPr>
          <p:cNvPr id="552" name="Shape 552"/>
          <p:cNvSpPr/>
          <p:nvPr/>
        </p:nvSpPr>
        <p:spPr>
          <a:xfrm>
            <a:off x="35495" y="6309319"/>
            <a:ext cx="56352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Reggiardo MV, Acta Gastroenterol Latinoam 2014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Vladimirsky S, Acta gastroenetrol Latinoam 2014 </a:t>
            </a:r>
          </a:p>
        </p:txBody>
      </p:sp>
      <p:sp>
        <p:nvSpPr>
          <p:cNvPr id="553" name="Shape 553"/>
          <p:cNvSpPr/>
          <p:nvPr/>
        </p:nvSpPr>
        <p:spPr>
          <a:xfrm>
            <a:off x="6372200" y="6505598"/>
            <a:ext cx="273630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Flichman DM, BMC Infect Dis 2014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0" y="260647"/>
            <a:ext cx="9144000" cy="1512167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qué datos concretos disponemos sobre la prevalencia de la hepatitis C en Argentina?</a:t>
            </a:r>
          </a:p>
        </p:txBody>
      </p:sp>
      <p:sp>
        <p:nvSpPr>
          <p:cNvPr id="559" name="Shape 559"/>
          <p:cNvSpPr/>
          <p:nvPr/>
        </p:nvSpPr>
        <p:spPr>
          <a:xfrm>
            <a:off x="35495" y="6505598"/>
            <a:ext cx="631844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Jorge E. Gonzalez,  Jorge A. Rey,  Fernando Marozzi Consenso AAEEH 2013</a:t>
            </a:r>
          </a:p>
        </p:txBody>
      </p:sp>
      <p:sp>
        <p:nvSpPr>
          <p:cNvPr id="560" name="Shape 560"/>
          <p:cNvSpPr/>
          <p:nvPr/>
        </p:nvSpPr>
        <p:spPr>
          <a:xfrm>
            <a:off x="467543" y="2708919"/>
            <a:ext cx="828091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muestreo representativo (exactitud y precisión) condiciona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la información obtenida en todo estudio epidemiológico.</a:t>
            </a:r>
          </a:p>
          <a:p>
            <a:pPr marL="0" marR="0" lvl="0" indent="228600" algn="l" rtl="0">
              <a:spcBef>
                <a:spcPts val="0"/>
              </a:spcBef>
              <a:buClr>
                <a:srgbClr val="2F9F8A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nuestro país no existen estudios epidemiológicos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extendidos, representativos de la población general. </a:t>
            </a:r>
          </a:p>
          <a:p>
            <a:pPr marL="0" marR="0" lvl="0" indent="228600" algn="l" rtl="0">
              <a:spcBef>
                <a:spcPts val="0"/>
              </a:spcBef>
              <a:buClr>
                <a:srgbClr val="2F9F8A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diversidad demográfica observada hace aún más difícil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extrapolar informaciones parciales.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2360784" y="1844824"/>
            <a:ext cx="4227438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Consenso AAEEH HCV 2013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2123727" y="5949280"/>
            <a:ext cx="4783553" cy="40010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Prevalencia estimada en Argentina 0.4 a 2 %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0" y="692695"/>
            <a:ext cx="9144000" cy="144016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Dónde se debe buscar data para complementar la información disponible?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353858" y="4707141"/>
            <a:ext cx="8436284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de determinar adecuada política de screening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población argentina</a:t>
            </a:r>
          </a:p>
        </p:txBody>
      </p:sp>
      <p:sp>
        <p:nvSpPr>
          <p:cNvPr id="569" name="Shape 569"/>
          <p:cNvSpPr/>
          <p:nvPr/>
        </p:nvSpPr>
        <p:spPr>
          <a:xfrm>
            <a:off x="1043608" y="2690916"/>
            <a:ext cx="698477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rastreo de hepatitis para ser costo-efectivo debe realizarse  en población de riesgo</a:t>
            </a:r>
          </a:p>
        </p:txBody>
      </p:sp>
      <p:sp>
        <p:nvSpPr>
          <p:cNvPr id="570" name="Shape 570"/>
          <p:cNvSpPr/>
          <p:nvPr/>
        </p:nvSpPr>
        <p:spPr>
          <a:xfrm>
            <a:off x="3059832" y="3861048"/>
            <a:ext cx="2880320" cy="5760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1691680" y="6125233"/>
            <a:ext cx="577690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Coordinadores: Dr Hugo Fainboim/ Dr Jorge Gonzalez 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-36511" y="116631"/>
            <a:ext cx="9144000" cy="980652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Screening en población de riesgo aumentado</a:t>
            </a:r>
          </a:p>
        </p:txBody>
      </p:sp>
      <p:sp>
        <p:nvSpPr>
          <p:cNvPr id="577" name="Shape 577"/>
          <p:cNvSpPr/>
          <p:nvPr/>
        </p:nvSpPr>
        <p:spPr>
          <a:xfrm>
            <a:off x="1000129" y="6341257"/>
            <a:ext cx="302433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Estados Unidos</a:t>
            </a:r>
          </a:p>
        </p:txBody>
      </p:sp>
      <p:pic>
        <p:nvPicPr>
          <p:cNvPr id="578" name="Shape 5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3" y="1151148"/>
            <a:ext cx="4032448" cy="5216021"/>
          </a:xfrm>
          <a:prstGeom prst="rect">
            <a:avLst/>
          </a:prstGeom>
          <a:noFill/>
          <a:ln w="952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79" name="Shape 5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1300698"/>
            <a:ext cx="4277001" cy="5022992"/>
          </a:xfrm>
          <a:prstGeom prst="rect">
            <a:avLst/>
          </a:prstGeom>
          <a:noFill/>
          <a:ln w="952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80" name="Shape 580"/>
          <p:cNvSpPr/>
          <p:nvPr/>
        </p:nvSpPr>
        <p:spPr>
          <a:xfrm>
            <a:off x="6040689" y="6413266"/>
            <a:ext cx="302433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Brasil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Shape 5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141" y="2195572"/>
            <a:ext cx="6953249" cy="3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Shape 586"/>
          <p:cNvSpPr txBox="1"/>
          <p:nvPr/>
        </p:nvSpPr>
        <p:spPr>
          <a:xfrm>
            <a:off x="395536" y="5795971"/>
            <a:ext cx="219842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1769 pacientes</a:t>
            </a:r>
          </a:p>
        </p:txBody>
      </p:sp>
      <p:sp>
        <p:nvSpPr>
          <p:cNvPr id="587" name="Shape 587"/>
          <p:cNvSpPr/>
          <p:nvPr/>
        </p:nvSpPr>
        <p:spPr>
          <a:xfrm>
            <a:off x="0" y="548679"/>
            <a:ext cx="9144000" cy="144016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Dónde se debe buscar data para complementar la información disponible?</a:t>
            </a:r>
          </a:p>
        </p:txBody>
      </p:sp>
      <p:sp>
        <p:nvSpPr>
          <p:cNvPr id="588" name="Shape 588"/>
          <p:cNvSpPr/>
          <p:nvPr/>
        </p:nvSpPr>
        <p:spPr>
          <a:xfrm>
            <a:off x="125759" y="6413266"/>
            <a:ext cx="631844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Vladimirsky S, Acta Gastroenterologica Latinoamericana 2013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1725222"/>
            <a:ext cx="5544615" cy="472811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/>
          <p:nvPr/>
        </p:nvSpPr>
        <p:spPr>
          <a:xfrm>
            <a:off x="5580112" y="2132856"/>
            <a:ext cx="648071" cy="216024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6300192" y="2267580"/>
            <a:ext cx="15343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a &gt; 65 anos</a:t>
            </a:r>
          </a:p>
        </p:txBody>
      </p:sp>
      <p:sp>
        <p:nvSpPr>
          <p:cNvPr id="596" name="Shape 596"/>
          <p:cNvSpPr/>
          <p:nvPr/>
        </p:nvSpPr>
        <p:spPr>
          <a:xfrm>
            <a:off x="35495" y="6474821"/>
            <a:ext cx="631844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Vladimirsky S, Acta Gastroenterologica Latinoamericana 2013</a:t>
            </a:r>
          </a:p>
        </p:txBody>
      </p:sp>
      <p:sp>
        <p:nvSpPr>
          <p:cNvPr id="597" name="Shape 597"/>
          <p:cNvSpPr/>
          <p:nvPr/>
        </p:nvSpPr>
        <p:spPr>
          <a:xfrm>
            <a:off x="0" y="188640"/>
            <a:ext cx="9144000" cy="144016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Dónde se debe buscar data para complementar la información disponible?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36511" y="188640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Erradicación de Enfermedades Exitosas</a:t>
            </a:r>
          </a:p>
        </p:txBody>
      </p:sp>
      <p:sp>
        <p:nvSpPr>
          <p:cNvPr id="126" name="Shape 12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403312"/>
            <a:ext cx="3240359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6488" y="3941017"/>
            <a:ext cx="6858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080" y="1300424"/>
            <a:ext cx="3643164" cy="256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7080" y="1403312"/>
            <a:ext cx="1904999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711" y="3941017"/>
            <a:ext cx="190499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2286000" y="5982378"/>
            <a:ext cx="4572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Personas recluidas / cárceles 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Veteranos de guerra ?</a:t>
            </a:r>
          </a:p>
        </p:txBody>
      </p:sp>
      <p:pic>
        <p:nvPicPr>
          <p:cNvPr id="603" name="Shape 6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228" y="1385316"/>
            <a:ext cx="7419196" cy="456396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Shape 604"/>
          <p:cNvSpPr/>
          <p:nvPr/>
        </p:nvSpPr>
        <p:spPr>
          <a:xfrm>
            <a:off x="0" y="260647"/>
            <a:ext cx="9144000" cy="980652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Población de riesgo aumentado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36511" y="548679"/>
            <a:ext cx="9144000" cy="136815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el nivel de información de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médicos clínicos sobre factores de riesgo?</a:t>
            </a:r>
          </a:p>
        </p:txBody>
      </p:sp>
      <p:pic>
        <p:nvPicPr>
          <p:cNvPr id="610" name="Shape 6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2278590"/>
            <a:ext cx="7415807" cy="287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7957" y="5096594"/>
            <a:ext cx="1419225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5095055" y="5890046"/>
            <a:ext cx="394905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Dra. Barbieri C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Gonzalez Ballerga E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 Gastroenterología-Hepatología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6259" y="1268759"/>
            <a:ext cx="5022004" cy="5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/>
          <p:nvPr/>
        </p:nvSpPr>
        <p:spPr>
          <a:xfrm>
            <a:off x="-36511" y="116631"/>
            <a:ext cx="9144000" cy="1008112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el nivel de informacion de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factores de riesgo de transmision de HCV?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Shape 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68759"/>
            <a:ext cx="4412179" cy="54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Shape 6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8976" y="1268759"/>
            <a:ext cx="3829946" cy="540174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 txBox="1"/>
          <p:nvPr/>
        </p:nvSpPr>
        <p:spPr>
          <a:xfrm>
            <a:off x="6038889" y="6041657"/>
            <a:ext cx="1274807" cy="36933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5063857" y="6038562"/>
            <a:ext cx="980744" cy="36933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          </a:t>
            </a:r>
          </a:p>
        </p:txBody>
      </p:sp>
      <p:sp>
        <p:nvSpPr>
          <p:cNvPr id="628" name="Shape 628"/>
          <p:cNvSpPr/>
          <p:nvPr/>
        </p:nvSpPr>
        <p:spPr>
          <a:xfrm>
            <a:off x="-36511" y="116631"/>
            <a:ext cx="9144000" cy="1008112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el nivel de informacion de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factores de riesgo de transmision de HCV?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/>
        </p:nvSpPr>
        <p:spPr>
          <a:xfrm>
            <a:off x="778487" y="5373216"/>
            <a:ext cx="7321904" cy="720080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850495" y="2051556"/>
            <a:ext cx="710587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de Septiembre de 2014</a:t>
            </a:r>
          </a:p>
        </p:txBody>
      </p:sp>
      <p:pic>
        <p:nvPicPr>
          <p:cNvPr id="635" name="Shape 6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6165303"/>
            <a:ext cx="1695028" cy="663733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Shape 636"/>
          <p:cNvSpPr txBox="1"/>
          <p:nvPr/>
        </p:nvSpPr>
        <p:spPr>
          <a:xfrm>
            <a:off x="971600" y="1573933"/>
            <a:ext cx="726218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 encuestas sobre factores de riesgo para HCV</a:t>
            </a:r>
          </a:p>
        </p:txBody>
      </p:sp>
      <p:sp>
        <p:nvSpPr>
          <p:cNvPr id="637" name="Shape 637"/>
          <p:cNvSpPr/>
          <p:nvPr/>
        </p:nvSpPr>
        <p:spPr>
          <a:xfrm>
            <a:off x="385067" y="2924943"/>
            <a:ext cx="8075363" cy="9679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edad media de la población era de </a:t>
            </a:r>
            <a:r>
              <a:rPr lang="it-IT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52,6 años</a:t>
            </a: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(17-89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57,6% (n=68) mayores de 50 años.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482541" y="5118282"/>
            <a:ext cx="790588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justificación más frecuente es su estado asintomático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-36511" y="6474821"/>
            <a:ext cx="344305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Gonzalez Ballerga, E. Data no publicada</a:t>
            </a:r>
          </a:p>
        </p:txBody>
      </p:sp>
      <p:sp>
        <p:nvSpPr>
          <p:cNvPr id="640" name="Shape 640"/>
          <p:cNvSpPr/>
          <p:nvPr/>
        </p:nvSpPr>
        <p:spPr>
          <a:xfrm>
            <a:off x="-36511" y="332656"/>
            <a:ext cx="9144000" cy="1008112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Cuál es el nivel de informacion de los pacientes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factores de riesgo de transmision de HCV?</a:t>
            </a:r>
          </a:p>
        </p:txBody>
      </p:sp>
      <p:sp>
        <p:nvSpPr>
          <p:cNvPr id="641" name="Shape 641"/>
          <p:cNvSpPr/>
          <p:nvPr/>
        </p:nvSpPr>
        <p:spPr>
          <a:xfrm>
            <a:off x="1619671" y="4221087"/>
            <a:ext cx="583264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inmensa mayoría expresa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pertenecer a la población de riesgo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695234"/>
            <a:ext cx="6552728" cy="432605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1426829" y="6093296"/>
            <a:ext cx="6313523" cy="40010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impacto de la información entre el público en general</a:t>
            </a:r>
          </a:p>
        </p:txBody>
      </p:sp>
      <p:sp>
        <p:nvSpPr>
          <p:cNvPr id="648" name="Shape 648"/>
          <p:cNvSpPr/>
          <p:nvPr/>
        </p:nvSpPr>
        <p:spPr>
          <a:xfrm>
            <a:off x="0" y="116631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sp>
        <p:nvSpPr>
          <p:cNvPr id="649" name="Shape 649"/>
          <p:cNvSpPr/>
          <p:nvPr/>
        </p:nvSpPr>
        <p:spPr>
          <a:xfrm>
            <a:off x="504056" y="1124744"/>
            <a:ext cx="853244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«5 claves para hacerse entender al hablar de hepatitis»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107504" y="6525344"/>
            <a:ext cx="31054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 Valeria Román, Diario Clarin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1259632" y="1268759"/>
            <a:ext cx="669674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 acciones preventivas sobre factores de riesgo</a:t>
            </a:r>
          </a:p>
        </p:txBody>
      </p:sp>
      <p:sp>
        <p:nvSpPr>
          <p:cNvPr id="656" name="Shape 656"/>
          <p:cNvSpPr/>
          <p:nvPr/>
        </p:nvSpPr>
        <p:spPr>
          <a:xfrm>
            <a:off x="0" y="260647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85683" y="1772816"/>
            <a:ext cx="682661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Campaña Comunicacional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sobre Factores de Riesgo de Hepatitis Virales</a:t>
            </a:r>
          </a:p>
        </p:txBody>
      </p:sp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3140967"/>
            <a:ext cx="4104456" cy="24664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59" name="Shape 659"/>
          <p:cNvSpPr txBox="1"/>
          <p:nvPr/>
        </p:nvSpPr>
        <p:spPr>
          <a:xfrm>
            <a:off x="938373" y="6093296"/>
            <a:ext cx="752205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Difusión a los medios de comunicación y población general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505" y="3140967"/>
            <a:ext cx="4219974" cy="24664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661" name="Shape 661"/>
          <p:cNvCxnSpPr/>
          <p:nvPr/>
        </p:nvCxnSpPr>
        <p:spPr>
          <a:xfrm>
            <a:off x="251519" y="2924943"/>
            <a:ext cx="8640960" cy="0"/>
          </a:xfrm>
          <a:prstGeom prst="straightConnector1">
            <a:avLst/>
          </a:prstGeom>
          <a:noFill/>
          <a:ln w="381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Shape 662"/>
          <p:cNvCxnSpPr/>
          <p:nvPr/>
        </p:nvCxnSpPr>
        <p:spPr>
          <a:xfrm>
            <a:off x="251519" y="5877271"/>
            <a:ext cx="8640960" cy="0"/>
          </a:xfrm>
          <a:prstGeom prst="straightConnector1">
            <a:avLst/>
          </a:prstGeom>
          <a:noFill/>
          <a:ln w="381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>
            <a:off x="899591" y="1196751"/>
            <a:ext cx="813690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 acciones preventivas sobre factores de riesgo</a:t>
            </a:r>
          </a:p>
        </p:txBody>
      </p:sp>
      <p:sp>
        <p:nvSpPr>
          <p:cNvPr id="668" name="Shape 668"/>
          <p:cNvSpPr/>
          <p:nvPr/>
        </p:nvSpPr>
        <p:spPr>
          <a:xfrm>
            <a:off x="0" y="260647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  <p:pic>
        <p:nvPicPr>
          <p:cNvPr id="669" name="Shape 6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148" y="1772816"/>
            <a:ext cx="5553156" cy="415793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Shape 670"/>
          <p:cNvSpPr txBox="1"/>
          <p:nvPr/>
        </p:nvSpPr>
        <p:spPr>
          <a:xfrm>
            <a:off x="2767172" y="5949280"/>
            <a:ext cx="346101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Difusión de material y folleteria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2313849" y="6351710"/>
            <a:ext cx="434638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Campana Hablemos de Hepatitis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Shape 6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630" y="2315781"/>
            <a:ext cx="4313856" cy="342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1" y="2315781"/>
            <a:ext cx="4321503" cy="339009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 txBox="1"/>
          <p:nvPr/>
        </p:nvSpPr>
        <p:spPr>
          <a:xfrm>
            <a:off x="2530713" y="5856367"/>
            <a:ext cx="395774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Distribución de material informativo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“Hablemos de Hepatitis”</a:t>
            </a:r>
          </a:p>
        </p:txBody>
      </p:sp>
      <p:sp>
        <p:nvSpPr>
          <p:cNvPr id="679" name="Shape 679"/>
          <p:cNvSpPr txBox="1"/>
          <p:nvPr/>
        </p:nvSpPr>
        <p:spPr>
          <a:xfrm>
            <a:off x="1971316" y="1340767"/>
            <a:ext cx="539134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Difusión sobre hepatitis virales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en las 40 Estaciones Saludables de CABA</a:t>
            </a:r>
          </a:p>
        </p:txBody>
      </p:sp>
      <p:sp>
        <p:nvSpPr>
          <p:cNvPr id="680" name="Shape 680"/>
          <p:cNvSpPr/>
          <p:nvPr/>
        </p:nvSpPr>
        <p:spPr>
          <a:xfrm>
            <a:off x="0" y="260647"/>
            <a:ext cx="9144000" cy="963685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Reducir la transmisión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399561" y="5517232"/>
            <a:ext cx="849291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Más formación en materia de </a:t>
            </a:r>
            <a:r>
              <a:rPr lang="it-IT" sz="24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diagnóstico, gestión y tratamiento</a:t>
            </a:r>
          </a:p>
        </p:txBody>
      </p:sp>
      <p:sp>
        <p:nvSpPr>
          <p:cNvPr id="686" name="Shape 686"/>
          <p:cNvSpPr/>
          <p:nvPr/>
        </p:nvSpPr>
        <p:spPr>
          <a:xfrm>
            <a:off x="2915816" y="6237312"/>
            <a:ext cx="3536545" cy="461664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Creación de capacidad</a:t>
            </a:r>
          </a:p>
        </p:txBody>
      </p:sp>
      <p:sp>
        <p:nvSpPr>
          <p:cNvPr id="687" name="Shape 687"/>
          <p:cNvSpPr/>
          <p:nvPr/>
        </p:nvSpPr>
        <p:spPr>
          <a:xfrm>
            <a:off x="1187624" y="2348880"/>
            <a:ext cx="698477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especialista son muy escasos en los países de ingresos bajos y medios.</a:t>
            </a:r>
          </a:p>
        </p:txBody>
      </p:sp>
      <p:sp>
        <p:nvSpPr>
          <p:cNvPr id="688" name="Shape 688"/>
          <p:cNvSpPr/>
          <p:nvPr/>
        </p:nvSpPr>
        <p:spPr>
          <a:xfrm>
            <a:off x="1907703" y="3573016"/>
            <a:ext cx="5400599" cy="461664"/>
          </a:xfrm>
          <a:prstGeom prst="rect">
            <a:avLst/>
          </a:prstGeom>
          <a:noFill/>
          <a:ln w="381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 de tratamiento a mayor escala</a:t>
            </a:r>
          </a:p>
        </p:txBody>
      </p:sp>
      <p:sp>
        <p:nvSpPr>
          <p:cNvPr id="689" name="Shape 689"/>
          <p:cNvSpPr/>
          <p:nvPr/>
        </p:nvSpPr>
        <p:spPr>
          <a:xfrm>
            <a:off x="1161251" y="4797151"/>
            <a:ext cx="715516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 las funciones de médicos de  atención primaria </a:t>
            </a:r>
          </a:p>
        </p:txBody>
      </p:sp>
      <p:sp>
        <p:nvSpPr>
          <p:cNvPr id="690" name="Shape 690"/>
          <p:cNvSpPr/>
          <p:nvPr/>
        </p:nvSpPr>
        <p:spPr>
          <a:xfrm>
            <a:off x="3203848" y="4106689"/>
            <a:ext cx="2808311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-36511" y="188640"/>
            <a:ext cx="9144000" cy="1944216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Favorecer el acceso a la atención especializada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el tratamiento adecuado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6511" y="188640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Erradicación de Enfermedades Exitosas</a:t>
            </a:r>
          </a:p>
        </p:txBody>
      </p:sp>
      <p:sp>
        <p:nvSpPr>
          <p:cNvPr id="138" name="Shape 13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403312"/>
            <a:ext cx="3240359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6488" y="3941017"/>
            <a:ext cx="6858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080" y="1300424"/>
            <a:ext cx="3643164" cy="256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7080" y="1403312"/>
            <a:ext cx="1904999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711" y="3941017"/>
            <a:ext cx="190499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 rot="-1505204">
            <a:off x="1001096" y="3357175"/>
            <a:ext cx="6626173" cy="1200328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directa relación con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políticas de vacunación adecuadas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0" y="545777"/>
            <a:ext cx="9144000" cy="137105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gran necesidad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1796983" y="3780328"/>
            <a:ext cx="5295296" cy="646331"/>
          </a:xfrm>
          <a:prstGeom prst="rect">
            <a:avLst/>
          </a:prstGeom>
          <a:noFill/>
          <a:ln w="3810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foco en la educación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3386755" y="2268160"/>
            <a:ext cx="226536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Especialistas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2987824" y="5508521"/>
            <a:ext cx="316740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Primaria</a:t>
            </a:r>
          </a:p>
        </p:txBody>
      </p:sp>
      <p:sp>
        <p:nvSpPr>
          <p:cNvPr id="700" name="Shape 700"/>
          <p:cNvSpPr/>
          <p:nvPr/>
        </p:nvSpPr>
        <p:spPr>
          <a:xfrm>
            <a:off x="3453167" y="4428401"/>
            <a:ext cx="2016224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2540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Shape 701"/>
          <p:cNvSpPr/>
          <p:nvPr/>
        </p:nvSpPr>
        <p:spPr>
          <a:xfrm rot="10800000">
            <a:off x="3453168" y="3276272"/>
            <a:ext cx="2016224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2540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/>
        </p:nvSpPr>
        <p:spPr>
          <a:xfrm>
            <a:off x="0" y="188640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Hepatitis Cero 15/25</a:t>
            </a:r>
          </a:p>
        </p:txBody>
      </p:sp>
      <p:pic>
        <p:nvPicPr>
          <p:cNvPr id="707" name="Shape 7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1412775"/>
            <a:ext cx="8208912" cy="471898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Shape 708"/>
          <p:cNvSpPr txBox="1"/>
          <p:nvPr/>
        </p:nvSpPr>
        <p:spPr>
          <a:xfrm>
            <a:off x="1835696" y="6165303"/>
            <a:ext cx="5625899" cy="64633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AAEEH agradece a Laboratorio ABBVIE por el apoyo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 un grant educacional irrestricto a esta actividad 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/>
        </p:nvSpPr>
        <p:spPr>
          <a:xfrm>
            <a:off x="2405475" y="1676414"/>
            <a:ext cx="418274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quien está destinado?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727912" y="2669941"/>
            <a:ext cx="743081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 ejercen la Hepatología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 largo del pais o juegan un rol central en la lucha contra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enfermedad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2341003" y="4077071"/>
            <a:ext cx="4311692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Hepatólogos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Delegados del Interior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Unidades Centinelas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Meidcos clínicos y de Atención primaria</a:t>
            </a:r>
          </a:p>
        </p:txBody>
      </p:sp>
      <p:sp>
        <p:nvSpPr>
          <p:cNvPr id="716" name="Shape 716"/>
          <p:cNvSpPr/>
          <p:nvPr/>
        </p:nvSpPr>
        <p:spPr>
          <a:xfrm>
            <a:off x="0" y="740310"/>
            <a:ext cx="9144000" cy="93610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Hepatitis Cero 15/25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>
            <a:off x="0" y="188640"/>
            <a:ext cx="9144000" cy="137105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educacional permanente AAEEH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467545" y="1714157"/>
            <a:ext cx="8352926" cy="49552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Revertir la expansión de la epidemia </a:t>
            </a:r>
          </a:p>
          <a:p>
            <a:pPr marL="342900" marR="0" lvl="0" indent="-342900" algn="ctr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▪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Reducir la carga de la enfermedad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Proyecto AAEEH Hepatitis Cero 15/25: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Programa de Educación y Actualización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en Hepatología y Hepatitis Virales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para médicos de Atención Primaria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Expandir la detección precoz de HV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eslabón para combatir la epidemia 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/>
          <p:nvPr/>
        </p:nvSpPr>
        <p:spPr>
          <a:xfrm>
            <a:off x="0" y="188640"/>
            <a:ext cx="9144000" cy="137105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Hepatitis Cero 15/25</a:t>
            </a:r>
          </a:p>
        </p:txBody>
      </p:sp>
      <p:pic>
        <p:nvPicPr>
          <p:cNvPr id="728" name="Shape 7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262335"/>
            <a:ext cx="6553200" cy="38309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9" name="Shape 729"/>
          <p:cNvSpPr txBox="1"/>
          <p:nvPr/>
        </p:nvSpPr>
        <p:spPr>
          <a:xfrm>
            <a:off x="899591" y="6237312"/>
            <a:ext cx="717991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Asistieron 61 periodistas de Argentina. Chile y Uruguay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2268069" y="1628800"/>
            <a:ext cx="453617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 también es educar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/>
          <p:nvPr/>
        </p:nvSpPr>
        <p:spPr>
          <a:xfrm>
            <a:off x="0" y="188640"/>
            <a:ext cx="9144000" cy="137105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Academia para Periodistas Científicos y Especializados en Salud</a:t>
            </a:r>
          </a:p>
        </p:txBody>
      </p:sp>
      <p:pic>
        <p:nvPicPr>
          <p:cNvPr id="736" name="Shape 7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628800"/>
            <a:ext cx="6812828" cy="4802156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Shape 737"/>
          <p:cNvSpPr txBox="1"/>
          <p:nvPr/>
        </p:nvSpPr>
        <p:spPr>
          <a:xfrm>
            <a:off x="683568" y="6413266"/>
            <a:ext cx="7470828" cy="40010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solo hay que tener qué decir, también hay que saber cómo decirlo.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/>
        </p:nvSpPr>
        <p:spPr>
          <a:xfrm>
            <a:off x="787002" y="2297113"/>
            <a:ext cx="7929563" cy="1300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ENCUESTA SOBRE CONOCIMIENTO DE LAS HEPATITIS VIRALES</a:t>
            </a:r>
          </a:p>
        </p:txBody>
      </p:sp>
      <p:sp>
        <p:nvSpPr>
          <p:cNvPr id="743" name="Shape 743"/>
          <p:cNvSpPr/>
          <p:nvPr/>
        </p:nvSpPr>
        <p:spPr>
          <a:xfrm>
            <a:off x="798910" y="3754437"/>
            <a:ext cx="7917655" cy="1122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1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Frider  Bernardo , Tsariktsian Guillermo, Bruno Andrés,             Alessio Analía, Cantelmi Ruben, Gil  Laura</a:t>
            </a:r>
          </a:p>
        </p:txBody>
      </p:sp>
      <p:sp>
        <p:nvSpPr>
          <p:cNvPr id="744" name="Shape 744"/>
          <p:cNvSpPr/>
          <p:nvPr/>
        </p:nvSpPr>
        <p:spPr>
          <a:xfrm>
            <a:off x="787004" y="5033962"/>
            <a:ext cx="7917655" cy="10588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Hospital General de Agudos C. Argerich – Universidad Maimónides</a:t>
            </a:r>
          </a:p>
        </p:txBody>
      </p:sp>
      <p:sp>
        <p:nvSpPr>
          <p:cNvPr id="745" name="Shape 745"/>
          <p:cNvSpPr/>
          <p:nvPr/>
        </p:nvSpPr>
        <p:spPr>
          <a:xfrm>
            <a:off x="721518" y="368301"/>
            <a:ext cx="7917655" cy="10588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Shape 7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1" y="15875"/>
            <a:ext cx="9180511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Shape 747"/>
          <p:cNvSpPr/>
          <p:nvPr/>
        </p:nvSpPr>
        <p:spPr>
          <a:xfrm>
            <a:off x="853679" y="1241425"/>
            <a:ext cx="7797403" cy="71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XVIII CONGRESO ARGENTINO DE HEPATOLOGIA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xfrm>
            <a:off x="121021" y="1484783"/>
            <a:ext cx="8915473" cy="3132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Arial"/>
              <a:buNone/>
            </a:pPr>
            <a:r>
              <a:rPr lang="it-IT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it-IT" sz="28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8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8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Evaluar el conocimiento sobre las hepatitis en la población general y el personal de salud.</a:t>
            </a:r>
          </a:p>
        </p:txBody>
      </p:sp>
      <p:sp>
        <p:nvSpPr>
          <p:cNvPr id="753" name="Shape 753"/>
          <p:cNvSpPr/>
          <p:nvPr/>
        </p:nvSpPr>
        <p:spPr>
          <a:xfrm>
            <a:off x="323528" y="4365103"/>
            <a:ext cx="8568951" cy="9679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 anónima, tipo múltiple choice en 862 personas (311 personal de salud) con preguntas sobre conocimientos generales sobre hepatitis virales . </a:t>
            </a:r>
          </a:p>
        </p:txBody>
      </p:sp>
      <p:sp>
        <p:nvSpPr>
          <p:cNvPr id="754" name="Shape 754"/>
          <p:cNvSpPr/>
          <p:nvPr/>
        </p:nvSpPr>
        <p:spPr>
          <a:xfrm>
            <a:off x="1187624" y="5858107"/>
            <a:ext cx="6840760" cy="523219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Hospital Argerich y Universidad Maimónides. </a:t>
            </a:r>
          </a:p>
        </p:txBody>
      </p:sp>
      <p:sp>
        <p:nvSpPr>
          <p:cNvPr id="755" name="Shape 755"/>
          <p:cNvSpPr/>
          <p:nvPr/>
        </p:nvSpPr>
        <p:spPr>
          <a:xfrm>
            <a:off x="-36511" y="476672"/>
            <a:ext cx="9144000" cy="136815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ENCUESTA SOBRE CONOCIMIENTO DE LAS HEPATITIS VIRALES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1916832"/>
            <a:ext cx="4531519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/>
          <p:nvPr/>
        </p:nvSpPr>
        <p:spPr>
          <a:xfrm>
            <a:off x="0" y="1356891"/>
            <a:ext cx="4491037" cy="41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Hepatitis C es frecuentemente crónica</a:t>
            </a:r>
          </a:p>
        </p:txBody>
      </p:sp>
      <p:pic>
        <p:nvPicPr>
          <p:cNvPr id="762" name="Shape 7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16" y="1916832"/>
            <a:ext cx="4624387" cy="4791272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Shape 763"/>
          <p:cNvSpPr/>
          <p:nvPr/>
        </p:nvSpPr>
        <p:spPr>
          <a:xfrm>
            <a:off x="4338958" y="1394991"/>
            <a:ext cx="4481513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vacunación contra Hepatitis C es obligatoria en </a:t>
            </a:r>
          </a:p>
        </p:txBody>
      </p:sp>
      <p:sp>
        <p:nvSpPr>
          <p:cNvPr id="764" name="Shape 764"/>
          <p:cNvSpPr/>
          <p:nvPr/>
        </p:nvSpPr>
        <p:spPr>
          <a:xfrm>
            <a:off x="-36511" y="188640"/>
            <a:ext cx="9144000" cy="880219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ENCUESTA SOBRE CONOCIMIENTO DE LAS HEPATITIS VIRALES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Shape 7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264" y="2124253"/>
            <a:ext cx="3751728" cy="454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Shape 7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092" y="2114550"/>
            <a:ext cx="3590363" cy="455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Shape 771"/>
          <p:cNvSpPr/>
          <p:nvPr/>
        </p:nvSpPr>
        <p:spPr>
          <a:xfrm>
            <a:off x="691447" y="1298541"/>
            <a:ext cx="3797299" cy="709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¿La persona que  tiene HCV                presenta algún síntoma?</a:t>
            </a:r>
            <a:r>
              <a:rPr lang="it-IT" sz="20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72" name="Shape 772"/>
          <p:cNvSpPr/>
          <p:nvPr/>
        </p:nvSpPr>
        <p:spPr>
          <a:xfrm>
            <a:off x="4828226" y="1100137"/>
            <a:ext cx="3768725" cy="1014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Alguna vez se hizo un análisis para saber si tiene o  tuvo HCV?</a:t>
            </a:r>
          </a:p>
        </p:txBody>
      </p:sp>
      <p:sp>
        <p:nvSpPr>
          <p:cNvPr id="773" name="Shape 773"/>
          <p:cNvSpPr/>
          <p:nvPr/>
        </p:nvSpPr>
        <p:spPr>
          <a:xfrm>
            <a:off x="-36511" y="63314"/>
            <a:ext cx="9180511" cy="1064028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ENCUESTA SOBRE CONOCIMIENTO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LAS HEPATITIS VIRALES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0399" y="2420888"/>
            <a:ext cx="4835856" cy="322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36511" y="188640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existe vacuna para la hepatitis C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510695" y="1412775"/>
            <a:ext cx="6085639" cy="9541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vacuna sería el arma mas razonable y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costo efectiva para  la erradicación</a:t>
            </a:r>
          </a:p>
        </p:txBody>
      </p:sp>
      <p:sp>
        <p:nvSpPr>
          <p:cNvPr id="154" name="Shape 154"/>
          <p:cNvSpPr/>
          <p:nvPr/>
        </p:nvSpPr>
        <p:spPr>
          <a:xfrm>
            <a:off x="35495" y="6505598"/>
            <a:ext cx="309634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Zingaretti C, Clin Microbiol Infect 2014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08526" y="5661248"/>
            <a:ext cx="8511945" cy="707886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2F9F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trabajos en desarrollo sobre vacunas y el mecanismo de paso a la cronicidad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la llave a los avances en este campo 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Shape 7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93" y="2060848"/>
            <a:ext cx="4492229" cy="455992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Shape 779"/>
          <p:cNvSpPr/>
          <p:nvPr/>
        </p:nvSpPr>
        <p:spPr>
          <a:xfrm>
            <a:off x="120253" y="1484783"/>
            <a:ext cx="4451747" cy="385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 hepatitis C se cura  ?</a:t>
            </a:r>
          </a:p>
        </p:txBody>
      </p:sp>
      <p:pic>
        <p:nvPicPr>
          <p:cNvPr id="780" name="Shape 7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2071883"/>
            <a:ext cx="4090988" cy="4691063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Shape 781"/>
          <p:cNvSpPr/>
          <p:nvPr/>
        </p:nvSpPr>
        <p:spPr>
          <a:xfrm>
            <a:off x="5148064" y="1042987"/>
            <a:ext cx="3495675" cy="89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HCV es causa frecuente de trasplante hepático?</a:t>
            </a:r>
          </a:p>
        </p:txBody>
      </p:sp>
      <p:sp>
        <p:nvSpPr>
          <p:cNvPr id="782" name="Shape 782"/>
          <p:cNvSpPr/>
          <p:nvPr/>
        </p:nvSpPr>
        <p:spPr>
          <a:xfrm>
            <a:off x="-36511" y="188640"/>
            <a:ext cx="9144000" cy="880219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ENCUESTA SOBRE CONOCIMIENTO DE LAS HEPATITIS VIRALES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/>
        </p:nvSpPr>
        <p:spPr>
          <a:xfrm>
            <a:off x="302070" y="1966188"/>
            <a:ext cx="8734424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Existe gran desconocimiento en la población general sobre lo relacionado a hepatitis vírales.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Es también alarmante el déficit de conocimiento que sobre el tema en el personal de salud, incluso en </a:t>
            </a:r>
            <a:r>
              <a:rPr lang="it-IT" sz="2400" b="1" i="1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temas como la </a:t>
            </a:r>
            <a:r>
              <a:rPr lang="it-IT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obligatoriedad de la vacunación anti-HBV y el desconocimiento sobre la importancia de la DIV en la transmisión y portación de la infección por HCV.</a:t>
            </a:r>
          </a:p>
        </p:txBody>
      </p:sp>
      <p:sp>
        <p:nvSpPr>
          <p:cNvPr id="788" name="Shape 788"/>
          <p:cNvSpPr/>
          <p:nvPr/>
        </p:nvSpPr>
        <p:spPr>
          <a:xfrm>
            <a:off x="323528" y="5538855"/>
            <a:ext cx="8434387" cy="91448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Necesidad de las asociaciones médicas para  mejorar el conocimiento de estas enfermedades</a:t>
            </a:r>
          </a:p>
        </p:txBody>
      </p:sp>
      <p:sp>
        <p:nvSpPr>
          <p:cNvPr id="789" name="Shape 789"/>
          <p:cNvSpPr/>
          <p:nvPr/>
        </p:nvSpPr>
        <p:spPr>
          <a:xfrm>
            <a:off x="-36511" y="188640"/>
            <a:ext cx="9144000" cy="129614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ENCUESTA SOBRE CONOCIMIENTO DE LAS HEPATITIS VIRALES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751302"/>
            <a:ext cx="3744415" cy="46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9573" y="1751302"/>
            <a:ext cx="3568850" cy="46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Shape 796"/>
          <p:cNvSpPr/>
          <p:nvPr/>
        </p:nvSpPr>
        <p:spPr>
          <a:xfrm>
            <a:off x="-36511" y="332656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Hacia los titulares que queremos ver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/>
        </p:nvSpPr>
        <p:spPr>
          <a:xfrm>
            <a:off x="-36511" y="620687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Múltiples caminos para generar conciencia</a:t>
            </a:r>
          </a:p>
        </p:txBody>
      </p:sp>
      <p:pic>
        <p:nvPicPr>
          <p:cNvPr id="802" name="Shape 8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5" y="1988840"/>
            <a:ext cx="4467224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Shape 8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16831"/>
            <a:ext cx="3707902" cy="286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Shape 8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9964" y="2996951"/>
            <a:ext cx="4298379" cy="286272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/>
          <p:nvPr/>
        </p:nvSpPr>
        <p:spPr>
          <a:xfrm>
            <a:off x="0" y="-86836"/>
            <a:ext cx="9144000" cy="1944216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Día Mundial de las Hepatitis Virales</a:t>
            </a:r>
            <a:r>
              <a:rPr lang="it-IT" sz="2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Un día para generar conciencia (2012-2015)</a:t>
            </a:r>
          </a:p>
        </p:txBody>
      </p:sp>
      <p:pic>
        <p:nvPicPr>
          <p:cNvPr id="810" name="Shape 8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1" y="4640162"/>
            <a:ext cx="4009323" cy="224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2532" y="1916831"/>
            <a:ext cx="4121191" cy="274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7962" y="1916832"/>
            <a:ext cx="196214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47864" y="5332807"/>
            <a:ext cx="5832648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60032" y="4293096"/>
            <a:ext cx="1737067" cy="13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3128" y="4079523"/>
            <a:ext cx="2060595" cy="137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/>
          <p:nvPr/>
        </p:nvSpPr>
        <p:spPr>
          <a:xfrm>
            <a:off x="0" y="-86836"/>
            <a:ext cx="9144000" cy="1944216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Día Mundial de las Hepatitis Virales </a:t>
            </a:r>
            <a:r>
              <a:rPr lang="it-IT" sz="28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r>
              <a:rPr lang="it-IT" sz="2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Un día para generar conciencia</a:t>
            </a:r>
          </a:p>
        </p:txBody>
      </p:sp>
      <p:pic>
        <p:nvPicPr>
          <p:cNvPr id="821" name="Shape 8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2491082"/>
            <a:ext cx="6291533" cy="3674221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Shape 822"/>
          <p:cNvSpPr txBox="1"/>
          <p:nvPr/>
        </p:nvSpPr>
        <p:spPr>
          <a:xfrm>
            <a:off x="1291216" y="1897667"/>
            <a:ext cx="659315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“Hepatitis: Más cerca de lo que pensamos”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1259632" y="6279703"/>
            <a:ext cx="6518963" cy="46166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Basta de no oir, basta de no ver, basta de no hablar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/>
        </p:nvSpPr>
        <p:spPr>
          <a:xfrm>
            <a:off x="0" y="332656"/>
            <a:ext cx="9144000" cy="157162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Día Mundial de las Hepatitis Virales</a:t>
            </a:r>
            <a:r>
              <a:rPr lang="it-IT" sz="20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6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Campaña  AAEEH 2015 en  Argentina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2404832" y="1916832"/>
            <a:ext cx="396736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4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#HepatitisCero</a:t>
            </a:r>
          </a:p>
        </p:txBody>
      </p:sp>
      <p:sp>
        <p:nvSpPr>
          <p:cNvPr id="830" name="Shape 830"/>
          <p:cNvSpPr/>
          <p:nvPr/>
        </p:nvSpPr>
        <p:spPr>
          <a:xfrm>
            <a:off x="971600" y="2708919"/>
            <a:ext cx="712879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Campaña nacional centrada en favorecer el acceso al diagnóstico  y a las nuevas drogas contra la hepatitis C.</a:t>
            </a:r>
          </a:p>
        </p:txBody>
      </p:sp>
      <p:grpSp>
        <p:nvGrpSpPr>
          <p:cNvPr id="831" name="Shape 831"/>
          <p:cNvGrpSpPr/>
          <p:nvPr/>
        </p:nvGrpSpPr>
        <p:grpSpPr>
          <a:xfrm>
            <a:off x="1115615" y="5085184"/>
            <a:ext cx="6768752" cy="1440160"/>
            <a:chOff x="0" y="4531567"/>
            <a:chExt cx="8964488" cy="2209801"/>
          </a:xfrm>
        </p:grpSpPr>
        <p:pic>
          <p:nvPicPr>
            <p:cNvPr id="832" name="Shape 8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504" y="4869160"/>
              <a:ext cx="4608512" cy="1656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Shape 8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8025" y="4531567"/>
              <a:ext cx="4176464" cy="2209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Shape 834"/>
            <p:cNvSpPr/>
            <p:nvPr/>
          </p:nvSpPr>
          <p:spPr>
            <a:xfrm>
              <a:off x="0" y="4531567"/>
              <a:ext cx="8964488" cy="2209801"/>
            </a:xfrm>
            <a:prstGeom prst="rect">
              <a:avLst/>
            </a:prstGeom>
            <a:noFill/>
            <a:ln w="25400" cap="flat" cmpd="sng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5" name="Shape 835"/>
          <p:cNvSpPr txBox="1"/>
          <p:nvPr/>
        </p:nvSpPr>
        <p:spPr>
          <a:xfrm>
            <a:off x="3626619" y="4417948"/>
            <a:ext cx="14494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Auspicio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/>
          <p:nvPr/>
        </p:nvSpPr>
        <p:spPr>
          <a:xfrm>
            <a:off x="-36511" y="188640"/>
            <a:ext cx="9144000" cy="1296143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Día Mundial de las Hepatitis Virales</a:t>
            </a:r>
            <a:r>
              <a:rPr lang="it-IT" sz="2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Acto Central en Obelisco AAEEH /Gobierno CABA 2015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1681173" y="6093296"/>
            <a:ext cx="527843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de las agrupaciones de pacientes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 Vida, Fundación Icalma, HCV sin Fronteras</a:t>
            </a:r>
          </a:p>
        </p:txBody>
      </p:sp>
      <p:sp>
        <p:nvSpPr>
          <p:cNvPr id="842" name="Shape 84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586933"/>
            <a:ext cx="6552728" cy="457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/>
          <p:nvPr/>
        </p:nvSpPr>
        <p:spPr>
          <a:xfrm>
            <a:off x="0" y="-86836"/>
            <a:ext cx="9144000" cy="157162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5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#HepatitisCero</a:t>
            </a:r>
          </a:p>
        </p:txBody>
      </p:sp>
      <p:pic>
        <p:nvPicPr>
          <p:cNvPr id="849" name="Shape 8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1700808"/>
            <a:ext cx="3096343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06" y="4797151"/>
            <a:ext cx="11525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Shape 8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871" y="1722931"/>
            <a:ext cx="1287015" cy="141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5856" y="4797151"/>
            <a:ext cx="1578140" cy="191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Shape 8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9871" y="3261344"/>
            <a:ext cx="1323975" cy="14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32239" y="1671750"/>
            <a:ext cx="22088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Shape 8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42819" y="5329930"/>
            <a:ext cx="1645403" cy="141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Shape 8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42355" y="4797151"/>
            <a:ext cx="1589484" cy="194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2989" y="3729150"/>
            <a:ext cx="1675234" cy="149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40864" y="3918494"/>
            <a:ext cx="2200275" cy="282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00014" y="1700808"/>
            <a:ext cx="1688208" cy="187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F8A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Shape 864"/>
          <p:cNvGrpSpPr/>
          <p:nvPr/>
        </p:nvGrpSpPr>
        <p:grpSpPr>
          <a:xfrm>
            <a:off x="-36512" y="908721"/>
            <a:ext cx="9217024" cy="5184575"/>
            <a:chOff x="-180528" y="1268759"/>
            <a:chExt cx="9324528" cy="4720416"/>
          </a:xfrm>
        </p:grpSpPr>
        <p:sp>
          <p:nvSpPr>
            <p:cNvPr id="865" name="Shape 865"/>
            <p:cNvSpPr/>
            <p:nvPr/>
          </p:nvSpPr>
          <p:spPr>
            <a:xfrm>
              <a:off x="-180528" y="1268759"/>
              <a:ext cx="9324527" cy="4720416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6" name="Shape 8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71069" y="1271387"/>
              <a:ext cx="3372931" cy="4101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7" name="Shape 867"/>
            <p:cNvSpPr txBox="1"/>
            <p:nvPr/>
          </p:nvSpPr>
          <p:spPr>
            <a:xfrm>
              <a:off x="179511" y="2348880"/>
              <a:ext cx="5927841" cy="19242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buSzPct val="25000"/>
                <a:buNone/>
              </a:pPr>
              <a:r>
                <a:rPr lang="it-IT" sz="3200" b="0" i="0" u="none" strike="noStrike" cap="none" baseline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Ninguno de nosotros es tan bueno</a:t>
              </a:r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buSzPct val="25000"/>
                <a:buNone/>
              </a:pPr>
              <a:r>
                <a:rPr lang="it-IT" sz="3200" b="0" i="0" u="none" strike="noStrike" cap="none" baseline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como todos nosotros juntos</a:t>
              </a:r>
            </a:p>
          </p:txBody>
        </p:sp>
      </p:grpSp>
      <p:sp>
        <p:nvSpPr>
          <p:cNvPr id="868" name="Shape 868"/>
          <p:cNvSpPr txBox="1"/>
          <p:nvPr/>
        </p:nvSpPr>
        <p:spPr>
          <a:xfrm>
            <a:off x="4832928" y="4839542"/>
            <a:ext cx="125123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Ray Kroc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2267743" y="6237312"/>
            <a:ext cx="456823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DAEEF3"/>
                </a:solidFill>
                <a:latin typeface="Calibri"/>
                <a:ea typeface="Calibri"/>
                <a:cs typeface="Calibri"/>
                <a:sym typeface="Calibri"/>
              </a:rPr>
              <a:t>Proyecto Hepatitis Cero 15/25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595204" y="2492896"/>
            <a:ext cx="8081251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variabilidad genética del HCV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Pocos modelos en animales pequeños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reciente de cultivos celulares aptos para producir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infección y neutralización in vivo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 sobre posibilidad de desarrollo de inmunidad efectiva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36511" y="116631"/>
            <a:ext cx="9144000" cy="1080120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existe vacuna para la hepatitis C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268711" y="5877271"/>
            <a:ext cx="6615657" cy="4001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diversidad viral es el gran desafío para una vacuna efectiva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189525" y="1340767"/>
            <a:ext cx="6910866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32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A prophylactic hepatitis C virus vaccine: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0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A distant peak still worth climbing”</a:t>
            </a:r>
          </a:p>
        </p:txBody>
      </p:sp>
      <p:sp>
        <p:nvSpPr>
          <p:cNvPr id="164" name="Shape 164"/>
          <p:cNvSpPr/>
          <p:nvPr/>
        </p:nvSpPr>
        <p:spPr>
          <a:xfrm>
            <a:off x="107504" y="6479757"/>
            <a:ext cx="305949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Baumert T, Journal of Hepatology 2014 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Shape 8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270" y="1494730"/>
            <a:ext cx="7535152" cy="4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Shape 875"/>
          <p:cNvSpPr txBox="1"/>
          <p:nvPr/>
        </p:nvSpPr>
        <p:spPr>
          <a:xfrm>
            <a:off x="323528" y="548679"/>
            <a:ext cx="863595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a </a:t>
            </a:r>
            <a:r>
              <a:rPr lang="it-IT" sz="32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#HepatitisCero </a:t>
            </a:r>
            <a:r>
              <a:rPr lang="it-IT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sé parte del cambio</a:t>
            </a:r>
          </a:p>
        </p:txBody>
      </p:sp>
      <p:sp>
        <p:nvSpPr>
          <p:cNvPr id="876" name="Shape 876"/>
          <p:cNvSpPr txBox="1"/>
          <p:nvPr/>
        </p:nvSpPr>
        <p:spPr>
          <a:xfrm>
            <a:off x="2648174" y="6084585"/>
            <a:ext cx="415607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docencia@aaeeh.org.ar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691680" y="2348880"/>
            <a:ext cx="5688632" cy="38164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103139" y="2564903"/>
            <a:ext cx="302063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 Infecciosa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841314" y="3573016"/>
            <a:ext cx="5374035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Vacunación adecuada</a:t>
            </a:r>
          </a:p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buClr>
                <a:srgbClr val="2F9F8A"/>
              </a:buClr>
              <a:buSzPct val="150000"/>
              <a:buFont typeface="Noto Sans Symbols"/>
              <a:buChar char="✓"/>
            </a:pPr>
            <a:r>
              <a:rPr lang="it-IT" sz="2800" b="1" i="0" u="none" strike="noStrike" cap="none" baseline="0">
                <a:solidFill>
                  <a:srgbClr val="2F9F8A"/>
                </a:solidFill>
                <a:latin typeface="Calibri"/>
                <a:ea typeface="Calibri"/>
                <a:cs typeface="Calibri"/>
                <a:sym typeface="Calibri"/>
              </a:rPr>
              <a:t>Tratamiento efectivo y tolerable</a:t>
            </a:r>
          </a:p>
        </p:txBody>
      </p:sp>
      <p:sp>
        <p:nvSpPr>
          <p:cNvPr id="172" name="Shape 172"/>
          <p:cNvSpPr/>
          <p:nvPr/>
        </p:nvSpPr>
        <p:spPr>
          <a:xfrm>
            <a:off x="3679203" y="3170584"/>
            <a:ext cx="1728191" cy="4024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707903" y="4898776"/>
            <a:ext cx="1728191" cy="4024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9F8A"/>
          </a:solidFill>
          <a:ln w="2540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2599083" y="5487614"/>
            <a:ext cx="3995902" cy="461664"/>
          </a:xfrm>
          <a:prstGeom prst="rect">
            <a:avLst/>
          </a:prstGeom>
          <a:noFill/>
          <a:ln w="57150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Erradicación de la enfermedad</a:t>
            </a:r>
          </a:p>
        </p:txBody>
      </p:sp>
      <p:sp>
        <p:nvSpPr>
          <p:cNvPr id="175" name="Shape 175"/>
          <p:cNvSpPr/>
          <p:nvPr/>
        </p:nvSpPr>
        <p:spPr>
          <a:xfrm>
            <a:off x="0" y="260647"/>
            <a:ext cx="9144000" cy="1728191"/>
          </a:xfrm>
          <a:prstGeom prst="rect">
            <a:avLst/>
          </a:prstGeom>
          <a:solidFill>
            <a:srgbClr val="2F9F8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Nos toca asistir a un momento histórico: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erradicación de la pandemia de la hepatitis C?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2911</Words>
  <Application>Microsoft Office PowerPoint</Application>
  <PresentationFormat>Presentación en pantalla (4:3)</PresentationFormat>
  <Paragraphs>510</Paragraphs>
  <Slides>80</Slides>
  <Notes>80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Objetivo Evaluar el conocimiento sobre las hepatitis en la población general y el personal de salud.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UsuarioHI</cp:lastModifiedBy>
  <cp:revision>1</cp:revision>
  <dcterms:modified xsi:type="dcterms:W3CDTF">2015-12-01T17:19:15Z</dcterms:modified>
</cp:coreProperties>
</file>