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26"/>
  </p:notesMasterIdLst>
  <p:sldIdLst>
    <p:sldId id="681" r:id="rId2"/>
    <p:sldId id="686" r:id="rId3"/>
    <p:sldId id="687" r:id="rId4"/>
    <p:sldId id="688" r:id="rId5"/>
    <p:sldId id="615" r:id="rId6"/>
    <p:sldId id="598" r:id="rId7"/>
    <p:sldId id="695" r:id="rId8"/>
    <p:sldId id="692" r:id="rId9"/>
    <p:sldId id="697" r:id="rId10"/>
    <p:sldId id="694" r:id="rId11"/>
    <p:sldId id="693" r:id="rId12"/>
    <p:sldId id="653" r:id="rId13"/>
    <p:sldId id="691" r:id="rId14"/>
    <p:sldId id="699" r:id="rId15"/>
    <p:sldId id="698" r:id="rId16"/>
    <p:sldId id="689" r:id="rId17"/>
    <p:sldId id="690" r:id="rId18"/>
    <p:sldId id="628" r:id="rId19"/>
    <p:sldId id="700" r:id="rId20"/>
    <p:sldId id="684" r:id="rId21"/>
    <p:sldId id="685" r:id="rId22"/>
    <p:sldId id="696" r:id="rId23"/>
    <p:sldId id="509" r:id="rId24"/>
    <p:sldId id="682" r:id="rId25"/>
  </p:sldIdLst>
  <p:sldSz cx="9144000" cy="6858000" type="screen4x3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00FF"/>
    <a:srgbClr val="CC00CC"/>
    <a:srgbClr val="CC0000"/>
    <a:srgbClr val="2626CA"/>
    <a:srgbClr val="00FF0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1" autoAdjust="0"/>
    <p:restoredTop sz="83170" autoAdjust="0"/>
  </p:normalViewPr>
  <p:slideViewPr>
    <p:cSldViewPr>
      <p:cViewPr>
        <p:scale>
          <a:sx n="60" d="100"/>
          <a:sy n="60" d="100"/>
        </p:scale>
        <p:origin x="-228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3CDA70F-BA56-417C-93E8-DBB1E04A6C1E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73BCEE-E3B0-4858-8C72-C2312542FBD0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38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2AB0295-E6DC-4B7F-A8A2-2EBDADBF8616}" type="slidenum">
              <a:rPr lang="es-AR" altLang="es-AR" smtClean="0"/>
              <a:pPr/>
              <a:t>1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s-AR" altLang="es-AR" dirty="0" smtClean="0"/>
              <a:t>Fortalecer las actividades de: </a:t>
            </a:r>
          </a:p>
          <a:p>
            <a:pPr eaLnBrk="1" hangingPunct="1"/>
            <a:r>
              <a:rPr lang="es-AR" altLang="es-AR" dirty="0" smtClean="0"/>
              <a:t>Concientización.</a:t>
            </a:r>
          </a:p>
          <a:p>
            <a:r>
              <a:rPr lang="es-AR" altLang="es-AR" dirty="0" smtClean="0"/>
              <a:t>Prevención de la transmisión; </a:t>
            </a:r>
          </a:p>
          <a:p>
            <a:r>
              <a:rPr lang="es-AR" altLang="es-AR" dirty="0" smtClean="0"/>
              <a:t>Detección, asistencia y tratamiento.</a:t>
            </a:r>
          </a:p>
          <a:p>
            <a:r>
              <a:rPr lang="es-AR" altLang="es-AR" dirty="0" smtClean="0"/>
              <a:t>Aumentar la cobertura </a:t>
            </a:r>
            <a:r>
              <a:rPr lang="es-AR" altLang="es-AR" dirty="0" err="1" smtClean="0"/>
              <a:t>vacunal</a:t>
            </a:r>
            <a:r>
              <a:rPr lang="es-AR" altLang="es-AR" dirty="0" smtClean="0"/>
              <a:t> contra la hepatitis A y B.</a:t>
            </a:r>
          </a:p>
          <a:p>
            <a:endParaRPr lang="es-AR" altLang="es-AR" dirty="0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2EAABA8-7CCE-4CAF-A863-EE6F913B22D7}" type="slidenum">
              <a:rPr lang="es-AR" altLang="es-AR" smtClean="0"/>
              <a:pPr/>
              <a:t>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Le puse lertra calibiri titulos a todos los titulos y le saque el sombreado…p que queden todos iguales. Deje todo en mayusculas</a:t>
            </a:r>
          </a:p>
          <a:p>
            <a:r>
              <a:rPr lang="es-AR" altLang="es-AR" smtClean="0"/>
              <a:t>Agrande la letra del texto</a:t>
            </a:r>
          </a:p>
          <a:p>
            <a:endParaRPr lang="en-US" altLang="es-AR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3D0F971-310B-455A-9629-DB61D0D96186}" type="slidenum">
              <a:rPr lang="es-AR" altLang="es-AR" smtClean="0"/>
              <a:pPr/>
              <a:t>3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Diagnóstico en el título y en el texto</a:t>
            </a:r>
          </a:p>
          <a:p>
            <a:r>
              <a:rPr lang="es-AR" altLang="es-AR" smtClean="0"/>
              <a:t>Específicas</a:t>
            </a:r>
          </a:p>
          <a:p>
            <a:r>
              <a:rPr lang="es-AR" altLang="es-AR" smtClean="0"/>
              <a:t>Diagnóstico</a:t>
            </a:r>
          </a:p>
          <a:p>
            <a:endParaRPr lang="es-AR" altLang="es-AR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D719BA0-D4B8-49A0-9927-7BD212EE47ED}" type="slidenum">
              <a:rPr lang="es-AR" altLang="es-AR" smtClean="0"/>
              <a:pPr/>
              <a:t>5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97.000 dipticos fueron distribuidos a Pcia de BsAS, CABA, Chaco, Chubut, Cordoba,Entre Rios, Santa Fe, Salta, Ong HCVsin fronteras, La Pampa, Mendoza, Neuquen, Rio Negro y San Juan.</a:t>
            </a:r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5E3F559-D553-4165-B60F-D0D7B1AE3489}" type="slidenum">
              <a:rPr lang="es-AR" altLang="es-AR" smtClean="0"/>
              <a:pPr/>
              <a:t>12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3BCEE-E3B0-4858-8C72-C2312542FBD0}" type="slidenum">
              <a:rPr lang="es-AR" altLang="es-AR" smtClean="0"/>
              <a:pPr>
                <a:defRPr/>
              </a:pPr>
              <a:t>15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7159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3BCEE-E3B0-4858-8C72-C2312542FBD0}" type="slidenum">
              <a:rPr lang="es-AR" altLang="es-AR" smtClean="0"/>
              <a:pPr>
                <a:defRPr/>
              </a:pPr>
              <a:t>17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1957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97.000 dipticos fueron distribuidos a Pcia de BsAS, CABA, Chaco, Chubut, Cordoba,Entre Rios, Santa Fe, Salta, Ong HCVsin fronteras, La Pampa, Mendoza, Neuquen, Rio Negro y San Juan.</a:t>
            </a:r>
          </a:p>
          <a:p>
            <a:endParaRPr lang="es-AR" altLang="es-AR" smtClean="0"/>
          </a:p>
          <a:p>
            <a:r>
              <a:rPr lang="es-AR" altLang="es-AR" smtClean="0"/>
              <a:t>Agregue titulo</a:t>
            </a: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B56C1D8-D61A-4833-A6BA-748250E98CD8}" type="slidenum">
              <a:rPr lang="es-AR" altLang="es-AR" smtClean="0"/>
              <a:pPr/>
              <a:t>18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3BCEE-E3B0-4858-8C72-C2312542FBD0}" type="slidenum">
              <a:rPr lang="es-AR" altLang="es-AR" smtClean="0"/>
              <a:pPr>
                <a:defRPr/>
              </a:pPr>
              <a:t>20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560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DF4E-F290-4863-B1D2-FE01C798F70D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D52B-51F7-4FAB-93A2-0D33FFE26DA5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27644359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EC3-D241-4E7C-AD5B-67F5B9F62BC8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4025-FA4B-4314-B401-F82C236EE00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9406266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3421-C26A-48E5-BB36-18E698670D53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CB62-A1AD-4C39-AB0B-519DCFD66F2E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5989503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8C1A-1565-44F4-9EDF-BBCC9F1ECD5B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8F56-BD27-4C1A-8A4E-D0DFB27B0198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785602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F8B7-1B9C-44C5-958E-E6BA922E3FE4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EE2-B374-416A-A0B6-BDC45AA1732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1247615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108C-7400-4DB6-91AE-02CD434FA527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54F7-27F3-47E2-8D2A-5AB203C2ACF2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6801603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3870-E691-4136-985C-F7B5A69F5570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4E90-5482-4176-A2E2-823A23078EA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914715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7B56-3D92-42E7-BD55-18545E32C92F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CAB8-79DB-4834-BC9D-AAAC8567443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7564815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7455-2230-4245-917C-ACE54D514E1A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9309-585A-41C6-86B7-034D0FA9305F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5527323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5CC8-C47E-4CAA-8FB1-33E2E100837C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A25E-EA3B-4836-9229-5C0A59B5581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8640732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7B09-FA06-4F6D-A41A-5B2FC47A0A29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2961-D416-473E-8E07-A0F09536C1F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20421820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117C7B-02BC-420F-BA5E-85A5C5E39197}" type="datetimeFigureOut">
              <a:rPr lang="es-AR"/>
              <a:pPr>
                <a:defRPr/>
              </a:pPr>
              <a:t>30/11/2015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D0C36-DBB8-48B9-9E66-33DAE11FECC2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928688"/>
            <a:ext cx="9072563" cy="54168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AR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 MUNDIAL DE LAS HEPATITIS VIRALES.</a:t>
            </a:r>
          </a:p>
          <a:p>
            <a:pPr algn="ctr" eaLnBrk="1" hangingPunct="1">
              <a:defRPr/>
            </a:pPr>
            <a:r>
              <a:rPr lang="es-AR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EXPERIENCIA DEL PROGRAMA</a:t>
            </a:r>
            <a:r>
              <a:rPr lang="es-AR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ctr" eaLnBrk="1" hangingPunct="1">
              <a:defRPr/>
            </a:pPr>
            <a:r>
              <a:rPr lang="es-A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“24° R.A.U.C . Año 2015”</a:t>
            </a:r>
            <a:endParaRPr lang="es-A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A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Nacional de Control de las Hepatitis Virales. MSAL. Argentina</a:t>
            </a:r>
          </a:p>
          <a:p>
            <a:pPr algn="ctr" eaLnBrk="1" hangingPunct="1">
              <a:defRPr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Coronel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AR" sz="5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AR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wdtoledo\Desktop\dia mundial 2013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7" y="919996"/>
            <a:ext cx="4038600" cy="26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C:\Users\wdtoledo\Desktop\dia mundial 2013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7" y="3933056"/>
            <a:ext cx="40170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C:\Users\wdtoledo\Desktop\dia mundial 2013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13" y="906979"/>
            <a:ext cx="4223062" cy="27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dtoledo\Desktop\dia mundial 2013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50" y="3933056"/>
            <a:ext cx="43126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41917" y="0"/>
            <a:ext cx="8190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2013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2013 “Esto es la hepatitis… Conócela. Afróntala”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56091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2013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2013 “Esto es la hepatitis… Conócela. Afróntala”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  <p:pic>
        <p:nvPicPr>
          <p:cNvPr id="107523" name="Picture 3" descr="C:\Users\wdtoledo\Desktop\dia mundial 2013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211066" cy="41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C:\Users\wdtoledo\Desktop\dia mundial 2013 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3675"/>
          <a:stretch/>
        </p:blipFill>
        <p:spPr bwMode="auto">
          <a:xfrm>
            <a:off x="3851920" y="1628800"/>
            <a:ext cx="5059436" cy="40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2936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8625"/>
            <a:ext cx="8280400" cy="4983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wdtoledo\Desktop\dia mundial 2014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7001"/>
            <a:ext cx="7106445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4766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2014</a:t>
            </a:r>
          </a:p>
          <a:p>
            <a:pPr algn="ctr"/>
            <a:r>
              <a:rPr lang="es-A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2014 “Hepatitis: Piénselo de nuevo”</a:t>
            </a:r>
          </a:p>
          <a:p>
            <a:pPr algn="ctr"/>
            <a:endParaRPr lang="es-AR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40018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2014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2014 “Hepatitis: Piénselo de nuevo”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AR" sz="2000" dirty="0" smtClean="0"/>
              <a:t>Se realizaron en conjunto con Trenes Argentinos, Cuidarse en Salud, </a:t>
            </a:r>
            <a:r>
              <a:rPr lang="es-AR" sz="2000" dirty="0" err="1" smtClean="0"/>
              <a:t>Pronacei</a:t>
            </a:r>
            <a:r>
              <a:rPr lang="es-AR" sz="2000" dirty="0" smtClean="0"/>
              <a:t> y Asociaciones Civiles (HCV sin Fronteras y Red de Mujeres) dos jornadas de difusión y vacunación para Hepatitis B en la Estación de Trenes de Once.</a:t>
            </a:r>
          </a:p>
          <a:p>
            <a:endParaRPr lang="es-AR" sz="2000" dirty="0" smtClean="0"/>
          </a:p>
          <a:p>
            <a:r>
              <a:rPr lang="es-AR" sz="2000" dirty="0" smtClean="0"/>
              <a:t>Al cabo de las mismas se vacunaron 597 personas, se entregaron 28000 folletos y 2880 preservativos.</a:t>
            </a:r>
          </a:p>
          <a:p>
            <a:endParaRPr lang="es-AR" sz="2000" dirty="0" smtClean="0"/>
          </a:p>
          <a:p>
            <a:r>
              <a:rPr lang="es-AR" sz="2000" dirty="0" smtClean="0"/>
              <a:t>Se distribuyeron a 17 provincias  183450 folletos.</a:t>
            </a:r>
          </a:p>
          <a:p>
            <a:endParaRPr lang="es-AR" sz="2000" dirty="0"/>
          </a:p>
          <a:p>
            <a:r>
              <a:rPr lang="es-AR" sz="2000" dirty="0" smtClean="0"/>
              <a:t>El </a:t>
            </a:r>
            <a:r>
              <a:rPr lang="es-AR" sz="2000" dirty="0"/>
              <a:t>Á</a:t>
            </a:r>
            <a:r>
              <a:rPr lang="es-AR" sz="2000" dirty="0" smtClean="0"/>
              <a:t>rea de Comunicaciones puso nuevo material de difusión en las redes sociales.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58458237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2014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2014 “Hepatitis: Piénselo de nuevo”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  <p:pic>
        <p:nvPicPr>
          <p:cNvPr id="4" name="Picture 2" descr="C:\Users\wdtoledo\Desktop\mis documentos\Hepatitis\Dia mundial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974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9042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" descr="C:\Users\wdtoledo\Desktop\mis documentos\Hepatitis\dia mundial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5" y="921205"/>
            <a:ext cx="7777745" cy="500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3" descr="C:\Users\wdtoledo\Desktop\mis documentos\logo hepati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823" r="806" b="39690"/>
          <a:stretch>
            <a:fillRect/>
          </a:stretch>
        </p:blipFill>
        <p:spPr bwMode="auto">
          <a:xfrm>
            <a:off x="539552" y="5421851"/>
            <a:ext cx="3600524" cy="5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865" y="0"/>
            <a:ext cx="82800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2014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2014 “Hepatitis: Piénselo de nuevo”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220071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2" descr="C:\Users\wdtoledo\Desktop\mis documentos\Hepatitis\dia mundial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3" y="980727"/>
            <a:ext cx="8347409" cy="499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" descr="C:\Users\wdtoledo\Desktop\mis documentos\logo hepatit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823" r="806" b="39690"/>
          <a:stretch>
            <a:fillRect/>
          </a:stretch>
        </p:blipFill>
        <p:spPr bwMode="auto">
          <a:xfrm>
            <a:off x="401303" y="5484126"/>
            <a:ext cx="3744664" cy="5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7187" y="-1"/>
            <a:ext cx="8209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2014</a:t>
            </a:r>
            <a: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2014 “Hepatitis: Piénselo de nuevo”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663749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C:\Users\wdtoledo\Desktop\mis documentos\Hepatitis\28-JULIO-2014-HEPATITIS-FC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05678"/>
            <a:ext cx="6732240" cy="25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 descr="C:\Users\wdtoledo\Desktop\mis documentos\logo hepatit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823" r="806" b="39690"/>
          <a:stretch>
            <a:fillRect/>
          </a:stretch>
        </p:blipFill>
        <p:spPr bwMode="auto">
          <a:xfrm>
            <a:off x="142875" y="6215063"/>
            <a:ext cx="2106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wdtoledo\Desktop\mis documentos\Hepatitis\28-JULIO-2014-HEPATITIS-TWITTER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1"/>
          <a:stretch/>
        </p:blipFill>
        <p:spPr bwMode="auto">
          <a:xfrm>
            <a:off x="1547664" y="1988840"/>
            <a:ext cx="6408712" cy="21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dtoledo\Desktop\mis documentos\Hepatitis\28-JULIO-2014-HEPATITIS-GOOGLE+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3"/>
          <a:stretch/>
        </p:blipFill>
        <p:spPr bwMode="auto">
          <a:xfrm>
            <a:off x="142875" y="3900359"/>
            <a:ext cx="6156052" cy="19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0076" y="346185"/>
            <a:ext cx="198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SOCIALES 2014</a:t>
            </a:r>
            <a:endParaRPr lang="es-AR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2015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2015 “Prevenir la Hepatitis,  actuar ya”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71600" y="1556792"/>
            <a:ext cx="7499176" cy="4205064"/>
          </a:xfrm>
        </p:spPr>
        <p:txBody>
          <a:bodyPr/>
          <a:lstStyle/>
          <a:p>
            <a:r>
              <a:rPr lang="es-AR" sz="2000" dirty="0"/>
              <a:t>Se realizaron en conjunto con Trenes Argentinos, </a:t>
            </a:r>
            <a:r>
              <a:rPr lang="es-AR" sz="2000" dirty="0" smtClean="0"/>
              <a:t>la Secretaría de Equidad Territorial en Salud, la </a:t>
            </a:r>
            <a:r>
              <a:rPr lang="es-AR" sz="2000" dirty="0" err="1" smtClean="0"/>
              <a:t>Dinacei</a:t>
            </a:r>
            <a:r>
              <a:rPr lang="es-AR" sz="2000" dirty="0" smtClean="0"/>
              <a:t> y la Asociación Civil HCV </a:t>
            </a:r>
            <a:r>
              <a:rPr lang="es-AR" sz="2000" dirty="0"/>
              <a:t>sin </a:t>
            </a:r>
            <a:r>
              <a:rPr lang="es-AR" sz="2000" dirty="0" smtClean="0"/>
              <a:t>Fronteras,  cuatro </a:t>
            </a:r>
            <a:r>
              <a:rPr lang="es-AR" sz="2000" dirty="0"/>
              <a:t>jornadas de difusión y vacunación para Hepatitis B </a:t>
            </a:r>
            <a:r>
              <a:rPr lang="es-AR" sz="2000" dirty="0" smtClean="0"/>
              <a:t>y Antigripal en 4 </a:t>
            </a:r>
            <a:r>
              <a:rPr lang="es-AR" sz="2000" dirty="0"/>
              <a:t>Estación de </a:t>
            </a:r>
            <a:r>
              <a:rPr lang="es-AR" sz="2000" dirty="0" smtClean="0"/>
              <a:t>Trenes: Constitución, Retiro, Once y Buenos Aires.</a:t>
            </a:r>
          </a:p>
          <a:p>
            <a:r>
              <a:rPr lang="es-AR" sz="2000" dirty="0" smtClean="0"/>
              <a:t>Al cabo de las mismas se vacunaron 870 personas y se administraron 785 dosis de vacunas contra la hepatitis B y 586 antigripales. </a:t>
            </a:r>
          </a:p>
          <a:p>
            <a:r>
              <a:rPr lang="es-AR" sz="2000" dirty="0" smtClean="0"/>
              <a:t>Se entregaron en las 4 estaciones nombradas y en 14 puntos del GBA, 67800 dípticos ABC, 25400 dípticos B y C y 20000 postales.</a:t>
            </a:r>
          </a:p>
          <a:p>
            <a:r>
              <a:rPr lang="es-AR" sz="2000" dirty="0" smtClean="0"/>
              <a:t>Se distribuyeron a 21 provincias 212000 folletos.</a:t>
            </a:r>
          </a:p>
          <a:p>
            <a:endParaRPr lang="es-AR" sz="2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996458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539552" y="630840"/>
            <a:ext cx="8229600" cy="1152525"/>
          </a:xfrm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MARCO DE ACCIÓN GLOBAL EN EL DÍA MUNDIAL DE LAS HEPATITIS VIRALES 2012</a:t>
            </a:r>
            <a:endParaRPr lang="es-AR" altLang="es-AR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AR" sz="2800" dirty="0" smtClean="0"/>
              <a:t>Acciones especificas promovidas por OMS, cuatro ejes estratégicos: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" sz="2800" dirty="0" smtClean="0">
                <a:solidFill>
                  <a:srgbClr val="FFC000"/>
                </a:solidFill>
              </a:rPr>
              <a:t>Eje </a:t>
            </a:r>
            <a:r>
              <a:rPr lang="es-ES" sz="2800" b="1" dirty="0" smtClean="0">
                <a:solidFill>
                  <a:srgbClr val="FFC000"/>
                </a:solidFill>
              </a:rPr>
              <a:t>1</a:t>
            </a:r>
            <a:r>
              <a:rPr lang="es-ES" sz="2800" dirty="0" smtClean="0">
                <a:solidFill>
                  <a:srgbClr val="FFC000"/>
                </a:solidFill>
              </a:rPr>
              <a:t>: Aumento de la concientización, promoviendo  asociaciones y movilizando recursos.</a:t>
            </a:r>
            <a:br>
              <a:rPr lang="es-ES" sz="2800" dirty="0" smtClean="0">
                <a:solidFill>
                  <a:srgbClr val="FFC000"/>
                </a:solidFill>
              </a:rPr>
            </a:br>
            <a:r>
              <a:rPr lang="es-ES" sz="2800" dirty="0" smtClean="0"/>
              <a:t>Eje </a:t>
            </a:r>
            <a:r>
              <a:rPr lang="es-ES" sz="2800" b="1" dirty="0" smtClean="0"/>
              <a:t>2</a:t>
            </a:r>
            <a:r>
              <a:rPr lang="es-ES" sz="2800" dirty="0" smtClean="0"/>
              <a:t>: Políticas de acción basadas en la evidencia.</a:t>
            </a:r>
            <a:br>
              <a:rPr lang="es-ES" sz="2800" dirty="0" smtClean="0"/>
            </a:br>
            <a:r>
              <a:rPr lang="es-ES" sz="2800" dirty="0" smtClean="0"/>
              <a:t>Eje </a:t>
            </a:r>
            <a:r>
              <a:rPr lang="es-ES" sz="2800" b="1" dirty="0" smtClean="0"/>
              <a:t>3</a:t>
            </a:r>
            <a:r>
              <a:rPr lang="es-ES" sz="2800" dirty="0" smtClean="0"/>
              <a:t>: Prevención de la transmisión</a:t>
            </a:r>
            <a:br>
              <a:rPr lang="es-ES" sz="2800" dirty="0" smtClean="0"/>
            </a:br>
            <a:r>
              <a:rPr lang="es-ES" sz="2800" dirty="0" smtClean="0"/>
              <a:t>Eje </a:t>
            </a:r>
            <a:r>
              <a:rPr lang="es-ES" sz="2800" b="1" dirty="0" smtClean="0"/>
              <a:t>4:</a:t>
            </a:r>
            <a:r>
              <a:rPr lang="es-ES" sz="2800" dirty="0" smtClean="0"/>
              <a:t> Detección, atención y tratamiento</a:t>
            </a:r>
            <a:endParaRPr lang="es-AR" sz="2800" dirty="0" smtClean="0"/>
          </a:p>
          <a:p>
            <a:pPr>
              <a:buFont typeface="Arial" charset="0"/>
              <a:buChar char="•"/>
              <a:defRPr/>
            </a:pPr>
            <a:endParaRPr lang="es-AR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893888" y="-346075"/>
            <a:ext cx="2286000" cy="1047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4400" dirty="0">
                <a:solidFill>
                  <a:srgbClr val="009999"/>
                </a:solidFill>
                <a:latin typeface="Calibri"/>
                <a:ea typeface="+mj-ea"/>
                <a:cs typeface="+mj-cs"/>
              </a:rPr>
              <a:t/>
            </a:r>
            <a:br>
              <a:rPr lang="es-AR" sz="4400" dirty="0">
                <a:solidFill>
                  <a:srgbClr val="009999"/>
                </a:solidFill>
                <a:latin typeface="Calibri"/>
                <a:ea typeface="+mj-ea"/>
                <a:cs typeface="+mj-cs"/>
              </a:rPr>
            </a:br>
            <a:endParaRPr lang="es-A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17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C:\Users\wdtoledo\Downloads\IMG_20150727_125509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6424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C:\Users\wdtoledo\Downloads\IMG_20150727_1408043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19" y="965896"/>
            <a:ext cx="3616529" cy="26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C:\Users\wdtoledo\Downloads\IMG_20150727_12490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4" y="980728"/>
            <a:ext cx="381642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C:\Users\wdtoledo\Downloads\IMG_20150727_1251401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933056"/>
            <a:ext cx="3888432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 CONSTITUCION 2015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46820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C:\Users\wdtoledo\Downloads\IMG_20150728_124936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2896" b="9175"/>
          <a:stretch/>
        </p:blipFill>
        <p:spPr bwMode="auto">
          <a:xfrm>
            <a:off x="5292080" y="1340768"/>
            <a:ext cx="2737608" cy="40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C:\Users\wdtoledo\Downloads\IMG_20150728_124654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6056"/>
            <a:ext cx="3996000" cy="29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C:\Users\wdtoledo\Downloads\IMG_20150728_134939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33696"/>
            <a:ext cx="3168352" cy="17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2562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 RETIRO 2015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269948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 ONCE 2015</a:t>
            </a: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594" name="Picture 2" descr="C:\Users\wdtoledo\Downloads\IMG_20150730_115013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5" name="Picture 3" descr="C:\Users\wdtoledo\Downloads\IMG_20150730_123243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2758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95288" y="928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AR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Programa </a:t>
            </a:r>
            <a:r>
              <a:rPr lang="es-AR" sz="3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Nacional de Control de las Hepatitis Virales</a:t>
            </a:r>
          </a:p>
        </p:txBody>
      </p:sp>
      <p:sp>
        <p:nvSpPr>
          <p:cNvPr id="48131" name="3 Rectángulo"/>
          <p:cNvSpPr>
            <a:spLocks noChangeArrowheads="1"/>
          </p:cNvSpPr>
          <p:nvPr/>
        </p:nvSpPr>
        <p:spPr bwMode="auto">
          <a:xfrm>
            <a:off x="0" y="22860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Teléfonos: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011 4384-0324/0325 </a:t>
            </a:r>
            <a:r>
              <a:rPr lang="es-ES" altLang="es-AR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130/133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Fax: 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 4379-9210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s-ES" altLang="es-A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E-mail: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A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pnhepatitis@gmail.com</a:t>
            </a:r>
            <a:endParaRPr lang="es-AR" altLang="es-A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8" name="Picture 3" descr="C:\Users\wdtoledo\Desktop\mis documentos\logo hepat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823" r="806" b="39690"/>
          <a:stretch>
            <a:fillRect/>
          </a:stretch>
        </p:blipFill>
        <p:spPr bwMode="auto">
          <a:xfrm>
            <a:off x="2643188" y="4929188"/>
            <a:ext cx="36560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s-AR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Creación</a:t>
            </a:r>
            <a:r>
              <a:rPr lang="en-US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del </a:t>
            </a:r>
            <a:r>
              <a:rPr lang="es-AR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Programa</a:t>
            </a:r>
            <a:r>
              <a:rPr lang="en-US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</a:t>
            </a:r>
            <a:r>
              <a:rPr lang="es-AR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Nacional</a:t>
            </a:r>
            <a:r>
              <a:rPr lang="en-US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de Control de </a:t>
            </a:r>
            <a:r>
              <a:rPr lang="es-AR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las</a:t>
            </a:r>
            <a:r>
              <a:rPr lang="en-US" sz="3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itchFamily="34" charset="0"/>
              </a:rPr>
              <a:t> Hepatitis Virales.</a:t>
            </a:r>
            <a:endParaRPr lang="es-AR" sz="3200" cap="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s-ES" altLang="es-AR" sz="2400" dirty="0" smtClean="0"/>
          </a:p>
          <a:p>
            <a:pPr>
              <a:buFont typeface="Arial" charset="0"/>
              <a:buChar char="•"/>
              <a:defRPr/>
            </a:pPr>
            <a:r>
              <a:rPr lang="es-ES" altLang="es-AR" sz="2400" dirty="0" smtClean="0"/>
              <a:t>Desde el año 2007 la Dirección de Sida y ETS, dispuso de tratamiento para hepatitis virales crónicas para personas </a:t>
            </a:r>
            <a:r>
              <a:rPr lang="es-ES" altLang="es-AR" sz="2400" b="1" dirty="0" smtClean="0"/>
              <a:t>coinfectadas con VIH</a:t>
            </a:r>
            <a:r>
              <a:rPr lang="es-ES" altLang="es-AR" sz="2400" dirty="0" smtClean="0"/>
              <a:t>.  </a:t>
            </a:r>
          </a:p>
          <a:p>
            <a:pPr marL="0" indent="0">
              <a:buFont typeface="Arial" charset="0"/>
              <a:buNone/>
              <a:defRPr/>
            </a:pPr>
            <a:endParaRPr lang="es-ES" altLang="es-AR" sz="2400" dirty="0" smtClean="0"/>
          </a:p>
          <a:p>
            <a:pPr>
              <a:buFont typeface="Arial" charset="0"/>
              <a:buChar char="•"/>
              <a:defRPr/>
            </a:pPr>
            <a:r>
              <a:rPr lang="es-ES" altLang="es-AR" sz="2400" dirty="0" smtClean="0"/>
              <a:t>A partir de julio de 2011: Incorporación al Programa alcance a personas </a:t>
            </a:r>
            <a:r>
              <a:rPr lang="es-ES" altLang="es-AR" sz="2400" b="1" dirty="0" smtClean="0"/>
              <a:t>monoinfectadas</a:t>
            </a:r>
          </a:p>
          <a:p>
            <a:pPr>
              <a:buFont typeface="Arial" charset="0"/>
              <a:buChar char="•"/>
              <a:defRPr/>
            </a:pPr>
            <a:endParaRPr lang="es-ES" altLang="es-AR" sz="2400" b="1" dirty="0"/>
          </a:p>
          <a:p>
            <a:pPr>
              <a:buFont typeface="Arial" charset="0"/>
              <a:buChar char="•"/>
              <a:defRPr/>
            </a:pPr>
            <a:r>
              <a:rPr lang="es-AR" altLang="es-AR" sz="2400" dirty="0" smtClean="0">
                <a:solidFill>
                  <a:srgbClr val="FFC000"/>
                </a:solidFill>
              </a:rPr>
              <a:t>13 de julio de 2012: </a:t>
            </a:r>
            <a:r>
              <a:rPr lang="es-AR" altLang="es-AR" sz="2400" b="1" dirty="0">
                <a:solidFill>
                  <a:srgbClr val="FFC000"/>
                </a:solidFill>
              </a:rPr>
              <a:t>C</a:t>
            </a:r>
            <a:r>
              <a:rPr lang="es-AR" altLang="es-AR" sz="2400" b="1" dirty="0" smtClean="0">
                <a:solidFill>
                  <a:srgbClr val="FFC000"/>
                </a:solidFill>
              </a:rPr>
              <a:t>reación del Programa </a:t>
            </a:r>
            <a:r>
              <a:rPr lang="es-AR" altLang="es-AR" sz="2400" dirty="0" smtClean="0">
                <a:solidFill>
                  <a:srgbClr val="FFC000"/>
                </a:solidFill>
              </a:rPr>
              <a:t>por resolución Ministerial dentro de la estructura de la Dirección de Sida y ETS.</a:t>
            </a:r>
          </a:p>
        </p:txBody>
      </p:sp>
    </p:spTree>
    <p:extLst>
      <p:ext uri="{BB962C8B-B14F-4D97-AF65-F5344CB8AC3E}">
        <p14:creationId xmlns:p14="http://schemas.microsoft.com/office/powerpoint/2010/main" val="17343535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5212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OBJETIVOS DEL PROGRAMA</a:t>
            </a:r>
            <a:endParaRPr lang="es-AR" altLang="es-AR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283994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s-ES" altLang="es-AR" sz="2000" b="1" dirty="0" smtClean="0"/>
              <a:t>Estimular acciones de promoción y prevención</a:t>
            </a:r>
            <a:r>
              <a:rPr lang="es-ES" altLang="es-AR" sz="2000" dirty="0" smtClean="0"/>
              <a:t> </a:t>
            </a:r>
            <a:r>
              <a:rPr lang="es-ES" altLang="es-AR" sz="2000" b="1" dirty="0" smtClean="0"/>
              <a:t>en los diferentes niveles jurisdiccionales acordes a los lineamientos emitidos por el Programa:</a:t>
            </a:r>
          </a:p>
          <a:p>
            <a:pPr eaLnBrk="1" hangingPunct="1">
              <a:buFont typeface="Wingdings" pitchFamily="2" charset="2"/>
              <a:buChar char="q"/>
            </a:pPr>
            <a:endParaRPr lang="es-AR" altLang="es-AR" sz="2000" b="1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s-ES" altLang="es-AR" sz="2000" b="1" u="sng" dirty="0" smtClean="0"/>
              <a:t>Fortalecer la vigilancia epidemiológica de las hepatitis virales </a:t>
            </a:r>
          </a:p>
          <a:p>
            <a:pPr eaLnBrk="1" hangingPunct="1"/>
            <a:endParaRPr lang="es-ES" altLang="es-AR" sz="2000" b="1" u="sng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b="1" u="sng" dirty="0" smtClean="0">
                <a:solidFill>
                  <a:srgbClr val="FFC000"/>
                </a:solidFill>
              </a:rPr>
              <a:t>Promoción:</a:t>
            </a:r>
            <a:r>
              <a:rPr lang="es-AR" altLang="es-AR" sz="2000" b="1" dirty="0" smtClean="0">
                <a:solidFill>
                  <a:srgbClr val="FFC000"/>
                </a:solidFill>
              </a:rPr>
              <a:t> Difundir la información </a:t>
            </a:r>
            <a:r>
              <a:rPr lang="es-AR" altLang="es-AR" sz="2000" dirty="0" smtClean="0">
                <a:solidFill>
                  <a:srgbClr val="FFC000"/>
                </a:solidFill>
              </a:rPr>
              <a:t>acerca de las Hepatitis Virales a la comunidad general a través de material gráfico, spots publicitarios, campañas estacionales, educación escolar y conmemoración de celebraciones relacionadas</a:t>
            </a:r>
          </a:p>
          <a:p>
            <a:pPr eaLnBrk="1" hangingPunct="1"/>
            <a:endParaRPr lang="es-AR" altLang="es-AR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b="1" u="sng" dirty="0" smtClean="0"/>
              <a:t>Prevención</a:t>
            </a:r>
            <a:r>
              <a:rPr lang="es-AR" altLang="es-AR" sz="2000" b="1" dirty="0" smtClean="0"/>
              <a:t>: Proponer e implementar políticas </a:t>
            </a:r>
            <a:r>
              <a:rPr lang="es-AR" altLang="es-AR" sz="2000" dirty="0" smtClean="0"/>
              <a:t>de prevención de las Hepatitis Virales en la población general y en poblaciones vulnerables. </a:t>
            </a:r>
            <a:r>
              <a:rPr lang="es-AR" altLang="es-AR" sz="2000" b="1" dirty="0" smtClean="0"/>
              <a:t>Estimular y promover el testeo </a:t>
            </a:r>
            <a:r>
              <a:rPr lang="es-AR" altLang="es-AR" sz="2000" dirty="0" smtClean="0"/>
              <a:t>Promover el </a:t>
            </a:r>
            <a:r>
              <a:rPr lang="es-AR" altLang="es-AR" sz="2000" b="1" dirty="0" smtClean="0"/>
              <a:t>acceso a la vacunación </a:t>
            </a:r>
            <a:r>
              <a:rPr lang="es-AR" altLang="es-AR" sz="2000" dirty="0" smtClean="0"/>
              <a:t>contra hepatitis A y B</a:t>
            </a:r>
          </a:p>
        </p:txBody>
      </p:sp>
    </p:spTree>
    <p:extLst>
      <p:ext uri="{BB962C8B-B14F-4D97-AF65-F5344CB8AC3E}">
        <p14:creationId xmlns:p14="http://schemas.microsoft.com/office/powerpoint/2010/main" val="3567594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AR" alt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PNHV para incrementar el acceso al diagnóstico de las hepatitis virales</a:t>
            </a:r>
          </a:p>
        </p:txBody>
      </p:sp>
      <p:sp>
        <p:nvSpPr>
          <p:cNvPr id="32771" name="Marcador de contenido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2578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dirty="0" smtClean="0"/>
              <a:t>Publicación de recomendaciones actualizadas acerca del diagnóstico de las hepatitis virales: </a:t>
            </a:r>
            <a:r>
              <a:rPr lang="es-AR" altLang="es-AR" sz="2400" b="1" dirty="0" smtClean="0"/>
              <a:t>definición de caso </a:t>
            </a:r>
            <a:r>
              <a:rPr lang="es-AR" altLang="es-AR" sz="2400" dirty="0" smtClean="0"/>
              <a:t>y </a:t>
            </a:r>
            <a:r>
              <a:rPr lang="es-AR" altLang="es-AR" sz="2400" b="1" dirty="0" smtClean="0"/>
              <a:t>algoritmos diagnósticos </a:t>
            </a:r>
            <a:r>
              <a:rPr lang="es-AR" altLang="es-AR" sz="2400" dirty="0" smtClean="0"/>
              <a:t>hepatitis A-D.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dirty="0" smtClean="0">
                <a:solidFill>
                  <a:srgbClr val="FFC000"/>
                </a:solidFill>
              </a:rPr>
              <a:t>Visibilizar el </a:t>
            </a:r>
            <a:r>
              <a:rPr lang="es-AR" altLang="es-AR" sz="2400" dirty="0">
                <a:solidFill>
                  <a:srgbClr val="FFC000"/>
                </a:solidFill>
              </a:rPr>
              <a:t>p</a:t>
            </a:r>
            <a:r>
              <a:rPr lang="es-AR" altLang="es-AR" sz="2400" dirty="0" smtClean="0">
                <a:solidFill>
                  <a:srgbClr val="FFC000"/>
                </a:solidFill>
              </a:rPr>
              <a:t>roblema: </a:t>
            </a:r>
            <a:r>
              <a:rPr lang="es-AR" altLang="es-AR" sz="2400" b="1" dirty="0" smtClean="0">
                <a:solidFill>
                  <a:srgbClr val="FFC000"/>
                </a:solidFill>
              </a:rPr>
              <a:t>Difusión en comunidad general</a:t>
            </a:r>
            <a:r>
              <a:rPr lang="es-AR" altLang="es-AR" sz="2400" dirty="0" smtClean="0">
                <a:solidFill>
                  <a:srgbClr val="FFC000"/>
                </a:solidFill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dirty="0" smtClean="0"/>
              <a:t>Incorporación de test rápido para virus hepatitis B (y en un futuro C) como prueba piloto en CAPS, aprovechando la logística </a:t>
            </a:r>
            <a:r>
              <a:rPr lang="es-AR" altLang="es-AR" sz="2400" dirty="0"/>
              <a:t>de extracción y derivación organizada por dirección de SIDA  y ETS para </a:t>
            </a:r>
            <a:r>
              <a:rPr lang="es-AR" altLang="es-AR" sz="2400" dirty="0" smtClean="0"/>
              <a:t>test rápido </a:t>
            </a:r>
            <a:r>
              <a:rPr lang="es-AR" altLang="es-AR" sz="2400" dirty="0"/>
              <a:t>de VIH</a:t>
            </a:r>
            <a:endParaRPr lang="es-AR" altLang="es-AR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dirty="0" smtClean="0"/>
              <a:t>Incorporar disponibilidad de reactivos de serología para equipos automatizados.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s-AR" altLang="es-AR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85750"/>
            <a:ext cx="8318500" cy="107156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s-AR" altLang="es-AR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Título"/>
          <p:cNvSpPr>
            <a:spLocks noGrp="1"/>
          </p:cNvSpPr>
          <p:nvPr>
            <p:ph type="title"/>
          </p:nvPr>
        </p:nvSpPr>
        <p:spPr>
          <a:xfrm>
            <a:off x="142875" y="-71438"/>
            <a:ext cx="88582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AR" altLang="es-A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Visibilizar el Problema: </a:t>
            </a:r>
            <a:r>
              <a:rPr lang="es-AR" altLang="es-A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Difusión en comunidad general </a:t>
            </a:r>
            <a:r>
              <a:rPr lang="es-AR" altLang="es-A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Conmemoración del día mundial de las hepatitis</a:t>
            </a:r>
          </a:p>
        </p:txBody>
      </p:sp>
      <p:pic>
        <p:nvPicPr>
          <p:cNvPr id="4403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25" y="1000125"/>
            <a:ext cx="3119438" cy="2143125"/>
          </a:xfrm>
        </p:spPr>
      </p:pic>
      <p:pic>
        <p:nvPicPr>
          <p:cNvPr id="4403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2928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86125"/>
            <a:ext cx="31194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292893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85750" y="71438"/>
            <a:ext cx="8572500" cy="8572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s-AR" altLang="es-AR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2012</a:t>
            </a:r>
            <a:b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2012 “Esto es Hepatitis…Está más cerca de lo que crees”</a:t>
            </a:r>
            <a:r>
              <a:rPr lang="es-AR" sz="3600" dirty="0"/>
              <a:t/>
            </a:r>
            <a:br>
              <a:rPr lang="es-AR" sz="3600" dirty="0"/>
            </a:br>
            <a:endParaRPr lang="es-AR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0" name="Picture 2" descr="C:\Users\wdtoledo\Desktop\dia mundial 2012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38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1" name="Picture 3" descr="C:\Users\wdtoledo\Desktop\dia mundial 2012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872"/>
            <a:ext cx="4038600" cy="29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3060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3899" y="186418"/>
            <a:ext cx="8229600" cy="1307658"/>
          </a:xfrm>
        </p:spPr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2013</a:t>
            </a:r>
            <a:r>
              <a:rPr lang="es-AR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2013 “Esto es la hepatitis… Conócela. Afróntala”</a:t>
            </a:r>
            <a:br>
              <a:rPr lang="es-A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498" name="Picture 2" descr="C:\Users\wdtoledo\Desktop\dia mundial 2013 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"/>
          <a:stretch/>
        </p:blipFill>
        <p:spPr bwMode="auto">
          <a:xfrm>
            <a:off x="551870" y="1340768"/>
            <a:ext cx="8049807" cy="4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5645" y="130576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1° REUNION DE REFERENTES PROVINCIALES  DE PROGRAMAS DE HEPATITIS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335448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MUNDIAL 2013</a:t>
            </a:r>
            <a: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de julio de 2013 “Esto es la hepatitis… Conócela. Afróntala”</a:t>
            </a:r>
            <a:br>
              <a:rPr lang="es-A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A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000" dirty="0" smtClean="0"/>
              <a:t>Se realizó la Primera Reunión de Referentes Provinciales de Programas de Control de Hepatitis Virales organizada por el Ministerio de Salud de la Nación en la misma se lanzó la  investigación </a:t>
            </a:r>
            <a:r>
              <a:rPr lang="es-AR" sz="2000" dirty="0"/>
              <a:t>de </a:t>
            </a:r>
            <a:r>
              <a:rPr lang="es-AR" sz="2000" dirty="0" err="1"/>
              <a:t>seroprevalencia</a:t>
            </a:r>
            <a:r>
              <a:rPr lang="es-AR" sz="2000" dirty="0"/>
              <a:t> </a:t>
            </a:r>
            <a:r>
              <a:rPr lang="es-AR" sz="2000" dirty="0" smtClean="0"/>
              <a:t>de hepatitis </a:t>
            </a:r>
            <a:r>
              <a:rPr lang="es-AR" sz="2000" dirty="0"/>
              <a:t>y </a:t>
            </a:r>
            <a:r>
              <a:rPr lang="es-AR" sz="2000" dirty="0" smtClean="0"/>
              <a:t>sífilis en prenupciales.</a:t>
            </a:r>
          </a:p>
          <a:p>
            <a:r>
              <a:rPr lang="es-AR" sz="2000" dirty="0"/>
              <a:t>Durante el evento también se presentaron los lineamientos del Programa Nacional de Control de las Hepatitis Virales, la situación actual de las Hepatitis Virales en la Argentina y el impacto epidemiológico de la vacunación contra hepatitis A y B. </a:t>
            </a:r>
            <a:endParaRPr lang="es-AR" sz="2000" dirty="0" smtClean="0"/>
          </a:p>
          <a:p>
            <a:r>
              <a:rPr lang="es-AR" sz="2000" dirty="0" smtClean="0"/>
              <a:t>También </a:t>
            </a:r>
            <a:r>
              <a:rPr lang="es-AR" sz="2000" dirty="0"/>
              <a:t>se entregó un reconocimiento por su trabajo a miembros de Organizaciones de la Sociedad </a:t>
            </a:r>
            <a:r>
              <a:rPr lang="es-AR" sz="2000" dirty="0" smtClean="0"/>
              <a:t>Civil (HCV sin Fronteras y Rama de Mujeres). </a:t>
            </a:r>
          </a:p>
          <a:p>
            <a:r>
              <a:rPr lang="es-AR" sz="2000" dirty="0" smtClean="0"/>
              <a:t>Se distribuyeron a 14 provincias 107.100 folletos.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07735411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2 CELES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26 de mayo  PNCHV Dra. Vidiella 22-05</Template>
  <TotalTime>669</TotalTime>
  <Words>922</Words>
  <Application>Microsoft Office PowerPoint</Application>
  <PresentationFormat>Presentación en pantalla (4:3)</PresentationFormat>
  <Paragraphs>94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Tema2 CELESTE</vt:lpstr>
      <vt:lpstr>Presentación de PowerPoint</vt:lpstr>
      <vt:lpstr>MARCO DE ACCIÓN GLOBAL EN EL DÍA MUNDIAL DE LAS HEPATITIS VIRALES 2012</vt:lpstr>
      <vt:lpstr>Creación del Programa Nacional de Control de las Hepatitis Virales.</vt:lpstr>
      <vt:lpstr>OBJETIVOS DEL PROGRAMA</vt:lpstr>
      <vt:lpstr>Estrategias PNHV para incrementar el acceso al diagnóstico de las hepatitis virales</vt:lpstr>
      <vt:lpstr>Visibilizar el Problema: Difusión en comunidad general Conmemoración del día mundial de las hepatitis</vt:lpstr>
      <vt:lpstr> DIA MUNDIAL 2012 28 de julio de 2012 “Esto es Hepatitis…Está más cerca de lo que crees” </vt:lpstr>
      <vt:lpstr>DIA MUNDIAL 2013 28 de julio de 2013 “Esto es la hepatitis… Conócela. Afróntala” </vt:lpstr>
      <vt:lpstr>DIA MUNDIAL 2013 28 de julio de 2013 “Esto es la hepatitis… Conócela. Afróntala” </vt:lpstr>
      <vt:lpstr>Presentación de PowerPoint</vt:lpstr>
      <vt:lpstr>DIA MUNDIAL 2013 28 de julio de 2013 “Esto es la hepatitis… Conócela. Afróntala” </vt:lpstr>
      <vt:lpstr>Presentación de PowerPoint</vt:lpstr>
      <vt:lpstr>Presentación de PowerPoint</vt:lpstr>
      <vt:lpstr>DIA MUNDIAL 2014 28 de julio de 2014 “Hepatitis: Piénselo de nuevo” </vt:lpstr>
      <vt:lpstr>DIA MUNDIAL 2014 28 de julio de 2014 “Hepatitis: Piénselo de nuevo” </vt:lpstr>
      <vt:lpstr>Presentación de PowerPoint</vt:lpstr>
      <vt:lpstr>Presentación de PowerPoint</vt:lpstr>
      <vt:lpstr>Presentación de PowerPoint</vt:lpstr>
      <vt:lpstr>DIA MUNDIAL 2015 28 de julio de 2015 “Prevenir la Hepatitis,  actuar ya” </vt:lpstr>
      <vt:lpstr>Presentación de PowerPoint</vt:lpstr>
      <vt:lpstr>Presentación de PowerPoint</vt:lpstr>
      <vt:lpstr>ESTACION ONCE 2015</vt:lpstr>
      <vt:lpstr>Programa Nacional de Control de las Hepatitis Virales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wdtoledo</dc:creator>
  <cp:lastModifiedBy>wdtoledo</cp:lastModifiedBy>
  <cp:revision>33</cp:revision>
  <dcterms:created xsi:type="dcterms:W3CDTF">2015-11-27T16:24:45Z</dcterms:created>
  <dcterms:modified xsi:type="dcterms:W3CDTF">2015-11-30T03:27:12Z</dcterms:modified>
</cp:coreProperties>
</file>