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5"/>
  </p:notesMasterIdLst>
  <p:sldIdLst>
    <p:sldId id="257" r:id="rId3"/>
    <p:sldId id="258" r:id="rId4"/>
    <p:sldId id="260" r:id="rId5"/>
    <p:sldId id="262" r:id="rId6"/>
    <p:sldId id="264" r:id="rId7"/>
    <p:sldId id="259" r:id="rId8"/>
    <p:sldId id="265" r:id="rId9"/>
    <p:sldId id="266" r:id="rId10"/>
    <p:sldId id="273" r:id="rId11"/>
    <p:sldId id="269" r:id="rId12"/>
    <p:sldId id="267" r:id="rId13"/>
    <p:sldId id="271" r:id="rId14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GRUPO 1: Una 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  <a:latin typeface="+mj-lt"/>
              </a:rPr>
              <a:t>Dosis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
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Grupo 1: Una sola Dosis
</c:v>
                </c:pt>
              </c:strCache>
            </c:strRef>
          </c:tx>
          <c:spPr>
            <a:gradFill>
              <a:gsLst>
                <a:gs pos="0">
                  <a:srgbClr val="66FFFF"/>
                </a:gs>
                <a:gs pos="100000">
                  <a:schemeClr val="accent2">
                    <a:lumMod val="40000"/>
                    <a:lumOff val="60000"/>
                  </a:schemeClr>
                </a:gs>
              </a:gsLst>
              <a:path path="circle">
                <a:fillToRect l="100000" t="100000"/>
              </a:path>
            </a:gradFill>
          </c:spPr>
          <c:dPt>
            <c:idx val="0"/>
            <c:bubble3D val="0"/>
            <c:spPr>
              <a:gradFill flip="none" rotWithShape="1">
                <a:gsLst>
                  <a:gs pos="0">
                    <a:srgbClr val="66FFFF"/>
                  </a:gs>
                  <a:gs pos="100000">
                    <a:schemeClr val="accent2">
                      <a:lumMod val="40000"/>
                      <a:lumOff val="6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1"/>
            <c:bubble3D val="0"/>
            <c:spPr>
              <a:gradFill>
                <a:gsLst>
                  <a:gs pos="0">
                    <a:srgbClr val="C00000"/>
                  </a:gs>
                  <a:gs pos="100000">
                    <a:srgbClr val="FF0066"/>
                  </a:gs>
                </a:gsLst>
                <a:path path="circle">
                  <a:fillToRect l="100000" t="100000"/>
                </a:path>
              </a:gra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2"/>
            <c:bubble3D val="0"/>
            <c:spPr>
              <a:gradFill>
                <a:gsLst>
                  <a:gs pos="0">
                    <a:srgbClr val="66FFFF"/>
                  </a:gs>
                  <a:gs pos="100000">
                    <a:schemeClr val="accent2">
                      <a:lumMod val="40000"/>
                      <a:lumOff val="60000"/>
                    </a:schemeClr>
                  </a:gs>
                </a:gsLst>
                <a:path path="circle">
                  <a:fillToRect l="100000" t="100000"/>
                </a:path>
              </a:gra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3"/>
            <c:bubble3D val="0"/>
            <c:spPr>
              <a:gradFill>
                <a:gsLst>
                  <a:gs pos="0">
                    <a:srgbClr val="66FFFF"/>
                  </a:gs>
                  <a:gs pos="100000">
                    <a:schemeClr val="accent2">
                      <a:lumMod val="40000"/>
                      <a:lumOff val="60000"/>
                    </a:schemeClr>
                  </a:gs>
                </a:gsLst>
                <a:path path="circle">
                  <a:fillToRect l="100000" t="100000"/>
                </a:path>
              </a:gra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cat>
            <c:strRef>
              <c:f>Hoja1!$A$2:$A$5</c:f>
              <c:strCache>
                <c:ptCount val="2"/>
                <c:pt idx="0">
                  <c:v>&gt;
de 10 mUI/ml</c:v>
                </c:pt>
                <c:pt idx="1">
                  <c:v>&lt; de 10 mUI/ml
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97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>
      <a:innerShdw blurRad="63500" dist="50800" dir="2700000">
        <a:prstClr val="black">
          <a:alpha val="50000"/>
        </a:prstClr>
      </a:innerShdw>
    </a:effectLst>
  </c:spPr>
  <c:txPr>
    <a:bodyPr/>
    <a:lstStyle/>
    <a:p>
      <a:pPr>
        <a:defRPr/>
      </a:pPr>
      <a:endParaRPr lang="es-A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2200" b="1" i="0" u="none" strike="noStrike" kern="1200" baseline="0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pPr>
            <a:r>
              <a:rPr lang="en-US" sz="2200" b="1" i="0" u="none" strike="noStrike" kern="1200" baseline="0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GRUPO 2: Dos Dosis
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Grupo 2: Dos Dosis
</c:v>
                </c:pt>
              </c:strCache>
            </c:strRef>
          </c:tx>
          <c:spPr>
            <a:gradFill flip="none" rotWithShape="1">
              <a:gsLst>
                <a:gs pos="0">
                  <a:srgbClr val="66FFFF"/>
                </a:gs>
                <a:gs pos="100000">
                  <a:schemeClr val="accent2">
                    <a:lumMod val="40000"/>
                    <a:lumOff val="60000"/>
                  </a:schemeClr>
                </a:gs>
              </a:gsLst>
              <a:lin ang="2700000" scaled="1"/>
              <a:tileRect/>
            </a:gradFill>
          </c:spPr>
          <c:dPt>
            <c:idx val="0"/>
            <c:bubble3D val="0"/>
            <c:spPr>
              <a:gradFill flip="none" rotWithShape="1">
                <a:gsLst>
                  <a:gs pos="0">
                    <a:srgbClr val="66FFFF"/>
                  </a:gs>
                  <a:gs pos="100000">
                    <a:schemeClr val="accent2">
                      <a:lumMod val="40000"/>
                      <a:lumOff val="60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1"/>
            <c:bubble3D val="0"/>
            <c:spPr>
              <a:gradFill flip="none" rotWithShape="1">
                <a:gsLst>
                  <a:gs pos="0">
                    <a:srgbClr val="66FFFF"/>
                  </a:gs>
                  <a:gs pos="100000">
                    <a:schemeClr val="accent2">
                      <a:lumMod val="40000"/>
                      <a:lumOff val="60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66FFFF"/>
                  </a:gs>
                  <a:gs pos="100000">
                    <a:schemeClr val="accent2">
                      <a:lumMod val="40000"/>
                      <a:lumOff val="60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66FFFF"/>
                  </a:gs>
                  <a:gs pos="100000">
                    <a:schemeClr val="accent2">
                      <a:lumMod val="40000"/>
                      <a:lumOff val="60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cat>
            <c:strRef>
              <c:f>Hoja1!$A$2:$A$5</c:f>
              <c:strCache>
                <c:ptCount val="1"/>
                <c:pt idx="0">
                  <c:v>&gt;
de 10 mUI/ml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>
      <a:innerShdw blurRad="63500" dist="50800" dir="2700000">
        <a:prstClr val="black">
          <a:alpha val="50000"/>
        </a:prstClr>
      </a:innerShdw>
    </a:effectLst>
  </c:spPr>
  <c:txPr>
    <a:bodyPr/>
    <a:lstStyle/>
    <a:p>
      <a:pPr>
        <a:defRPr/>
      </a:pPr>
      <a:endParaRPr lang="es-A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848CA-C5D9-46F7-9D3C-BF45D53336A8}" type="datetimeFigureOut">
              <a:rPr lang="es-AR" smtClean="0"/>
              <a:t>30/11/2015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D0D8E8-7AB1-4522-B6DD-AF25EC3F0B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93881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s-AR" smtClean="0"/>
          </a:p>
        </p:txBody>
      </p:sp>
      <p:sp>
        <p:nvSpPr>
          <p:cNvPr id="1198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FBD41FD-3C23-40DC-820D-9331AA413241}" type="slidenum">
              <a:rPr lang="es-AR" altLang="es-AR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s-AR" altLang="es-A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s-AR" dirty="0" err="1" smtClean="0"/>
              <a:t>En</a:t>
            </a:r>
            <a:r>
              <a:rPr lang="en-US" altLang="es-AR" dirty="0" smtClean="0"/>
              <a:t> </a:t>
            </a:r>
            <a:r>
              <a:rPr lang="en-US" altLang="es-AR" dirty="0" err="1" smtClean="0"/>
              <a:t>otro</a:t>
            </a:r>
            <a:r>
              <a:rPr lang="en-US" altLang="es-AR" dirty="0" smtClean="0"/>
              <a:t> </a:t>
            </a:r>
            <a:r>
              <a:rPr lang="en-US" altLang="es-AR" dirty="0" err="1" smtClean="0"/>
              <a:t>CePAT</a:t>
            </a:r>
            <a:r>
              <a:rPr lang="en-US" altLang="es-AR" baseline="0" dirty="0" smtClean="0"/>
              <a:t> </a:t>
            </a:r>
            <a:r>
              <a:rPr lang="en-US" altLang="es-AR" baseline="0" dirty="0" err="1" smtClean="0"/>
              <a:t>sobre</a:t>
            </a:r>
            <a:r>
              <a:rPr lang="en-US" altLang="es-AR" baseline="0" dirty="0" smtClean="0"/>
              <a:t> 2275 </a:t>
            </a:r>
            <a:r>
              <a:rPr lang="en-US" altLang="es-AR" baseline="0" dirty="0" err="1" smtClean="0"/>
              <a:t>pacientes</a:t>
            </a:r>
            <a:r>
              <a:rPr lang="en-US" altLang="es-AR" baseline="0" dirty="0" smtClean="0"/>
              <a:t> </a:t>
            </a:r>
            <a:r>
              <a:rPr lang="en-US" altLang="es-AR" baseline="0" dirty="0" err="1" smtClean="0"/>
              <a:t>estudiados</a:t>
            </a:r>
            <a:r>
              <a:rPr lang="en-US" altLang="es-AR" baseline="0" dirty="0" smtClean="0"/>
              <a:t> </a:t>
            </a:r>
            <a:r>
              <a:rPr lang="en-US" altLang="es-AR" baseline="0" dirty="0" err="1" smtClean="0"/>
              <a:t>en</a:t>
            </a:r>
            <a:r>
              <a:rPr lang="en-US" altLang="es-AR" baseline="0" dirty="0" smtClean="0"/>
              <a:t> </a:t>
            </a:r>
            <a:r>
              <a:rPr lang="en-US" altLang="es-AR" baseline="0" dirty="0" err="1" smtClean="0"/>
              <a:t>los</a:t>
            </a:r>
            <a:r>
              <a:rPr lang="en-US" altLang="es-AR" baseline="0" dirty="0" smtClean="0"/>
              <a:t> </a:t>
            </a:r>
            <a:r>
              <a:rPr lang="en-US" altLang="es-AR" baseline="0" dirty="0" err="1" smtClean="0"/>
              <a:t>últimos</a:t>
            </a:r>
            <a:r>
              <a:rPr lang="en-US" altLang="es-AR" baseline="0" dirty="0" smtClean="0"/>
              <a:t> 2 </a:t>
            </a:r>
            <a:r>
              <a:rPr lang="en-US" altLang="es-AR" baseline="0" dirty="0" err="1" smtClean="0"/>
              <a:t>años</a:t>
            </a:r>
            <a:r>
              <a:rPr lang="en-US" altLang="es-AR" baseline="0" dirty="0" smtClean="0"/>
              <a:t> junto con </a:t>
            </a:r>
            <a:r>
              <a:rPr lang="en-US" altLang="es-AR" baseline="0" dirty="0" err="1" smtClean="0"/>
              <a:t>marcadores</a:t>
            </a:r>
            <a:r>
              <a:rPr lang="en-US" altLang="es-AR" baseline="0" dirty="0" smtClean="0"/>
              <a:t> para hepatitis A,B y C se </a:t>
            </a:r>
            <a:r>
              <a:rPr lang="en-US" altLang="es-AR" baseline="0" dirty="0" err="1" smtClean="0"/>
              <a:t>encontró</a:t>
            </a:r>
            <a:r>
              <a:rPr lang="en-US" altLang="es-AR" baseline="0" dirty="0" smtClean="0"/>
              <a:t> que:</a:t>
            </a:r>
          </a:p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prevalencia de </a:t>
            </a:r>
            <a:r>
              <a:rPr lang="es-E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antiHAV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fue de 63,52% (1.445/2.275), sin diferencias significativas respecto al sexo. El mayor porcentaje de personas susceptibles se detectó en menores de 30 años (47,44%), disminuyendo progresivamente con la edad.</a:t>
            </a:r>
            <a:endParaRPr lang="es-A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prevalencia de </a:t>
            </a:r>
            <a:r>
              <a:rPr lang="es-E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antiHBc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fue de 9,23% (210/2.275), significativamente mayor en hombres (12,13%) que en mujeres (4,04%), (p&lt;0,001); aumentó gradualmente con la edad (desde 1,37% en &lt; de 20 años, hasta 18% en &gt; de 60 años).  De estos pacientes 7,62% (16/210) presentaron </a:t>
            </a:r>
            <a:r>
              <a:rPr lang="es-E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HBsAg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reactivo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prevalencia hallada de </a:t>
            </a:r>
            <a:r>
              <a:rPr lang="es-E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antiHCV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fue de 0,53% (12/2.275). Los pacientes con resultado reactivo fueron 7 hombres y 5 mujeres, con edad media de 36 ±9 años y rango de 22 a 49 años. </a:t>
            </a:r>
            <a:endParaRPr lang="es-A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es-AR" dirty="0" smtClean="0"/>
          </a:p>
        </p:txBody>
      </p:sp>
      <p:sp>
        <p:nvSpPr>
          <p:cNvPr id="1198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FBD41FD-3C23-40DC-820D-9331AA413241}" type="slidenum">
              <a:rPr lang="es-AR" altLang="es-AR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10</a:t>
            </a:fld>
            <a:endParaRPr lang="es-AR" altLang="es-A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s-AR" dirty="0" smtClean="0"/>
          </a:p>
        </p:txBody>
      </p:sp>
      <p:sp>
        <p:nvSpPr>
          <p:cNvPr id="1198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FBD41FD-3C23-40DC-820D-9331AA413241}" type="slidenum">
              <a:rPr lang="es-AR" altLang="es-AR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12</a:t>
            </a:fld>
            <a:endParaRPr lang="es-AR" altLang="es-A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s-AR" smtClean="0"/>
          </a:p>
        </p:txBody>
      </p:sp>
      <p:sp>
        <p:nvSpPr>
          <p:cNvPr id="1198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FBD41FD-3C23-40DC-820D-9331AA413241}" type="slidenum">
              <a:rPr lang="es-AR" altLang="es-AR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2</a:t>
            </a:fld>
            <a:endParaRPr lang="es-AR" altLang="es-A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s-AR" smtClean="0"/>
          </a:p>
        </p:txBody>
      </p:sp>
      <p:sp>
        <p:nvSpPr>
          <p:cNvPr id="1198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FBD41FD-3C23-40DC-820D-9331AA413241}" type="slidenum">
              <a:rPr lang="es-AR" altLang="es-AR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3</a:t>
            </a:fld>
            <a:endParaRPr lang="es-AR" altLang="es-A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b="1" i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asociación con el Programa Provincial de Inmunizaciones </a:t>
            </a:r>
          </a:p>
          <a:p>
            <a:endParaRPr lang="en-US" altLang="es-AR" dirty="0" smtClean="0"/>
          </a:p>
        </p:txBody>
      </p:sp>
      <p:sp>
        <p:nvSpPr>
          <p:cNvPr id="1198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FBD41FD-3C23-40DC-820D-9331AA413241}" type="slidenum">
              <a:rPr lang="es-AR" altLang="es-AR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4</a:t>
            </a:fld>
            <a:endParaRPr lang="es-AR" altLang="es-A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b="1" i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asociación con el Programa Provincial de Inmunizaciones </a:t>
            </a:r>
          </a:p>
          <a:p>
            <a:endParaRPr lang="en-US" altLang="es-AR" dirty="0" smtClean="0"/>
          </a:p>
        </p:txBody>
      </p:sp>
      <p:sp>
        <p:nvSpPr>
          <p:cNvPr id="1198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FBD41FD-3C23-40DC-820D-9331AA413241}" type="slidenum">
              <a:rPr lang="es-AR" altLang="es-AR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5</a:t>
            </a:fld>
            <a:endParaRPr lang="es-AR" altLang="es-A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s-AR" dirty="0" smtClean="0"/>
          </a:p>
        </p:txBody>
      </p:sp>
      <p:sp>
        <p:nvSpPr>
          <p:cNvPr id="1198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FBD41FD-3C23-40DC-820D-9331AA413241}" type="slidenum">
              <a:rPr lang="es-AR" altLang="es-AR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s-AR" altLang="es-A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b="1" i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asociación con el Programa Provincial de Inmunizaciones </a:t>
            </a:r>
          </a:p>
          <a:p>
            <a:endParaRPr lang="en-US" altLang="es-AR" dirty="0" smtClean="0"/>
          </a:p>
        </p:txBody>
      </p:sp>
      <p:sp>
        <p:nvSpPr>
          <p:cNvPr id="1198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FBD41FD-3C23-40DC-820D-9331AA413241}" type="slidenum">
              <a:rPr lang="es-AR" altLang="es-AR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7</a:t>
            </a:fld>
            <a:endParaRPr lang="es-AR" altLang="es-A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s-AR" dirty="0" smtClean="0"/>
          </a:p>
        </p:txBody>
      </p:sp>
      <p:sp>
        <p:nvSpPr>
          <p:cNvPr id="1198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FBD41FD-3C23-40DC-820D-9331AA413241}" type="slidenum">
              <a:rPr lang="es-AR" altLang="es-AR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es-AR" altLang="es-A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s-AR" dirty="0" smtClean="0"/>
          </a:p>
        </p:txBody>
      </p:sp>
      <p:sp>
        <p:nvSpPr>
          <p:cNvPr id="1198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FBD41FD-3C23-40DC-820D-9331AA413241}" type="slidenum">
              <a:rPr lang="es-AR" altLang="es-AR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9</a:t>
            </a:fld>
            <a:endParaRPr lang="es-AR" altLang="es-A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E2122-B484-4C5D-A89B-4CFD50911DC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35886"/>
      </p:ext>
    </p:extLst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AA9B8-6C52-49FD-AF9C-9937933BF02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23020"/>
      </p:ext>
    </p:extLst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F89CC-714C-4827-86DA-259E3397C16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89968"/>
      </p:ext>
    </p:extLst>
  </p:cSld>
  <p:clrMapOvr>
    <a:masterClrMapping/>
  </p:clrMapOvr>
  <p:transition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78AD279-F521-441B-8BBA-630C9AB4A58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80974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7E37B-A5E4-4C73-83DE-D512F1A913C0}" type="slidenum">
              <a:rPr lang="en-US">
                <a:solidFill>
                  <a:srgbClr val="FFF9E5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195838"/>
      </p:ext>
    </p:extLst>
  </p:cSld>
  <p:clrMapOvr>
    <a:masterClrMapping/>
  </p:clrMapOvr>
  <p:transition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83F3A-E592-4745-BAA9-141E921EA8DC}" type="slidenum">
              <a:rPr lang="en-US">
                <a:solidFill>
                  <a:srgbClr val="FFF9E5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701063"/>
      </p:ext>
    </p:extLst>
  </p:cSld>
  <p:clrMapOvr>
    <a:masterClrMapping/>
  </p:clrMapOvr>
  <p:transition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531E2-BA70-46B8-AB42-5B744A0F7C1F}" type="slidenum">
              <a:rPr lang="en-US">
                <a:solidFill>
                  <a:srgbClr val="FFF9E5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249104"/>
      </p:ext>
    </p:extLst>
  </p:cSld>
  <p:clrMapOvr>
    <a:masterClrMapping/>
  </p:clrMapOvr>
  <p:transition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8D848-DF06-48DA-B985-785C15F2BBD1}" type="slidenum">
              <a:rPr lang="en-US">
                <a:solidFill>
                  <a:srgbClr val="FFF9E5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435049"/>
      </p:ext>
    </p:extLst>
  </p:cSld>
  <p:clrMapOvr>
    <a:masterClrMapping/>
  </p:clrMapOvr>
  <p:transition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F1B3E-724A-4062-ACB8-7203AEE8DBB9}" type="slidenum">
              <a:rPr lang="en-US">
                <a:solidFill>
                  <a:srgbClr val="FFF9E5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72768"/>
      </p:ext>
    </p:extLst>
  </p:cSld>
  <p:clrMapOvr>
    <a:masterClrMapping/>
  </p:clrMapOvr>
  <p:transition>
    <p:split orient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A46CB-4CBA-479F-91CE-9C7F971C541E}" type="slidenum">
              <a:rPr lang="en-US">
                <a:solidFill>
                  <a:srgbClr val="FFF9E5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092739"/>
      </p:ext>
    </p:extLst>
  </p:cSld>
  <p:clrMapOvr>
    <a:masterClrMapping/>
  </p:clrMapOvr>
  <p:transition>
    <p:split orient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51250-4B92-4AEE-81F7-1F4E78C891A3}" type="slidenum">
              <a:rPr lang="en-US">
                <a:solidFill>
                  <a:srgbClr val="FFF9E5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806304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10DE6-0BD1-4075-8246-36FFE1891A6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196511"/>
      </p:ext>
    </p:extLst>
  </p:cSld>
  <p:clrMapOvr>
    <a:masterClrMapping/>
  </p:clrMapOvr>
  <p:transition>
    <p:split orient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/>
          <a:lstStyle>
            <a:lvl1pPr algn="l">
              <a:buNone/>
              <a:defRPr sz="5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39DE8-9DC8-4AFC-AA6B-E287AB90F617}" type="slidenum">
              <a:rPr lang="en-US">
                <a:solidFill>
                  <a:srgbClr val="FFF9E5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633010"/>
      </p:ext>
    </p:extLst>
  </p:cSld>
  <p:clrMapOvr>
    <a:masterClrMapping/>
  </p:clrMapOvr>
  <p:transition>
    <p:split orient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/>
          <a:lstStyle>
            <a:lvl1pPr algn="r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72787-9804-43E6-8832-A0B61D236F0E}" type="slidenum">
              <a:rPr lang="en-US">
                <a:solidFill>
                  <a:srgbClr val="FFF9E5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606874"/>
      </p:ext>
    </p:extLst>
  </p:cSld>
  <p:clrMapOvr>
    <a:masterClrMapping/>
  </p:clrMapOvr>
  <p:transition>
    <p:split orient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2D454-4C35-4839-802D-7267AC285443}" type="slidenum">
              <a:rPr lang="en-US">
                <a:solidFill>
                  <a:srgbClr val="FFF9E5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153355"/>
      </p:ext>
    </p:extLst>
  </p:cSld>
  <p:clrMapOvr>
    <a:masterClrMapping/>
  </p:clrMapOvr>
  <p:transition>
    <p:split orient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A3991-0DB3-49FB-8B23-024890A66E0E}" type="slidenum">
              <a:rPr lang="en-US">
                <a:solidFill>
                  <a:srgbClr val="FFF9E5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176361"/>
      </p:ext>
    </p:extLst>
  </p:cSld>
  <p:clrMapOvr>
    <a:masterClrMapping/>
  </p:clrMapOvr>
  <p:transition>
    <p:split orient="vert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ítul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gráfico"/>
          <p:cNvSpPr>
            <a:spLocks noGrp="1"/>
          </p:cNvSpPr>
          <p:nvPr>
            <p:ph type="chart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es-AR" noProof="0" smtClean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C0349-211A-4CAC-B8CE-40E31A2BEB08}" type="slidenum">
              <a:rPr lang="en-US">
                <a:solidFill>
                  <a:srgbClr val="FFF9E5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336819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8DBEE-C0B0-49DC-ADF4-780C5A172BF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781694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1691B-F3BC-44C2-9DA2-72260EC5A04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505288"/>
      </p:ext>
    </p:extLst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6AB2A-B883-4E42-9535-8B7C7E5D43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43770"/>
      </p:ext>
    </p:extLst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D2688-D967-46EC-A72A-7A628E93195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472864"/>
      </p:ext>
    </p:extLst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57540-7DD0-4CC1-8262-38DA91FB956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29009"/>
      </p:ext>
    </p:extLst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/>
          <a:lstStyle>
            <a:lvl1pPr algn="l">
              <a:buNone/>
              <a:defRPr sz="5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20A66-D956-4ECC-B84D-AB4213B9329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48419"/>
      </p:ext>
    </p:extLst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/>
          <a:lstStyle>
            <a:lvl1pPr algn="r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551D6-2124-48FC-A28C-84A904E3E37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51716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105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2179638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modificar el estilo de texto del patrón</a:t>
            </a:r>
          </a:p>
          <a:p>
            <a:pPr lvl="1"/>
            <a:r>
              <a:rPr lang="es-ES" altLang="es-AR" smtClean="0"/>
              <a:t>Segundo nivel</a:t>
            </a:r>
          </a:p>
          <a:p>
            <a:pPr lvl="2"/>
            <a:r>
              <a:rPr lang="es-ES" altLang="es-AR" smtClean="0"/>
              <a:t>Tercer nivel</a:t>
            </a:r>
          </a:p>
          <a:p>
            <a:pPr lvl="3"/>
            <a:r>
              <a:rPr lang="es-ES" altLang="es-AR" smtClean="0"/>
              <a:t>Cuarto nivel</a:t>
            </a:r>
          </a:p>
          <a:p>
            <a:pPr lvl="4"/>
            <a:r>
              <a:rPr lang="es-ES" altLang="es-AR" smtClean="0"/>
              <a:t>Quinto nivel</a:t>
            </a:r>
            <a:endParaRPr lang="en-US" altLang="es-AR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rgbClr val="FFF9E5">
                    <a:shade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rgbClr val="FFF9E5">
                    <a:shade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rgbClr val="FFF9E5">
                    <a:shade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FB62B6-51FD-4FA9-AEE1-BC9E627E541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3439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split orient="vert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rgbClr val="FFFFD2"/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9pPr>
    </p:titleStyle>
    <p:bodyStyle>
      <a:lvl1pPr marL="319088" indent="-319088" algn="l" rtl="0" eaLnBrk="0" fontAlgn="base" hangingPunct="0">
        <a:spcBef>
          <a:spcPct val="20000"/>
        </a:spcBef>
        <a:spcAft>
          <a:spcPct val="0"/>
        </a:spcAft>
        <a:buClr>
          <a:srgbClr val="00FFFF"/>
        </a:buClr>
        <a:buSzPct val="70000"/>
        <a:buFont typeface="Wingdings 2" pitchFamily="18" charset="2"/>
        <a:buChar char="ö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2730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§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2338" indent="-273050" algn="l" rtl="0" eaLnBrk="0" fontAlgn="base" hangingPunct="0">
        <a:spcBef>
          <a:spcPct val="20000"/>
        </a:spcBef>
        <a:spcAft>
          <a:spcPct val="0"/>
        </a:spcAft>
        <a:buClr>
          <a:srgbClr val="FF953E"/>
        </a:buClr>
        <a:buFont typeface="Wingdings 2" pitchFamily="18" charset="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F8BD52"/>
        </a:buClr>
        <a:buFont typeface="Wingdings 2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228600" algn="l" rtl="0" eaLnBrk="0" fontAlgn="base" hangingPunct="0">
        <a:spcBef>
          <a:spcPct val="20000"/>
        </a:spcBef>
        <a:spcAft>
          <a:spcPct val="0"/>
        </a:spcAft>
        <a:buClr>
          <a:srgbClr val="46A6BD"/>
        </a:buClr>
        <a:buFont typeface="Wingdings 2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2179638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modificar el estilo de texto del patrón</a:t>
            </a:r>
          </a:p>
          <a:p>
            <a:pPr lvl="1"/>
            <a:r>
              <a:rPr lang="es-ES" altLang="es-AR" smtClean="0"/>
              <a:t>Segundo nivel</a:t>
            </a:r>
          </a:p>
          <a:p>
            <a:pPr lvl="2"/>
            <a:r>
              <a:rPr lang="es-ES" altLang="es-AR" smtClean="0"/>
              <a:t>Tercer nivel</a:t>
            </a:r>
          </a:p>
          <a:p>
            <a:pPr lvl="3"/>
            <a:r>
              <a:rPr lang="es-ES" altLang="es-AR" smtClean="0"/>
              <a:t>Cuarto nivel</a:t>
            </a:r>
          </a:p>
          <a:p>
            <a:pPr lvl="4"/>
            <a:r>
              <a:rPr lang="es-ES" altLang="es-AR" smtClean="0"/>
              <a:t>Quinto nivel</a:t>
            </a:r>
            <a:endParaRPr lang="en-US" altLang="es-AR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FE0462-FF1A-43CE-B134-D10B12BD9F2E}" type="slidenum">
              <a:rPr lang="en-US">
                <a:solidFill>
                  <a:srgbClr val="FFF9E5">
                    <a:shade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srgbClr val="FFF9E5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2807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>
    <p:split orient="vert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rgbClr val="FFFFD2"/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9pPr>
    </p:titleStyle>
    <p:bodyStyle>
      <a:lvl1pPr marL="319088" indent="-319088" algn="l" rtl="0" eaLnBrk="0" fontAlgn="base" hangingPunct="0">
        <a:spcBef>
          <a:spcPct val="20000"/>
        </a:spcBef>
        <a:spcAft>
          <a:spcPct val="0"/>
        </a:spcAft>
        <a:buClr>
          <a:srgbClr val="00FFFF"/>
        </a:buClr>
        <a:buSzPct val="70000"/>
        <a:buFont typeface="Wingdings 2" pitchFamily="18" charset="2"/>
        <a:buChar char="ö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2730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§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2338" indent="-273050" algn="l" rtl="0" eaLnBrk="0" fontAlgn="base" hangingPunct="0">
        <a:spcBef>
          <a:spcPct val="20000"/>
        </a:spcBef>
        <a:spcAft>
          <a:spcPct val="0"/>
        </a:spcAft>
        <a:buClr>
          <a:srgbClr val="FF953E"/>
        </a:buClr>
        <a:buFont typeface="Wingdings 2" pitchFamily="18" charset="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F8BD52"/>
        </a:buClr>
        <a:buFont typeface="Wingdings 2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228600" algn="l" rtl="0" eaLnBrk="0" fontAlgn="base" hangingPunct="0">
        <a:spcBef>
          <a:spcPct val="20000"/>
        </a:spcBef>
        <a:spcAft>
          <a:spcPct val="0"/>
        </a:spcAft>
        <a:buClr>
          <a:srgbClr val="46A6BD"/>
        </a:buClr>
        <a:buFont typeface="Wingdings 2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Título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pPr algn="ctr">
              <a:defRPr/>
            </a:pPr>
            <a:r>
              <a:rPr lang="en-US" dirty="0" err="1" smtClean="0"/>
              <a:t>Programa</a:t>
            </a:r>
            <a:r>
              <a:rPr lang="en-US" dirty="0" smtClean="0"/>
              <a:t> Provincial </a:t>
            </a:r>
            <a:r>
              <a:rPr lang="en-US" dirty="0" err="1" smtClean="0"/>
              <a:t>Lucha</a:t>
            </a:r>
            <a:r>
              <a:rPr lang="en-US" dirty="0" smtClean="0"/>
              <a:t> </a:t>
            </a:r>
            <a:r>
              <a:rPr lang="en-US" dirty="0" err="1" smtClean="0"/>
              <a:t>contral</a:t>
            </a:r>
            <a:r>
              <a:rPr lang="en-US" dirty="0" smtClean="0"/>
              <a:t> las Hepatitis </a:t>
            </a:r>
            <a:r>
              <a:rPr lang="en-US" dirty="0" err="1" smtClean="0"/>
              <a:t>Virales</a:t>
            </a:r>
            <a:endParaRPr lang="en-US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  <a:ln>
            <a:solidFill>
              <a:schemeClr val="accent6"/>
            </a:solidFill>
          </a:ln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sz="4800" dirty="0" smtClean="0"/>
              <a:t>        </a:t>
            </a:r>
            <a:r>
              <a:rPr lang="en-US" sz="4800" b="1" dirty="0" err="1">
                <a:ln w="500">
                  <a:solidFill>
                    <a:srgbClr val="FFF9E5">
                      <a:shade val="20000"/>
                      <a:satMod val="350000"/>
                    </a:srgbClr>
                  </a:solidFill>
                </a:ln>
                <a:solidFill>
                  <a:srgbClr val="FFFFD2"/>
                </a:solidFill>
                <a:effectLst>
                  <a:outerShdw blurRad="30000" dist="30000" dir="2700000" algn="tl" rotWithShape="0">
                    <a:srgbClr val="30356E">
                      <a:shade val="45000"/>
                      <a:satMod val="150000"/>
                      <a:alpha val="90000"/>
                    </a:srgbClr>
                  </a:outerShdw>
                </a:effectLst>
                <a:ea typeface="+mj-ea"/>
                <a:cs typeface="+mj-cs"/>
              </a:rPr>
              <a:t>Unidad</a:t>
            </a:r>
            <a:r>
              <a:rPr lang="en-US" sz="4800" b="1" dirty="0">
                <a:ln w="500">
                  <a:solidFill>
                    <a:srgbClr val="FFF9E5">
                      <a:shade val="20000"/>
                      <a:satMod val="350000"/>
                    </a:srgbClr>
                  </a:solidFill>
                </a:ln>
                <a:solidFill>
                  <a:srgbClr val="FFFFD2"/>
                </a:solidFill>
                <a:effectLst>
                  <a:outerShdw blurRad="30000" dist="30000" dir="2700000" algn="tl" rotWithShape="0">
                    <a:srgbClr val="30356E">
                      <a:shade val="45000"/>
                      <a:satMod val="150000"/>
                      <a:alpha val="90000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4800" b="1" dirty="0" err="1">
                <a:ln w="500">
                  <a:solidFill>
                    <a:srgbClr val="FFF9E5">
                      <a:shade val="20000"/>
                      <a:satMod val="350000"/>
                    </a:srgbClr>
                  </a:solidFill>
                </a:ln>
                <a:solidFill>
                  <a:srgbClr val="FFFFD2"/>
                </a:solidFill>
                <a:effectLst>
                  <a:outerShdw blurRad="30000" dist="30000" dir="2700000" algn="tl" rotWithShape="0">
                    <a:srgbClr val="30356E">
                      <a:shade val="45000"/>
                      <a:satMod val="150000"/>
                      <a:alpha val="90000"/>
                    </a:srgbClr>
                  </a:outerShdw>
                </a:effectLst>
                <a:ea typeface="+mj-ea"/>
                <a:cs typeface="+mj-cs"/>
              </a:rPr>
              <a:t>Centinela</a:t>
            </a:r>
            <a:r>
              <a:rPr lang="en-US" sz="4800" b="1" dirty="0">
                <a:ln w="500">
                  <a:solidFill>
                    <a:srgbClr val="FFF9E5">
                      <a:shade val="20000"/>
                      <a:satMod val="350000"/>
                    </a:srgbClr>
                  </a:solidFill>
                </a:ln>
                <a:solidFill>
                  <a:srgbClr val="FFFFD2"/>
                </a:solidFill>
                <a:effectLst>
                  <a:outerShdw blurRad="30000" dist="30000" dir="2700000" algn="tl" rotWithShape="0">
                    <a:srgbClr val="30356E">
                      <a:shade val="45000"/>
                      <a:satMod val="150000"/>
                      <a:alpha val="90000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4800" b="1" dirty="0" smtClean="0">
                <a:ln w="500">
                  <a:solidFill>
                    <a:srgbClr val="FFF9E5">
                      <a:shade val="20000"/>
                      <a:satMod val="350000"/>
                    </a:srgbClr>
                  </a:solidFill>
                </a:ln>
                <a:solidFill>
                  <a:srgbClr val="FFFFD2"/>
                </a:solidFill>
                <a:effectLst>
                  <a:outerShdw blurRad="30000" dist="30000" dir="2700000" algn="tl" rotWithShape="0">
                    <a:srgbClr val="30356E">
                      <a:shade val="45000"/>
                      <a:satMod val="150000"/>
                      <a:alpha val="90000"/>
                    </a:srgbClr>
                  </a:outerShdw>
                </a:effectLst>
                <a:ea typeface="+mj-ea"/>
                <a:cs typeface="+mj-cs"/>
              </a:rPr>
              <a:t>Mendoza</a:t>
            </a:r>
          </a:p>
          <a:p>
            <a:pPr algn="ctr">
              <a:buFontTx/>
              <a:buNone/>
              <a:defRPr/>
            </a:pPr>
            <a:endParaRPr lang="en-US" sz="2400" b="1" dirty="0" smtClean="0"/>
          </a:p>
          <a:p>
            <a:pPr algn="ctr">
              <a:buFontTx/>
              <a:buNone/>
              <a:defRPr/>
            </a:pPr>
            <a:endParaRPr lang="en-US" sz="2400" b="1" dirty="0" smtClean="0"/>
          </a:p>
          <a:p>
            <a:pPr algn="ctr">
              <a:buFontTx/>
              <a:buNone/>
              <a:defRPr/>
            </a:pPr>
            <a:endParaRPr lang="en-US" sz="2400" b="1" dirty="0" smtClean="0"/>
          </a:p>
          <a:p>
            <a:pPr algn="ctr">
              <a:buFontTx/>
              <a:buNone/>
              <a:defRPr/>
            </a:pPr>
            <a:r>
              <a:rPr lang="en-US" sz="1800" b="1" dirty="0" smtClean="0"/>
              <a:t>Dr. Carlos </a:t>
            </a:r>
            <a:r>
              <a:rPr lang="en-US" sz="1800" b="1" dirty="0" err="1" smtClean="0"/>
              <a:t>Espul</a:t>
            </a:r>
            <a:endParaRPr lang="en-US" sz="1800" b="1" dirty="0" smtClean="0"/>
          </a:p>
          <a:p>
            <a:pPr algn="ctr">
              <a:buFontTx/>
              <a:buNone/>
              <a:defRPr/>
            </a:pPr>
            <a:r>
              <a:rPr lang="en-US" sz="1800" b="1" dirty="0" err="1" smtClean="0"/>
              <a:t>Sección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Virología</a:t>
            </a:r>
            <a:r>
              <a:rPr lang="en-US" sz="1800" b="1" dirty="0" smtClean="0"/>
              <a:t>  -  Hospital Central</a:t>
            </a:r>
          </a:p>
          <a:p>
            <a:pPr algn="ctr">
              <a:buFontTx/>
              <a:buNone/>
              <a:defRPr/>
            </a:pPr>
            <a:r>
              <a:rPr lang="en-US" sz="1800" b="1" dirty="0" err="1" smtClean="0"/>
              <a:t>Diciembre</a:t>
            </a:r>
            <a:r>
              <a:rPr lang="en-US" sz="1800" b="1" dirty="0" smtClean="0"/>
              <a:t> 2015</a:t>
            </a:r>
          </a:p>
          <a:p>
            <a:pPr algn="ctr">
              <a:buFontTx/>
              <a:buNone/>
              <a:defRPr/>
            </a:pPr>
            <a:endParaRPr lang="en-US" sz="2400" b="1" dirty="0" smtClean="0"/>
          </a:p>
          <a:p>
            <a:pPr algn="ctr">
              <a:buFontTx/>
              <a:buNone/>
              <a:defRPr/>
            </a:pP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00654460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  <a:solidFill>
            <a:schemeClr val="accent6"/>
          </a:solidFill>
        </p:spPr>
        <p:txBody>
          <a:bodyPr/>
          <a:lstStyle/>
          <a:p>
            <a:pPr>
              <a:defRPr/>
            </a:pPr>
            <a:r>
              <a:rPr lang="en-US" dirty="0" err="1" smtClean="0"/>
              <a:t>Acciones</a:t>
            </a:r>
            <a:r>
              <a:rPr lang="en-US" dirty="0" smtClean="0"/>
              <a:t> de la UC Mendoza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665638"/>
          </a:xfr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/>
          <a:lstStyle/>
          <a:p>
            <a:pPr algn="ctr">
              <a:buFontTx/>
              <a:buNone/>
              <a:defRPr/>
            </a:pP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Alianza entre la UC y </a:t>
            </a:r>
            <a:r>
              <a:rPr lang="es-ES" sz="36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CePAT</a:t>
            </a: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Centro </a:t>
            </a:r>
            <a:r>
              <a:rPr lang="es-ES" sz="36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E.Coni</a:t>
            </a:r>
            <a:endParaRPr lang="es-ES" sz="3600" b="1" dirty="0" smtClean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Análisis 2012-2014</a:t>
            </a:r>
          </a:p>
          <a:p>
            <a:pPr marL="0" indent="0">
              <a:buNone/>
              <a:defRPr/>
            </a:pP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63,5% (1445/2275) HAV </a:t>
            </a:r>
            <a:r>
              <a:rPr lang="es-ES" sz="36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IgG</a:t>
            </a: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</a:t>
            </a:r>
            <a:endParaRPr lang="es-ES" sz="3600" b="1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2.275 pacientes     9,2% (210/2275) </a:t>
            </a:r>
            <a:r>
              <a:rPr lang="es-ES" sz="36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antiHBc</a:t>
            </a:r>
            <a:endParaRPr lang="es-ES" sz="3600" b="1" dirty="0" smtClean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es-ES" sz="3600" b="1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7,6% (16/210) </a:t>
            </a:r>
            <a:r>
              <a:rPr lang="es-ES" sz="36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HBsAg</a:t>
            </a:r>
            <a:endParaRPr lang="es-ES" sz="3600" b="1" dirty="0" smtClean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0,53% (12/2275)  HCV      </a:t>
            </a:r>
          </a:p>
          <a:p>
            <a:pPr>
              <a:buFontTx/>
              <a:buNone/>
              <a:defRPr/>
            </a:pPr>
            <a:r>
              <a:rPr lang="es-ES" sz="3600" b="1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</a:t>
            </a:r>
            <a:r>
              <a:rPr lang="es-ES" sz="1400" b="1" i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 Congreso Argentino de Virología 2015       </a:t>
            </a:r>
            <a:r>
              <a:rPr lang="es-ES" sz="3600" b="1" i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endParaRPr lang="es-ES" sz="3600" b="1" i="1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Flecha derecha"/>
          <p:cNvSpPr/>
          <p:nvPr/>
        </p:nvSpPr>
        <p:spPr>
          <a:xfrm>
            <a:off x="3131840" y="3212976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Flecha derecha"/>
          <p:cNvSpPr/>
          <p:nvPr/>
        </p:nvSpPr>
        <p:spPr>
          <a:xfrm>
            <a:off x="3419872" y="3861048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Flecha derecha"/>
          <p:cNvSpPr/>
          <p:nvPr/>
        </p:nvSpPr>
        <p:spPr>
          <a:xfrm>
            <a:off x="3203848" y="4437112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12 Flecha derecha"/>
          <p:cNvSpPr/>
          <p:nvPr/>
        </p:nvSpPr>
        <p:spPr>
          <a:xfrm>
            <a:off x="3131840" y="5085184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7903457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687187"/>
              </p:ext>
            </p:extLst>
          </p:nvPr>
        </p:nvGraphicFramePr>
        <p:xfrm>
          <a:off x="633840" y="2420888"/>
          <a:ext cx="3466158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1659836" y="4285545"/>
            <a:ext cx="154401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chemeClr val="bg2">
                    <a:lumMod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800" dirty="0" smtClean="0">
                <a:solidFill>
                  <a:srgbClr val="30356E">
                    <a:lumMod val="75000"/>
                  </a:srgbClr>
                </a:solidFill>
                <a:cs typeface="Arial" pitchFamily="34" charset="0"/>
              </a:rPr>
              <a:t>97,5%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dirty="0" smtClean="0">
                <a:solidFill>
                  <a:srgbClr val="30356E">
                    <a:lumMod val="75000"/>
                  </a:srgbClr>
                </a:solidFill>
                <a:cs typeface="Arial" pitchFamily="34" charset="0"/>
              </a:rPr>
              <a:t>&gt; </a:t>
            </a:r>
            <a:r>
              <a:rPr lang="es-ES" dirty="0">
                <a:solidFill>
                  <a:srgbClr val="30356E">
                    <a:lumMod val="75000"/>
                  </a:srgbClr>
                </a:solidFill>
                <a:cs typeface="Arial" pitchFamily="34" charset="0"/>
              </a:rPr>
              <a:t>de 10 </a:t>
            </a:r>
            <a:r>
              <a:rPr lang="es-ES" dirty="0" err="1">
                <a:solidFill>
                  <a:srgbClr val="30356E">
                    <a:lumMod val="75000"/>
                  </a:srgbClr>
                </a:solidFill>
                <a:cs typeface="Arial" pitchFamily="34" charset="0"/>
              </a:rPr>
              <a:t>mUI</a:t>
            </a:r>
            <a:r>
              <a:rPr lang="es-ES" dirty="0">
                <a:solidFill>
                  <a:srgbClr val="30356E">
                    <a:lumMod val="75000"/>
                  </a:srgbClr>
                </a:solidFill>
                <a:cs typeface="Arial" pitchFamily="34" charset="0"/>
              </a:rPr>
              <a:t>/ml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dirty="0">
                <a:solidFill>
                  <a:srgbClr val="30356E">
                    <a:lumMod val="75000"/>
                  </a:srgbClr>
                </a:solidFill>
                <a:cs typeface="Arial" pitchFamily="34" charset="0"/>
              </a:rPr>
              <a:t>CMG 122,5 </a:t>
            </a:r>
            <a:r>
              <a:rPr lang="es-AR" dirty="0">
                <a:solidFill>
                  <a:srgbClr val="30356E">
                    <a:lumMod val="75000"/>
                  </a:srgbClr>
                </a:solidFill>
                <a:cs typeface="Arial" pitchFamily="34" charset="0"/>
              </a:rPr>
              <a:t>mUIml</a:t>
            </a:r>
            <a:endParaRPr lang="es-ES" dirty="0">
              <a:solidFill>
                <a:srgbClr val="30356E">
                  <a:lumMod val="75000"/>
                </a:srgbClr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30356E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835696" y="2996952"/>
            <a:ext cx="2241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bg2">
                    <a:lumMod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dirty="0" smtClean="0">
                <a:solidFill>
                  <a:srgbClr val="30356E">
                    <a:lumMod val="75000"/>
                  </a:srgbClr>
                </a:solidFill>
                <a:cs typeface="Arial" pitchFamily="34" charset="0"/>
              </a:rPr>
              <a:t>2,5% </a:t>
            </a:r>
            <a:r>
              <a:rPr lang="es-ES" dirty="0">
                <a:solidFill>
                  <a:srgbClr val="30356E">
                    <a:lumMod val="75000"/>
                  </a:srgbClr>
                </a:solidFill>
                <a:cs typeface="Arial" pitchFamily="34" charset="0"/>
              </a:rPr>
              <a:t>&lt; de 10 </a:t>
            </a:r>
            <a:r>
              <a:rPr lang="es-ES" dirty="0" err="1">
                <a:solidFill>
                  <a:srgbClr val="30356E">
                    <a:lumMod val="75000"/>
                  </a:srgbClr>
                </a:solidFill>
                <a:cs typeface="Arial" pitchFamily="34" charset="0"/>
              </a:rPr>
              <a:t>mUI</a:t>
            </a:r>
            <a:r>
              <a:rPr lang="es-ES" dirty="0">
                <a:solidFill>
                  <a:srgbClr val="30356E">
                    <a:lumMod val="75000"/>
                  </a:srgbClr>
                </a:solidFill>
                <a:cs typeface="Arial" pitchFamily="34" charset="0"/>
              </a:rPr>
              <a:t>/ml </a:t>
            </a:r>
            <a:endParaRPr lang="en-US" dirty="0">
              <a:solidFill>
                <a:srgbClr val="30356E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12" name="Marcador de contenid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6640589"/>
              </p:ext>
            </p:extLst>
          </p:nvPr>
        </p:nvGraphicFramePr>
        <p:xfrm>
          <a:off x="5076056" y="2420888"/>
          <a:ext cx="3466158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6084168" y="4283804"/>
            <a:ext cx="154401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b="1" dirty="0">
                <a:solidFill>
                  <a:srgbClr val="30356E">
                    <a:lumMod val="75000"/>
                  </a:srgbClr>
                </a:solidFill>
                <a:cs typeface="Arial" pitchFamily="34" charset="0"/>
              </a:rPr>
              <a:t>100 %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400" b="1" dirty="0">
                <a:solidFill>
                  <a:srgbClr val="30356E">
                    <a:lumMod val="75000"/>
                  </a:srgbClr>
                </a:solidFill>
                <a:cs typeface="Arial" pitchFamily="34" charset="0"/>
              </a:rPr>
              <a:t>&gt; de 10 </a:t>
            </a:r>
            <a:r>
              <a:rPr lang="es-ES" sz="1400" b="1" dirty="0" err="1">
                <a:solidFill>
                  <a:srgbClr val="30356E">
                    <a:lumMod val="75000"/>
                  </a:srgbClr>
                </a:solidFill>
                <a:cs typeface="Arial" pitchFamily="34" charset="0"/>
              </a:rPr>
              <a:t>mUI</a:t>
            </a:r>
            <a:r>
              <a:rPr lang="es-ES" sz="1400" b="1" dirty="0">
                <a:solidFill>
                  <a:srgbClr val="30356E">
                    <a:lumMod val="75000"/>
                  </a:srgbClr>
                </a:solidFill>
                <a:cs typeface="Arial" pitchFamily="34" charset="0"/>
              </a:rPr>
              <a:t>/ml </a:t>
            </a:r>
            <a:r>
              <a:rPr lang="es-AR" sz="1400" b="1" dirty="0">
                <a:solidFill>
                  <a:prstClr val="black"/>
                </a:solidFill>
                <a:cs typeface="Arial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AR" sz="1400" b="1" dirty="0">
                <a:solidFill>
                  <a:prstClr val="black"/>
                </a:solidFill>
                <a:cs typeface="Arial" pitchFamily="34" charset="0"/>
              </a:rPr>
              <a:t>CMG 591,7 mUIml</a:t>
            </a:r>
            <a:endParaRPr lang="es-ES" sz="1400" b="1" dirty="0">
              <a:solidFill>
                <a:srgbClr val="30356E">
                  <a:lumMod val="75000"/>
                </a:srgbClr>
              </a:solidFill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30356E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179512" y="159605"/>
            <a:ext cx="8928992" cy="11811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000" b="1" cap="none" dirty="0" smtClean="0">
                <a:solidFill>
                  <a:prstClr val="white"/>
                </a:solidFill>
              </a:rPr>
              <a:t>INMUNOGENICIDAD A 5 AÑOS DE UNA VACUNA ANTI-HEPATITIS A:  DOS DOSIS VERSUS UNA DOSIS EN NIÑOS DE UN AÑO DE EDAD  </a:t>
            </a:r>
            <a:r>
              <a:rPr lang="es-ES" sz="2000" b="1" cap="none" dirty="0" smtClean="0">
                <a:solidFill>
                  <a:prstClr val="white"/>
                </a:solidFill>
              </a:rPr>
              <a:t>DE MENDOZA, ARGENTINA</a:t>
            </a:r>
            <a:endParaRPr lang="en-US" sz="2000" b="1" cap="none" dirty="0">
              <a:solidFill>
                <a:prstClr val="white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11560" y="1484784"/>
            <a:ext cx="1549078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A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RESULTADOS</a:t>
            </a:r>
            <a:endParaRPr lang="en-US" sz="2000" b="1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084168" y="5805264"/>
            <a:ext cx="22044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/>
              <a:t>N=  546 sujetos</a:t>
            </a:r>
          </a:p>
          <a:p>
            <a:r>
              <a:rPr lang="es-AR" dirty="0" smtClean="0"/>
              <a:t>Grupo 1:   326 sujetos</a:t>
            </a:r>
          </a:p>
          <a:p>
            <a:r>
              <a:rPr lang="es-AR" dirty="0" smtClean="0"/>
              <a:t>Grupo 2:   85 sujetos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506900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  <a:solidFill>
            <a:schemeClr val="accent6"/>
          </a:solidFill>
        </p:spPr>
        <p:txBody>
          <a:bodyPr/>
          <a:lstStyle/>
          <a:p>
            <a:pPr>
              <a:defRPr/>
            </a:pPr>
            <a:endParaRPr lang="en-US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665638"/>
          </a:xfr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/>
          <a:lstStyle/>
          <a:p>
            <a:pPr algn="ctr">
              <a:buFontTx/>
              <a:buNone/>
              <a:defRPr/>
            </a:pPr>
            <a:endParaRPr lang="es-ES" sz="3600" b="1" i="1" dirty="0" smtClean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Tx/>
              <a:buNone/>
              <a:defRPr/>
            </a:pPr>
            <a:endParaRPr lang="es-ES" sz="3600" b="1" i="1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Tx/>
              <a:buNone/>
              <a:defRPr/>
            </a:pPr>
            <a:endParaRPr lang="es-ES" sz="3600" b="1" i="1" dirty="0" smtClean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Tx/>
              <a:buNone/>
              <a:defRPr/>
            </a:pPr>
            <a:r>
              <a:rPr lang="es-ES" sz="3600" b="1" i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Muchas gracias!</a:t>
            </a:r>
            <a:endParaRPr lang="es-ES" sz="3600" b="1" i="1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980670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Título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pPr>
              <a:defRPr/>
            </a:pPr>
            <a:r>
              <a:rPr lang="en-US" dirty="0" err="1" smtClean="0"/>
              <a:t>Acciones</a:t>
            </a:r>
            <a:r>
              <a:rPr lang="en-US" dirty="0" smtClean="0"/>
              <a:t> de la UC Mendoza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  <a:ln>
            <a:solidFill>
              <a:schemeClr val="accent6"/>
            </a:solidFill>
          </a:ln>
        </p:spPr>
        <p:txBody>
          <a:bodyPr/>
          <a:lstStyle/>
          <a:p>
            <a:pPr algn="ctr">
              <a:buFontTx/>
              <a:buNone/>
              <a:defRPr/>
            </a:pPr>
            <a:endParaRPr lang="es-ES" sz="2400" dirty="0" smtClean="0"/>
          </a:p>
          <a:p>
            <a:pPr algn="ctr">
              <a:buFontTx/>
              <a:buNone/>
              <a:defRPr/>
            </a:pPr>
            <a:r>
              <a:rPr lang="es-ES" sz="3600" b="1" u="sng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 1 Marco Global</a:t>
            </a:r>
          </a:p>
          <a:p>
            <a:pPr algn="ctr">
              <a:buFontTx/>
              <a:buNone/>
              <a:defRPr/>
            </a:pPr>
            <a:endParaRPr lang="es-ES" sz="3600" b="1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Tx/>
              <a:buNone/>
              <a:defRPr/>
            </a:pPr>
            <a:r>
              <a:rPr lang="es-ES" sz="2400" b="1" i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Conciencia</a:t>
            </a:r>
            <a:r>
              <a:rPr lang="es-ES" sz="2400" b="1" i="1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ES" sz="2400" b="1" i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Movilización </a:t>
            </a:r>
            <a:r>
              <a:rPr lang="es-ES" sz="2400" b="1" i="1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recursos, </a:t>
            </a:r>
            <a:r>
              <a:rPr lang="es-ES" sz="2400" b="1" i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Alerta</a:t>
            </a:r>
            <a:r>
              <a:rPr lang="es-ES" sz="2400" b="1" i="1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ES" sz="2400" b="1" i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Asociaciones</a:t>
            </a:r>
            <a:endParaRPr lang="en-US" sz="4800" b="1" i="1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97452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  <a:solidFill>
            <a:schemeClr val="accent6"/>
          </a:solidFill>
        </p:spPr>
        <p:txBody>
          <a:bodyPr/>
          <a:lstStyle/>
          <a:p>
            <a:pPr>
              <a:defRPr/>
            </a:pPr>
            <a:r>
              <a:rPr lang="en-US" dirty="0" err="1" smtClean="0"/>
              <a:t>Acciones</a:t>
            </a:r>
            <a:r>
              <a:rPr lang="en-US" dirty="0" smtClean="0"/>
              <a:t> de la UC Mendoza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65638"/>
          </a:xfr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/>
          <a:lstStyle/>
          <a:p>
            <a:pPr>
              <a:buFontTx/>
              <a:buNone/>
              <a:defRPr/>
            </a:pPr>
            <a:r>
              <a:rPr lang="es-ES" sz="3600" b="1" i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Conciencia &amp; Asociaciones</a:t>
            </a:r>
          </a:p>
          <a:p>
            <a:pPr>
              <a:buFontTx/>
              <a:buNone/>
              <a:defRPr/>
            </a:pPr>
            <a:endParaRPr lang="es-ES" sz="3600" b="1" i="1" dirty="0" smtClean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es-ES" sz="3600" b="1" i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Día Mundial contra la Hepatitis</a:t>
            </a:r>
          </a:p>
          <a:p>
            <a:pPr>
              <a:buFontTx/>
              <a:buNone/>
              <a:defRPr/>
            </a:pPr>
            <a:endParaRPr lang="es-ES" sz="3600" b="1" i="1" dirty="0" smtClean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Tx/>
              <a:buNone/>
              <a:defRPr/>
            </a:pP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Semana de Concientización, Vacunación y pesquisa serológica para HBV y HCV</a:t>
            </a:r>
          </a:p>
          <a:p>
            <a:pPr algn="ctr">
              <a:buFontTx/>
              <a:buNone/>
              <a:defRPr/>
            </a:pPr>
            <a:endParaRPr lang="es-ES" sz="3600" b="1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53896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  <a:solidFill>
            <a:schemeClr val="accent6"/>
          </a:solidFill>
        </p:spPr>
        <p:txBody>
          <a:bodyPr/>
          <a:lstStyle/>
          <a:p>
            <a:pPr>
              <a:defRPr/>
            </a:pPr>
            <a:r>
              <a:rPr lang="en-US" dirty="0" err="1" smtClean="0"/>
              <a:t>Acciones</a:t>
            </a:r>
            <a:r>
              <a:rPr lang="en-US" dirty="0" smtClean="0"/>
              <a:t> de la UC Mendoza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65638"/>
          </a:xfr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/>
          <a:lstStyle/>
          <a:p>
            <a:pPr>
              <a:buFontTx/>
              <a:buNone/>
              <a:defRPr/>
            </a:pPr>
            <a:r>
              <a:rPr lang="es-ES" sz="3600" b="1" i="1" u="sng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27 al 31 de Julio de 2015</a:t>
            </a:r>
          </a:p>
          <a:p>
            <a:pPr algn="ctr">
              <a:buFontTx/>
              <a:buNone/>
              <a:defRPr/>
            </a:pP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Semana de Concientización, Vacunación y pesquisa serológica para HBV y HCV</a:t>
            </a:r>
          </a:p>
          <a:p>
            <a:pPr algn="ctr">
              <a:buFontTx/>
              <a:buNone/>
              <a:defRPr/>
            </a:pPr>
            <a:endParaRPr lang="es-ES" sz="3600" b="1" dirty="0" smtClean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es-ES" sz="3600" b="1" i="1" u="sng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14 al 18 de setiembre de 2015</a:t>
            </a:r>
          </a:p>
          <a:p>
            <a:pPr>
              <a:buFontTx/>
              <a:buNone/>
              <a:defRPr/>
            </a:pP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Semana de Concientización y Vacunación contra HBV</a:t>
            </a:r>
            <a:endParaRPr lang="es-ES" sz="3600" b="1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210715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  <a:solidFill>
            <a:schemeClr val="accent6"/>
          </a:solidFill>
        </p:spPr>
        <p:txBody>
          <a:bodyPr/>
          <a:lstStyle/>
          <a:p>
            <a:pPr>
              <a:defRPr/>
            </a:pPr>
            <a:r>
              <a:rPr lang="en-US" dirty="0" err="1" smtClean="0"/>
              <a:t>Acciones</a:t>
            </a:r>
            <a:r>
              <a:rPr lang="en-US" dirty="0" smtClean="0"/>
              <a:t> de la UC Mendoza </a:t>
            </a:r>
          </a:p>
        </p:txBody>
      </p:sp>
      <p:graphicFrame>
        <p:nvGraphicFramePr>
          <p:cNvPr id="2" name="1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1825455"/>
              </p:ext>
            </p:extLst>
          </p:nvPr>
        </p:nvGraphicFramePr>
        <p:xfrm>
          <a:off x="683568" y="1916832"/>
          <a:ext cx="7344818" cy="45091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9508"/>
                <a:gridCol w="1243518"/>
                <a:gridCol w="1243518"/>
                <a:gridCol w="1224137"/>
                <a:gridCol w="1224137"/>
              </a:tblGrid>
              <a:tr h="855935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SEMANA DE LAS HEPATITIS : VACUNACION  CONTRA HEPATITIS  B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AR" sz="110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AR" sz="110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</a:tr>
              <a:tr h="4356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RESUMEN: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AR" sz="110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AR" sz="110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AR" sz="110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AR" sz="110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</a:tr>
              <a:tr h="603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DEPARTAMENTO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1° </a:t>
                      </a:r>
                      <a:r>
                        <a:rPr lang="es-AR" sz="1100" dirty="0">
                          <a:effectLst/>
                        </a:rPr>
                        <a:t>DOSIS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2° </a:t>
                      </a:r>
                      <a:r>
                        <a:rPr lang="es-AR" sz="1100" dirty="0">
                          <a:effectLst/>
                        </a:rPr>
                        <a:t>DOSIS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3° </a:t>
                      </a:r>
                      <a:r>
                        <a:rPr lang="es-AR" sz="1100" dirty="0">
                          <a:effectLst/>
                        </a:rPr>
                        <a:t>DOSIS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TOTALES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356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GUAYMALLEN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64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66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356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LUJAN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115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115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356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LAS HERAS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178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4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6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188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356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MAIPU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152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4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5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161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356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GODOY CRUZ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81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83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356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TOTALES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590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9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14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613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6" name="5 Elipse"/>
          <p:cNvSpPr/>
          <p:nvPr/>
        </p:nvSpPr>
        <p:spPr>
          <a:xfrm>
            <a:off x="3419872" y="6093296"/>
            <a:ext cx="576064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Elipse"/>
          <p:cNvSpPr/>
          <p:nvPr/>
        </p:nvSpPr>
        <p:spPr>
          <a:xfrm>
            <a:off x="7092280" y="6093296"/>
            <a:ext cx="576064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9800004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  <a:solidFill>
            <a:schemeClr val="accent6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err="1" smtClean="0"/>
              <a:t>Acciones</a:t>
            </a:r>
            <a:r>
              <a:rPr lang="en-US" dirty="0" smtClean="0"/>
              <a:t> de la UC Mendoza 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419385"/>
              </p:ext>
            </p:extLst>
          </p:nvPr>
        </p:nvGraphicFramePr>
        <p:xfrm>
          <a:off x="539554" y="1844822"/>
          <a:ext cx="8208909" cy="4464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7413"/>
                <a:gridCol w="1540374"/>
                <a:gridCol w="1540374"/>
                <a:gridCol w="1540374"/>
                <a:gridCol w="1540374"/>
              </a:tblGrid>
              <a:tr h="8491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DEPARTAMENTO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 smtClean="0">
                          <a:effectLst/>
                        </a:rPr>
                        <a:t>1</a:t>
                      </a:r>
                      <a:r>
                        <a:rPr lang="es-AR" sz="1600" baseline="0" dirty="0" smtClean="0">
                          <a:effectLst/>
                        </a:rPr>
                        <a:t>° </a:t>
                      </a:r>
                      <a:r>
                        <a:rPr lang="es-AR" sz="1600" dirty="0" smtClean="0">
                          <a:effectLst/>
                        </a:rPr>
                        <a:t> </a:t>
                      </a:r>
                      <a:r>
                        <a:rPr lang="es-AR" sz="1100" dirty="0">
                          <a:effectLst/>
                        </a:rPr>
                        <a:t>DOSIS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 smtClean="0">
                          <a:effectLst/>
                        </a:rPr>
                        <a:t>2° </a:t>
                      </a:r>
                      <a:r>
                        <a:rPr lang="es-AR" sz="1100" dirty="0" smtClean="0">
                          <a:effectLst/>
                        </a:rPr>
                        <a:t>DOSIS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 smtClean="0">
                          <a:effectLst/>
                        </a:rPr>
                        <a:t>3° </a:t>
                      </a:r>
                      <a:r>
                        <a:rPr lang="es-AR" sz="1100" dirty="0" smtClean="0">
                          <a:effectLst/>
                        </a:rPr>
                        <a:t> </a:t>
                      </a:r>
                      <a:r>
                        <a:rPr lang="es-AR" sz="1100" dirty="0">
                          <a:effectLst/>
                        </a:rPr>
                        <a:t>DOSIS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TOTALES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32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GUAYMALLEN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68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6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94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32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LUJAN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169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34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17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220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32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LAS HERAS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176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28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12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216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32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MAIPU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167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47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24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238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32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GODOY CRUZ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152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21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183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849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VACUNATORIO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75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67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32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174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6051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TOTALES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807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217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101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1125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5" name="4 Elipse"/>
          <p:cNvSpPr/>
          <p:nvPr/>
        </p:nvSpPr>
        <p:spPr>
          <a:xfrm>
            <a:off x="3059832" y="6093296"/>
            <a:ext cx="64807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Elipse"/>
          <p:cNvSpPr/>
          <p:nvPr/>
        </p:nvSpPr>
        <p:spPr>
          <a:xfrm>
            <a:off x="7668344" y="6021288"/>
            <a:ext cx="64807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0729609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  <a:solidFill>
            <a:schemeClr val="accent6"/>
          </a:solidFill>
        </p:spPr>
        <p:txBody>
          <a:bodyPr/>
          <a:lstStyle/>
          <a:p>
            <a:pPr>
              <a:defRPr/>
            </a:pPr>
            <a:r>
              <a:rPr lang="en-US" dirty="0" err="1" smtClean="0"/>
              <a:t>Acciones</a:t>
            </a:r>
            <a:r>
              <a:rPr lang="en-US" dirty="0" smtClean="0"/>
              <a:t> de la UC Mendoza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65638"/>
          </a:xfr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/>
          <a:lstStyle/>
          <a:p>
            <a:pPr>
              <a:buFontTx/>
              <a:buNone/>
              <a:defRPr/>
            </a:pP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Pauta publicitaria y repetir la acción de vacunación en los sitios elegidos</a:t>
            </a:r>
          </a:p>
          <a:p>
            <a:pPr>
              <a:buFontTx/>
              <a:buNone/>
              <a:defRPr/>
            </a:pPr>
            <a:endParaRPr lang="es-ES" sz="3600" b="1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  <a:defRPr/>
            </a:pPr>
            <a:endParaRPr lang="es-ES" sz="3600" b="1" dirty="0" smtClean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Incremento del </a:t>
            </a:r>
            <a:r>
              <a:rPr lang="es-ES" sz="3600" b="1" u="sng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84%</a:t>
            </a: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número total de dosis aplicadas</a:t>
            </a:r>
          </a:p>
          <a:p>
            <a:pPr>
              <a:buFontTx/>
              <a:buNone/>
              <a:defRPr/>
            </a:pPr>
            <a:endParaRPr lang="es-ES" sz="3600" b="1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Flecha abajo"/>
          <p:cNvSpPr/>
          <p:nvPr/>
        </p:nvSpPr>
        <p:spPr>
          <a:xfrm>
            <a:off x="4139952" y="2852936"/>
            <a:ext cx="648072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61747913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  <a:solidFill>
            <a:schemeClr val="accent6"/>
          </a:solidFill>
        </p:spPr>
        <p:txBody>
          <a:bodyPr/>
          <a:lstStyle/>
          <a:p>
            <a:pPr>
              <a:defRPr/>
            </a:pPr>
            <a:r>
              <a:rPr lang="en-US" dirty="0" err="1" smtClean="0"/>
              <a:t>Acciones</a:t>
            </a:r>
            <a:r>
              <a:rPr lang="en-US" dirty="0" smtClean="0"/>
              <a:t> de la UC Mendoza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65638"/>
          </a:xfr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/>
          <a:lstStyle/>
          <a:p>
            <a:pPr>
              <a:buFontTx/>
              <a:buNone/>
              <a:defRPr/>
            </a:pP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Alianza entre la UC y un </a:t>
            </a:r>
            <a:r>
              <a:rPr lang="es-ES" sz="36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CePAT</a:t>
            </a:r>
            <a:endParaRPr lang="es-ES" sz="3600" b="1" dirty="0" smtClean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  <a:defRPr/>
            </a:pPr>
            <a:endParaRPr lang="es-ES" sz="3600" b="1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6 meses                  </a:t>
            </a: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othic Std B" pitchFamily="34" charset="-128"/>
                <a:ea typeface="Adobe Gothic Std B" pitchFamily="34" charset="-128"/>
              </a:rPr>
              <a:t>166</a:t>
            </a: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pacientes            </a:t>
            </a:r>
          </a:p>
          <a:p>
            <a:pPr>
              <a:buFontTx/>
              <a:buNone/>
              <a:defRPr/>
            </a:pP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othic Std B" pitchFamily="34" charset="-128"/>
                <a:ea typeface="Adobe Gothic Std B" pitchFamily="34" charset="-128"/>
              </a:rPr>
              <a:t>13</a:t>
            </a: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pacientes </a:t>
            </a:r>
            <a:r>
              <a:rPr lang="es-ES" sz="36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antiHBc</a:t>
            </a: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</a:t>
            </a:r>
            <a:endParaRPr lang="es-ES" sz="3600" b="1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othic Std B" pitchFamily="34" charset="-128"/>
                <a:ea typeface="Adobe Gothic Std B" pitchFamily="34" charset="-128"/>
              </a:rPr>
              <a:t>  3</a:t>
            </a: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pacientes </a:t>
            </a:r>
            <a:r>
              <a:rPr lang="es-ES" sz="36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antiHBc</a:t>
            </a: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s-ES" sz="36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HBsAg</a:t>
            </a: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</a:t>
            </a:r>
          </a:p>
          <a:p>
            <a:pPr>
              <a:buFontTx/>
              <a:buNone/>
              <a:defRPr/>
            </a:pP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othic Std B" pitchFamily="34" charset="-128"/>
                <a:ea typeface="Adobe Gothic Std B" pitchFamily="34" charset="-128"/>
              </a:rPr>
              <a:t>   76  </a:t>
            </a:r>
            <a:r>
              <a:rPr lang="es-ES" sz="3600" b="1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dobe Gothic Std B" pitchFamily="34" charset="-128"/>
              </a:rPr>
              <a:t>p</a:t>
            </a: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dobe Gothic Std B" pitchFamily="34" charset="-128"/>
              </a:rPr>
              <a:t>acientes </a:t>
            </a:r>
            <a:r>
              <a:rPr lang="es-ES" sz="36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dobe Gothic Std B" pitchFamily="34" charset="-128"/>
              </a:rPr>
              <a:t>antiHBs</a:t>
            </a: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dobe Gothic Std B" pitchFamily="34" charset="-128"/>
              </a:rPr>
              <a:t> +</a:t>
            </a:r>
          </a:p>
          <a:p>
            <a:pPr>
              <a:buFontTx/>
              <a:buNone/>
              <a:defRPr/>
            </a:pP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5  pacientes HIV +  </a:t>
            </a:r>
          </a:p>
          <a:p>
            <a:pPr>
              <a:buFontTx/>
              <a:buNone/>
              <a:defRPr/>
            </a:pPr>
            <a:r>
              <a:rPr lang="es-ES" sz="3600" b="1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</a:p>
          <a:p>
            <a:pPr>
              <a:buFontTx/>
              <a:buNone/>
              <a:defRPr/>
            </a:pPr>
            <a:r>
              <a:rPr lang="es-ES" sz="3600" b="1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                                                                                                    </a:t>
            </a:r>
            <a:endParaRPr lang="es-ES" sz="3600" b="1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Flecha derecha"/>
          <p:cNvSpPr/>
          <p:nvPr/>
        </p:nvSpPr>
        <p:spPr>
          <a:xfrm>
            <a:off x="3203848" y="3068960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" name="3 Flecha doblada"/>
          <p:cNvSpPr/>
          <p:nvPr/>
        </p:nvSpPr>
        <p:spPr>
          <a:xfrm rot="10800000">
            <a:off x="5724128" y="3501008"/>
            <a:ext cx="432048" cy="57606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6" name="5 Flecha doblada"/>
          <p:cNvSpPr/>
          <p:nvPr/>
        </p:nvSpPr>
        <p:spPr>
          <a:xfrm rot="10800000">
            <a:off x="6948264" y="4221088"/>
            <a:ext cx="432048" cy="57606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7" name="6 Flecha doblada"/>
          <p:cNvSpPr/>
          <p:nvPr/>
        </p:nvSpPr>
        <p:spPr>
          <a:xfrm rot="10800000">
            <a:off x="6876256" y="4869159"/>
            <a:ext cx="432048" cy="57606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8" name="7 Flecha doblada"/>
          <p:cNvSpPr/>
          <p:nvPr/>
        </p:nvSpPr>
        <p:spPr>
          <a:xfrm rot="10800000">
            <a:off x="7028656" y="5445223"/>
            <a:ext cx="432048" cy="57606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79677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  <a:solidFill>
            <a:schemeClr val="accent6"/>
          </a:solidFill>
        </p:spPr>
        <p:txBody>
          <a:bodyPr/>
          <a:lstStyle/>
          <a:p>
            <a:pPr>
              <a:defRPr/>
            </a:pPr>
            <a:r>
              <a:rPr lang="en-US" dirty="0" err="1" smtClean="0"/>
              <a:t>Acciones</a:t>
            </a:r>
            <a:r>
              <a:rPr lang="en-US" dirty="0" smtClean="0"/>
              <a:t> de la UC Mendoza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65638"/>
          </a:xfr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/>
          <a:lstStyle/>
          <a:p>
            <a:pPr>
              <a:buFontTx/>
              <a:buNone/>
              <a:defRPr/>
            </a:pP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Alianza entre la UC y un </a:t>
            </a:r>
            <a:r>
              <a:rPr lang="es-ES" sz="36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CePAT</a:t>
            </a:r>
            <a:endParaRPr lang="es-ES" sz="3600" b="1" dirty="0" smtClean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  <a:defRPr/>
            </a:pPr>
            <a:endParaRPr lang="es-ES" sz="3600" b="1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6 meses                  </a:t>
            </a: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othic Std B" pitchFamily="34" charset="-128"/>
                <a:ea typeface="Adobe Gothic Std B" pitchFamily="34" charset="-128"/>
              </a:rPr>
              <a:t>57 dosis de vacunas</a:t>
            </a:r>
            <a:endParaRPr lang="es-ES" sz="3600" b="1" dirty="0" smtClean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>
              <a:buFontTx/>
              <a:buNone/>
              <a:defRPr/>
            </a:pP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othic Std B" pitchFamily="34" charset="-128"/>
                <a:ea typeface="Adobe Gothic Std B" pitchFamily="34" charset="-128"/>
              </a:rPr>
              <a:t>17</a:t>
            </a: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dosis de HAV</a:t>
            </a:r>
            <a:endParaRPr lang="es-ES" sz="3600" b="1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othic Std B" pitchFamily="34" charset="-128"/>
                <a:ea typeface="Adobe Gothic Std B" pitchFamily="34" charset="-128"/>
              </a:rPr>
              <a:t> </a:t>
            </a:r>
          </a:p>
          <a:p>
            <a:pPr>
              <a:buFontTx/>
              <a:buNone/>
              <a:defRPr/>
            </a:pP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othic Std B" pitchFamily="34" charset="-128"/>
                <a:ea typeface="Adobe Gothic Std B" pitchFamily="34" charset="-128"/>
              </a:rPr>
              <a:t> 40 dosis de HBV</a:t>
            </a:r>
            <a:endParaRPr lang="es-ES" sz="3600" b="1" dirty="0" smtClean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</a:p>
          <a:p>
            <a:pPr>
              <a:buFontTx/>
              <a:buNone/>
              <a:defRPr/>
            </a:pPr>
            <a:r>
              <a:rPr lang="es-ES" sz="3600" b="1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6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                                                                                                    </a:t>
            </a:r>
            <a:endParaRPr lang="es-ES" sz="3600" b="1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Flecha derecha"/>
          <p:cNvSpPr/>
          <p:nvPr/>
        </p:nvSpPr>
        <p:spPr>
          <a:xfrm>
            <a:off x="3203848" y="3068960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prstClr val="white"/>
              </a:solidFill>
            </a:endParaRPr>
          </a:p>
        </p:txBody>
      </p:sp>
      <p:sp>
        <p:nvSpPr>
          <p:cNvPr id="4" name="3 Flecha doblada"/>
          <p:cNvSpPr/>
          <p:nvPr/>
        </p:nvSpPr>
        <p:spPr>
          <a:xfrm rot="10800000">
            <a:off x="4499993" y="4221087"/>
            <a:ext cx="432048" cy="57606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prstClr val="white"/>
              </a:solidFill>
            </a:endParaRPr>
          </a:p>
        </p:txBody>
      </p:sp>
      <p:sp>
        <p:nvSpPr>
          <p:cNvPr id="6" name="5 Flecha doblada"/>
          <p:cNvSpPr/>
          <p:nvPr/>
        </p:nvSpPr>
        <p:spPr>
          <a:xfrm rot="10800000">
            <a:off x="4499993" y="5373215"/>
            <a:ext cx="432048" cy="57606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34997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Tema2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2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645</Words>
  <Application>Microsoft Office PowerPoint</Application>
  <PresentationFormat>Presentación en pantalla (4:3)</PresentationFormat>
  <Paragraphs>173</Paragraphs>
  <Slides>12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14" baseType="lpstr">
      <vt:lpstr>5_Tema2</vt:lpstr>
      <vt:lpstr>Tema2</vt:lpstr>
      <vt:lpstr>Programa Provincial Lucha contral las Hepatitis Virales</vt:lpstr>
      <vt:lpstr>Acciones de la UC Mendoza </vt:lpstr>
      <vt:lpstr>Acciones de la UC Mendoza </vt:lpstr>
      <vt:lpstr>Acciones de la UC Mendoza </vt:lpstr>
      <vt:lpstr>Acciones de la UC Mendoza </vt:lpstr>
      <vt:lpstr>Acciones de la UC Mendoza </vt:lpstr>
      <vt:lpstr>Acciones de la UC Mendoza </vt:lpstr>
      <vt:lpstr>Acciones de la UC Mendoza </vt:lpstr>
      <vt:lpstr>Acciones de la UC Mendoza </vt:lpstr>
      <vt:lpstr>Acciones de la UC Mendoza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espul</dc:creator>
  <cp:lastModifiedBy>espul</cp:lastModifiedBy>
  <cp:revision>21</cp:revision>
  <dcterms:created xsi:type="dcterms:W3CDTF">2015-11-28T23:04:33Z</dcterms:created>
  <dcterms:modified xsi:type="dcterms:W3CDTF">2015-11-30T21:30:48Z</dcterms:modified>
</cp:coreProperties>
</file>