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668" r:id="rId2"/>
    <p:sldId id="376" r:id="rId3"/>
    <p:sldId id="666" r:id="rId4"/>
    <p:sldId id="674" r:id="rId5"/>
    <p:sldId id="606" r:id="rId6"/>
    <p:sldId id="670" r:id="rId7"/>
    <p:sldId id="595" r:id="rId8"/>
    <p:sldId id="644" r:id="rId9"/>
    <p:sldId id="640" r:id="rId10"/>
    <p:sldId id="650" r:id="rId11"/>
    <p:sldId id="651" r:id="rId12"/>
    <p:sldId id="676" r:id="rId13"/>
    <p:sldId id="682" r:id="rId14"/>
    <p:sldId id="678" r:id="rId15"/>
    <p:sldId id="679" r:id="rId16"/>
    <p:sldId id="680" r:id="rId17"/>
    <p:sldId id="681" r:id="rId18"/>
    <p:sldId id="677" r:id="rId19"/>
    <p:sldId id="683" r:id="rId20"/>
    <p:sldId id="691" r:id="rId21"/>
    <p:sldId id="688" r:id="rId22"/>
    <p:sldId id="689" r:id="rId23"/>
    <p:sldId id="654" r:id="rId24"/>
    <p:sldId id="655" r:id="rId25"/>
    <p:sldId id="695" r:id="rId26"/>
    <p:sldId id="692" r:id="rId27"/>
    <p:sldId id="693" r:id="rId28"/>
    <p:sldId id="656" r:id="rId29"/>
    <p:sldId id="657" r:id="rId30"/>
    <p:sldId id="513" r:id="rId31"/>
    <p:sldId id="361" r:id="rId32"/>
    <p:sldId id="371" r:id="rId33"/>
    <p:sldId id="427" r:id="rId34"/>
    <p:sldId id="575" r:id="rId35"/>
    <p:sldId id="687" r:id="rId36"/>
    <p:sldId id="686" r:id="rId37"/>
    <p:sldId id="306" r:id="rId38"/>
  </p:sldIdLst>
  <p:sldSz cx="9144000" cy="6858000" type="screen4x3"/>
  <p:notesSz cx="6858000" cy="9144000"/>
  <p:defaultTextStyle>
    <a:defPPr>
      <a:defRPr lang="es-ES_tradnl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7C80"/>
    <a:srgbClr val="006600"/>
    <a:srgbClr val="CC0000"/>
    <a:srgbClr val="CCECFF"/>
    <a:srgbClr val="FF6600"/>
    <a:srgbClr val="DDDDDD"/>
    <a:srgbClr val="6600CC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STEOS%202014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LEGISLATURA%20VACUNACION%202014%20-%202015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LEGISLATURA%20VACUNACION%202014%20-%20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STEOS%2020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STEOS%20201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STEOS%20201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CAMPA&#209;A%20VACUNACION%20BUEN%20PASTOR%20201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CAMPA&#209;A%20VACUNACION%20BUEN%20PASTOR%202015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STEOS%202015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STEOS%202015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43"/>
  <c:chart>
    <c:title>
      <c:tx>
        <c:rich>
          <a:bodyPr/>
          <a:lstStyle/>
          <a:p>
            <a:pPr>
              <a:defRPr sz="2800" spc="600">
                <a:latin typeface="Times New Roman" pitchFamily="18" charset="0"/>
                <a:cs typeface="Times New Roman" pitchFamily="18" charset="0"/>
              </a:defRPr>
            </a:pPr>
            <a:r>
              <a:rPr lang="es-ES" sz="2800" spc="600">
                <a:latin typeface="Times New Roman" pitchFamily="18" charset="0"/>
                <a:cs typeface="Times New Roman" pitchFamily="18" charset="0"/>
              </a:rPr>
              <a:t>Según sexo</a:t>
            </a:r>
          </a:p>
        </c:rich>
      </c:tx>
      <c:layout>
        <c:manualLayout>
          <c:xMode val="edge"/>
          <c:yMode val="edge"/>
          <c:x val="0.33485704547806033"/>
          <c:y val="0.11003209394541738"/>
        </c:manualLayout>
      </c:layout>
    </c:title>
    <c:plotArea>
      <c:layout/>
      <c:doughnutChart>
        <c:varyColors val="1"/>
        <c:ser>
          <c:idx val="0"/>
          <c:order val="0"/>
          <c:explosion val="25"/>
          <c:dPt>
            <c:idx val="0"/>
            <c:spPr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7C80">
                      <a:shade val="30000"/>
                      <a:satMod val="115000"/>
                    </a:srgbClr>
                  </a:gs>
                  <a:gs pos="50000">
                    <a:srgbClr val="FF7C80">
                      <a:shade val="67500"/>
                      <a:satMod val="115000"/>
                    </a:srgbClr>
                  </a:gs>
                  <a:gs pos="100000">
                    <a:srgbClr val="FF7C8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</a:sp3d>
            </c:spPr>
          </c:dPt>
          <c:dLbls>
            <c:dLbl>
              <c:idx val="0"/>
              <c:layout>
                <c:manualLayout>
                  <c:x val="0.11336548195545303"/>
                  <c:y val="-0.22626104263328151"/>
                </c:manualLayout>
              </c:layout>
              <c:tx>
                <c:rich>
                  <a:bodyPr/>
                  <a:lstStyle/>
                  <a:p>
                    <a:r>
                      <a:rPr lang="es-AR" sz="3200" b="1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s-AR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♂</a:t>
                    </a:r>
                  </a:p>
                  <a:p>
                    <a:r>
                      <a:rPr lang="es-AR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n=71</a:t>
                    </a:r>
                  </a:p>
                  <a:p>
                    <a:r>
                      <a:rPr lang="es-AR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48%</a:t>
                    </a:r>
                  </a:p>
                  <a:p>
                    <a:endParaRPr lang="es-AR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9066012874326208"/>
                  <c:y val="-0.13898892618901579"/>
                </c:manualLayout>
              </c:layout>
              <c:tx>
                <c:rich>
                  <a:bodyPr/>
                  <a:lstStyle/>
                  <a:p>
                    <a:r>
                      <a:rPr lang="es-AR" sz="3200" b="1">
                        <a:latin typeface="Times New Roman" pitchFamily="18" charset="0"/>
                        <a:cs typeface="Times New Roman" pitchFamily="18" charset="0"/>
                      </a:rPr>
                      <a:t>
♀</a:t>
                    </a:r>
                  </a:p>
                  <a:p>
                    <a:r>
                      <a:rPr lang="es-AR" sz="3200" b="1">
                        <a:latin typeface="Times New Roman" pitchFamily="18" charset="0"/>
                        <a:cs typeface="Times New Roman" pitchFamily="18" charset="0"/>
                      </a:rPr>
                      <a:t>n=77</a:t>
                    </a:r>
                  </a:p>
                  <a:p>
                    <a:r>
                      <a:rPr lang="es-AR" sz="3200" b="1">
                        <a:latin typeface="Times New Roman" pitchFamily="18" charset="0"/>
                        <a:cs typeface="Times New Roman" pitchFamily="18" charset="0"/>
                      </a:rPr>
                      <a:t>52%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3200" b="1">
                    <a:latin typeface="Times New Roman" pitchFamily="18" charset="0"/>
                    <a:cs typeface="Times New Roman" pitchFamily="18" charset="0"/>
                  </a:defRPr>
                </a:pPr>
                <a:endParaRPr lang="es-AR"/>
              </a:p>
            </c:txPr>
            <c:showCatName val="1"/>
            <c:showPercent val="1"/>
          </c:dLbls>
          <c:cat>
            <c:strRef>
              <c:f>graficos!$A$19:$A$20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graficos!$B$19:$B$20</c:f>
              <c:numCache>
                <c:formatCode>General</c:formatCode>
                <c:ptCount val="2"/>
                <c:pt idx="0">
                  <c:v>71</c:v>
                </c:pt>
                <c:pt idx="1">
                  <c:v>77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es-A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42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es-AR" sz="2400" dirty="0">
                <a:latin typeface="Times New Roman" pitchFamily="18" charset="0"/>
                <a:cs typeface="Times New Roman" pitchFamily="18" charset="0"/>
              </a:rPr>
              <a:t>TOTAL de </a:t>
            </a:r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Población </a:t>
            </a:r>
            <a:r>
              <a:rPr lang="es-AR" sz="2400" dirty="0">
                <a:latin typeface="Times New Roman" pitchFamily="18" charset="0"/>
                <a:cs typeface="Times New Roman" pitchFamily="18" charset="0"/>
              </a:rPr>
              <a:t>vacunados: n=290 p</a:t>
            </a:r>
          </a:p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es-AR" sz="2400" dirty="0">
                <a:latin typeface="Times New Roman" pitchFamily="18" charset="0"/>
                <a:cs typeface="Times New Roman" pitchFamily="18" charset="0"/>
              </a:rPr>
              <a:t> LEGISLATURA DE LA PROVINCIA DE CÓRDOBA </a:t>
            </a:r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dirty="0">
                <a:latin typeface="Times New Roman" pitchFamily="18" charset="0"/>
                <a:cs typeface="Times New Roman" pitchFamily="18" charset="0"/>
              </a:rPr>
              <a:t>(Periodo 2014 - 2015)</a:t>
            </a:r>
          </a:p>
        </c:rich>
      </c:tx>
      <c:layout>
        <c:manualLayout>
          <c:xMode val="edge"/>
          <c:yMode val="edge"/>
          <c:x val="0.10099300087489063"/>
          <c:y val="5.5520559930008768E-2"/>
        </c:manualLayout>
      </c:layout>
    </c:title>
    <c:plotArea>
      <c:layout/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0070C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c:spPr>
          </c:dPt>
          <c:dLbls>
            <c:dLbl>
              <c:idx val="0"/>
              <c:layout>
                <c:manualLayout>
                  <c:x val="1.9087196490195961E-2"/>
                  <c:y val="-0.19998931518663879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a:t>Hombres
53%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7.321978340839351E-2"/>
                  <c:y val="-8.7052117576453994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Mujeres</a:t>
                    </a:r>
                    <a: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a:t>
47%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es-AR"/>
              </a:p>
            </c:txPr>
            <c:showCatName val="1"/>
            <c:showPercent val="1"/>
            <c:showLeaderLines val="1"/>
            <c:leaderLines>
              <c:spPr>
                <a:ln w="57150">
                  <a:solidFill>
                    <a:srgbClr val="FF0000"/>
                  </a:solidFill>
                </a:ln>
              </c:spPr>
            </c:leaderLines>
          </c:dLbls>
          <c:cat>
            <c:strRef>
              <c:f>graficos!$A$13:$A$14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graficos!$B$13:$B$14</c:f>
              <c:numCache>
                <c:formatCode>General</c:formatCode>
                <c:ptCount val="2"/>
                <c:pt idx="0">
                  <c:v>153</c:v>
                </c:pt>
                <c:pt idx="1">
                  <c:v>137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42"/>
  <c:chart>
    <c:title>
      <c:tx>
        <c:rich>
          <a:bodyPr/>
          <a:lstStyle/>
          <a:p>
            <a:pPr>
              <a:defRPr/>
            </a:pPr>
            <a:r>
              <a:rPr lang="en-US" dirty="0"/>
              <a:t>TOTAL de poblacion vacunados: 290 p</a:t>
            </a:r>
          </a:p>
          <a:p>
            <a:pPr>
              <a:defRPr/>
            </a:pPr>
            <a:r>
              <a:rPr lang="en-US" dirty="0"/>
              <a:t> Segun edad</a:t>
            </a:r>
          </a:p>
          <a:p>
            <a:pPr>
              <a:defRPr/>
            </a:pPr>
            <a:r>
              <a:rPr lang="en-US" dirty="0"/>
              <a:t>LEGISLATURA DE LA PROVINCIA DE CORDOBA</a:t>
            </a:r>
          </a:p>
          <a:p>
            <a:pPr>
              <a:defRPr/>
            </a:pPr>
            <a:r>
              <a:rPr lang="en-US" dirty="0"/>
              <a:t>(Periodo2014- 2015)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1430353494223717"/>
          <c:y val="0.29608960752983077"/>
          <c:w val="0.50457293619543109"/>
          <c:h val="0.70391039247016929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6315447825533547"/>
                  <c:y val="6.4336884412499018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b="1" dirty="0">
                        <a:latin typeface="Times New Roman" pitchFamily="18" charset="0"/>
                        <a:cs typeface="Times New Roman" pitchFamily="18" charset="0"/>
                      </a:rPr>
                      <a:t>12 a 20 años
1%</a:t>
                    </a:r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3.2252083166347735E-2"/>
                  <c:y val="-1.3489885338648634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latin typeface="Times New Roman" pitchFamily="18" charset="0"/>
                        <a:cs typeface="Times New Roman" pitchFamily="18" charset="0"/>
                      </a:rPr>
                      <a:t>21 a 40 años
35%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3.5046743823444977E-2"/>
                  <c:y val="5.7285060300394618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b="1" dirty="0">
                        <a:latin typeface="Times New Roman" pitchFamily="18" charset="0"/>
                        <a:cs typeface="Times New Roman" pitchFamily="18" charset="0"/>
                      </a:rPr>
                      <a:t>&gt; 41 años
64%</a:t>
                    </a:r>
                  </a:p>
                </c:rich>
              </c:tx>
              <c:spPr/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es-AR"/>
              </a:p>
            </c:txPr>
            <c:showCatName val="1"/>
            <c:showPercent val="1"/>
            <c:showLeaderLines val="1"/>
            <c:leaderLines>
              <c:spPr>
                <a:ln w="57150">
                  <a:solidFill>
                    <a:srgbClr val="FF0000"/>
                  </a:solidFill>
                </a:ln>
              </c:spPr>
            </c:leaderLines>
          </c:dLbls>
          <c:cat>
            <c:strRef>
              <c:f>graficos!$A$30:$A$32</c:f>
              <c:strCache>
                <c:ptCount val="3"/>
                <c:pt idx="0">
                  <c:v>12 A 20 AÑOS</c:v>
                </c:pt>
                <c:pt idx="1">
                  <c:v>21 A 40 AÑOS</c:v>
                </c:pt>
                <c:pt idx="2">
                  <c:v>41 Y MÁS AÑOS</c:v>
                </c:pt>
              </c:strCache>
            </c:strRef>
          </c:cat>
          <c:val>
            <c:numRef>
              <c:f>graficos!$B$30:$B$32</c:f>
              <c:numCache>
                <c:formatCode>General</c:formatCode>
                <c:ptCount val="3"/>
                <c:pt idx="0">
                  <c:v>3</c:v>
                </c:pt>
                <c:pt idx="1">
                  <c:v>102</c:v>
                </c:pt>
                <c:pt idx="2">
                  <c:v>185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42"/>
  <c:chart>
    <c:title>
      <c:tx>
        <c:rich>
          <a:bodyPr/>
          <a:lstStyle/>
          <a:p>
            <a:pPr>
              <a:lnSpc>
                <a:spcPct val="150000"/>
              </a:lnSpc>
              <a:defRPr/>
            </a:pPr>
            <a:r>
              <a:rPr lang="es-ES" dirty="0"/>
              <a:t>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TOTAL de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Poblacion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en Mujeres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(n=77p) evaluadas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en Hepatitis virales, según edad  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explosion val="25"/>
          <c:dPt>
            <c:idx val="0"/>
            <c:spPr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00CC00">
                      <a:shade val="30000"/>
                      <a:satMod val="115000"/>
                    </a:srgbClr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CC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Lbls>
            <c:dLbl>
              <c:idx val="0"/>
              <c:layout>
                <c:manualLayout>
                  <c:x val="1.0006561679790026E-3"/>
                  <c:y val="-1.9441528142315544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s-AR" sz="2000" b="1">
                        <a:latin typeface="Times New Roman" pitchFamily="18" charset="0"/>
                        <a:cs typeface="Times New Roman" pitchFamily="18" charset="0"/>
                      </a:rPr>
                      <a:t>&lt;  20 años
8%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3.0938757655293088E-2"/>
                  <c:y val="-3.4269466316710412E-3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s-AR" sz="2000" b="1">
                        <a:latin typeface="Times New Roman" pitchFamily="18" charset="0"/>
                        <a:cs typeface="Times New Roman" pitchFamily="18" charset="0"/>
                      </a:rPr>
                      <a:t>21 a 40 AÑOS
32%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5.4347112860892392E-3"/>
                  <c:y val="1.1659084281131524E-2"/>
                </c:manualLayout>
              </c:layout>
              <c:tx>
                <c:rich>
                  <a:bodyPr/>
                  <a:lstStyle/>
                  <a:p>
                    <a:r>
                      <a:rPr lang="es-AR" sz="2000" b="1" dirty="0" smtClean="0">
                        <a:latin typeface="Times New Roman" pitchFamily="18" charset="0"/>
                        <a:cs typeface="Times New Roman" pitchFamily="18" charset="0"/>
                      </a:rPr>
                      <a:t>&gt; 41 años</a:t>
                    </a:r>
                    <a:r>
                      <a:rPr lang="es-AR" sz="2000" b="1" dirty="0">
                        <a:latin typeface="Times New Roman" pitchFamily="18" charset="0"/>
                        <a:cs typeface="Times New Roman" pitchFamily="18" charset="0"/>
                      </a:rPr>
                      <a:t>
60%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es-AR"/>
              </a:p>
            </c:txPr>
            <c:showCatName val="1"/>
            <c:showPercent val="1"/>
          </c:dLbls>
          <c:cat>
            <c:strRef>
              <c:f>graficos!$A$40:$A$42</c:f>
              <c:strCache>
                <c:ptCount val="3"/>
                <c:pt idx="0">
                  <c:v>MENOS DE 20 AÑOS</c:v>
                </c:pt>
                <c:pt idx="1">
                  <c:v>21 A 40 AÑOS</c:v>
                </c:pt>
                <c:pt idx="2">
                  <c:v>41 Y MÁS AÑOS</c:v>
                </c:pt>
              </c:strCache>
            </c:strRef>
          </c:cat>
          <c:val>
            <c:numRef>
              <c:f>graficos!$B$40:$B$42</c:f>
              <c:numCache>
                <c:formatCode>General</c:formatCode>
                <c:ptCount val="3"/>
                <c:pt idx="0">
                  <c:v>6</c:v>
                </c:pt>
                <c:pt idx="1">
                  <c:v>25</c:v>
                </c:pt>
                <c:pt idx="2">
                  <c:v>46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es-A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48"/>
  <c:chart>
    <c:title>
      <c:tx>
        <c:rich>
          <a:bodyPr/>
          <a:lstStyle/>
          <a:p>
            <a:pPr>
              <a:lnSpc>
                <a:spcPct val="150000"/>
              </a:lnSpc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TOTAL de Poblacion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en Hombres (n=71p)</a:t>
            </a:r>
            <a:r>
              <a:rPr lang="es-ES" sz="2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evaluados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para Hepatitis virales: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segun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edad </a:t>
            </a:r>
          </a:p>
        </c:rich>
      </c:tx>
      <c:layout>
        <c:manualLayout>
          <c:xMode val="edge"/>
          <c:yMode val="edge"/>
          <c:x val="0.10519711753588057"/>
          <c:y val="4.1666666666666664E-2"/>
        </c:manualLayout>
      </c:layout>
    </c:title>
    <c:plotArea>
      <c:layout/>
      <c:doughnutChart>
        <c:varyColors val="1"/>
        <c:ser>
          <c:idx val="0"/>
          <c:order val="0"/>
          <c:explosion val="25"/>
          <c:dPt>
            <c:idx val="1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c:spPr>
          </c:dPt>
          <c:dPt>
            <c:idx val="2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c:spPr>
          </c:dPt>
          <c:dLbls>
            <c:dLbl>
              <c:idx val="0"/>
              <c:layout>
                <c:manualLayout>
                  <c:x val="-0.27487293039297367"/>
                  <c:y val="5.098508365100316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Times New Roman" pitchFamily="18" charset="0"/>
                        <a:cs typeface="Times New Roman" pitchFamily="18" charset="0"/>
                      </a:rPr>
                      <a:t>&lt;  20 años
0%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0876571501905845"/>
                  <c:y val="-7.5628150584094611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Times New Roman" pitchFamily="18" charset="0"/>
                        <a:cs typeface="Times New Roman" pitchFamily="18" charset="0"/>
                      </a:rPr>
                      <a:t>21 a 40 años
35%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15409513509539546"/>
                  <c:y val="0.1277945112554655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Times New Roman" pitchFamily="18" charset="0"/>
                        <a:cs typeface="Times New Roman" pitchFamily="18" charset="0"/>
                      </a:rPr>
                      <a:t>&gt; 41  años
65%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es-AR"/>
              </a:p>
            </c:txPr>
            <c:showCatName val="1"/>
            <c:showPercent val="1"/>
          </c:dLbls>
          <c:cat>
            <c:strRef>
              <c:f>graficos!$A$59:$A$61</c:f>
              <c:strCache>
                <c:ptCount val="3"/>
                <c:pt idx="0">
                  <c:v>MENOS DE 20 AÑOS</c:v>
                </c:pt>
                <c:pt idx="1">
                  <c:v>21 A 40 AÑOS</c:v>
                </c:pt>
                <c:pt idx="2">
                  <c:v>41 Y MÁS AÑOS</c:v>
                </c:pt>
              </c:strCache>
            </c:strRef>
          </c:cat>
          <c:val>
            <c:numRef>
              <c:f>graficos!$B$59:$B$61</c:f>
              <c:numCache>
                <c:formatCode>General</c:formatCode>
                <c:ptCount val="3"/>
                <c:pt idx="0">
                  <c:v>0</c:v>
                </c:pt>
                <c:pt idx="1">
                  <c:v>25</c:v>
                </c:pt>
                <c:pt idx="2">
                  <c:v>46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48"/>
  <c:chart>
    <c:title>
      <c:tx>
        <c:rich>
          <a:bodyPr/>
          <a:lstStyle/>
          <a:p>
            <a:pPr>
              <a:defRPr sz="2400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Poblacion evaluada en Hepatitis virales - Año 2014 </a:t>
            </a:r>
          </a:p>
        </c:rich>
      </c:tx>
      <c:layout>
        <c:manualLayout>
          <c:xMode val="edge"/>
          <c:yMode val="edge"/>
          <c:x val="0.14231203148251159"/>
          <c:y val="2.8882942199462233E-2"/>
        </c:manualLayout>
      </c:layout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1691066769877481E-2"/>
                  <c:y val="1.8944098980292499E-2"/>
                </c:manualLayout>
              </c:layout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rgbClr val="FFFF00"/>
                        </a:solidFill>
                      </a:rPr>
                      <a:t>0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1.2619064374049865E-2"/>
                  <c:y val="2.5473050587502988E-2"/>
                </c:manualLayout>
              </c:layout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rgbClr val="FFFF00"/>
                        </a:solidFill>
                      </a:rPr>
                      <a:t>3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9.6099807299112518E-3"/>
                  <c:y val="2.7259367640169695E-2"/>
                </c:manualLayout>
              </c:layout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rgbClr val="FFFF00"/>
                        </a:solidFill>
                      </a:rPr>
                      <a:t> 3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1.0202189727310738E-2"/>
                  <c:y val="6.5199674001630006E-3"/>
                </c:manualLayout>
              </c:layout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rgbClr val="FFFF00"/>
                        </a:solidFill>
                      </a:rPr>
                      <a:t>2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4.080875890924293E-3"/>
                  <c:y val="0.17603911980440098"/>
                </c:manualLayout>
              </c:layout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rgbClr val="FFFF00"/>
                        </a:solidFill>
                      </a:rPr>
                      <a:t> 148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s-AR"/>
              </a:p>
            </c:txPr>
            <c:showVal val="1"/>
            <c:showCatName val="1"/>
          </c:dLbls>
          <c:cat>
            <c:strRef>
              <c:f>graficos!$A$79:$A$83</c:f>
              <c:strCache>
                <c:ptCount val="5"/>
                <c:pt idx="0">
                  <c:v>Ag HBs</c:v>
                </c:pt>
                <c:pt idx="1">
                  <c:v>Anti HBcore</c:v>
                </c:pt>
                <c:pt idx="2">
                  <c:v>Anti HHs</c:v>
                </c:pt>
                <c:pt idx="3">
                  <c:v>HCV</c:v>
                </c:pt>
                <c:pt idx="4">
                  <c:v>TOTAL</c:v>
                </c:pt>
              </c:strCache>
            </c:strRef>
          </c:cat>
          <c:val>
            <c:numRef>
              <c:f>graficos!$B$79:$B$83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148</c:v>
                </c:pt>
              </c:numCache>
            </c:numRef>
          </c:val>
        </c:ser>
        <c:gapWidth val="100"/>
        <c:shape val="cylinder"/>
        <c:axId val="92111232"/>
        <c:axId val="92175744"/>
        <c:axId val="0"/>
      </c:bar3DChart>
      <c:catAx>
        <c:axId val="92111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s-AR"/>
          </a:p>
        </c:txPr>
        <c:crossAx val="92175744"/>
        <c:crosses val="autoZero"/>
        <c:auto val="1"/>
        <c:lblAlgn val="ctr"/>
        <c:lblOffset val="100"/>
      </c:catAx>
      <c:valAx>
        <c:axId val="921757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es-AR"/>
          </a:p>
        </c:txPr>
        <c:crossAx val="92111232"/>
        <c:crosses val="autoZero"/>
        <c:crossBetween val="between"/>
      </c:valAx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42"/>
  <c:chart>
    <c:title>
      <c:tx>
        <c:rich>
          <a:bodyPr/>
          <a:lstStyle/>
          <a:p>
            <a:pPr>
              <a:defRPr/>
            </a:pPr>
            <a:r>
              <a:rPr lang="es-AR" dirty="0"/>
              <a:t>TOTAL</a:t>
            </a:r>
            <a:r>
              <a:rPr lang="es-AR" baseline="0" dirty="0"/>
              <a:t> de </a:t>
            </a:r>
            <a:r>
              <a:rPr lang="es-AR" dirty="0"/>
              <a:t>Vacunados</a:t>
            </a:r>
            <a:r>
              <a:rPr lang="es-AR" baseline="0" dirty="0"/>
              <a:t> </a:t>
            </a:r>
            <a:r>
              <a:rPr lang="es-AR" baseline="0" dirty="0" smtClean="0"/>
              <a:t>: n 93p,</a:t>
            </a:r>
          </a:p>
          <a:p>
            <a:pPr>
              <a:defRPr/>
            </a:pPr>
            <a:r>
              <a:rPr lang="es-AR" baseline="0" dirty="0" smtClean="0"/>
              <a:t>según </a:t>
            </a:r>
            <a:r>
              <a:rPr lang="es-AR" baseline="0" dirty="0"/>
              <a:t>sexo</a:t>
            </a:r>
          </a:p>
          <a:p>
            <a:pPr>
              <a:defRPr/>
            </a:pPr>
            <a:r>
              <a:rPr lang="es-AR" dirty="0"/>
              <a:t> PASEO DEL BUEN PASTOR  - </a:t>
            </a:r>
          </a:p>
          <a:p>
            <a:pPr>
              <a:defRPr/>
            </a:pPr>
            <a:r>
              <a:rPr lang="es-AR" dirty="0"/>
              <a:t>5 de octubre 2015 - CÓRDOBA CAPITAL</a:t>
            </a:r>
          </a:p>
        </c:rich>
      </c:tx>
      <c:layout>
        <c:manualLayout>
          <c:xMode val="edge"/>
          <c:yMode val="edge"/>
          <c:x val="0.10099295482801494"/>
          <c:y val="5.5520559930008775E-2"/>
        </c:manualLayout>
      </c:layout>
    </c:title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3.6576873197849996E-2"/>
                  <c:y val="5.5660262189473394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Hombres
45%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2.742975549108994E-2"/>
                  <c:y val="-4.296624380285798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Majors</a:t>
                    </a:r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
55%</a:t>
                    </a: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es-AR"/>
              </a:p>
            </c:txPr>
            <c:showCatName val="1"/>
            <c:showPercent val="1"/>
            <c:showLeaderLines val="1"/>
          </c:dLbls>
          <c:cat>
            <c:strRef>
              <c:f>graficos!$A$18:$A$19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graficos!$B$18:$B$19</c:f>
              <c:numCache>
                <c:formatCode>General</c:formatCode>
                <c:ptCount val="2"/>
                <c:pt idx="0">
                  <c:v>42</c:v>
                </c:pt>
                <c:pt idx="1">
                  <c:v>51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42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TOTAL Vacunados = n 93p Segun edad</a:t>
            </a:r>
          </a:p>
        </c:rich>
      </c:tx>
      <c:layout>
        <c:manualLayout>
          <c:xMode val="edge"/>
          <c:yMode val="edge"/>
          <c:x val="2.9922339399091797E-2"/>
          <c:y val="2.0129245207985372E-2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c:spPr>
          </c:dPt>
          <c:dLbls>
            <c:dLbl>
              <c:idx val="0"/>
              <c:layout>
                <c:manualLayout>
                  <c:x val="0.12293423476307112"/>
                  <c:y val="7.609719239640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dirty="0">
                        <a:latin typeface="Times New Roman" pitchFamily="18" charset="0"/>
                        <a:cs typeface="Times New Roman" pitchFamily="18" charset="0"/>
                      </a:rPr>
                      <a:t>12 a 20 años
11%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14120545985736374"/>
                  <c:y val="-9.38781515946870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dirty="0">
                        <a:latin typeface="Times New Roman" pitchFamily="18" charset="0"/>
                        <a:cs typeface="Times New Roman" pitchFamily="18" charset="0"/>
                      </a:rPr>
                      <a:t>21 A 40 años
53%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0.15385192532167413"/>
                  <c:y val="5.223136880617196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dirty="0">
                        <a:latin typeface="Times New Roman" pitchFamily="18" charset="0"/>
                        <a:cs typeface="Times New Roman" pitchFamily="18" charset="0"/>
                      </a:rPr>
                      <a:t>&gt;41 años </a:t>
                    </a:r>
                    <a:r>
                      <a:rPr lang="en-US" sz="1600" b="1" i="0" baseline="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600" b="1" i="0" dirty="0">
                        <a:latin typeface="Times New Roman" pitchFamily="18" charset="0"/>
                        <a:cs typeface="Times New Roman" pitchFamily="18" charset="0"/>
                      </a:rPr>
                      <a:t>
36%</a:t>
                    </a:r>
                  </a:p>
                </c:rich>
              </c:tx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600" b="1" i="0">
                    <a:latin typeface="Times New Roman" pitchFamily="18" charset="0"/>
                    <a:cs typeface="Times New Roman" pitchFamily="18" charset="0"/>
                  </a:defRPr>
                </a:pPr>
                <a:endParaRPr lang="es-AR"/>
              </a:p>
            </c:txPr>
            <c:showCatName val="1"/>
            <c:showPercent val="1"/>
            <c:showLeaderLines val="1"/>
          </c:dLbls>
          <c:cat>
            <c:strRef>
              <c:f>graficos!$A$35:$A$37</c:f>
              <c:strCache>
                <c:ptCount val="3"/>
                <c:pt idx="0">
                  <c:v>12 A 20 AÑOS</c:v>
                </c:pt>
                <c:pt idx="1">
                  <c:v>21 A 40 AÑOS</c:v>
                </c:pt>
                <c:pt idx="2">
                  <c:v>41 Y MÁS AÑOS</c:v>
                </c:pt>
              </c:strCache>
            </c:strRef>
          </c:cat>
          <c:val>
            <c:numRef>
              <c:f>graficos!$B$35:$B$37</c:f>
              <c:numCache>
                <c:formatCode>General</c:formatCode>
                <c:ptCount val="3"/>
                <c:pt idx="0">
                  <c:v>10</c:v>
                </c:pt>
                <c:pt idx="1">
                  <c:v>49</c:v>
                </c:pt>
                <c:pt idx="2">
                  <c:v>34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28"/>
  <c:chart>
    <c:title>
      <c:tx>
        <c:rich>
          <a:bodyPr/>
          <a:lstStyle/>
          <a:p>
            <a:pPr>
              <a:defRPr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s-AR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Población evaluada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PASEO BUEN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PASTOR – 5 de octubre de 2015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CÓRDOBA  - CAPITAL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4553753136137994E-2"/>
          <c:y val="0.28978509517343737"/>
          <c:w val="0.90544624686386199"/>
          <c:h val="0.66094102755161566"/>
        </c:manualLayout>
      </c:layout>
      <c:bubbleChart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Hombres =</a:t>
                    </a:r>
                    <a:r>
                      <a:rPr lang="en-US" sz="16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600" b="1" baseline="0" dirty="0">
                        <a:latin typeface="Times New Roman" pitchFamily="18" charset="0"/>
                        <a:cs typeface="Times New Roman" pitchFamily="18" charset="0"/>
                      </a:rPr>
                      <a:t>n </a:t>
                    </a:r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11</a:t>
                    </a:r>
                  </a:p>
                </c:rich>
              </c:tx>
              <c:dLblPos val="r"/>
              <c:showVal val="1"/>
              <c:showCatName val="1"/>
            </c:dLbl>
            <c:dLbl>
              <c:idx val="1"/>
              <c:layout>
                <c:manualLayout>
                  <c:x val="-0.11452960621951351"/>
                  <c:y val="-9.630073734517317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Majors = </a:t>
                    </a:r>
                    <a:r>
                      <a:rPr lang="en-US" sz="16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600" b="1" baseline="0" dirty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 16</a:t>
                    </a:r>
                  </a:p>
                </c:rich>
              </c:tx>
              <c:dLblPos val="r"/>
              <c:showVal val="1"/>
              <c:showCatName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es-AR"/>
              </a:p>
            </c:txPr>
            <c:dLblPos val="r"/>
            <c:showVal val="1"/>
            <c:showCatName val="1"/>
          </c:dLbls>
          <c:xVal>
            <c:strRef>
              <c:f>graficos!$A$24:$A$25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xVal>
          <c:yVal>
            <c:numRef>
              <c:f>graficos!$B$24:$B$25</c:f>
              <c:numCache>
                <c:formatCode>General</c:formatCode>
                <c:ptCount val="2"/>
                <c:pt idx="0">
                  <c:v>11</c:v>
                </c:pt>
                <c:pt idx="1">
                  <c:v>16</c:v>
                </c:pt>
              </c:numCache>
            </c:numRef>
          </c:yVal>
          <c:bubbleSize>
            <c:numLit>
              <c:formatCode>General</c:formatCode>
              <c:ptCount val="2"/>
              <c:pt idx="0">
                <c:v>1</c:v>
              </c:pt>
              <c:pt idx="1">
                <c:v>1</c:v>
              </c:pt>
            </c:numLit>
          </c:bubbleSize>
          <c:bubble3D val="1"/>
        </c:ser>
        <c:dLbls>
          <c:showVal val="1"/>
          <c:showCatName val="1"/>
        </c:dLbls>
        <c:bubbleScale val="100"/>
        <c:axId val="89696128"/>
        <c:axId val="89712512"/>
      </c:bubbleChart>
      <c:valAx>
        <c:axId val="89696128"/>
        <c:scaling>
          <c:orientation val="minMax"/>
        </c:scaling>
        <c:delete val="1"/>
        <c:axPos val="b"/>
        <c:majorGridlines/>
        <c:numFmt formatCode="dd/mm/yyyy" sourceLinked="1"/>
        <c:tickLblPos val="nextTo"/>
        <c:crossAx val="89712512"/>
        <c:crosses val="autoZero"/>
        <c:crossBetween val="midCat"/>
      </c:valAx>
      <c:valAx>
        <c:axId val="897125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es-AR"/>
          </a:p>
        </c:txPr>
        <c:crossAx val="89696128"/>
        <c:crosses val="autoZero"/>
        <c:crossBetween val="midCat"/>
      </c:valAx>
    </c:plotArea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26"/>
  <c:chart>
    <c:title>
      <c:tx>
        <c:rich>
          <a:bodyPr/>
          <a:lstStyle/>
          <a:p>
            <a:pPr>
              <a:defRPr/>
            </a:pPr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Según</a:t>
            </a:r>
            <a:r>
              <a:rPr lang="es-AR" sz="2400" baseline="0" dirty="0" smtClean="0">
                <a:latin typeface="Times New Roman" pitchFamily="18" charset="0"/>
                <a:cs typeface="Times New Roman" pitchFamily="18" charset="0"/>
              </a:rPr>
              <a:t> edad = n27p</a:t>
            </a:r>
            <a:endParaRPr lang="es-AR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7607748250218728"/>
          <c:y val="0.29540645960921552"/>
          <c:w val="0.46867864173228346"/>
          <c:h val="0.62490485564304465"/>
        </c:manualLayout>
      </c:layout>
      <c:doughnutChart>
        <c:varyColors val="1"/>
        <c:ser>
          <c:idx val="0"/>
          <c:order val="0"/>
          <c:explosion val="25"/>
          <c:dPt>
            <c:idx val="0"/>
            <c:spPr>
              <a:solidFill>
                <a:srgbClr val="CC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1"/>
            <c:spPr>
              <a:solidFill>
                <a:srgbClr val="00CC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c:spPr>
          </c:dPt>
          <c:dLbls>
            <c:dLbl>
              <c:idx val="0"/>
              <c:layout>
                <c:manualLayout>
                  <c:x val="0.16388774181808002"/>
                  <c:y val="-2.1164042325418315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a:t>20 a 40 años =
52%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0.1916653251770766"/>
                  <c:y val="-2.9629659255585642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&gt; 41 </a:t>
                    </a:r>
                    <a:r>
                      <a:rPr lang="en-US" sz="200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años</a:t>
                    </a:r>
                    <a:r>
                      <a: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=
48%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graficos!$A$44:$A$46</c:f>
              <c:strCache>
                <c:ptCount val="2"/>
                <c:pt idx="0">
                  <c:v>20 A 40 AÑOS</c:v>
                </c:pt>
                <c:pt idx="1">
                  <c:v>41 Y MÁS AÑOS</c:v>
                </c:pt>
              </c:strCache>
            </c:strRef>
          </c:cat>
          <c:val>
            <c:numRef>
              <c:f>graficos!$B$44:$B$46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44"/>
  <c:chart>
    <c:title>
      <c:tx>
        <c:rich>
          <a:bodyPr/>
          <a:lstStyle/>
          <a:p>
            <a:pPr>
              <a:defRPr/>
            </a:pPr>
            <a:r>
              <a:rPr lang="es-AR" sz="2000" dirty="0" smtClean="0">
                <a:latin typeface="Times New Roman" pitchFamily="18" charset="0"/>
                <a:cs typeface="Times New Roman" pitchFamily="18" charset="0"/>
              </a:rPr>
              <a:t>Población</a:t>
            </a:r>
            <a:r>
              <a:rPr lang="es-AR" sz="20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000" baseline="0" dirty="0">
                <a:latin typeface="Times New Roman" pitchFamily="18" charset="0"/>
                <a:cs typeface="Times New Roman" pitchFamily="18" charset="0"/>
              </a:rPr>
              <a:t>evaluada: n=27 p</a:t>
            </a:r>
            <a:endParaRPr lang="es-AR" sz="20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graficos!$A$62:$A$65</c:f>
              <c:strCache>
                <c:ptCount val="4"/>
                <c:pt idx="0">
                  <c:v>Anti HBcore</c:v>
                </c:pt>
                <c:pt idx="1">
                  <c:v>Anti HBS</c:v>
                </c:pt>
                <c:pt idx="2">
                  <c:v>HCV</c:v>
                </c:pt>
                <c:pt idx="3">
                  <c:v>Total </c:v>
                </c:pt>
              </c:strCache>
            </c:strRef>
          </c:cat>
          <c:val>
            <c:numRef>
              <c:f>graficos!$B$62:$B$65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27</c:v>
                </c:pt>
              </c:numCache>
            </c:numRef>
          </c:val>
        </c:ser>
        <c:shape val="cylinder"/>
        <c:axId val="131654784"/>
        <c:axId val="132535424"/>
        <c:axId val="0"/>
      </c:bar3DChart>
      <c:catAx>
        <c:axId val="131654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s-AR"/>
          </a:p>
        </c:txPr>
        <c:crossAx val="132535424"/>
        <c:crosses val="autoZero"/>
        <c:auto val="1"/>
        <c:lblAlgn val="ctr"/>
        <c:lblOffset val="100"/>
      </c:catAx>
      <c:valAx>
        <c:axId val="1325354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s-AR"/>
          </a:p>
        </c:txPr>
        <c:crossAx val="13165478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88BE8-11DA-4625-B45D-E8CCA157AFEE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471B1-39E2-4588-A759-93F4D983171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E69-D978-4D5E-B8A3-7DB92CAE92A0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6D9-85A3-455D-8DD4-A6BBABA9AB4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E69-D978-4D5E-B8A3-7DB92CAE92A0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6D9-85A3-455D-8DD4-A6BBABA9AB4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E69-D978-4D5E-B8A3-7DB92CAE92A0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6D9-85A3-455D-8DD4-A6BBABA9AB4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E69-D978-4D5E-B8A3-7DB92CAE92A0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6D9-85A3-455D-8DD4-A6BBABA9AB4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E69-D978-4D5E-B8A3-7DB92CAE92A0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6D9-85A3-455D-8DD4-A6BBABA9AB4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E69-D978-4D5E-B8A3-7DB92CAE92A0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6D9-85A3-455D-8DD4-A6BBABA9AB4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5" indent="0">
              <a:buNone/>
              <a:defRPr sz="1600" b="1"/>
            </a:lvl8pPr>
            <a:lvl9pPr marL="365732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5" indent="0">
              <a:buNone/>
              <a:defRPr sz="1600" b="1"/>
            </a:lvl8pPr>
            <a:lvl9pPr marL="365732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E69-D978-4D5E-B8A3-7DB92CAE92A0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6D9-85A3-455D-8DD4-A6BBABA9AB4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E69-D978-4D5E-B8A3-7DB92CAE92A0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6D9-85A3-455D-8DD4-A6BBABA9AB4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E69-D978-4D5E-B8A3-7DB92CAE92A0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6D9-85A3-455D-8DD4-A6BBABA9AB4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5" indent="0">
              <a:buNone/>
              <a:defRPr sz="900"/>
            </a:lvl6pPr>
            <a:lvl7pPr marL="2742990" indent="0">
              <a:buNone/>
              <a:defRPr sz="900"/>
            </a:lvl7pPr>
            <a:lvl8pPr marL="3200155" indent="0">
              <a:buNone/>
              <a:defRPr sz="900"/>
            </a:lvl8pPr>
            <a:lvl9pPr marL="365732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E69-D978-4D5E-B8A3-7DB92CAE92A0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6D9-85A3-455D-8DD4-A6BBABA9AB4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0" indent="0">
              <a:buNone/>
              <a:defRPr sz="2400"/>
            </a:lvl3pPr>
            <a:lvl4pPr marL="1371495" indent="0">
              <a:buNone/>
              <a:defRPr sz="2000"/>
            </a:lvl4pPr>
            <a:lvl5pPr marL="1828660" indent="0">
              <a:buNone/>
              <a:defRPr sz="2000"/>
            </a:lvl5pPr>
            <a:lvl6pPr marL="2285825" indent="0">
              <a:buNone/>
              <a:defRPr sz="2000"/>
            </a:lvl6pPr>
            <a:lvl7pPr marL="2742990" indent="0">
              <a:buNone/>
              <a:defRPr sz="2000"/>
            </a:lvl7pPr>
            <a:lvl8pPr marL="3200155" indent="0">
              <a:buNone/>
              <a:defRPr sz="2000"/>
            </a:lvl8pPr>
            <a:lvl9pPr marL="365732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5" indent="0">
              <a:buNone/>
              <a:defRPr sz="900"/>
            </a:lvl6pPr>
            <a:lvl7pPr marL="2742990" indent="0">
              <a:buNone/>
              <a:defRPr sz="900"/>
            </a:lvl7pPr>
            <a:lvl8pPr marL="3200155" indent="0">
              <a:buNone/>
              <a:defRPr sz="900"/>
            </a:lvl8pPr>
            <a:lvl9pPr marL="365732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E69-D978-4D5E-B8A3-7DB92CAE92A0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6D9-85A3-455D-8DD4-A6BBABA9AB4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8E69-D978-4D5E-B8A3-7DB92CAE92A0}" type="datetimeFigureOut">
              <a:rPr lang="es-ES_tradnl" smtClean="0"/>
              <a:pPr/>
              <a:t>28/11/2015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56D9-85A3-455D-8DD4-A6BBABA9AB4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3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3" indent="-285728" algn="l" defTabSz="9143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8" indent="-228583" algn="l" defTabSz="9143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3" indent="-228583" algn="l" defTabSz="9143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8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8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C:\Users\Usuario\Desktop\anlis_28.jpg"/>
          <p:cNvPicPr>
            <a:picLocks noChangeAspect="1" noChangeArrowheads="1"/>
          </p:cNvPicPr>
          <p:nvPr/>
        </p:nvPicPr>
        <p:blipFill>
          <a:blip r:embed="rId2">
            <a:lum bright="10000" contrast="-40000"/>
          </a:blip>
          <a:srcRect l="4081" t="6431" r="2551" b="64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857224" y="928671"/>
            <a:ext cx="7715304" cy="5214974"/>
          </a:xfrm>
          <a:prstGeom prst="rect">
            <a:avLst/>
          </a:prstGeom>
        </p:spPr>
        <p:txBody>
          <a:bodyPr wrap="none" lIns="91433" tIns="45716" rIns="91433" bIns="45716" fromWordArt="1" anchor="ctr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9900CC"/>
              </a:extrusion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24ª. Reunión Anual 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“Unidades Centinela (UC)”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Para Hepatitis 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Virales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“Cuatro ejes de acción para contribuir al Control” </a:t>
            </a:r>
            <a:endParaRPr lang="es-AR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1.paperblog.com/i/200/2008931/28-julio-dia-mundial-hepatitis-hepatitis-vira-L-F6zm99.pn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n 3"/>
          <p:cNvPicPr>
            <a:picLocks noChangeAspect="1" noChangeArrowheads="1"/>
          </p:cNvPicPr>
          <p:nvPr/>
        </p:nvPicPr>
        <p:blipFill>
          <a:blip r:embed="rId3"/>
          <a:srcRect l="11156" r="8884" b="8334"/>
          <a:stretch>
            <a:fillRect/>
          </a:stretch>
        </p:blipFill>
        <p:spPr bwMode="auto">
          <a:xfrm>
            <a:off x="8104188" y="0"/>
            <a:ext cx="1039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C:\Users\01\Pictures\imagen2_php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57" r="17857"/>
          <a:stretch>
            <a:fillRect/>
          </a:stretch>
        </p:blipFill>
        <p:spPr bwMode="auto">
          <a:xfrm>
            <a:off x="0" y="1357298"/>
            <a:ext cx="150016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0"/>
            <a:ext cx="8501062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“Unidad Centinela Hospital San Roque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Ministerio de Salud de Córdoba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Secretaría de Salud de la Municipalidad de Córdoba”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“28 de julio de 2014”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0" y="3071813"/>
            <a:ext cx="9144000" cy="378618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invita a concientizarte, prevenirte y protegerte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Debes saber que son…….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“LAS HEPATITIS VIRALES”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 : Plaza de la Intendencia, Av. Marcelo T. de Alvear y Av. Duarte Quirós, día 27 de julio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San Roque, Bajada Pucará 1900, día 28 de julio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AR" sz="3200" dirty="0"/>
          </a:p>
        </p:txBody>
      </p:sp>
      <p:pic>
        <p:nvPicPr>
          <p:cNvPr id="11" name="Picture 1" descr="C:\Users\Usuario\Desktop\escudo_cba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0" y="0"/>
            <a:ext cx="1071538" cy="1232402"/>
          </a:xfrm>
          <a:prstGeom prst="rect">
            <a:avLst/>
          </a:prstGeom>
          <a:noFill/>
        </p:spPr>
      </p:pic>
      <p:pic>
        <p:nvPicPr>
          <p:cNvPr id="12" name="Picture 2" descr="D:\Documentos\SILVIA\Mis imágenes\FOTOS _HOSPITAL SAN ROQUE\IMG-20151007-WA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5" y="1928802"/>
            <a:ext cx="2571736" cy="114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0" y="2285992"/>
            <a:ext cx="9144000" cy="45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Llamada de nube"/>
          <p:cNvSpPr/>
          <p:nvPr/>
        </p:nvSpPr>
        <p:spPr>
          <a:xfrm rot="21007128">
            <a:off x="3457508" y="777427"/>
            <a:ext cx="2592288" cy="2221596"/>
          </a:xfrm>
          <a:prstGeom prst="cloudCallou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PREVENIR Y TRATAR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6551613" y="285728"/>
            <a:ext cx="2592387" cy="2928957"/>
          </a:xfrm>
          <a:prstGeom prst="cloudCallou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Saber que el contagio es por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Virus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A,B,C…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A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15 Llamada de nube"/>
          <p:cNvSpPr/>
          <p:nvPr/>
        </p:nvSpPr>
        <p:spPr>
          <a:xfrm rot="20339301">
            <a:off x="144702" y="801162"/>
            <a:ext cx="2592387" cy="2409124"/>
          </a:xfrm>
          <a:prstGeom prst="cloudCallou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CONOCER Y DIFUNDIR</a:t>
            </a:r>
          </a:p>
        </p:txBody>
      </p:sp>
      <p:pic>
        <p:nvPicPr>
          <p:cNvPr id="15" name="Picture 1" descr="C:\Users\Usuario\Desktop\escudo_cba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0" y="0"/>
            <a:ext cx="1071538" cy="1232402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Hepatitis Virales</a:t>
            </a:r>
          </a:p>
          <a:p>
            <a:pPr algn="ctr"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Hospital San Roque</a:t>
            </a:r>
            <a:r>
              <a:rPr lang="es-ES_tradnl" sz="40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 </a:t>
            </a:r>
            <a:endParaRPr lang="es-ES_tradnl" sz="4000" b="1" spc="6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2333685"/>
            <a:ext cx="9144000" cy="4708981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60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28 de Julio de 2014</a:t>
            </a:r>
          </a:p>
          <a:p>
            <a:pPr algn="ctr">
              <a:defRPr/>
            </a:pPr>
            <a:endParaRPr lang="es-ES_tradnl" sz="4800" b="1" spc="600" dirty="0" smtClean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TODOS PODEMOS</a:t>
            </a:r>
          </a:p>
          <a:p>
            <a:pPr algn="ctr">
              <a:defRPr/>
            </a:pPr>
            <a:endParaRPr lang="es-ES_tradnl" sz="4800" b="1" spc="600" dirty="0" smtClean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Pueden ser epidemias silenciosas!!!!</a:t>
            </a:r>
            <a:r>
              <a:rPr lang="es-ES_tradnl" sz="40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 </a:t>
            </a:r>
            <a:endParaRPr lang="es-ES_tradnl" sz="4000" b="1" spc="6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C:\Users\Usuario\Desktop\escudo_cba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0" y="0"/>
            <a:ext cx="1071538" cy="1232402"/>
          </a:xfrm>
          <a:prstGeom prst="rect">
            <a:avLst/>
          </a:prstGeom>
          <a:noFill/>
        </p:spPr>
      </p:pic>
      <p:sp>
        <p:nvSpPr>
          <p:cNvPr id="18" name="17 Llamada de nube"/>
          <p:cNvSpPr/>
          <p:nvPr/>
        </p:nvSpPr>
        <p:spPr>
          <a:xfrm rot="20987520">
            <a:off x="3249152" y="687133"/>
            <a:ext cx="3145763" cy="2554775"/>
          </a:xfrm>
          <a:prstGeom prst="cloudCallou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PROTEGETE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VACUNATE</a:t>
            </a:r>
            <a:endParaRPr lang="es-A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18 Llamada de nube"/>
          <p:cNvSpPr/>
          <p:nvPr/>
        </p:nvSpPr>
        <p:spPr>
          <a:xfrm rot="18597798">
            <a:off x="-216629" y="901508"/>
            <a:ext cx="2985212" cy="2557238"/>
          </a:xfrm>
          <a:prstGeom prst="cloudCallou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VACUNATE</a:t>
            </a:r>
          </a:p>
        </p:txBody>
      </p:sp>
      <p:sp>
        <p:nvSpPr>
          <p:cNvPr id="20" name="19 Llamada de nube"/>
          <p:cNvSpPr/>
          <p:nvPr/>
        </p:nvSpPr>
        <p:spPr>
          <a:xfrm>
            <a:off x="6357950" y="642918"/>
            <a:ext cx="2786050" cy="2143127"/>
          </a:xfrm>
          <a:prstGeom prst="cloudCallout">
            <a:avLst>
              <a:gd name="adj1" fmla="val -37009"/>
              <a:gd name="adj2" fmla="val 101885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PEDÍ EL ANÁLISIS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0" y="6143625"/>
            <a:ext cx="2857500" cy="714375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Hepatitis A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3214678" y="6143625"/>
            <a:ext cx="2857500" cy="714375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Hepatitis </a:t>
            </a: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286500" y="6143625"/>
            <a:ext cx="2857500" cy="714375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Hepatitis </a:t>
            </a: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0" y="4143380"/>
            <a:ext cx="9144000" cy="1015663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60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28 de Julio de 2014</a:t>
            </a:r>
            <a:r>
              <a:rPr lang="es-ES_tradnl" sz="40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 </a:t>
            </a:r>
            <a:endParaRPr lang="es-ES_tradnl" sz="4000" b="1" spc="6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Hepatitis Virales</a:t>
            </a:r>
          </a:p>
          <a:p>
            <a:pPr algn="ctr"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Hospital San Roque</a:t>
            </a:r>
            <a:r>
              <a:rPr lang="es-ES_tradnl" sz="40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 </a:t>
            </a:r>
            <a:endParaRPr lang="es-ES_tradnl" sz="4000" b="1" spc="6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6429"/>
            <a:ext cx="4683536" cy="351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251" name="Picture 3" descr="C:\Users\Usuario\Desktop\altAt4UqMoqg-D3_z7jj1zNcQ1eaS7b-oEEEJMf-pPsLxvw_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28" y="3357562"/>
            <a:ext cx="4833972" cy="3500438"/>
          </a:xfrm>
          <a:prstGeom prst="rect">
            <a:avLst/>
          </a:prstGeom>
          <a:noFill/>
        </p:spPr>
      </p:pic>
      <p:pic>
        <p:nvPicPr>
          <p:cNvPr id="181252" name="Picture 4" descr="C:\Users\Usuario\Desktop\altAuMK5t0P_OFu8Y-T3VReaDeLdrNxA3F3S_v6BqeqqNiR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542"/>
            <a:ext cx="9144000" cy="3616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/>
        </p:nvGraphicFramePr>
        <p:xfrm>
          <a:off x="1071538" y="2928910"/>
          <a:ext cx="742955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0" y="2071678"/>
            <a:ext cx="657226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de población: </a:t>
            </a:r>
            <a:r>
              <a:rPr lang="es-AR" sz="28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n= 148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Hepatitis Virales</a:t>
            </a:r>
          </a:p>
          <a:p>
            <a:pPr algn="ctr"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Hospital San Roque</a:t>
            </a:r>
          </a:p>
          <a:p>
            <a:pPr algn="ctr"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Año 2014</a:t>
            </a:r>
            <a:r>
              <a:rPr lang="es-ES_tradnl" sz="40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 </a:t>
            </a:r>
            <a:endParaRPr lang="es-ES_tradnl" sz="4000" b="1" spc="6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Gráfico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8 Gráfico"/>
          <p:cNvGraphicFramePr>
            <a:graphicFrameLocks/>
          </p:cNvGraphicFramePr>
          <p:nvPr/>
        </p:nvGraphicFramePr>
        <p:xfrm>
          <a:off x="0" y="0"/>
          <a:ext cx="9144000" cy="650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os\SILVIA\Mis imágenes\FOTOS _HOSPITAL SAN ROQUE\IMG-20151007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dor\Escritorio\43147099.jpg"/>
          <p:cNvPicPr>
            <a:picLocks noChangeAspect="1" noChangeArrowheads="1"/>
          </p:cNvPicPr>
          <p:nvPr/>
        </p:nvPicPr>
        <p:blipFill>
          <a:blip r:embed="rId3"/>
          <a:srcRect l="18500" t="5708" r="23000" b="5708"/>
          <a:stretch>
            <a:fillRect/>
          </a:stretch>
        </p:blipFill>
        <p:spPr bwMode="auto">
          <a:xfrm>
            <a:off x="-1" y="0"/>
            <a:ext cx="3143241" cy="2417878"/>
          </a:xfrm>
          <a:prstGeom prst="rect">
            <a:avLst/>
          </a:prstGeom>
          <a:noFill/>
        </p:spPr>
      </p:pic>
      <p:pic>
        <p:nvPicPr>
          <p:cNvPr id="9" name="Picture 5" descr="C:\Documents and Settings\Administrador\Escritorio\Escudo_COA_Cordoba_province_argenti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785794"/>
            <a:ext cx="1068554" cy="1335485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0" y="1428737"/>
            <a:ext cx="9144000" cy="5632311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“SEMANA de DETECCION de HEPATITIS VIRALES”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Hospital San Roque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Córdoba_2015</a:t>
            </a:r>
            <a:endParaRPr lang="es-ES_tradnl" sz="4800" b="1" spc="6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3" descr="C:\Users\Usuario\Desktop\WP_20150905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360344" cy="7358114"/>
          </a:xfrm>
          <a:prstGeom prst="rect">
            <a:avLst/>
          </a:prstGeom>
          <a:noFill/>
        </p:spPr>
      </p:pic>
      <p:pic>
        <p:nvPicPr>
          <p:cNvPr id="4" name="Picture 2" descr="C:\Users\Usuario\Desktop\IMG-20150905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643182"/>
            <a:ext cx="3157237" cy="4214818"/>
          </a:xfrm>
          <a:prstGeom prst="rect">
            <a:avLst/>
          </a:prstGeom>
          <a:noFill/>
        </p:spPr>
      </p:pic>
      <p:pic>
        <p:nvPicPr>
          <p:cNvPr id="182276" name="Picture 4" descr="C:\Users\Usuario\Desktop\IMG-20150905-WA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643182"/>
            <a:ext cx="3143240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1\Desktop\hepatitis_60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100"/>
            <a:ext cx="9144000" cy="688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428596" y="785794"/>
            <a:ext cx="8215370" cy="5715040"/>
          </a:xfrm>
          <a:prstGeom prst="rect">
            <a:avLst/>
          </a:prstGeom>
        </p:spPr>
        <p:txBody>
          <a:bodyPr wrap="none" lIns="91433" tIns="45716" rIns="91433" bIns="45716" fromWordArt="1" anchor="ctr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9900CC"/>
              </a:extrusion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Hepatitis 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Virales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“Unidad centinela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Córdoba _ Región Centro”</a:t>
            </a:r>
          </a:p>
        </p:txBody>
      </p:sp>
      <p:pic>
        <p:nvPicPr>
          <p:cNvPr id="7" name="Picture 2" descr="D:\Documentos\SILVIA\Mis imágenes\FOTOS _HOSPITAL SAN ROQUE\IMG-20151007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8173" y="0"/>
            <a:ext cx="2645827" cy="1785927"/>
          </a:xfrm>
          <a:prstGeom prst="rect">
            <a:avLst/>
          </a:prstGeom>
          <a:noFill/>
        </p:spPr>
      </p:pic>
      <p:pic>
        <p:nvPicPr>
          <p:cNvPr id="117761" name="Picture 1" descr="C:\Users\Usuario\Desktop\escudo_cba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0" y="-1"/>
            <a:ext cx="1500166" cy="1725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/>
        </p:nvGraphicFramePr>
        <p:xfrm>
          <a:off x="0" y="0"/>
          <a:ext cx="5715040" cy="353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Gráfico"/>
          <p:cNvGraphicFramePr>
            <a:graphicFrameLocks/>
          </p:cNvGraphicFramePr>
          <p:nvPr/>
        </p:nvGraphicFramePr>
        <p:xfrm>
          <a:off x="3571868" y="3429000"/>
          <a:ext cx="557213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/>
          </p:cNvGraphicFramePr>
          <p:nvPr/>
        </p:nvGraphicFramePr>
        <p:xfrm>
          <a:off x="857224" y="0"/>
          <a:ext cx="7429520" cy="395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/>
        </p:nvGraphicFramePr>
        <p:xfrm>
          <a:off x="2357422" y="4214818"/>
          <a:ext cx="5000660" cy="264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Gráfico"/>
          <p:cNvGraphicFramePr/>
          <p:nvPr/>
        </p:nvGraphicFramePr>
        <p:xfrm>
          <a:off x="285720" y="-214338"/>
          <a:ext cx="885828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Documents and Settings\Administrador\Escritorio\DÍA MUNDIAL DE LAS HEPATITIS\10341558_1630671817181015_213245334428415901_n.jpg"/>
          <p:cNvPicPr>
            <a:picLocks noChangeAspect="1" noChangeArrowheads="1"/>
          </p:cNvPicPr>
          <p:nvPr/>
        </p:nvPicPr>
        <p:blipFill>
          <a:blip r:embed="rId2"/>
          <a:srcRect l="19531" t="8333" r="17187" b="4166"/>
          <a:stretch>
            <a:fillRect/>
          </a:stretch>
        </p:blipFill>
        <p:spPr bwMode="auto">
          <a:xfrm>
            <a:off x="0" y="1"/>
            <a:ext cx="9144000" cy="6950628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57224" y="928671"/>
            <a:ext cx="7715304" cy="5214974"/>
          </a:xfrm>
          <a:prstGeom prst="rect">
            <a:avLst/>
          </a:prstGeom>
        </p:spPr>
        <p:txBody>
          <a:bodyPr wrap="none" lIns="91433" tIns="45716" rIns="91433" bIns="45716" fromWordArt="1" anchor="ctr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9900CC"/>
              </a:extrusionClr>
            </a:sp3d>
          </a:bodyPr>
          <a:lstStyle/>
          <a:p>
            <a:pPr algn="ctr"/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Hepatitis </a:t>
            </a:r>
          </a:p>
          <a:p>
            <a:pPr algn="ctr"/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Virales _ 2015</a:t>
            </a:r>
          </a:p>
          <a:p>
            <a:pPr algn="ctr"/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“Unidad centinela”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Documents and Settings\Administrador\Escritorio\DÍA MUNDIAL DE LAS HEPATITIS\10427318_1634721433442720_8087163205917070879_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3125" r="7812"/>
          <a:stretch>
            <a:fillRect/>
          </a:stretch>
        </p:blipFill>
        <p:spPr bwMode="auto">
          <a:xfrm>
            <a:off x="-1" y="0"/>
            <a:ext cx="6362463" cy="5357826"/>
          </a:xfrm>
          <a:prstGeom prst="rect">
            <a:avLst/>
          </a:prstGeom>
          <a:noFill/>
        </p:spPr>
      </p:pic>
      <p:pic>
        <p:nvPicPr>
          <p:cNvPr id="104451" name="Picture 3" descr="C:\Documents and Settings\Administrador\Escritorio\DÍA MUNDIAL DE LAS HEPATITIS\11390300_1634672933447570_2809482821252455405_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E1DC"/>
              </a:clrFrom>
              <a:clrTo>
                <a:srgbClr val="DFE1DC">
                  <a:alpha val="0"/>
                </a:srgbClr>
              </a:clrTo>
            </a:clrChange>
          </a:blip>
          <a:srcRect l="22656" t="3125" r="17969"/>
          <a:stretch>
            <a:fillRect/>
          </a:stretch>
        </p:blipFill>
        <p:spPr bwMode="auto">
          <a:xfrm>
            <a:off x="4786314" y="2038325"/>
            <a:ext cx="4357686" cy="481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4975657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36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Hepatitis </a:t>
            </a:r>
            <a:r>
              <a:rPr lang="es-ES_tradnl" sz="36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Virales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36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Campaña de vacunación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36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Legislatura de la Provincia de Córdoba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36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Periodo 2014 - 2015</a:t>
            </a:r>
            <a:endParaRPr lang="es-ES_tradnl" sz="3600" b="1" spc="600" dirty="0" smtClean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ES_tradnl" sz="36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Hospital San Roque</a:t>
            </a:r>
            <a:r>
              <a:rPr lang="es-ES_tradnl" sz="36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 </a:t>
            </a:r>
            <a:endParaRPr lang="es-ES_tradnl" sz="3600" b="1" spc="6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</p:txBody>
      </p:sp>
      <p:pic>
        <p:nvPicPr>
          <p:cNvPr id="3" name="Picture 2" descr="D:\Documentos\SILVIA\Mis imágenes\FOTOS _HOSPITAL SAN ROQUE\IMG-2015100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678" y="0"/>
            <a:ext cx="2328322" cy="1571612"/>
          </a:xfrm>
          <a:prstGeom prst="rect">
            <a:avLst/>
          </a:prstGeom>
          <a:noFill/>
        </p:spPr>
      </p:pic>
      <p:pic>
        <p:nvPicPr>
          <p:cNvPr id="4" name="Picture 1" descr="C:\Users\Usuario\Desktop\escudo_cba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0" y="-1"/>
            <a:ext cx="1500166" cy="1725377"/>
          </a:xfrm>
          <a:prstGeom prst="rect">
            <a:avLst/>
          </a:prstGeom>
          <a:noFill/>
        </p:spPr>
      </p:pic>
      <p:pic>
        <p:nvPicPr>
          <p:cNvPr id="194562" name="Picture 2" descr="C:\Users\Usuario\Desktop\Fachada-legis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890719" y="4652723"/>
            <a:ext cx="4610107" cy="2205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>
            <a:graphicFrameLocks/>
          </p:cNvGraphicFramePr>
          <p:nvPr/>
        </p:nvGraphicFramePr>
        <p:xfrm>
          <a:off x="500034" y="428604"/>
          <a:ext cx="807249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os\SILVIA\Mis imágenes\FOTOS _HOSPITAL SAN ROQUE\IMG-20151007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dor\Escritorio\43147099.jpg"/>
          <p:cNvPicPr>
            <a:picLocks noChangeAspect="1" noChangeArrowheads="1"/>
          </p:cNvPicPr>
          <p:nvPr/>
        </p:nvPicPr>
        <p:blipFill>
          <a:blip r:embed="rId3"/>
          <a:srcRect l="18500" t="5708" r="23000" b="5708"/>
          <a:stretch>
            <a:fillRect/>
          </a:stretch>
        </p:blipFill>
        <p:spPr bwMode="auto">
          <a:xfrm>
            <a:off x="-1" y="0"/>
            <a:ext cx="3143241" cy="2417878"/>
          </a:xfrm>
          <a:prstGeom prst="rect">
            <a:avLst/>
          </a:prstGeom>
          <a:noFill/>
        </p:spPr>
      </p:pic>
      <p:pic>
        <p:nvPicPr>
          <p:cNvPr id="9" name="Picture 5" descr="C:\Documents and Settings\Administrador\Escritorio\Escudo_COA_Cordoba_province_argenti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785794"/>
            <a:ext cx="1068554" cy="1335485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0" y="1428737"/>
            <a:ext cx="9144000" cy="5632311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“SEMANA DE LA DETECCIÓN DEL HEPATOCARCINOMA”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HOSPITAL SAN ROQUE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CÓRDOBA_2015</a:t>
            </a:r>
            <a:endParaRPr lang="es-ES_tradnl" sz="4800" b="1" spc="6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istrador\Escritorio\HCC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15" b="12109"/>
          <a:stretch>
            <a:fillRect/>
          </a:stretch>
        </p:blipFill>
        <p:spPr bwMode="auto">
          <a:xfrm>
            <a:off x="4786314" y="2143116"/>
            <a:ext cx="4500562" cy="3214686"/>
          </a:xfrm>
          <a:prstGeom prst="rect">
            <a:avLst/>
          </a:prstGeom>
          <a:noFill/>
        </p:spPr>
      </p:pic>
      <p:pic>
        <p:nvPicPr>
          <p:cNvPr id="4102" name="Picture 6" descr="C:\Documents and Settings\Administrador\Mis documentos\Downloads\descarg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552941"/>
            <a:ext cx="3143239" cy="230505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 rot="1679106">
            <a:off x="1984136" y="5674603"/>
            <a:ext cx="609202" cy="69217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HCC</a:t>
            </a:r>
            <a:endParaRPr lang="es-ES_trad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Llamada de nube"/>
          <p:cNvSpPr/>
          <p:nvPr/>
        </p:nvSpPr>
        <p:spPr>
          <a:xfrm>
            <a:off x="0" y="1285860"/>
            <a:ext cx="5214942" cy="3357586"/>
          </a:xfrm>
          <a:prstGeom prst="cloudCallou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rgbClr val="FFC000"/>
            </a:solidFill>
            <a:prstDash val="sys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_tradnl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¿Sí padeces …..</a:t>
            </a:r>
          </a:p>
          <a:p>
            <a:pPr algn="ctr">
              <a:lnSpc>
                <a:spcPct val="150000"/>
              </a:lnSpc>
            </a:pPr>
            <a:r>
              <a:rPr lang="es-ES_tradnl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ENFERMEDAD HEPÁTICA CRÓNICA por :  virus B, virus C, alcohol o hígado graso?</a:t>
            </a:r>
          </a:p>
          <a:p>
            <a:pPr algn="ctr">
              <a:lnSpc>
                <a:spcPct val="150000"/>
              </a:lnSpc>
            </a:pPr>
            <a:r>
              <a:rPr lang="es-ES_tradnl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 puedes hacer una ecografía </a:t>
            </a:r>
            <a:endParaRPr lang="es-ES_tradnl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3500438"/>
            <a:ext cx="2928926" cy="64294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rgbClr val="FFC000"/>
            </a:solidFill>
            <a:prstDash val="sys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Concientizar  la detección precoz del  Hepatocarcinoma</a:t>
            </a:r>
            <a:endParaRPr lang="es-ES_trad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Flecha izquierda"/>
          <p:cNvSpPr/>
          <p:nvPr/>
        </p:nvSpPr>
        <p:spPr>
          <a:xfrm>
            <a:off x="5786446" y="3643314"/>
            <a:ext cx="500066" cy="428628"/>
          </a:xfrm>
          <a:prstGeom prst="lef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15 Rectángulo"/>
          <p:cNvSpPr/>
          <p:nvPr/>
        </p:nvSpPr>
        <p:spPr>
          <a:xfrm>
            <a:off x="2071670" y="4906504"/>
            <a:ext cx="7072330" cy="1951496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  <a:defRPr/>
            </a:pPr>
            <a:r>
              <a:rPr lang="es-ES_tradnl" sz="2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Lugar: Hospital San Roque Bajada Pucará 1900 </a:t>
            </a:r>
          </a:p>
          <a:p>
            <a:pPr algn="r">
              <a:lnSpc>
                <a:spcPct val="150000"/>
              </a:lnSpc>
              <a:defRPr/>
            </a:pPr>
            <a:r>
              <a:rPr lang="es-ES_tradnl" sz="2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26 al 30 de octubre de 2015</a:t>
            </a:r>
          </a:p>
        </p:txBody>
      </p:sp>
      <p:pic>
        <p:nvPicPr>
          <p:cNvPr id="17" name="Picture 2" descr="D:\Documentos\SILVIA\Mis imágenes\FOTOS _HOSPITAL SAN ROQUE\IMG-20151007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2143108" cy="1446593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32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“SEMANA DE LA DETECCIÓN DEL HEPATOCARCINOMA_2015”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1\Desktop\hepatitis_60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Documentos\SILVIA\Mis imágenes\FOTOS _HOSPITAL SAN ROQUE\IMG-20151007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8173" y="0"/>
            <a:ext cx="2645827" cy="1785927"/>
          </a:xfrm>
          <a:prstGeom prst="rect">
            <a:avLst/>
          </a:prstGeom>
          <a:noFill/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0" y="3500438"/>
            <a:ext cx="4643947" cy="1307886"/>
          </a:xfrm>
          <a:prstGeom prst="rect">
            <a:avLst/>
          </a:prstGeom>
        </p:spPr>
        <p:txBody>
          <a:bodyPr wrap="none" lIns="91433" tIns="45716" rIns="91433" bIns="45716" fromWordArt="1">
            <a:prstTxWarp prst="textCascadeDown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9900CC"/>
              </a:extrusionClr>
            </a:sp3d>
          </a:bodyPr>
          <a:lstStyle/>
          <a:p>
            <a:pPr algn="ctr"/>
            <a:r>
              <a:rPr lang="es-ES_tradnl" sz="3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Harrington"/>
              </a:rPr>
              <a:t>Prof. Dra. Silvia </a:t>
            </a:r>
            <a:r>
              <a:rPr lang="es-ES_tradnl" sz="3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Harrington"/>
              </a:rPr>
              <a:t>Mengarelli</a:t>
            </a:r>
          </a:p>
          <a:p>
            <a:pPr algn="ctr"/>
            <a:r>
              <a:rPr lang="es-ES_tradnl" sz="3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Harrington"/>
              </a:rPr>
              <a:t>Comp.  Clínico</a:t>
            </a:r>
            <a:endParaRPr lang="es-ES_tradnl" sz="3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560000" scaled="1"/>
              </a:gradFill>
              <a:latin typeface="Harrington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0" y="5550114"/>
            <a:ext cx="4643947" cy="1307886"/>
          </a:xfrm>
          <a:prstGeom prst="rect">
            <a:avLst/>
          </a:prstGeom>
        </p:spPr>
        <p:txBody>
          <a:bodyPr wrap="none" lIns="91433" tIns="45716" rIns="91433" bIns="45716" fromWordArt="1">
            <a:prstTxWarp prst="textCascadeDown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9900CC"/>
              </a:extrusionClr>
            </a:sp3d>
          </a:bodyPr>
          <a:lstStyle/>
          <a:p>
            <a:pPr algn="ctr"/>
            <a:r>
              <a:rPr lang="es-ES_tradnl" sz="3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Harrington"/>
              </a:rPr>
              <a:t>Lic. Miguel Tissera</a:t>
            </a:r>
          </a:p>
          <a:p>
            <a:pPr algn="ctr"/>
            <a:r>
              <a:rPr lang="es-ES_tradnl" sz="3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Harrington"/>
              </a:rPr>
              <a:t>Comp. Epidemiológico</a:t>
            </a:r>
            <a:endParaRPr lang="es-ES_tradnl" sz="3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560000" scaled="1"/>
              </a:gradFill>
              <a:latin typeface="Harrington"/>
            </a:endParaRP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4357686" y="4429132"/>
            <a:ext cx="4643947" cy="1307886"/>
          </a:xfrm>
          <a:prstGeom prst="rect">
            <a:avLst/>
          </a:prstGeom>
        </p:spPr>
        <p:txBody>
          <a:bodyPr wrap="none" lIns="91433" tIns="45716" rIns="91433" bIns="45716" fromWordArt="1">
            <a:prstTxWarp prst="textCascadeDown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9900CC"/>
              </a:extrusionClr>
            </a:sp3d>
          </a:bodyPr>
          <a:lstStyle/>
          <a:p>
            <a:pPr algn="ctr"/>
            <a:r>
              <a:rPr lang="es-ES_tradnl" sz="3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Harrington"/>
              </a:rPr>
              <a:t>Dr. Fernando Canna</a:t>
            </a:r>
          </a:p>
          <a:p>
            <a:pPr algn="ctr"/>
            <a:r>
              <a:rPr lang="es-ES_tradnl" sz="3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Harrington"/>
              </a:rPr>
              <a:t>Comp. Laboratorio</a:t>
            </a:r>
            <a:endParaRPr lang="es-ES_tradnl" sz="3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560000" scaled="1"/>
              </a:gradFill>
              <a:latin typeface="Harrington"/>
            </a:endParaRPr>
          </a:p>
        </p:txBody>
      </p:sp>
      <p:pic>
        <p:nvPicPr>
          <p:cNvPr id="14" name="Picture 1" descr="C:\Users\Usuario\Desktop\escudo_cba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0" y="-1"/>
            <a:ext cx="1500166" cy="1725377"/>
          </a:xfrm>
          <a:prstGeom prst="rect">
            <a:avLst/>
          </a:prstGeom>
          <a:noFill/>
        </p:spPr>
      </p:pic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1500166" y="0"/>
            <a:ext cx="5715040" cy="2857496"/>
          </a:xfrm>
          <a:prstGeom prst="rect">
            <a:avLst/>
          </a:prstGeom>
        </p:spPr>
        <p:txBody>
          <a:bodyPr wrap="none" lIns="91433" tIns="45716" rIns="91433" bIns="45716" fromWordArt="1" anchor="ctr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9900CC"/>
              </a:extrusion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Hepatitis 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Virales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“Unidad centinela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Córdoba _ Región Centro”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12" descr="Z"/>
          <p:cNvSpPr>
            <a:spLocks noChangeAspect="1" noChangeArrowheads="1"/>
          </p:cNvSpPr>
          <p:nvPr/>
        </p:nvSpPr>
        <p:spPr bwMode="auto">
          <a:xfrm>
            <a:off x="3819525" y="2891367"/>
            <a:ext cx="1504950" cy="10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dirty="0"/>
          </a:p>
        </p:txBody>
      </p:sp>
      <p:sp>
        <p:nvSpPr>
          <p:cNvPr id="55299" name="AutoShape 14" descr="Z"/>
          <p:cNvSpPr>
            <a:spLocks noChangeAspect="1" noChangeArrowheads="1"/>
          </p:cNvSpPr>
          <p:nvPr/>
        </p:nvSpPr>
        <p:spPr bwMode="auto">
          <a:xfrm>
            <a:off x="3819525" y="2891367"/>
            <a:ext cx="1504950" cy="10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dirty="0"/>
          </a:p>
        </p:txBody>
      </p:sp>
      <p:pic>
        <p:nvPicPr>
          <p:cNvPr id="1028" name="Picture 4" descr="C:\Users\01\Pictures\casa-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6" y="3928533"/>
            <a:ext cx="2714625" cy="292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01\Pictures\sehacecamino.jpg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30000"/>
          </a:blip>
          <a:srcRect/>
          <a:stretch>
            <a:fillRect/>
          </a:stretch>
        </p:blipFill>
        <p:spPr bwMode="auto">
          <a:xfrm>
            <a:off x="0" y="3714752"/>
            <a:ext cx="2006600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http://www.nicboo.com/sites/default/files/field/image/cerebro-lenguaje-are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1" y="1524001"/>
            <a:ext cx="307181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1"/>
            <a:ext cx="9144000" cy="1938992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4000" b="1" spc="60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Mensajes que </a:t>
            </a:r>
            <a:r>
              <a:rPr lang="es-ES_tradnl" sz="40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recomendamos </a:t>
            </a:r>
            <a:r>
              <a:rPr lang="es-ES_tradnl" sz="4000" b="1" spc="60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guardar en…….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785918" y="5905518"/>
            <a:ext cx="4714908" cy="646331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3600" b="1" spc="60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o para llevar 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01\Pictures\sehacecamino.jpg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30000"/>
          </a:blip>
          <a:srcRect/>
          <a:stretch>
            <a:fillRect/>
          </a:stretch>
        </p:blipFill>
        <p:spPr bwMode="auto">
          <a:xfrm>
            <a:off x="5" y="3429000"/>
            <a:ext cx="218935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Documentos\SILVIA\Mis imágenes\CEREBRO Y OTRAS\letras_lupa.gif"/>
          <p:cNvPicPr>
            <a:picLocks noChangeAspect="1" noChangeArrowheads="1" noCrop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4847195" y="3929069"/>
            <a:ext cx="4296806" cy="292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0" y="1571614"/>
            <a:ext cx="9144000" cy="25717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just">
              <a:lnSpc>
                <a:spcPct val="150000"/>
              </a:lnSpc>
            </a:pP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Debemos modificar la carga de estas enfermedades, definiendo  políticas regionales , en función del………………………..</a:t>
            </a:r>
          </a:p>
          <a:p>
            <a:pPr algn="just">
              <a:lnSpc>
                <a:spcPct val="150000"/>
              </a:lnSpc>
            </a:pP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s-ES_tradnl" sz="4400" b="1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1651663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lIns="91433" tIns="45716" rIns="91433" bIns="45716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3600" b="1" spc="3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RECORDAMOS  SIEMPRE…….</a:t>
            </a:r>
            <a:endParaRPr lang="es-ES_tradnl" sz="3600" b="1" spc="300" dirty="0" smtClean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ES_tradnl" sz="3600" b="1" spc="3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Hacia dónde debemos ir???? </a:t>
            </a:r>
            <a:endParaRPr lang="es-ES_tradnl" sz="3600" b="1" spc="3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3500438"/>
            <a:ext cx="9144000" cy="982505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lIns="91433" tIns="45716" rIns="91433" bIns="45716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44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Saber y Hacer!!!!!!</a:t>
            </a:r>
            <a:r>
              <a:rPr lang="es-ES_tradnl" sz="44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lang="es-ES_tradnl" sz="4400" b="1" spc="6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0" y="1000109"/>
            <a:ext cx="9144000" cy="4786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just">
              <a:lnSpc>
                <a:spcPct val="150000"/>
              </a:lnSpc>
              <a:buClr>
                <a:srgbClr val="FFFF00"/>
              </a:buClr>
              <a:buSzPct val="130000"/>
              <a:buFont typeface="Wingdings" pitchFamily="2" charset="2"/>
              <a:buChar char="F"/>
            </a:pP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Poseer 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mayor 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conocimiento de las múltiples barreras al acceso del 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cuidado 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médico.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SzPct val="130000"/>
            </a:pPr>
            <a:endParaRPr lang="es-ES_trad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SzPct val="130000"/>
              <a:buFont typeface="Wingdings" pitchFamily="2" charset="2"/>
              <a:buChar char="F"/>
            </a:pP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Nosotros, 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como integrantes de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debemos reforzar el concepto y conocimiento 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adecuado.</a:t>
            </a:r>
            <a:endParaRPr 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651663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lIns="91433" tIns="45716" rIns="91433" bIns="45716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3600" b="1" spc="3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RECORDAMOS SIEMPRE …….</a:t>
            </a:r>
            <a:endParaRPr lang="es-ES_tradnl" sz="3600" b="1" spc="300" dirty="0" smtClean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ES_tradnl" sz="3600" b="1" spc="3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Hacia dónde debemos ir???? </a:t>
            </a:r>
            <a:endParaRPr lang="es-ES_tradnl" sz="3600" b="1" spc="3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1075"/>
          </a:xfrm>
        </p:spPr>
        <p:txBody>
          <a:bodyPr/>
          <a:lstStyle/>
          <a:p>
            <a:r>
              <a:rPr lang="es-ES" sz="3600" dirty="0">
                <a:solidFill>
                  <a:srgbClr val="99CCFF"/>
                </a:solidFill>
                <a:latin typeface="Bookman Old Style" pitchFamily="18" charset="0"/>
              </a:rPr>
              <a:t>	</a:t>
            </a:r>
            <a:endParaRPr lang="es-ES_tradnl" sz="3600" dirty="0">
              <a:solidFill>
                <a:srgbClr val="99CCFF"/>
              </a:solidFill>
              <a:latin typeface="Bookman Old Style" pitchFamily="18" charset="0"/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1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2800" b="1" dirty="0"/>
              <a:t>   </a:t>
            </a:r>
          </a:p>
          <a:p>
            <a:pPr>
              <a:buFont typeface="Wingdings" pitchFamily="2" charset="2"/>
              <a:buNone/>
            </a:pPr>
            <a:r>
              <a:rPr lang="es-ES" sz="2800" b="1" dirty="0"/>
              <a:t>   </a:t>
            </a:r>
            <a:endParaRPr lang="es-ES" b="1" dirty="0">
              <a:solidFill>
                <a:srgbClr val="FF66FF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HCV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es un enemigo que avanza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en </a:t>
            </a:r>
            <a:r>
              <a:rPr lang="es-E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forma silenciosa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clave es la prevención oportuna y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responsable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6193" name="Picture 1" descr="D:\Documentos\SILVIA\Mis imágenes\IMÁGENES HUMORÍSTICASCON MOVIMIENTO\Albert Einstei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2695575" cy="3533775"/>
          </a:xfrm>
          <a:prstGeom prst="rect">
            <a:avLst/>
          </a:prstGeom>
          <a:noFill/>
        </p:spPr>
      </p:pic>
      <p:pic>
        <p:nvPicPr>
          <p:cNvPr id="136194" name="Picture 2" descr="D:\Documentos\SILVIA\Mis imágenes\IMÁGENES HUMORÍSTICASCON MOVIMIENTO\Black_figur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3306" y="3500438"/>
            <a:ext cx="5250694" cy="3357562"/>
          </a:xfrm>
          <a:prstGeom prst="rect">
            <a:avLst/>
          </a:prstGeom>
          <a:noFill/>
        </p:spPr>
      </p:pic>
      <p:sp>
        <p:nvSpPr>
          <p:cNvPr id="7" name="6 Llamada de nube"/>
          <p:cNvSpPr/>
          <p:nvPr/>
        </p:nvSpPr>
        <p:spPr>
          <a:xfrm>
            <a:off x="1000100" y="428604"/>
            <a:ext cx="4572032" cy="2714644"/>
          </a:xfrm>
          <a:prstGeom prst="cloudCallou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HCV</a:t>
            </a:r>
          </a:p>
          <a:p>
            <a:pPr algn="ctr"/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1er. VIRUS</a:t>
            </a:r>
          </a:p>
          <a:p>
            <a:pPr algn="ctr"/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 SE CURA!!!!!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D:\Documentos\SILVIA\Mis imágenes\IMÁGENES DE VIRUS DE HEPATITIS\HCC_HDV_ IMÁGENES\ACOPLE VIRAL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28596" y="785794"/>
            <a:ext cx="8215370" cy="5715040"/>
          </a:xfrm>
          <a:prstGeom prst="rect">
            <a:avLst/>
          </a:prstGeom>
        </p:spPr>
        <p:txBody>
          <a:bodyPr wrap="none" lIns="91433" tIns="45716" rIns="91433" bIns="45716" fromWordArt="1" anchor="ctr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9900CC"/>
              </a:extrusion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Hepatitis 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Virales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“Unidad centinela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Córdoba _ Región Centro”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746" t="6218" r="33364" b="45865"/>
          <a:stretch>
            <a:fillRect/>
          </a:stretch>
        </p:blipFill>
        <p:spPr bwMode="auto">
          <a:xfrm>
            <a:off x="0" y="0"/>
            <a:ext cx="4381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746" t="61080" r="44475" b="4198"/>
          <a:stretch>
            <a:fillRect/>
          </a:stretch>
        </p:blipFill>
        <p:spPr bwMode="auto">
          <a:xfrm>
            <a:off x="4357686" y="0"/>
            <a:ext cx="47863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47" name="Picture 3" descr="C:\Users\Usuario\Desktop\IMG-20150711-WA001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143768" y="3429000"/>
            <a:ext cx="2000232" cy="3429000"/>
          </a:xfrm>
          <a:prstGeom prst="rect">
            <a:avLst/>
          </a:prstGeom>
          <a:noFill/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19"/>
            <a:ext cx="2571736" cy="342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50" name="Picture 6" descr="C:\Users\Usuario\Desktop\altAkMBe08Ta925-IU3ALB4UFJuN8dWCDipObabfHA8v1Us_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429000"/>
            <a:ext cx="2357454" cy="3429000"/>
          </a:xfrm>
          <a:prstGeom prst="rect">
            <a:avLst/>
          </a:prstGeom>
          <a:noFill/>
        </p:spPr>
      </p:pic>
      <p:pic>
        <p:nvPicPr>
          <p:cNvPr id="185352" name="Picture 8" descr="C:\Users\Usuario\Desktop\altAmQcQ62EPheJGCIjRUjp71SQ415Ejxc-tTMFZhfTmJxv_jpg.jpg"/>
          <p:cNvPicPr>
            <a:picLocks noChangeAspect="1" noChangeArrowheads="1"/>
          </p:cNvPicPr>
          <p:nvPr/>
        </p:nvPicPr>
        <p:blipFill>
          <a:blip r:embed="rId6"/>
          <a:srcRect l="12970" t="4167"/>
          <a:stretch>
            <a:fillRect/>
          </a:stretch>
        </p:blipFill>
        <p:spPr bwMode="auto">
          <a:xfrm>
            <a:off x="2428860" y="3429000"/>
            <a:ext cx="2396725" cy="3429000"/>
          </a:xfrm>
          <a:prstGeom prst="rect">
            <a:avLst/>
          </a:prstGeom>
          <a:noFill/>
        </p:spPr>
      </p:pic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857224" y="928671"/>
            <a:ext cx="7715304" cy="5214974"/>
          </a:xfrm>
          <a:prstGeom prst="rect">
            <a:avLst/>
          </a:prstGeom>
        </p:spPr>
        <p:txBody>
          <a:bodyPr wrap="none" lIns="91433" tIns="45716" rIns="91433" bIns="45716" fromWordArt="1" anchor="ctr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9900CC"/>
              </a:extrusion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15ª.</a:t>
            </a: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. </a:t>
            </a: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Reunión Anual 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“Unidades Centinela (UC)”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Para Hepatitis </a:t>
            </a:r>
          </a:p>
          <a:p>
            <a:pPr algn="ctr">
              <a:lnSpc>
                <a:spcPct val="150000"/>
              </a:lnSpc>
            </a:pPr>
            <a:r>
              <a:rPr lang="es-ES_tradnl" sz="9600" kern="10" spc="15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Virales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C:\Users\Usuario\Desktop\IMG-20151108-WA0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</p:spPr>
      </p:pic>
      <p:pic>
        <p:nvPicPr>
          <p:cNvPr id="183299" name="Picture 3" descr="C:\Users\Usuario\Desktop\FB_20151121_10_58_12_Saved_Picture.jpg"/>
          <p:cNvPicPr>
            <a:picLocks noChangeAspect="1" noChangeArrowheads="1"/>
          </p:cNvPicPr>
          <p:nvPr/>
        </p:nvPicPr>
        <p:blipFill>
          <a:blip r:embed="rId3"/>
          <a:srcRect b="7619"/>
          <a:stretch>
            <a:fillRect/>
          </a:stretch>
        </p:blipFill>
        <p:spPr bwMode="auto">
          <a:xfrm>
            <a:off x="4143372" y="1214422"/>
            <a:ext cx="5000628" cy="4214842"/>
          </a:xfrm>
          <a:prstGeom prst="rect">
            <a:avLst/>
          </a:prstGeom>
          <a:noFill/>
        </p:spPr>
      </p:pic>
      <p:pic>
        <p:nvPicPr>
          <p:cNvPr id="5" name="Picture 2" descr="C:\Users\Usuario\Desktop\FB_20151121_10_58_32_Saved_Picture.jpg"/>
          <p:cNvPicPr>
            <a:picLocks noChangeAspect="1" noChangeArrowheads="1"/>
          </p:cNvPicPr>
          <p:nvPr/>
        </p:nvPicPr>
        <p:blipFill>
          <a:blip r:embed="rId4"/>
          <a:srcRect l="8333" t="9290" r="16666"/>
          <a:stretch>
            <a:fillRect/>
          </a:stretch>
        </p:blipFill>
        <p:spPr bwMode="auto">
          <a:xfrm>
            <a:off x="0" y="0"/>
            <a:ext cx="9170245" cy="6858001"/>
          </a:xfrm>
          <a:prstGeom prst="rect">
            <a:avLst/>
          </a:prstGeom>
          <a:noFill/>
        </p:spPr>
      </p:pic>
      <p:pic>
        <p:nvPicPr>
          <p:cNvPr id="6" name="Picture 4" descr="C:\Users\Usuario\Desktop\IMG-20151107-WA0024.jpg"/>
          <p:cNvPicPr>
            <a:picLocks noChangeAspect="1" noChangeArrowheads="1"/>
          </p:cNvPicPr>
          <p:nvPr/>
        </p:nvPicPr>
        <p:blipFill>
          <a:blip r:embed="rId5" cstate="print"/>
          <a:srcRect r="13114"/>
          <a:stretch>
            <a:fillRect/>
          </a:stretch>
        </p:blipFill>
        <p:spPr bwMode="auto">
          <a:xfrm>
            <a:off x="-1" y="0"/>
            <a:ext cx="2916275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Documentos\SILVIA\Mis imágenes\IMÁGENES DE REFLEXIÓN Y PAZ_EN MOVIMIENTO\NATURALEZA\AGUAS MOVEDIZAS.gif"/>
          <p:cNvPicPr>
            <a:picLocks noChangeAspect="1" noChangeArrowheads="1" noCrop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-761593">
            <a:off x="461637" y="1393570"/>
            <a:ext cx="8344216" cy="4005913"/>
          </a:xfrm>
          <a:prstGeom prst="rect">
            <a:avLst/>
          </a:prstGeom>
        </p:spPr>
        <p:txBody>
          <a:bodyPr wrap="none" lIns="91433" tIns="45716" rIns="91433" bIns="45716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9900CC"/>
              </a:extrusion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6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20000" scaled="1"/>
                </a:gradFill>
                <a:latin typeface="Harrington"/>
              </a:rPr>
              <a:t>Gracias !!!!</a:t>
            </a:r>
          </a:p>
        </p:txBody>
      </p:sp>
      <p:pic>
        <p:nvPicPr>
          <p:cNvPr id="5" name="Picture 2" descr="D:\Documentos\SILVIA\Mis imágenes\FOTOS _HOSPITAL SAN ROQUE\IMG-20151007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8173" y="5072073"/>
            <a:ext cx="2645827" cy="1785927"/>
          </a:xfrm>
          <a:prstGeom prst="rect">
            <a:avLst/>
          </a:prstGeom>
          <a:noFill/>
        </p:spPr>
      </p:pic>
      <p:pic>
        <p:nvPicPr>
          <p:cNvPr id="7" name="Picture 1" descr="C:\Users\Usuario\Desktop\escudo_cba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0" y="-1"/>
            <a:ext cx="1500166" cy="1725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C:\Users\Usuario\Desktop\ferne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2" y="0"/>
            <a:ext cx="9139348" cy="6858000"/>
          </a:xfrm>
          <a:prstGeom prst="rect">
            <a:avLst/>
          </a:prstGeom>
          <a:noFill/>
        </p:spPr>
      </p:pic>
      <p:pic>
        <p:nvPicPr>
          <p:cNvPr id="4" name="Picture 3" descr="C:\Users\Usuario\Desktop\1235247351434_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85" t="40000" r="57142" b="40000"/>
          <a:stretch>
            <a:fillRect/>
          </a:stretch>
        </p:blipFill>
        <p:spPr bwMode="auto">
          <a:xfrm>
            <a:off x="1071538" y="3286124"/>
            <a:ext cx="714380" cy="1285884"/>
          </a:xfrm>
          <a:prstGeom prst="rect">
            <a:avLst/>
          </a:prstGeom>
          <a:noFill/>
        </p:spPr>
      </p:pic>
      <p:pic>
        <p:nvPicPr>
          <p:cNvPr id="5" name="Picture 3" descr="C:\Users\Usuario\Desktop\1235247351434_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76" r="71852" b="20381"/>
          <a:stretch>
            <a:fillRect/>
          </a:stretch>
        </p:blipFill>
        <p:spPr bwMode="auto">
          <a:xfrm>
            <a:off x="-214346" y="1357298"/>
            <a:ext cx="1500166" cy="5143536"/>
          </a:xfrm>
          <a:prstGeom prst="rect">
            <a:avLst/>
          </a:prstGeom>
          <a:noFill/>
        </p:spPr>
      </p:pic>
      <p:pic>
        <p:nvPicPr>
          <p:cNvPr id="7" name="Picture 3" descr="C:\Users\Usuario\Desktop\1235247351434_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lum contrast="20000"/>
          </a:blip>
          <a:srcRect l="75186" t="32667" r="4179" b="25905"/>
          <a:stretch>
            <a:fillRect/>
          </a:stretch>
        </p:blipFill>
        <p:spPr bwMode="auto">
          <a:xfrm>
            <a:off x="8215306" y="3143248"/>
            <a:ext cx="928694" cy="2071702"/>
          </a:xfrm>
          <a:prstGeom prst="rect">
            <a:avLst/>
          </a:prstGeom>
          <a:noFill/>
        </p:spPr>
      </p:pic>
      <p:pic>
        <p:nvPicPr>
          <p:cNvPr id="8" name="Picture 3" descr="C:\Users\Usuario\Desktop\1235247351434_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689" t="42476" r="23438" b="43238"/>
          <a:stretch>
            <a:fillRect/>
          </a:stretch>
        </p:blipFill>
        <p:spPr bwMode="auto">
          <a:xfrm>
            <a:off x="7000892" y="3643314"/>
            <a:ext cx="928694" cy="92869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285852" y="0"/>
            <a:ext cx="5429288" cy="1428736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s-AR" sz="7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AR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</a:t>
            </a:r>
            <a:endParaRPr lang="es-AR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428860" y="3143248"/>
            <a:ext cx="3643338" cy="1571636"/>
          </a:xfrm>
          <a:prstGeom prst="round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Hecho en Córdoba</a:t>
            </a:r>
            <a:endParaRPr lang="es-AR" sz="3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D:\Documentos\SILVIA\Mis imágenes\CEREBRO Y OTRAS\ehc7c8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285860"/>
            <a:ext cx="5143536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3213100"/>
            <a:ext cx="212407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3965575" y="33575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4427538" y="328453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4427538" y="26368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4356100" y="26368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4356100" y="2565400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4211638" y="20605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4067175" y="20605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4067175" y="22764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4932363" y="13414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4427538" y="1268413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3635375" y="19891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3492500" y="11969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3492500" y="836613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3492500" y="620713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3059113" y="22050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9" name="Oval 19"/>
          <p:cNvSpPr>
            <a:spLocks noChangeArrowheads="1"/>
          </p:cNvSpPr>
          <p:nvPr/>
        </p:nvSpPr>
        <p:spPr bwMode="auto">
          <a:xfrm>
            <a:off x="3203575" y="3357563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0" name="Oval 20"/>
          <p:cNvSpPr>
            <a:spLocks noChangeArrowheads="1"/>
          </p:cNvSpPr>
          <p:nvPr/>
        </p:nvSpPr>
        <p:spPr bwMode="auto">
          <a:xfrm>
            <a:off x="3419475" y="4221163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0" y="115888"/>
            <a:ext cx="2987675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Times New Roman" pitchFamily="18" charset="0"/>
              </a:rPr>
              <a:t>Unidades Centinela (UC)</a:t>
            </a:r>
          </a:p>
          <a:p>
            <a:pPr algn="ctr">
              <a:lnSpc>
                <a:spcPct val="150000"/>
              </a:lnSpc>
            </a:pPr>
            <a:r>
              <a:rPr lang="es-A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Times New Roman" pitchFamily="18" charset="0"/>
              </a:rPr>
              <a:t> para </a:t>
            </a:r>
            <a:endParaRPr lang="es-A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A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Times New Roman" pitchFamily="18" charset="0"/>
              </a:rPr>
              <a:t>“HEPATITIS VIRALES”</a:t>
            </a:r>
            <a:endParaRPr lang="es-A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s-E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2" name="Oval 22"/>
          <p:cNvSpPr>
            <a:spLocks noChangeArrowheads="1"/>
          </p:cNvSpPr>
          <p:nvPr/>
        </p:nvSpPr>
        <p:spPr bwMode="auto">
          <a:xfrm>
            <a:off x="3563938" y="22764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3" name="Oval 23"/>
          <p:cNvSpPr>
            <a:spLocks noChangeArrowheads="1"/>
          </p:cNvSpPr>
          <p:nvPr/>
        </p:nvSpPr>
        <p:spPr bwMode="auto">
          <a:xfrm>
            <a:off x="3348038" y="22764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4" name="Oval 24"/>
          <p:cNvSpPr>
            <a:spLocks noChangeArrowheads="1"/>
          </p:cNvSpPr>
          <p:nvPr/>
        </p:nvSpPr>
        <p:spPr bwMode="auto">
          <a:xfrm>
            <a:off x="3635375" y="13414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5" name="Oval 25"/>
          <p:cNvSpPr>
            <a:spLocks noChangeArrowheads="1"/>
          </p:cNvSpPr>
          <p:nvPr/>
        </p:nvSpPr>
        <p:spPr bwMode="auto">
          <a:xfrm>
            <a:off x="4500563" y="13414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7" name="Oval 27"/>
          <p:cNvSpPr>
            <a:spLocks noChangeArrowheads="1"/>
          </p:cNvSpPr>
          <p:nvPr/>
        </p:nvSpPr>
        <p:spPr bwMode="auto">
          <a:xfrm>
            <a:off x="2987675" y="19891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000628" y="671691"/>
            <a:ext cx="4143372" cy="618630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C"/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Protocolo </a:t>
            </a:r>
            <a:r>
              <a:rPr lang="es-E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trabajo </a:t>
            </a: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común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Guías </a:t>
            </a:r>
            <a:r>
              <a:rPr lang="es-E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consenso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Software </a:t>
            </a:r>
            <a:r>
              <a:rPr lang="es-E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específico (web)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C"/>
              <a:defRPr/>
            </a:pPr>
            <a:endParaRPr lang="es-E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C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Control. </a:t>
            </a:r>
            <a:r>
              <a:rPr lang="es-E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Cal. Externo </a:t>
            </a:r>
            <a:r>
              <a:rPr lang="es-E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Serología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C"/>
              <a:defRPr/>
            </a:pPr>
            <a:r>
              <a:rPr lang="es-E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Panel </a:t>
            </a:r>
            <a:r>
              <a:rPr lang="es-E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semestral de HBV y HCV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C"/>
              <a:defRPr/>
            </a:pPr>
            <a:endParaRPr lang="es-E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C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Comunicación Fluida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Boletín electrónico </a:t>
            </a: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mensual</a:t>
            </a:r>
          </a:p>
          <a:p>
            <a:pPr>
              <a:lnSpc>
                <a:spcPct val="150000"/>
              </a:lnSpc>
              <a:buClr>
                <a:srgbClr val="CC0000"/>
              </a:buClr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El </a:t>
            </a:r>
            <a:r>
              <a:rPr lang="es-E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Mangrullo”  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C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s-E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Reuniones Anuales ( </a:t>
            </a: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n:24 </a:t>
            </a:r>
            <a:r>
              <a:rPr lang="es-E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      </a:t>
            </a:r>
            <a:endParaRPr lang="es-E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CC0000"/>
              </a:buClr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desde 1992</a:t>
            </a:r>
            <a:endParaRPr lang="es-E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9" name="Oval 29"/>
          <p:cNvSpPr>
            <a:spLocks noChangeArrowheads="1"/>
          </p:cNvSpPr>
          <p:nvPr/>
        </p:nvSpPr>
        <p:spPr bwMode="auto">
          <a:xfrm>
            <a:off x="4643438" y="9810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0" name="Oval 30"/>
          <p:cNvSpPr>
            <a:spLocks noChangeArrowheads="1"/>
          </p:cNvSpPr>
          <p:nvPr/>
        </p:nvSpPr>
        <p:spPr bwMode="auto">
          <a:xfrm>
            <a:off x="3779838" y="24923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1" name="Oval 31"/>
          <p:cNvSpPr>
            <a:spLocks noChangeArrowheads="1"/>
          </p:cNvSpPr>
          <p:nvPr/>
        </p:nvSpPr>
        <p:spPr bwMode="auto">
          <a:xfrm>
            <a:off x="4067175" y="2349500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2" name="Oval 32"/>
          <p:cNvSpPr>
            <a:spLocks noChangeArrowheads="1"/>
          </p:cNvSpPr>
          <p:nvPr/>
        </p:nvSpPr>
        <p:spPr bwMode="auto">
          <a:xfrm>
            <a:off x="4500563" y="2565400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3" name="Oval 33"/>
          <p:cNvSpPr>
            <a:spLocks noChangeArrowheads="1"/>
          </p:cNvSpPr>
          <p:nvPr/>
        </p:nvSpPr>
        <p:spPr bwMode="auto">
          <a:xfrm>
            <a:off x="4427538" y="24923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5" name="Picture 2" descr="D:\Documentos\SILVIA\Mis imágenes\FOTOS _HOSPITAL SAN ROQUE\IMG-20151007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14488"/>
            <a:ext cx="857256" cy="578646"/>
          </a:xfrm>
          <a:prstGeom prst="rect">
            <a:avLst/>
          </a:prstGeom>
          <a:noFill/>
        </p:spPr>
      </p:pic>
      <p:sp>
        <p:nvSpPr>
          <p:cNvPr id="34" name="33 Flecha doblada hacia arriba"/>
          <p:cNvSpPr/>
          <p:nvPr/>
        </p:nvSpPr>
        <p:spPr>
          <a:xfrm rot="5400000">
            <a:off x="3714744" y="2500306"/>
            <a:ext cx="1428760" cy="1285884"/>
          </a:xfrm>
          <a:prstGeom prst="bentUp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cumentos\SILVIA\Mis imágenes\FOTOS _HOSPITAL SAN ROQUE\Bandera Argentina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4543" y="1000107"/>
            <a:ext cx="3271969" cy="5164193"/>
          </a:xfrm>
          <a:prstGeom prst="rect">
            <a:avLst/>
          </a:prstGeom>
          <a:noFill/>
        </p:spPr>
      </p:pic>
      <p:pic>
        <p:nvPicPr>
          <p:cNvPr id="3" name="Picture 6" descr="C:\Documents and Settings\Administrador\Escritorio\43147099.jpg"/>
          <p:cNvPicPr>
            <a:picLocks noChangeAspect="1" noChangeArrowheads="1"/>
          </p:cNvPicPr>
          <p:nvPr/>
        </p:nvPicPr>
        <p:blipFill>
          <a:blip r:embed="rId3"/>
          <a:srcRect l="18500" t="5708" r="23000" b="5708"/>
          <a:stretch>
            <a:fillRect/>
          </a:stretch>
        </p:blipFill>
        <p:spPr bwMode="auto">
          <a:xfrm>
            <a:off x="3571868" y="2786058"/>
            <a:ext cx="1564461" cy="1203432"/>
          </a:xfrm>
          <a:prstGeom prst="rect">
            <a:avLst/>
          </a:prstGeom>
          <a:noFill/>
        </p:spPr>
      </p:pic>
      <p:pic>
        <p:nvPicPr>
          <p:cNvPr id="4" name="Picture 1" descr="C:\Users\Usuario\Desktop\escudo_cba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4000496" y="2928934"/>
            <a:ext cx="779653" cy="896698"/>
          </a:xfrm>
          <a:prstGeom prst="rect">
            <a:avLst/>
          </a:prstGeom>
          <a:noFill/>
        </p:spPr>
      </p:pic>
      <p:pic>
        <p:nvPicPr>
          <p:cNvPr id="5" name="Picture 3" descr="D:\Documentos\SILVIA\Mis imágenes\FOTOS _HOSPITAL SAN ROQUE\VIEJO HOSPITAL SAN ROQU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929190" cy="4143380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4857752" y="0"/>
            <a:ext cx="4286248" cy="714356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1992 - 2000</a:t>
            </a:r>
            <a:endParaRPr lang="es-ES_tradn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umentos\SILVIA\Mis imágenes\FOTOS _HOSPITAL SAN ROQUE\IMG-20151007-WA0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7" y="3714752"/>
            <a:ext cx="4952994" cy="3143249"/>
          </a:xfrm>
          <a:prstGeom prst="rect">
            <a:avLst/>
          </a:prstGeom>
          <a:noFill/>
        </p:spPr>
      </p:pic>
      <p:sp>
        <p:nvSpPr>
          <p:cNvPr id="8" name="7 Rectángulo redondeado"/>
          <p:cNvSpPr/>
          <p:nvPr/>
        </p:nvSpPr>
        <p:spPr>
          <a:xfrm>
            <a:off x="0" y="6143644"/>
            <a:ext cx="4143372" cy="714356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2000 - 2015</a:t>
            </a:r>
            <a:endParaRPr lang="es-ES_tradn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24163" y="2252663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dirty="0"/>
          </a:p>
        </p:txBody>
      </p:sp>
      <p:graphicFrame>
        <p:nvGraphicFramePr>
          <p:cNvPr id="379907" name="Group 3"/>
          <p:cNvGraphicFramePr>
            <a:graphicFrameLocks noGrp="1"/>
          </p:cNvGraphicFramePr>
          <p:nvPr>
            <p:ph/>
          </p:nvPr>
        </p:nvGraphicFramePr>
        <p:xfrm>
          <a:off x="0" y="1268412"/>
          <a:ext cx="9144000" cy="5589589"/>
        </p:xfrm>
        <a:graphic>
          <a:graphicData uri="http://schemas.openxmlformats.org/drawingml/2006/table">
            <a:tbl>
              <a:tblPr/>
              <a:tblGrid>
                <a:gridCol w="3131840"/>
                <a:gridCol w="2808312"/>
                <a:gridCol w="3203848"/>
              </a:tblGrid>
              <a:tr h="1124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Estrategia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“fortalezas”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“debilidades”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Nodos C2 (consultas Clínicas)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Sensibilidad /oportunidad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especificidad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SIVILA (Sist Vigilancia Lab)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Especificidad /oportunidad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Sensibilidad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U. Centinela (Clin. – Lab – Epid.)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Información completa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Alcance limitado (s/denominador)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Progr Esp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(Ej.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: Bco. de Sangre)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Sensibilidad /oportunidad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Especificidad - Grupo selecto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32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Vigilancia de la Salud</a:t>
            </a:r>
          </a:p>
          <a:p>
            <a:pPr algn="ctr">
              <a:defRPr/>
            </a:pPr>
            <a:r>
              <a:rPr lang="es-ES_tradnl" sz="32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Hepatitis virales (SNVS)  </a:t>
            </a:r>
            <a:endParaRPr lang="es-ES_tradnl" sz="3200" b="1" spc="6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9144000" cy="16335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PROPÓSITO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de las Hepatitis Virales en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República Argentina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6576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OBJETIVOS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endParaRPr lang="es-ES_tradnl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Epidemiológico</a:t>
            </a:r>
            <a:endParaRPr lang="es-ES_trad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Prevención </a:t>
            </a: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Control</a:t>
            </a:r>
          </a:p>
          <a:p>
            <a:pPr marL="514350" indent="-51435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Tratamiento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Hepatitis Virales</a:t>
            </a:r>
          </a:p>
          <a:p>
            <a:pPr algn="ctr">
              <a:defRPr/>
            </a:pPr>
            <a:r>
              <a:rPr lang="es-ES_tradnl" sz="48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República Argentina</a:t>
            </a:r>
            <a:r>
              <a:rPr lang="es-ES_tradnl" sz="4000" b="1" spc="60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pitchFamily="34" charset="0"/>
                <a:cs typeface="Times New Roman" pitchFamily="18" charset="0"/>
              </a:rPr>
              <a:t> </a:t>
            </a:r>
            <a:endParaRPr lang="es-ES_tradnl" sz="4000" b="1" spc="60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rockyfa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000108"/>
            <a:ext cx="928690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mejor manera de predecir </a:t>
            </a:r>
          </a:p>
          <a:p>
            <a:pPr algn="ctr">
              <a:lnSpc>
                <a:spcPct val="150000"/>
              </a:lnSpc>
            </a:pP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futuro es creándolo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834</Words>
  <Application>Microsoft Office PowerPoint</Application>
  <PresentationFormat>Presentación en pantalla (4:3)</PresentationFormat>
  <Paragraphs>208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 </vt:lpstr>
      <vt:lpstr>Diapositiva 34</vt:lpstr>
      <vt:lpstr>Diapositiva 35</vt:lpstr>
      <vt:lpstr>Diapositiva 36</vt:lpstr>
      <vt:lpstr>Diapositiva 37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Usuario</cp:lastModifiedBy>
  <cp:revision>281</cp:revision>
  <dcterms:created xsi:type="dcterms:W3CDTF">2015-03-26T21:57:01Z</dcterms:created>
  <dcterms:modified xsi:type="dcterms:W3CDTF">2015-11-28T20:52:57Z</dcterms:modified>
</cp:coreProperties>
</file>