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97" r:id="rId3"/>
    <p:sldMasterId id="2147483685" r:id="rId4"/>
  </p:sldMasterIdLst>
  <p:notesMasterIdLst>
    <p:notesMasterId r:id="rId53"/>
  </p:notesMasterIdLst>
  <p:sldIdLst>
    <p:sldId id="330" r:id="rId5"/>
    <p:sldId id="316" r:id="rId6"/>
    <p:sldId id="303" r:id="rId7"/>
    <p:sldId id="308" r:id="rId8"/>
    <p:sldId id="309" r:id="rId9"/>
    <p:sldId id="304" r:id="rId10"/>
    <p:sldId id="313" r:id="rId11"/>
    <p:sldId id="306" r:id="rId12"/>
    <p:sldId id="307" r:id="rId13"/>
    <p:sldId id="324" r:id="rId14"/>
    <p:sldId id="278" r:id="rId15"/>
    <p:sldId id="332" r:id="rId16"/>
    <p:sldId id="333" r:id="rId17"/>
    <p:sldId id="279" r:id="rId18"/>
    <p:sldId id="320" r:id="rId19"/>
    <p:sldId id="321" r:id="rId20"/>
    <p:sldId id="275" r:id="rId21"/>
    <p:sldId id="322" r:id="rId22"/>
    <p:sldId id="293" r:id="rId23"/>
    <p:sldId id="281" r:id="rId24"/>
    <p:sldId id="273" r:id="rId25"/>
    <p:sldId id="299" r:id="rId26"/>
    <p:sldId id="311" r:id="rId27"/>
    <p:sldId id="312" r:id="rId28"/>
    <p:sldId id="302" r:id="rId29"/>
    <p:sldId id="310" r:id="rId30"/>
    <p:sldId id="317" r:id="rId31"/>
    <p:sldId id="328" r:id="rId32"/>
    <p:sldId id="327" r:id="rId33"/>
    <p:sldId id="318" r:id="rId34"/>
    <p:sldId id="323" r:id="rId35"/>
    <p:sldId id="325" r:id="rId36"/>
    <p:sldId id="300" r:id="rId37"/>
    <p:sldId id="260" r:id="rId38"/>
    <p:sldId id="259" r:id="rId39"/>
    <p:sldId id="261" r:id="rId40"/>
    <p:sldId id="262" r:id="rId41"/>
    <p:sldId id="263" r:id="rId42"/>
    <p:sldId id="266" r:id="rId43"/>
    <p:sldId id="271" r:id="rId44"/>
    <p:sldId id="268" r:id="rId45"/>
    <p:sldId id="269" r:id="rId46"/>
    <p:sldId id="284" r:id="rId47"/>
    <p:sldId id="276" r:id="rId48"/>
    <p:sldId id="314" r:id="rId49"/>
    <p:sldId id="329" r:id="rId50"/>
    <p:sldId id="331" r:id="rId51"/>
    <p:sldId id="294" r:id="rId5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86819" autoAdjust="0"/>
  </p:normalViewPr>
  <p:slideViewPr>
    <p:cSldViewPr>
      <p:cViewPr>
        <p:scale>
          <a:sx n="66" d="100"/>
          <a:sy n="66" d="100"/>
        </p:scale>
        <p:origin x="-64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C7924082-9EA5-4F1E-B6CC-2BCEC0660F23}" type="datetimeFigureOut">
              <a:rPr lang="es-ES"/>
              <a:pPr>
                <a:defRPr/>
              </a:pPr>
              <a:t>30/11/2015</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CB86C2-D699-420D-8FDE-5992295F7F4E}" type="slidenum">
              <a:rPr lang="es-ES"/>
              <a:pPr>
                <a:defRPr/>
              </a:pPr>
              <a:t>‹Nº›</a:t>
            </a:fld>
            <a:endParaRPr lang="es-ES"/>
          </a:p>
        </p:txBody>
      </p:sp>
    </p:spTree>
    <p:extLst>
      <p:ext uri="{BB962C8B-B14F-4D97-AF65-F5344CB8AC3E}">
        <p14:creationId xmlns:p14="http://schemas.microsoft.com/office/powerpoint/2010/main" val="1879878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nnals.org/article.aspx?articleid=1310557"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annals.org/article.aspx?articleid=1310557"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nnals.org/article.aspx?articleid=1310557"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nnals.org/article.aspx?articleid=131055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bwMode="auto">
          <a:noFill/>
          <a:ln>
            <a:solidFill>
              <a:srgbClr val="000000"/>
            </a:solidFill>
            <a:miter lim="800000"/>
            <a:headEnd/>
            <a:tailEnd/>
          </a:ln>
        </p:spPr>
      </p:sp>
      <p:sp>
        <p:nvSpPr>
          <p:cNvPr id="583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7344C9-104C-4D68-AD3F-C4D80985806F}" type="slidenum">
              <a:rPr lang="es-ES"/>
              <a:pPr fontAlgn="base">
                <a:spcBef>
                  <a:spcPct val="0"/>
                </a:spcBef>
                <a:spcAft>
                  <a:spcPct val="0"/>
                </a:spcAft>
                <a:defRPr/>
              </a:pPr>
              <a:t>6</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1 Marcador de imagen de diapositiva"/>
          <p:cNvSpPr>
            <a:spLocks noGrp="1" noRot="1" noChangeAspect="1"/>
          </p:cNvSpPr>
          <p:nvPr>
            <p:ph type="sldImg"/>
          </p:nvPr>
        </p:nvSpPr>
        <p:spPr bwMode="auto">
          <a:noFill/>
          <a:ln>
            <a:solidFill>
              <a:srgbClr val="000000"/>
            </a:solidFill>
            <a:miter lim="800000"/>
            <a:headEnd/>
            <a:tailEnd/>
          </a:ln>
        </p:spPr>
      </p:sp>
      <p:sp>
        <p:nvSpPr>
          <p:cNvPr id="829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089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2568E-810A-41BD-A704-F0C61BE39183}" type="slidenum">
              <a:rPr lang="es-ES"/>
              <a:pPr fontAlgn="base">
                <a:spcBef>
                  <a:spcPct val="0"/>
                </a:spcBef>
                <a:spcAft>
                  <a:spcPct val="0"/>
                </a:spcAft>
                <a:defRPr/>
              </a:pPr>
              <a:t>21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Marcador de imagen de diapositiva"/>
          <p:cNvSpPr>
            <a:spLocks noGrp="1" noRot="1" noChangeAspect="1"/>
          </p:cNvSpPr>
          <p:nvPr>
            <p:ph type="sldImg"/>
          </p:nvPr>
        </p:nvSpPr>
        <p:spPr bwMode="auto">
          <a:noFill/>
          <a:ln>
            <a:solidFill>
              <a:srgbClr val="000000"/>
            </a:solidFill>
            <a:miter lim="800000"/>
            <a:headEnd/>
            <a:tailEnd/>
          </a:ln>
        </p:spPr>
      </p:sp>
      <p:sp>
        <p:nvSpPr>
          <p:cNvPr id="860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E25317-CC9F-4BDA-9D19-85DB4193EC59}" type="slidenum">
              <a:rPr lang="es-ES"/>
              <a:pPr fontAlgn="base">
                <a:spcBef>
                  <a:spcPct val="0"/>
                </a:spcBef>
                <a:spcAft>
                  <a:spcPct val="0"/>
                </a:spcAft>
                <a:defRPr/>
              </a:pPr>
              <a:t>23</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Marcador de imagen de diapositiva"/>
          <p:cNvSpPr>
            <a:spLocks noGrp="1" noRot="1" noChangeAspect="1"/>
          </p:cNvSpPr>
          <p:nvPr>
            <p:ph type="sldImg"/>
          </p:nvPr>
        </p:nvSpPr>
        <p:spPr bwMode="auto">
          <a:noFill/>
          <a:ln>
            <a:solidFill>
              <a:srgbClr val="000000"/>
            </a:solidFill>
            <a:miter lim="800000"/>
            <a:headEnd/>
            <a:tailEnd/>
          </a:ln>
        </p:spPr>
      </p:sp>
      <p:sp>
        <p:nvSpPr>
          <p:cNvPr id="880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proportion of undiagnosed individuals in 2004 was estimated at 43% but varied greatly according to age and gender. In 2004, chronically-infected women in the 18–59 age-group were undiagnosed less frequently than their male counterparts, most likely thanks to HCV testing concomitant with mandatory HBV and HIV antenatal screening. Fewer than a quarter of the 40–59 year old age-group were undiagnosed, this proportion reaching nearly three quarters among the 60–80 year old group, leading to a predominance of the eldest among those undiagnosed in 2004.</a:t>
            </a:r>
            <a:endParaRPr lang="es-ES" smtClean="0"/>
          </a:p>
        </p:txBody>
      </p:sp>
      <p:sp>
        <p:nvSpPr>
          <p:cNvPr id="8601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601590-F41E-4301-8C68-0C9E7453FC94}" type="slidenum">
              <a:rPr lang="es-ES"/>
              <a:pPr fontAlgn="base">
                <a:spcBef>
                  <a:spcPct val="0"/>
                </a:spcBef>
                <a:spcAft>
                  <a:spcPct val="0"/>
                </a:spcAft>
                <a:defRPr/>
              </a:pPr>
              <a:t>24</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Marcador de imagen de diapositiva"/>
          <p:cNvSpPr>
            <a:spLocks noGrp="1" noRot="1" noChangeAspect="1"/>
          </p:cNvSpPr>
          <p:nvPr>
            <p:ph type="sldImg"/>
          </p:nvPr>
        </p:nvSpPr>
        <p:spPr bwMode="auto">
          <a:noFill/>
          <a:ln>
            <a:solidFill>
              <a:srgbClr val="000000"/>
            </a:solidFill>
            <a:miter lim="800000"/>
            <a:headEnd/>
            <a:tailEnd/>
          </a:ln>
        </p:spPr>
      </p:sp>
      <p:sp>
        <p:nvSpPr>
          <p:cNvPr id="901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DA3212-324D-4175-831C-5C03CABF5F00}" type="slidenum">
              <a:rPr lang="es-ES"/>
              <a:pPr fontAlgn="base">
                <a:spcBef>
                  <a:spcPct val="0"/>
                </a:spcBef>
                <a:spcAft>
                  <a:spcPct val="0"/>
                </a:spcAft>
                <a:defRPr/>
              </a:pPr>
              <a:t>25</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1 Marcador de imagen de diapositiva"/>
          <p:cNvSpPr>
            <a:spLocks noGrp="1" noRot="1" noChangeAspect="1"/>
          </p:cNvSpPr>
          <p:nvPr>
            <p:ph type="sldImg"/>
          </p:nvPr>
        </p:nvSpPr>
        <p:spPr bwMode="auto">
          <a:noFill/>
          <a:ln>
            <a:solidFill>
              <a:srgbClr val="000000"/>
            </a:solidFill>
            <a:miter lim="800000"/>
            <a:headEnd/>
            <a:tailEnd/>
          </a:ln>
        </p:spPr>
      </p:sp>
      <p:sp>
        <p:nvSpPr>
          <p:cNvPr id="10137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933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C4CCD-FBBB-4953-97D8-1F67A825C0C8}" type="slidenum">
              <a:rPr lang="es-ES"/>
              <a:pPr fontAlgn="base">
                <a:spcBef>
                  <a:spcPct val="0"/>
                </a:spcBef>
                <a:spcAft>
                  <a:spcPct val="0"/>
                </a:spcAft>
                <a:defRPr/>
              </a:pPr>
              <a:t>35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1 Marcador de imagen de diapositiva"/>
          <p:cNvSpPr>
            <a:spLocks noGrp="1" noRot="1" noChangeAspect="1"/>
          </p:cNvSpPr>
          <p:nvPr>
            <p:ph type="sldImg"/>
          </p:nvPr>
        </p:nvSpPr>
        <p:spPr bwMode="auto">
          <a:noFill/>
          <a:ln>
            <a:solidFill>
              <a:srgbClr val="000000"/>
            </a:solidFill>
            <a:miter lim="800000"/>
            <a:headEnd/>
            <a:tailEnd/>
          </a:ln>
        </p:spPr>
      </p:sp>
      <p:sp>
        <p:nvSpPr>
          <p:cNvPr id="1054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90DB54-754F-49CA-BB9C-B593D987F039}" type="slidenum">
              <a:rPr lang="es-ES"/>
              <a:pPr fontAlgn="base">
                <a:spcBef>
                  <a:spcPct val="0"/>
                </a:spcBef>
                <a:spcAft>
                  <a:spcPct val="0"/>
                </a:spcAft>
                <a:defRPr/>
              </a:pPr>
              <a:t>38</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1 Marcador de imagen de diapositiva"/>
          <p:cNvSpPr>
            <a:spLocks noGrp="1" noRot="1" noChangeAspect="1"/>
          </p:cNvSpPr>
          <p:nvPr>
            <p:ph type="sldImg"/>
          </p:nvPr>
        </p:nvSpPr>
        <p:spPr bwMode="auto">
          <a:noFill/>
          <a:ln>
            <a:solidFill>
              <a:srgbClr val="000000"/>
            </a:solidFill>
            <a:miter lim="800000"/>
            <a:headEnd/>
            <a:tailEnd/>
          </a:ln>
        </p:spPr>
      </p:sp>
      <p:sp>
        <p:nvSpPr>
          <p:cNvPr id="1116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C773D4-D36C-4843-86C8-1461360E4B31}" type="slidenum">
              <a:rPr lang="es-ES"/>
              <a:pPr fontAlgn="base">
                <a:spcBef>
                  <a:spcPct val="0"/>
                </a:spcBef>
                <a:spcAft>
                  <a:spcPct val="0"/>
                </a:spcAft>
                <a:defRPr/>
              </a:pPr>
              <a:t>43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Marcador de imagen de diapositiva"/>
          <p:cNvSpPr>
            <a:spLocks noGrp="1" noRot="1" noChangeAspect="1"/>
          </p:cNvSpPr>
          <p:nvPr>
            <p:ph type="sldImg"/>
          </p:nvPr>
        </p:nvSpPr>
        <p:spPr bwMode="auto">
          <a:noFill/>
          <a:ln>
            <a:solidFill>
              <a:srgbClr val="000000"/>
            </a:solidFill>
            <a:miter lim="800000"/>
            <a:headEnd/>
            <a:tailEnd/>
          </a:ln>
        </p:spPr>
      </p:sp>
      <p:sp>
        <p:nvSpPr>
          <p:cNvPr id="604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4B39A-2781-435E-BC21-CBE70C04B722}" type="slidenum">
              <a:rPr lang="es-ES"/>
              <a:pPr fontAlgn="base">
                <a:spcBef>
                  <a:spcPct val="0"/>
                </a:spcBef>
                <a:spcAft>
                  <a:spcPct val="0"/>
                </a:spcAft>
                <a:defRPr/>
              </a:pPr>
              <a:t>7</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1 Marcador de imagen de diapositiva"/>
          <p:cNvSpPr>
            <a:spLocks noGrp="1" noRot="1" noChangeAspect="1"/>
          </p:cNvSpPr>
          <p:nvPr>
            <p:ph type="sldImg"/>
          </p:nvPr>
        </p:nvSpPr>
        <p:spPr bwMode="auto">
          <a:noFill/>
          <a:ln>
            <a:solidFill>
              <a:srgbClr val="000000"/>
            </a:solidFill>
            <a:miter lim="800000"/>
            <a:headEnd/>
            <a:tailEnd/>
          </a:ln>
        </p:spPr>
      </p:sp>
      <p:sp>
        <p:nvSpPr>
          <p:cNvPr id="686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9CBAE-3916-4BB1-97E8-B8A095DC1EE9}" type="slidenum">
              <a:rPr lang="es-ES"/>
              <a:pPr fontAlgn="base">
                <a:spcBef>
                  <a:spcPct val="0"/>
                </a:spcBef>
                <a:spcAft>
                  <a:spcPct val="0"/>
                </a:spcAft>
                <a:defRPr/>
              </a:pPr>
              <a:t>14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Marcador de imagen de diapositiva"/>
          <p:cNvSpPr>
            <a:spLocks noGrp="1" noRot="1" noChangeAspect="1"/>
          </p:cNvSpPr>
          <p:nvPr>
            <p:ph type="sldImg"/>
          </p:nvPr>
        </p:nvSpPr>
        <p:spPr bwMode="auto">
          <a:noFill/>
          <a:ln>
            <a:solidFill>
              <a:srgbClr val="000000"/>
            </a:solidFill>
            <a:miter lim="800000"/>
            <a:headEnd/>
            <a:tailEnd/>
          </a:ln>
        </p:spPr>
      </p:sp>
      <p:sp>
        <p:nvSpPr>
          <p:cNvPr id="706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success of risk-based testing strategies has been limited. Depending on the level of risk in the population and site-specific testing practices, an estimated 45% to 85% of U.S. adults are chronically infected with HCV yet unaware of their condition (</a:t>
            </a:r>
            <a:r>
              <a:rPr lang="en-US" smtClean="0">
                <a:hlinkClick r:id="rId3"/>
              </a:rPr>
              <a:t>14</a:t>
            </a:r>
            <a:r>
              <a:rPr lang="en-US" smtClean="0"/>
              <a:t>–</a:t>
            </a:r>
            <a:r>
              <a:rPr lang="en-US" smtClean="0">
                <a:hlinkClick r:id="rId3"/>
              </a:rPr>
              <a:t>17</a:t>
            </a:r>
            <a:r>
              <a:rPr lang="en-US" smtClean="0"/>
              <a:t>). Testing for HCV seromarkers is suboptimal even among high-risk populations for whom routine testing is recommended (</a:t>
            </a:r>
            <a:r>
              <a:rPr lang="en-US" smtClean="0">
                <a:hlinkClick r:id="rId3"/>
              </a:rPr>
              <a:t>18</a:t>
            </a:r>
            <a:r>
              <a:rPr lang="en-US" smtClean="0"/>
              <a:t>–</a:t>
            </a:r>
            <a:r>
              <a:rPr lang="en-US" smtClean="0">
                <a:hlinkClick r:id="rId3"/>
              </a:rPr>
              <a:t>19</a:t>
            </a:r>
            <a:r>
              <a:rPr lang="en-US" smtClean="0"/>
              <a:t>). A sizeable percentage of these persons remain unaware of their infection status (</a:t>
            </a:r>
            <a:r>
              <a:rPr lang="en-US" smtClean="0">
                <a:hlinkClick r:id="rId3"/>
              </a:rPr>
              <a:t>20</a:t>
            </a:r>
            <a:r>
              <a:rPr lang="en-US" smtClean="0"/>
              <a:t>).</a:t>
            </a:r>
            <a:endParaRPr lang="es-ES" smtClean="0"/>
          </a:p>
        </p:txBody>
      </p:sp>
      <p:sp>
        <p:nvSpPr>
          <p:cNvPr id="686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395D98-B435-4C4C-9F01-02D809C0EC30}" type="slidenum">
              <a:rPr lang="es-ES"/>
              <a:pPr fontAlgn="base">
                <a:spcBef>
                  <a:spcPct val="0"/>
                </a:spcBef>
                <a:spcAft>
                  <a:spcPct val="0"/>
                </a:spcAft>
                <a:defRPr/>
              </a:pPr>
              <a:t>15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Marcador de imagen de diapositiva"/>
          <p:cNvSpPr>
            <a:spLocks noGrp="1" noRot="1" noChangeAspect="1"/>
          </p:cNvSpPr>
          <p:nvPr>
            <p:ph type="sldImg"/>
          </p:nvPr>
        </p:nvSpPr>
        <p:spPr bwMode="auto">
          <a:noFill/>
          <a:ln>
            <a:solidFill>
              <a:srgbClr val="000000"/>
            </a:solidFill>
            <a:miter lim="800000"/>
            <a:headEnd/>
            <a:tailEnd/>
          </a:ln>
        </p:spPr>
      </p:sp>
      <p:sp>
        <p:nvSpPr>
          <p:cNvPr id="727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success of risk-based testing strategies has been limited. Depending on the level of risk in the population and site-specific testing practices, an estimated 45% to 85% of U.S. adults are chronically infected with HCV yet unaware of their condition (</a:t>
            </a:r>
            <a:r>
              <a:rPr lang="en-US" smtClean="0">
                <a:hlinkClick r:id="rId3"/>
              </a:rPr>
              <a:t>14</a:t>
            </a:r>
            <a:r>
              <a:rPr lang="en-US" smtClean="0"/>
              <a:t>–</a:t>
            </a:r>
            <a:r>
              <a:rPr lang="en-US" smtClean="0">
                <a:hlinkClick r:id="rId3"/>
              </a:rPr>
              <a:t>17</a:t>
            </a:r>
            <a:r>
              <a:rPr lang="en-US" smtClean="0"/>
              <a:t>). Testing for HCV seromarkers is suboptimal even among high-risk populations for whom routine testing is recommended (</a:t>
            </a:r>
            <a:r>
              <a:rPr lang="en-US" smtClean="0">
                <a:hlinkClick r:id="rId3"/>
              </a:rPr>
              <a:t>18</a:t>
            </a:r>
            <a:r>
              <a:rPr lang="en-US" smtClean="0"/>
              <a:t>–</a:t>
            </a:r>
            <a:r>
              <a:rPr lang="en-US" smtClean="0">
                <a:hlinkClick r:id="rId3"/>
              </a:rPr>
              <a:t>19</a:t>
            </a:r>
            <a:r>
              <a:rPr lang="en-US" smtClean="0"/>
              <a:t>). A sizeable percentage of these persons remain unaware of their infection status (</a:t>
            </a:r>
            <a:r>
              <a:rPr lang="en-US" smtClean="0">
                <a:hlinkClick r:id="rId3"/>
              </a:rPr>
              <a:t>20</a:t>
            </a:r>
            <a:r>
              <a:rPr lang="en-US" smtClean="0"/>
              <a:t>).</a:t>
            </a:r>
            <a:endParaRPr lang="es-ES" smtClean="0"/>
          </a:p>
        </p:txBody>
      </p:sp>
      <p:sp>
        <p:nvSpPr>
          <p:cNvPr id="70659"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EC7A74-B83B-4E8C-855D-A647A3827236}" type="slidenum">
              <a:rPr lang="es-ES"/>
              <a:pPr fontAlgn="base">
                <a:spcBef>
                  <a:spcPct val="0"/>
                </a:spcBef>
                <a:spcAft>
                  <a:spcPct val="0"/>
                </a:spcAft>
                <a:defRPr/>
              </a:pPr>
              <a:t>16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p:cNvSpPr>
          <p:nvPr>
            <p:ph type="sldImg"/>
          </p:nvPr>
        </p:nvSpPr>
        <p:spPr bwMode="auto">
          <a:noFill/>
          <a:ln>
            <a:solidFill>
              <a:srgbClr val="000000"/>
            </a:solidFill>
            <a:miter lim="800000"/>
            <a:headEnd/>
            <a:tailEnd/>
          </a:ln>
        </p:spPr>
      </p:sp>
      <p:sp>
        <p:nvSpPr>
          <p:cNvPr id="747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success of risk-based testing strategies has been limited. Depending on the level of risk in the population and site-specific testing practices, an estimated 45% to 85% of U.S. adults are chronically infected with HCV yet unaware of their condition (</a:t>
            </a:r>
            <a:r>
              <a:rPr lang="en-US" smtClean="0">
                <a:hlinkClick r:id="rId3"/>
              </a:rPr>
              <a:t>14</a:t>
            </a:r>
            <a:r>
              <a:rPr lang="en-US" smtClean="0"/>
              <a:t>–</a:t>
            </a:r>
            <a:r>
              <a:rPr lang="en-US" smtClean="0">
                <a:hlinkClick r:id="rId3"/>
              </a:rPr>
              <a:t>17</a:t>
            </a:r>
            <a:r>
              <a:rPr lang="en-US" smtClean="0"/>
              <a:t>). Testing for HCV seromarkers is suboptimal even among high-risk populations for whom routine testing is recommended (</a:t>
            </a:r>
            <a:r>
              <a:rPr lang="en-US" smtClean="0">
                <a:hlinkClick r:id="rId3"/>
              </a:rPr>
              <a:t>18</a:t>
            </a:r>
            <a:r>
              <a:rPr lang="en-US" smtClean="0"/>
              <a:t>–</a:t>
            </a:r>
            <a:r>
              <a:rPr lang="en-US" smtClean="0">
                <a:hlinkClick r:id="rId3"/>
              </a:rPr>
              <a:t>19</a:t>
            </a:r>
            <a:r>
              <a:rPr lang="en-US" smtClean="0"/>
              <a:t>). A sizeable percentage of these persons remain unaware of their infection status (</a:t>
            </a:r>
            <a:r>
              <a:rPr lang="en-US" smtClean="0">
                <a:hlinkClick r:id="rId3"/>
              </a:rPr>
              <a:t>20</a:t>
            </a:r>
            <a:r>
              <a:rPr lang="en-US" smtClean="0"/>
              <a:t>).</a:t>
            </a:r>
            <a:endParaRPr lang="es-ES" smtClean="0"/>
          </a:p>
        </p:txBody>
      </p:sp>
      <p:sp>
        <p:nvSpPr>
          <p:cNvPr id="72707"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E08218-A853-465B-968E-D03A07EBB639}" type="slidenum">
              <a:rPr lang="es-ES"/>
              <a:pPr fontAlgn="base">
                <a:spcBef>
                  <a:spcPct val="0"/>
                </a:spcBef>
                <a:spcAft>
                  <a:spcPct val="0"/>
                </a:spcAft>
                <a:defRPr/>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p:cNvSpPr>
            <a:spLocks noGrp="1" noRot="1" noChangeAspect="1"/>
          </p:cNvSpPr>
          <p:nvPr>
            <p:ph type="sldImg"/>
          </p:nvPr>
        </p:nvSpPr>
        <p:spPr bwMode="auto">
          <a:noFill/>
          <a:ln>
            <a:solidFill>
              <a:srgbClr val="000000"/>
            </a:solidFill>
            <a:miter lim="800000"/>
            <a:headEnd/>
            <a:tailEnd/>
          </a:ln>
        </p:spPr>
      </p:sp>
      <p:sp>
        <p:nvSpPr>
          <p:cNvPr id="768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success of risk-based testing strategies has been limited. Depending on the level of risk in the population and site-specific testing practices, an estimated 45% to 85% of U.S. adults are chronically infected with HCV yet unaware of their condition (</a:t>
            </a:r>
            <a:r>
              <a:rPr lang="en-US" smtClean="0">
                <a:hlinkClick r:id="rId3"/>
              </a:rPr>
              <a:t>14</a:t>
            </a:r>
            <a:r>
              <a:rPr lang="en-US" smtClean="0"/>
              <a:t>–</a:t>
            </a:r>
            <a:r>
              <a:rPr lang="en-US" smtClean="0">
                <a:hlinkClick r:id="rId3"/>
              </a:rPr>
              <a:t>17</a:t>
            </a:r>
            <a:r>
              <a:rPr lang="en-US" smtClean="0"/>
              <a:t>). Testing for HCV seromarkers is suboptimal even among high-risk populations for whom routine testing is recommended (</a:t>
            </a:r>
            <a:r>
              <a:rPr lang="en-US" smtClean="0">
                <a:hlinkClick r:id="rId3"/>
              </a:rPr>
              <a:t>18</a:t>
            </a:r>
            <a:r>
              <a:rPr lang="en-US" smtClean="0"/>
              <a:t>–</a:t>
            </a:r>
            <a:r>
              <a:rPr lang="en-US" smtClean="0">
                <a:hlinkClick r:id="rId3"/>
              </a:rPr>
              <a:t>19</a:t>
            </a:r>
            <a:r>
              <a:rPr lang="en-US" smtClean="0"/>
              <a:t>). A sizeable percentage of these persons remain unaware of their infection status (</a:t>
            </a:r>
            <a:r>
              <a:rPr lang="en-US" smtClean="0">
                <a:hlinkClick r:id="rId3"/>
              </a:rPr>
              <a:t>20</a:t>
            </a:r>
            <a:r>
              <a:rPr lang="en-US" smtClean="0"/>
              <a:t>).</a:t>
            </a:r>
            <a:endParaRPr lang="es-ES" smtClean="0"/>
          </a:p>
        </p:txBody>
      </p:sp>
      <p:sp>
        <p:nvSpPr>
          <p:cNvPr id="747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E2062E-F2BB-4A77-A58D-A925D03F2BA0}" type="slidenum">
              <a:rPr lang="es-ES"/>
              <a:pPr fontAlgn="base">
                <a:spcBef>
                  <a:spcPct val="0"/>
                </a:spcBef>
                <a:spcAft>
                  <a:spcPct val="0"/>
                </a:spcAft>
                <a:defRPr/>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1 Marcador de imagen de diapositiva"/>
          <p:cNvSpPr>
            <a:spLocks noGrp="1" noRot="1" noChangeAspect="1"/>
          </p:cNvSpPr>
          <p:nvPr>
            <p:ph type="sldImg"/>
          </p:nvPr>
        </p:nvSpPr>
        <p:spPr bwMode="auto">
          <a:noFill/>
          <a:ln>
            <a:solidFill>
              <a:srgbClr val="000000"/>
            </a:solidFill>
            <a:miter lim="800000"/>
            <a:headEnd/>
            <a:tailEnd/>
          </a:ln>
        </p:spPr>
      </p:sp>
      <p:sp>
        <p:nvSpPr>
          <p:cNvPr id="7885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680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2BFD1-FA97-4B31-9094-3B3A3DA43657}" type="slidenum">
              <a:rPr lang="es-ES"/>
              <a:pPr fontAlgn="base">
                <a:spcBef>
                  <a:spcPct val="0"/>
                </a:spcBef>
                <a:spcAft>
                  <a:spcPct val="0"/>
                </a:spcAft>
                <a:defRPr/>
              </a:pPr>
              <a:t>19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Marcador de imagen de diapositiva"/>
          <p:cNvSpPr>
            <a:spLocks noGrp="1" noRot="1" noChangeAspect="1"/>
          </p:cNvSpPr>
          <p:nvPr>
            <p:ph type="sldImg"/>
          </p:nvPr>
        </p:nvSpPr>
        <p:spPr bwMode="auto">
          <a:noFill/>
          <a:ln>
            <a:solidFill>
              <a:srgbClr val="000000"/>
            </a:solidFill>
            <a:miter lim="800000"/>
            <a:headEnd/>
            <a:tailEnd/>
          </a:ln>
        </p:spPr>
      </p:sp>
      <p:sp>
        <p:nvSpPr>
          <p:cNvPr id="808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CDC based its HCV testing</a:t>
            </a:r>
          </a:p>
          <a:p>
            <a:pPr eaLnBrk="1" hangingPunct="1">
              <a:spcBef>
                <a:spcPct val="0"/>
              </a:spcBef>
            </a:pPr>
            <a:r>
              <a:rPr lang="en-US" smtClean="0"/>
              <a:t>recommendations on the prevalence in the target population,</a:t>
            </a:r>
          </a:p>
          <a:p>
            <a:pPr eaLnBrk="1" hangingPunct="1">
              <a:spcBef>
                <a:spcPct val="0"/>
              </a:spcBef>
            </a:pPr>
            <a:r>
              <a:rPr lang="en-US" smtClean="0"/>
              <a:t>the many persons who are unaware of their infection</a:t>
            </a:r>
          </a:p>
          <a:p>
            <a:pPr eaLnBrk="1" hangingPunct="1">
              <a:spcBef>
                <a:spcPct val="0"/>
              </a:spcBef>
            </a:pPr>
            <a:r>
              <a:rPr lang="en-US" smtClean="0"/>
              <a:t>status, potential benefits of care and treatment, and</a:t>
            </a:r>
          </a:p>
          <a:p>
            <a:pPr eaLnBrk="1" hangingPunct="1">
              <a:spcBef>
                <a:spcPct val="0"/>
              </a:spcBef>
            </a:pPr>
            <a:r>
              <a:rPr lang="en-US" smtClean="0"/>
              <a:t>projections of increasing morbidity and mortality in the</a:t>
            </a:r>
          </a:p>
          <a:p>
            <a:pPr eaLnBrk="1" hangingPunct="1">
              <a:spcBef>
                <a:spcPct val="0"/>
              </a:spcBef>
            </a:pPr>
            <a:r>
              <a:rPr lang="es-ES" smtClean="0"/>
              <a:t>absence of an intervention.</a:t>
            </a:r>
          </a:p>
        </p:txBody>
      </p:sp>
      <p:sp>
        <p:nvSpPr>
          <p:cNvPr id="7885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0D34D-20A2-4303-A811-4F110D457F43}" type="slidenum">
              <a:rPr lang="es-ES"/>
              <a:pPr fontAlgn="base">
                <a:spcBef>
                  <a:spcPct val="0"/>
                </a:spcBef>
                <a:spcAft>
                  <a:spcPct val="0"/>
                </a:spcAft>
                <a:defRPr/>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811DFE9E-01D0-43D8-9062-666FA9CE155D}"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B83C961-4164-4AEB-A0D8-E1FBDD91D06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A8D35A-F842-4774-8569-FE0CCF2DECCD}"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B406AE5-06B8-46D7-B2D4-B3663F3AC59C}"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409D8E59-14EE-4269-B2DD-DC90F203154B}"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8D8CE6E-6E89-4EF0-B6EB-55188F66265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89D0FFEE-BA20-482E-9EDE-C16E2B4E0E9C}" type="datetimeFigureOut">
              <a:rPr lang="es-ES"/>
              <a:pPr>
                <a:defRPr/>
              </a:pPr>
              <a:t>30/11/2015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A7CCBBD-75B9-4DD8-B3EB-754E24EBE520}"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45E2227F-C25F-455D-8058-A502B8680E09}"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F0B291B-8586-475C-AE0E-29D2723D6385}"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Picture 4" descr="Logo INEI"/>
          <p:cNvPicPr>
            <a:picLocks noChangeAspect="1" noChangeArrowheads="1"/>
          </p:cNvPicPr>
          <p:nvPr userDrawn="1"/>
        </p:nvPicPr>
        <p:blipFill>
          <a:blip r:embed="rId2"/>
          <a:srcRect/>
          <a:stretch>
            <a:fillRect/>
          </a:stretch>
        </p:blipFill>
        <p:spPr bwMode="auto">
          <a:xfrm>
            <a:off x="84138" y="6503988"/>
            <a:ext cx="539750" cy="292100"/>
          </a:xfrm>
          <a:prstGeom prst="rect">
            <a:avLst/>
          </a:prstGeom>
          <a:noFill/>
          <a:ln w="9525">
            <a:noFill/>
            <a:miter lim="800000"/>
            <a:headEnd/>
            <a:tailEnd/>
          </a:ln>
        </p:spPr>
      </p:pic>
      <p:sp>
        <p:nvSpPr>
          <p:cNvPr id="5" name="7 CuadroTexto"/>
          <p:cNvSpPr txBox="1">
            <a:spLocks noChangeArrowheads="1"/>
          </p:cNvSpPr>
          <p:nvPr userDrawn="1"/>
        </p:nvSpPr>
        <p:spPr bwMode="auto">
          <a:xfrm>
            <a:off x="606425" y="6519863"/>
            <a:ext cx="2352675" cy="338137"/>
          </a:xfrm>
          <a:prstGeom prst="rect">
            <a:avLst/>
          </a:prstGeom>
          <a:noFill/>
          <a:ln>
            <a:noFill/>
          </a:ln>
          <a:extLst/>
        </p:spPr>
        <p:txBody>
          <a:bodyPr>
            <a:spAutoFit/>
          </a:bodyPr>
          <a:lstStyle>
            <a:lvl1pPr eaLnBrk="0" hangingPunct="0">
              <a:defRPr>
                <a:solidFill>
                  <a:schemeClr val="tx1"/>
                </a:solidFill>
                <a:latin typeface="Comic Sans MS" pitchFamily="66" charset="0"/>
                <a:cs typeface="Arial" pitchFamily="34" charset="0"/>
              </a:defRPr>
            </a:lvl1pPr>
            <a:lvl2pPr marL="742950" indent="-285750" eaLnBrk="0" hangingPunct="0">
              <a:defRPr>
                <a:solidFill>
                  <a:schemeClr val="tx1"/>
                </a:solidFill>
                <a:latin typeface="Comic Sans MS" pitchFamily="66" charset="0"/>
                <a:cs typeface="Arial" pitchFamily="34" charset="0"/>
              </a:defRPr>
            </a:lvl2pPr>
            <a:lvl3pPr marL="1143000" indent="-228600" eaLnBrk="0" hangingPunct="0">
              <a:defRPr>
                <a:solidFill>
                  <a:schemeClr val="tx1"/>
                </a:solidFill>
                <a:latin typeface="Comic Sans MS" pitchFamily="66" charset="0"/>
                <a:cs typeface="Arial" pitchFamily="34" charset="0"/>
              </a:defRPr>
            </a:lvl3pPr>
            <a:lvl4pPr marL="1600200" indent="-228600" eaLnBrk="0" hangingPunct="0">
              <a:defRPr>
                <a:solidFill>
                  <a:schemeClr val="tx1"/>
                </a:solidFill>
                <a:latin typeface="Comic Sans MS" pitchFamily="66" charset="0"/>
                <a:cs typeface="Arial" pitchFamily="34" charset="0"/>
              </a:defRPr>
            </a:lvl4pPr>
            <a:lvl5pPr marL="2057400" indent="-228600" eaLnBrk="0" hangingPunct="0">
              <a:defRPr>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defRPr>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defRPr>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defRPr>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defRPr>
                <a:solidFill>
                  <a:schemeClr val="tx1"/>
                </a:solidFill>
                <a:latin typeface="Comic Sans MS" pitchFamily="66" charset="0"/>
                <a:cs typeface="Arial" pitchFamily="34" charset="0"/>
              </a:defRPr>
            </a:lvl9pPr>
          </a:lstStyle>
          <a:p>
            <a:pPr eaLnBrk="1" fontAlgn="auto" hangingPunct="1">
              <a:spcBef>
                <a:spcPts val="0"/>
              </a:spcBef>
              <a:spcAft>
                <a:spcPts val="0"/>
              </a:spcAft>
              <a:defRPr/>
            </a:pPr>
            <a:r>
              <a:rPr lang="es-ES" sz="800" dirty="0" smtClean="0">
                <a:latin typeface="Calibri" pitchFamily="34" charset="0"/>
                <a:cs typeface="Calibri" pitchFamily="34" charset="0"/>
              </a:rPr>
              <a:t>Servicio Hepatitis y Gastroenteritis</a:t>
            </a:r>
          </a:p>
          <a:p>
            <a:pPr eaLnBrk="1" fontAlgn="auto" hangingPunct="1">
              <a:spcBef>
                <a:spcPts val="0"/>
              </a:spcBef>
              <a:spcAft>
                <a:spcPts val="0"/>
              </a:spcAft>
              <a:defRPr/>
            </a:pPr>
            <a:r>
              <a:rPr lang="es-ES" sz="800" dirty="0" smtClean="0">
                <a:latin typeface="Calibri" pitchFamily="34" charset="0"/>
                <a:cs typeface="Calibri" pitchFamily="34" charset="0"/>
              </a:rPr>
              <a:t>LNR para Hepatitis Virales</a:t>
            </a:r>
          </a:p>
        </p:txBody>
      </p:sp>
      <p:sp>
        <p:nvSpPr>
          <p:cNvPr id="6" name="8 CuadroTexto"/>
          <p:cNvSpPr txBox="1">
            <a:spLocks noChangeArrowheads="1"/>
          </p:cNvSpPr>
          <p:nvPr userDrawn="1"/>
        </p:nvSpPr>
        <p:spPr bwMode="auto">
          <a:xfrm>
            <a:off x="7451725" y="6519863"/>
            <a:ext cx="2305050" cy="338137"/>
          </a:xfrm>
          <a:prstGeom prst="rect">
            <a:avLst/>
          </a:prstGeom>
          <a:noFill/>
          <a:ln>
            <a:noFill/>
          </a:ln>
          <a:extLst/>
        </p:spPr>
        <p:txBody>
          <a:bodyPr>
            <a:spAutoFit/>
          </a:bodyPr>
          <a:lstStyle/>
          <a:p>
            <a:r>
              <a:rPr lang="es-ES" sz="800">
                <a:latin typeface="Calibri" pitchFamily="34" charset="0"/>
              </a:rPr>
              <a:t>24° RAUC Hepatitis Virales-</a:t>
            </a:r>
          </a:p>
          <a:p>
            <a:r>
              <a:rPr lang="es-ES" sz="800">
                <a:latin typeface="Calibri" pitchFamily="34" charset="0"/>
              </a:rPr>
              <a:t>30 Octubre, 1 Diciembre 2015</a:t>
            </a:r>
          </a:p>
        </p:txBody>
      </p:sp>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378594" y="1628800"/>
            <a:ext cx="8229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AFADEB92-1957-4D15-9BC2-885C35A78A54}" type="datetimeFigureOut">
              <a:rPr lang="es-ES"/>
              <a:pPr>
                <a:defRPr/>
              </a:pPr>
              <a:t>30/11/2015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4935428D-427E-4F04-8B7F-A86256C793FC}"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7F1D9A5-DB9D-4750-82DA-8EA3D2236661}"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CCCB625-D119-472A-8DF6-C49DB05ACE22}"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9E0784F0-A397-4A03-A4A1-884CFA9F3366}"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92E517E-4E9B-40C0-9F15-805BC09D9287}"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816886C4-9C61-42AA-9146-8AA6F579370F}" type="datetimeFigureOut">
              <a:rPr lang="es-ES"/>
              <a:pPr>
                <a:defRPr/>
              </a:pPr>
              <a:t>30/11/2015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EBA11167-64EC-424E-867B-3D1E98A1F9EA}"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25BB1A6C-2298-4A31-96F4-8096AB0F6AEF}" type="datetimeFigureOut">
              <a:rPr lang="es-ES"/>
              <a:pPr>
                <a:defRPr/>
              </a:pPr>
              <a:t>30/11/2015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874383BA-0157-4151-A9E1-6673213F3F15}"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2BF88D8-A222-4742-91F7-52752664E546}" type="datetimeFigureOut">
              <a:rPr lang="es-ES"/>
              <a:pPr>
                <a:defRPr/>
              </a:pPr>
              <a:t>30/11/2015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F2F7BDA-C877-401A-A5BD-87847D8B3397}"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A6D4901-4275-48AA-8427-F333867F329A}"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0BA440C-DB8D-49BE-8CCB-FE34E5E64839}"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E741076-FEB5-4C9C-AEBE-F86F61DFE68A}"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A0983A9-BAF8-4D54-A766-2551C0279145}"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35EE4F2-5185-4681-A581-3D37FDC18A0F}"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E8A4AE2-BEDC-4D8D-BC9B-02ACB35B312D}"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6632B221-3EEE-4C96-99C2-05306111B415}"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36E97C6-7E2B-4755-ACC0-96A8BA7F3366}"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F0B6B5A-9287-4042-A47D-8B86AB662941}"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CA6FA49-9B3E-4463-B993-F4F6B2836544}"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04F9A9F-A15B-4FC1-98E3-D7C7AAD3A6D7}" type="datetimeFigureOut">
              <a:rPr lang="es-ES"/>
              <a:pPr>
                <a:defRPr/>
              </a:pPr>
              <a:t>30/11/2015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1D1258A-DC8F-4349-BBBA-A894BB82F1C4}"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2DEE6EE-76F0-4720-AF7A-D304D86C875D}" type="datetimeFigureOut">
              <a:rPr lang="es-ES"/>
              <a:pPr>
                <a:defRPr/>
              </a:pPr>
              <a:t>30/11/2015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1E8528BF-66BA-4E2D-950E-93F613564049}"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215229B-9573-4491-A5C7-7D39390F5387}" type="datetimeFigureOut">
              <a:rPr lang="es-ES"/>
              <a:pPr>
                <a:defRPr/>
              </a:pPr>
              <a:t>30/11/2015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D14ACFD0-7798-46A4-A934-38D083FA39A7}"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44F709D2-FBA1-443A-9141-91B4B84DE606}" type="datetimeFigureOut">
              <a:rPr lang="es-ES"/>
              <a:pPr>
                <a:defRPr/>
              </a:pPr>
              <a:t>30/11/2015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A0EF1AF2-1457-4FDA-8474-C8290E8AC247}"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C1125522-C3DB-4FED-8598-5F3C7775E35A}" type="datetimeFigureOut">
              <a:rPr lang="es-ES"/>
              <a:pPr>
                <a:defRPr/>
              </a:pPr>
              <a:t>30/11/2015</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C4C4887-3C38-41A5-A182-0955AEEC7AE5}"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69B70A1-75E3-47D1-A6E0-D6CBE312ADA9}" type="datetimeFigureOut">
              <a:rPr lang="es-ES"/>
              <a:pPr>
                <a:defRPr/>
              </a:pPr>
              <a:t>30/11/2015</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494192A-FF59-4B84-AD8B-4840408BA05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C05F46D-EB3A-4401-9B68-D05B70D2AF0F}"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F14D018-EA24-4B49-BF1E-C92434E47D3C}"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C04AD36-1069-4C60-A734-C0656EE36750}" type="datetimeFigureOut">
              <a:rPr lang="es-ES"/>
              <a:pPr>
                <a:defRPr/>
              </a:pPr>
              <a:t>30/11/2015</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DFFEC9A-4191-41FA-A784-5DDE9FE36BB6}"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F7E7A312-BBC3-482E-8DE0-234C67D0D971}" type="datetimeFigureOut">
              <a:rPr lang="es-ES"/>
              <a:pPr>
                <a:defRPr/>
              </a:pPr>
              <a:t>30/11/2015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ABB331F-C167-49C7-8F3D-70170D9B9EDA}"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9178E764-D287-4B89-894C-86B3B3BCBDBE}" type="datetimeFigureOut">
              <a:rPr lang="es-ES"/>
              <a:pPr>
                <a:defRPr/>
              </a:pPr>
              <a:t>30/11/2015</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3682777A-69DF-4027-AB58-DDBEE622782C}"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3A05715-4FF9-4ECF-8CB3-1291CDEDF4E7}" type="datetimeFigureOut">
              <a:rPr lang="es-ES"/>
              <a:pPr>
                <a:defRPr/>
              </a:pPr>
              <a:t>30/11/2015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C3254B3-34D4-4BC7-B19C-97732BE08E1E}"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F631218-EAC5-44BC-80BA-C6484CB25BC9}" type="datetimeFigureOut">
              <a:rPr lang="es-ES"/>
              <a:pPr>
                <a:defRPr/>
              </a:pPr>
              <a:t>30/11/2015</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96B636F7-DC88-479F-BD55-17B1628D2EEB}"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CFB810DD-C4B5-426C-A28E-0839F0C90CC0}"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BF2E1BF-3B2D-4428-8E47-4FE3623E26D9}"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D7AF349-65DB-4683-8290-D942E5B90A01}"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0B28E7C-3446-47A4-88BA-08FA307F8167}"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1C05AC7C-1BA1-4508-90C1-600B5F830454}"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D2B9AA8-0DCA-47DF-894A-2B614061A069}"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CFEBBF34-89EE-4948-8AA4-E8B7F8D26D6A}"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C281711-AD5C-43AD-AD79-C7484A66BE09}"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A9A57D5-FAB8-44B9-93B5-2858DB5F2A24}" type="datetimeFigureOut">
              <a:rPr lang="es-ES"/>
              <a:pPr>
                <a:defRPr/>
              </a:pPr>
              <a:t>30/11/2015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C80ACC6-52F7-4998-9410-63C3057F0BD8}"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0E8F875-00DD-4510-859A-1AF4A39CA8F9}"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14EAFD1-32A7-479F-985B-23EA889920D5}"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DC7B8B2E-FB57-4FF5-9317-A54003A12C7E}" type="datetimeFigureOut">
              <a:rPr lang="es-ES"/>
              <a:pPr>
                <a:defRPr/>
              </a:pPr>
              <a:t>30/11/2015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20CD508-0075-489B-8574-85C0D3272149}"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872215C-F944-4054-934D-79F1528F20C3}" type="datetimeFigureOut">
              <a:rPr lang="es-ES"/>
              <a:pPr>
                <a:defRPr/>
              </a:pPr>
              <a:t>30/11/2015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179DD49D-E429-4B1D-9E3E-1D97FAF6CADD}"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568E183-842F-463B-8FB1-4EBAA1C48D93}"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6CCA1CD-DB49-40AC-B60B-2692FFDAC2D5}"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67616F3-4A93-48EC-AF74-4CB79B5D9CE5}"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B733B44-8518-4AF1-8623-3E0B2DBDC09F}"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8A207D6-33AE-47C4-BDAF-003D11702C38}"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6EA9591-52A5-4FEF-A6C4-1CFC1BB68D88}"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AFEF716-D76D-4446-98DE-B8A7CC06A30F}" type="datetimeFigureOut">
              <a:rPr lang="es-ES"/>
              <a:pPr>
                <a:defRPr/>
              </a:pPr>
              <a:t>30/11/2015</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5BCF9B7B-57EC-47EC-99DF-5320113F4715}"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CA6F768A-C531-4324-93E5-F13DB0B885BF}" type="datetimeFigureOut">
              <a:rPr lang="es-ES"/>
              <a:pPr>
                <a:defRPr/>
              </a:pPr>
              <a:t>30/11/2015</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C7A561DB-1B1B-4DFA-BAFC-40A7937F152A}"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17165971-C7E1-466E-A91C-B5FC49E07E97}" type="datetimeFigureOut">
              <a:rPr lang="es-ES"/>
              <a:pPr>
                <a:defRPr/>
              </a:pPr>
              <a:t>30/11/2015</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9C325B9-51F9-470D-B531-1F572DFE3A2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4A18BBE-CAB2-49C3-8B1F-E5CD28283BED}" type="datetimeFigureOut">
              <a:rPr lang="es-ES"/>
              <a:pPr>
                <a:defRPr/>
              </a:pPr>
              <a:t>30/11/2015</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4A483FE9-DAB4-44D2-B5CD-2E1BEC29E9A0}"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C268E13-D6CB-4CF7-B501-C7D7E87E2372}"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299A2CFF-D90F-4F89-9B57-65DFA0D084B4}"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ED9C9F3-E178-4758-9DCF-D4C2C05A235C}" type="datetimeFigureOut">
              <a:rPr lang="es-ES"/>
              <a:pPr>
                <a:defRPr/>
              </a:pPr>
              <a:t>30/11/2015</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290666F-F2F8-40F9-BD8A-77DC3ECFA9B8}"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B667D4E-D4EA-4DB0-9A8B-162C2B159933}" type="datetimeFigureOut">
              <a:rPr lang="es-ES"/>
              <a:pPr>
                <a:defRPr/>
              </a:pPr>
              <a:t>30/11/2015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4DB031-0E8B-445A-8A2E-CB5F5C96234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19" r:id="rId3"/>
    <p:sldLayoutId id="2147483718" r:id="rId4"/>
    <p:sldLayoutId id="2147483717" r:id="rId5"/>
    <p:sldLayoutId id="2147483716" r:id="rId6"/>
    <p:sldLayoutId id="2147483715" r:id="rId7"/>
    <p:sldLayoutId id="2147483714" r:id="rId8"/>
    <p:sldLayoutId id="2147483713" r:id="rId9"/>
    <p:sldLayoutId id="2147483712" r:id="rId10"/>
    <p:sldLayoutId id="2147483711" r:id="rId11"/>
    <p:sldLayoutId id="214748371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433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4C9D4BA-AD6F-40DF-891D-BC552139EED4}" type="datetimeFigureOut">
              <a:rPr lang="es-ES"/>
              <a:pPr>
                <a:defRPr/>
              </a:pPr>
              <a:t>30/11/2015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6D4CCF3-D804-4284-8E76-02D85C086A9D}"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31" r:id="rId1"/>
    <p:sldLayoutId id="2147483743" r:id="rId2"/>
    <p:sldLayoutId id="2147483730" r:id="rId3"/>
    <p:sldLayoutId id="2147483729" r:id="rId4"/>
    <p:sldLayoutId id="2147483728" r:id="rId5"/>
    <p:sldLayoutId id="2147483727" r:id="rId6"/>
    <p:sldLayoutId id="2147483726" r:id="rId7"/>
    <p:sldLayoutId id="2147483725" r:id="rId8"/>
    <p:sldLayoutId id="2147483724" r:id="rId9"/>
    <p:sldLayoutId id="2147483723" r:id="rId10"/>
    <p:sldLayoutId id="21474837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6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66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891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3891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0F68EF6-63DD-47FB-BF86-4FC462F20576}" type="datetimeFigureOut">
              <a:rPr lang="es-ES"/>
              <a:pPr>
                <a:defRPr/>
              </a:pPr>
              <a:t>30/11/2015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2A9A203-74D8-4D1B-B2D0-D4040A95A04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42" r:id="rId1"/>
    <p:sldLayoutId id="2147483741" r:id="rId2"/>
    <p:sldLayoutId id="2147483740" r:id="rId3"/>
    <p:sldLayoutId id="2147483739" r:id="rId4"/>
    <p:sldLayoutId id="2147483738" r:id="rId5"/>
    <p:sldLayoutId id="2147483737" r:id="rId6"/>
    <p:sldLayoutId id="2147483736" r:id="rId7"/>
    <p:sldLayoutId id="2147483735" r:id="rId8"/>
    <p:sldLayoutId id="2147483734" r:id="rId9"/>
    <p:sldLayoutId id="2147483733"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www.hivforum.org/storag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hyperlink" Target="http://www.ncbi.nlm.nih.gov/pubmed/?term=Hepatitis+C+virus+screening+to+reveal+a+better+picture+of+infection"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http://www.ncbi.nlm.nih.gov/pubmed/?term=The+Undiagnosed+Chronically-Infected+HCV+Population+in+France.+Implications+for+Expanded+Testing+Recommendations+in+201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hyperlink" Target="http://whqlibdoc.who.int/php/" TargetMode="Externa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hyperlink" Target="http://www.ncbi.nlm.nih.gov/pubmed" TargetMode="Externa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hqlibdoc.who.int/php/"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hqlibdoc.who.int/php/"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3 CuadroTexto"/>
          <p:cNvSpPr txBox="1">
            <a:spLocks noChangeArrowheads="1"/>
          </p:cNvSpPr>
          <p:nvPr/>
        </p:nvSpPr>
        <p:spPr bwMode="auto">
          <a:xfrm>
            <a:off x="4003675" y="2565400"/>
            <a:ext cx="5048250" cy="2462213"/>
          </a:xfrm>
          <a:prstGeom prst="rect">
            <a:avLst/>
          </a:prstGeom>
          <a:noFill/>
          <a:ln w="9525">
            <a:noFill/>
            <a:miter lim="800000"/>
            <a:headEnd/>
            <a:tailEnd/>
          </a:ln>
        </p:spPr>
        <p:txBody>
          <a:bodyPr>
            <a:spAutoFit/>
          </a:bodyPr>
          <a:lstStyle/>
          <a:p>
            <a:r>
              <a:rPr lang="es-ES" b="1">
                <a:latin typeface="Calibri" pitchFamily="34" charset="0"/>
                <a:cs typeface="Arial" charset="0"/>
              </a:rPr>
              <a:t>ACCIONES EJES 3 y 4 del Programa  Global OMS.</a:t>
            </a:r>
          </a:p>
          <a:p>
            <a:r>
              <a:rPr lang="es-ES" b="1">
                <a:latin typeface="Calibri" pitchFamily="34" charset="0"/>
                <a:cs typeface="Arial" charset="0"/>
              </a:rPr>
              <a:t>EJE 3. Prevención de la Transmisión viral </a:t>
            </a:r>
          </a:p>
          <a:p>
            <a:r>
              <a:rPr lang="es-ES" b="1">
                <a:latin typeface="Calibri" pitchFamily="34" charset="0"/>
                <a:cs typeface="Arial" charset="0"/>
              </a:rPr>
              <a:t>EJE 4.Tamizaje, Cuidados/Atención y Tratamiento</a:t>
            </a:r>
          </a:p>
          <a:p>
            <a:endParaRPr lang="es-ES" b="1">
              <a:latin typeface="Calibri" pitchFamily="34" charset="0"/>
              <a:cs typeface="Arial" charset="0"/>
            </a:endParaRPr>
          </a:p>
          <a:p>
            <a:r>
              <a:rPr lang="es-ES" b="1">
                <a:latin typeface="Calibri" pitchFamily="34" charset="0"/>
                <a:cs typeface="Arial" charset="0"/>
              </a:rPr>
              <a:t> </a:t>
            </a:r>
          </a:p>
          <a:p>
            <a:r>
              <a:rPr lang="es-ES" sz="3200" b="1">
                <a:latin typeface="Calibri" pitchFamily="34" charset="0"/>
              </a:rPr>
              <a:t> </a:t>
            </a:r>
            <a:r>
              <a:rPr lang="es-ES" sz="3200" b="1" i="1">
                <a:solidFill>
                  <a:srgbClr val="FF0000"/>
                </a:solidFill>
                <a:latin typeface="Calibri" pitchFamily="34" charset="0"/>
              </a:rPr>
              <a:t>Tamizaje de Hepatitis C: Factores de Riesgo o edad?</a:t>
            </a:r>
          </a:p>
        </p:txBody>
      </p:sp>
      <p:sp>
        <p:nvSpPr>
          <p:cNvPr id="52226" name="4 Rectángulo"/>
          <p:cNvSpPr>
            <a:spLocks noChangeArrowheads="1"/>
          </p:cNvSpPr>
          <p:nvPr/>
        </p:nvSpPr>
        <p:spPr bwMode="auto">
          <a:xfrm>
            <a:off x="4378325" y="188913"/>
            <a:ext cx="4483100" cy="2216150"/>
          </a:xfrm>
          <a:prstGeom prst="rect">
            <a:avLst/>
          </a:prstGeom>
          <a:noFill/>
          <a:ln w="9525">
            <a:noFill/>
            <a:miter lim="800000"/>
            <a:headEnd/>
            <a:tailEnd/>
          </a:ln>
        </p:spPr>
        <p:txBody>
          <a:bodyPr>
            <a:spAutoFit/>
          </a:bodyPr>
          <a:lstStyle/>
          <a:p>
            <a:endParaRPr lang="es-ES">
              <a:latin typeface="Calibri" pitchFamily="34" charset="0"/>
            </a:endParaRPr>
          </a:p>
          <a:p>
            <a:pPr algn="ctr"/>
            <a:r>
              <a:rPr lang="es-ES" sz="2400">
                <a:latin typeface="Calibri" pitchFamily="34" charset="0"/>
              </a:rPr>
              <a:t> </a:t>
            </a:r>
            <a:r>
              <a:rPr lang="es-ES" sz="2400" b="1">
                <a:solidFill>
                  <a:srgbClr val="FF0000"/>
                </a:solidFill>
                <a:latin typeface="Calibri" pitchFamily="34" charset="0"/>
              </a:rPr>
              <a:t>24ª Reunión Anual Unidades Centinela para Hepatitis virales.</a:t>
            </a:r>
          </a:p>
          <a:p>
            <a:pPr algn="ctr"/>
            <a:r>
              <a:rPr lang="es-ES" sz="2400" b="1">
                <a:solidFill>
                  <a:srgbClr val="FF0000"/>
                </a:solidFill>
                <a:latin typeface="Calibri" pitchFamily="34" charset="0"/>
              </a:rPr>
              <a:t> </a:t>
            </a:r>
            <a:endParaRPr lang="es-ES" sz="2400">
              <a:solidFill>
                <a:srgbClr val="FF0000"/>
              </a:solidFill>
              <a:latin typeface="Calibri" pitchFamily="34" charset="0"/>
            </a:endParaRPr>
          </a:p>
          <a:p>
            <a:pPr algn="ctr"/>
            <a:r>
              <a:rPr lang="es-ES" sz="2400" b="1">
                <a:solidFill>
                  <a:srgbClr val="FF0000"/>
                </a:solidFill>
                <a:latin typeface="Calibri" pitchFamily="34" charset="0"/>
              </a:rPr>
              <a:t>“Cuatro ejes de acción para contribuir al Control”</a:t>
            </a:r>
            <a:r>
              <a:rPr lang="es-ES" sz="2000" b="1">
                <a:solidFill>
                  <a:srgbClr val="FF0000"/>
                </a:solidFill>
                <a:latin typeface="Calibri" pitchFamily="34" charset="0"/>
              </a:rPr>
              <a:t> </a:t>
            </a:r>
            <a:endParaRPr lang="es-ES" sz="2000">
              <a:solidFill>
                <a:srgbClr val="FF0000"/>
              </a:solidFill>
              <a:latin typeface="Calibri" pitchFamily="34" charset="0"/>
            </a:endParaRPr>
          </a:p>
        </p:txBody>
      </p:sp>
      <p:pic>
        <p:nvPicPr>
          <p:cNvPr id="52227" name="Picture 2" descr="BBanner DMH_2015_0.90x1.90-02 (4)"/>
          <p:cNvPicPr>
            <a:picLocks noChangeAspect="1" noChangeArrowheads="1"/>
          </p:cNvPicPr>
          <p:nvPr/>
        </p:nvPicPr>
        <p:blipFill>
          <a:blip r:embed="rId2"/>
          <a:srcRect/>
          <a:stretch>
            <a:fillRect/>
          </a:stretch>
        </p:blipFill>
        <p:spPr bwMode="auto">
          <a:xfrm>
            <a:off x="179388" y="298450"/>
            <a:ext cx="3886200" cy="6229350"/>
          </a:xfrm>
          <a:prstGeom prst="rect">
            <a:avLst/>
          </a:prstGeom>
          <a:noFill/>
          <a:ln w="9525">
            <a:noFill/>
            <a:miter lim="800000"/>
            <a:headEnd/>
            <a:tailEnd/>
          </a:ln>
        </p:spPr>
      </p:pic>
      <p:sp>
        <p:nvSpPr>
          <p:cNvPr id="52228" name="1 CuadroTexto"/>
          <p:cNvSpPr txBox="1">
            <a:spLocks noChangeArrowheads="1"/>
          </p:cNvSpPr>
          <p:nvPr/>
        </p:nvSpPr>
        <p:spPr bwMode="auto">
          <a:xfrm>
            <a:off x="4378325" y="6021388"/>
            <a:ext cx="4297363" cy="646112"/>
          </a:xfrm>
          <a:prstGeom prst="rect">
            <a:avLst/>
          </a:prstGeom>
          <a:noFill/>
          <a:ln w="9525">
            <a:noFill/>
            <a:miter lim="800000"/>
            <a:headEnd/>
            <a:tailEnd/>
          </a:ln>
        </p:spPr>
        <p:txBody>
          <a:bodyPr>
            <a:spAutoFit/>
          </a:bodyPr>
          <a:lstStyle/>
          <a:p>
            <a:pPr algn="ctr"/>
            <a:r>
              <a:rPr lang="es-ES" i="1">
                <a:latin typeface="Calibri" pitchFamily="34" charset="0"/>
              </a:rPr>
              <a:t>Sara Vladimirsky</a:t>
            </a:r>
          </a:p>
          <a:p>
            <a:pPr algn="ctr"/>
            <a:r>
              <a:rPr lang="es-ES" i="1">
                <a:latin typeface="Calibri" pitchFamily="34" charset="0"/>
              </a:rPr>
              <a:t>svladimirsky@anlis.gov.ar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CuadroTexto"/>
          <p:cNvSpPr txBox="1">
            <a:spLocks noChangeArrowheads="1"/>
          </p:cNvSpPr>
          <p:nvPr/>
        </p:nvSpPr>
        <p:spPr bwMode="auto">
          <a:xfrm>
            <a:off x="0" y="765175"/>
            <a:ext cx="8964613" cy="5078313"/>
          </a:xfrm>
          <a:prstGeom prst="rect">
            <a:avLst/>
          </a:prstGeom>
          <a:noFill/>
          <a:ln w="9525">
            <a:noFill/>
            <a:miter lim="800000"/>
            <a:headEnd/>
            <a:tailEnd/>
          </a:ln>
        </p:spPr>
        <p:txBody>
          <a:bodyPr>
            <a:spAutoFit/>
          </a:bodyPr>
          <a:lstStyle/>
          <a:p>
            <a:pPr algn="ctr"/>
            <a:r>
              <a:rPr lang="es-ES" sz="3600" b="1" i="1" dirty="0">
                <a:solidFill>
                  <a:srgbClr val="FF0000"/>
                </a:solidFill>
                <a:latin typeface="Calibri" pitchFamily="34" charset="0"/>
              </a:rPr>
              <a:t>El Tamizaje adecuado de la Hepatitis C es una herramienta imprescindible para lograr </a:t>
            </a:r>
            <a:r>
              <a:rPr lang="es-ES" sz="3600" b="1" i="1">
                <a:solidFill>
                  <a:srgbClr val="FF0000"/>
                </a:solidFill>
                <a:latin typeface="Calibri" pitchFamily="34" charset="0"/>
              </a:rPr>
              <a:t>la </a:t>
            </a:r>
            <a:r>
              <a:rPr lang="es-ES" sz="3600" b="1" i="1" smtClean="0">
                <a:solidFill>
                  <a:srgbClr val="FF0000"/>
                </a:solidFill>
                <a:latin typeface="Calibri" pitchFamily="34" charset="0"/>
              </a:rPr>
              <a:t>eliminación </a:t>
            </a:r>
            <a:endParaRPr lang="es-ES" sz="3600" b="1" i="1" dirty="0">
              <a:solidFill>
                <a:srgbClr val="FF0000"/>
              </a:solidFill>
              <a:latin typeface="Calibri" pitchFamily="34" charset="0"/>
            </a:endParaRPr>
          </a:p>
          <a:p>
            <a:pPr algn="ctr"/>
            <a:endParaRPr lang="es-ES" sz="3600" b="1" i="1" dirty="0">
              <a:solidFill>
                <a:srgbClr val="FF0000"/>
              </a:solidFill>
              <a:latin typeface="Calibri" pitchFamily="34" charset="0"/>
            </a:endParaRPr>
          </a:p>
          <a:p>
            <a:pPr algn="ctr"/>
            <a:endParaRPr lang="es-ES" sz="3600" b="1" i="1" dirty="0">
              <a:solidFill>
                <a:srgbClr val="FF0000"/>
              </a:solidFill>
              <a:latin typeface="Calibri" pitchFamily="34" charset="0"/>
            </a:endParaRPr>
          </a:p>
          <a:p>
            <a:pPr algn="ctr"/>
            <a:r>
              <a:rPr lang="es-ES" sz="3600" b="1" i="1" dirty="0">
                <a:solidFill>
                  <a:srgbClr val="FF0000"/>
                </a:solidFill>
                <a:latin typeface="Calibri" pitchFamily="34" charset="0"/>
              </a:rPr>
              <a:t>La buena noticia: La hepatitis c se cura </a:t>
            </a:r>
          </a:p>
          <a:p>
            <a:pPr algn="ctr"/>
            <a:endParaRPr lang="es-ES" sz="3600" b="1" i="1" dirty="0">
              <a:solidFill>
                <a:srgbClr val="FF0000"/>
              </a:solidFill>
              <a:latin typeface="Calibri" pitchFamily="34" charset="0"/>
            </a:endParaRPr>
          </a:p>
          <a:p>
            <a:pPr algn="ctr"/>
            <a:r>
              <a:rPr lang="es-ES" sz="3600" b="1" i="1" dirty="0">
                <a:solidFill>
                  <a:srgbClr val="FF0000"/>
                </a:solidFill>
                <a:latin typeface="Calibri" pitchFamily="34" charset="0"/>
              </a:rPr>
              <a:t>La mala noticia: La mayoría de los infectados no están bajo atención médica.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2 Marcador de contenido"/>
          <p:cNvSpPr>
            <a:spLocks noGrp="1"/>
          </p:cNvSpPr>
          <p:nvPr>
            <p:ph idx="1"/>
          </p:nvPr>
        </p:nvSpPr>
        <p:spPr>
          <a:xfrm>
            <a:off x="258763" y="1268413"/>
            <a:ext cx="4413250" cy="4525962"/>
          </a:xfrm>
        </p:spPr>
        <p:txBody>
          <a:bodyPr/>
          <a:lstStyle/>
          <a:p>
            <a:pPr eaLnBrk="1" hangingPunct="1">
              <a:buClr>
                <a:srgbClr val="FF0000"/>
              </a:buClr>
              <a:buFont typeface="Wingdings" pitchFamily="2" charset="2"/>
              <a:buChar char="Ø"/>
            </a:pPr>
            <a:r>
              <a:rPr lang="es-ES" smtClean="0"/>
              <a:t>En el año 1998 el CDC recomendó el tamizaje  para HCV a las personas    «más probablemente»                                                                                                   infectadas. </a:t>
            </a:r>
            <a:r>
              <a:rPr lang="es-ES" baseline="30000" smtClean="0"/>
              <a:t>1</a:t>
            </a:r>
          </a:p>
        </p:txBody>
      </p:sp>
      <p:pic>
        <p:nvPicPr>
          <p:cNvPr id="64514" name="Picture 2"/>
          <p:cNvPicPr>
            <a:picLocks noChangeAspect="1" noChangeArrowheads="1"/>
          </p:cNvPicPr>
          <p:nvPr/>
        </p:nvPicPr>
        <p:blipFill>
          <a:blip r:embed="rId2"/>
          <a:srcRect/>
          <a:stretch>
            <a:fillRect/>
          </a:stretch>
        </p:blipFill>
        <p:spPr bwMode="auto">
          <a:xfrm>
            <a:off x="4672013" y="0"/>
            <a:ext cx="4465637" cy="6121400"/>
          </a:xfrm>
          <a:prstGeom prst="rect">
            <a:avLst/>
          </a:prstGeom>
          <a:noFill/>
          <a:ln w="9525">
            <a:noFill/>
            <a:miter lim="800000"/>
            <a:headEnd/>
            <a:tailEnd/>
          </a:ln>
        </p:spPr>
      </p:pic>
      <p:sp>
        <p:nvSpPr>
          <p:cNvPr id="64515" name="1 Rectángulo"/>
          <p:cNvSpPr>
            <a:spLocks noChangeArrowheads="1"/>
          </p:cNvSpPr>
          <p:nvPr/>
        </p:nvSpPr>
        <p:spPr bwMode="auto">
          <a:xfrm>
            <a:off x="0" y="6097588"/>
            <a:ext cx="9169400" cy="400050"/>
          </a:xfrm>
          <a:prstGeom prst="rect">
            <a:avLst/>
          </a:prstGeom>
          <a:noFill/>
          <a:ln w="9525">
            <a:noFill/>
            <a:miter lim="800000"/>
            <a:headEnd/>
            <a:tailEnd/>
          </a:ln>
        </p:spPr>
        <p:txBody>
          <a:bodyPr>
            <a:spAutoFit/>
          </a:bodyPr>
          <a:lstStyle/>
          <a:p>
            <a:r>
              <a:rPr lang="en-US" sz="1000">
                <a:latin typeface="Calibri" pitchFamily="34" charset="0"/>
              </a:rPr>
              <a:t>1.- Recommendations for prevention and control of hepatitis C virus (HCV) infection and HCV-related chronic disease. Centers for Disease Control and Prevention, </a:t>
            </a:r>
            <a:r>
              <a:rPr lang="en-US" sz="1000" b="1" i="1">
                <a:latin typeface="Calibri" pitchFamily="34" charset="0"/>
              </a:rPr>
              <a:t>MMWR Recomm Rep 1998</a:t>
            </a:r>
            <a:r>
              <a:rPr lang="en-US" sz="1000">
                <a:latin typeface="Calibri" pitchFamily="34" charset="0"/>
              </a:rPr>
              <a:t>, 47:1-39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0" y="0"/>
            <a:ext cx="4465638" cy="6121400"/>
          </a:xfrm>
          <a:prstGeom prst="rect">
            <a:avLst/>
          </a:prstGeom>
          <a:noFill/>
          <a:ln w="9525">
            <a:noFill/>
            <a:miter lim="800000"/>
            <a:headEnd/>
            <a:tailEnd/>
          </a:ln>
        </p:spPr>
      </p:pic>
      <p:sp>
        <p:nvSpPr>
          <p:cNvPr id="65538" name="1 Rectángulo"/>
          <p:cNvSpPr>
            <a:spLocks noChangeArrowheads="1"/>
          </p:cNvSpPr>
          <p:nvPr/>
        </p:nvSpPr>
        <p:spPr bwMode="auto">
          <a:xfrm>
            <a:off x="0" y="6097588"/>
            <a:ext cx="9169400" cy="400050"/>
          </a:xfrm>
          <a:prstGeom prst="rect">
            <a:avLst/>
          </a:prstGeom>
          <a:noFill/>
          <a:ln w="9525">
            <a:noFill/>
            <a:miter lim="800000"/>
            <a:headEnd/>
            <a:tailEnd/>
          </a:ln>
        </p:spPr>
        <p:txBody>
          <a:bodyPr>
            <a:spAutoFit/>
          </a:bodyPr>
          <a:lstStyle/>
          <a:p>
            <a:r>
              <a:rPr lang="en-US" sz="1000">
                <a:latin typeface="Calibri" pitchFamily="34" charset="0"/>
              </a:rPr>
              <a:t>1.- Recommendations for prevention and control of hepatitis C virus (HCV) infection and HCV-related chronic disease. Centers for Disease Control and Prevention, </a:t>
            </a:r>
            <a:r>
              <a:rPr lang="en-US" sz="1000" b="1" i="1">
                <a:latin typeface="Calibri" pitchFamily="34" charset="0"/>
              </a:rPr>
              <a:t>MMWR Recomm Rep 1998</a:t>
            </a:r>
            <a:r>
              <a:rPr lang="en-US" sz="1000">
                <a:latin typeface="Calibri" pitchFamily="34" charset="0"/>
              </a:rPr>
              <a:t>, 47:1-39</a:t>
            </a:r>
          </a:p>
        </p:txBody>
      </p:sp>
      <p:pic>
        <p:nvPicPr>
          <p:cNvPr id="65539" name="Picture 6"/>
          <p:cNvPicPr>
            <a:picLocks noChangeAspect="1" noChangeArrowheads="1"/>
          </p:cNvPicPr>
          <p:nvPr/>
        </p:nvPicPr>
        <p:blipFill>
          <a:blip r:embed="rId3"/>
          <a:srcRect/>
          <a:stretch>
            <a:fillRect/>
          </a:stretch>
        </p:blipFill>
        <p:spPr bwMode="auto">
          <a:xfrm>
            <a:off x="3884613" y="1196975"/>
            <a:ext cx="5259387"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0" y="0"/>
            <a:ext cx="4465638" cy="6121400"/>
          </a:xfrm>
          <a:prstGeom prst="rect">
            <a:avLst/>
          </a:prstGeom>
          <a:noFill/>
          <a:ln w="9525">
            <a:noFill/>
            <a:miter lim="800000"/>
            <a:headEnd/>
            <a:tailEnd/>
          </a:ln>
        </p:spPr>
      </p:pic>
      <p:sp>
        <p:nvSpPr>
          <p:cNvPr id="66562" name="1 Rectángulo"/>
          <p:cNvSpPr>
            <a:spLocks noChangeArrowheads="1"/>
          </p:cNvSpPr>
          <p:nvPr/>
        </p:nvSpPr>
        <p:spPr bwMode="auto">
          <a:xfrm>
            <a:off x="0" y="6097588"/>
            <a:ext cx="9169400" cy="400050"/>
          </a:xfrm>
          <a:prstGeom prst="rect">
            <a:avLst/>
          </a:prstGeom>
          <a:noFill/>
          <a:ln w="9525">
            <a:noFill/>
            <a:miter lim="800000"/>
            <a:headEnd/>
            <a:tailEnd/>
          </a:ln>
        </p:spPr>
        <p:txBody>
          <a:bodyPr>
            <a:spAutoFit/>
          </a:bodyPr>
          <a:lstStyle/>
          <a:p>
            <a:r>
              <a:rPr lang="en-US" sz="1000">
                <a:latin typeface="Calibri" pitchFamily="34" charset="0"/>
              </a:rPr>
              <a:t>1.- Recommendations for prevention and control of hepatitis C virus (HCV) infection and HCV-related chronic disease. Centers for Disease Control and Prevention, </a:t>
            </a:r>
            <a:r>
              <a:rPr lang="en-US" sz="1000" b="1" i="1">
                <a:latin typeface="Calibri" pitchFamily="34" charset="0"/>
              </a:rPr>
              <a:t>MMWR Recomm Rep 1998</a:t>
            </a:r>
            <a:r>
              <a:rPr lang="en-US" sz="1000">
                <a:latin typeface="Calibri" pitchFamily="34" charset="0"/>
              </a:rPr>
              <a:t>, 47:1-39</a:t>
            </a:r>
          </a:p>
        </p:txBody>
      </p:sp>
      <p:pic>
        <p:nvPicPr>
          <p:cNvPr id="66563" name="Picture 5"/>
          <p:cNvPicPr>
            <a:picLocks noChangeAspect="1" noChangeArrowheads="1"/>
          </p:cNvPicPr>
          <p:nvPr/>
        </p:nvPicPr>
        <p:blipFill>
          <a:blip r:embed="rId3"/>
          <a:srcRect/>
          <a:stretch>
            <a:fillRect/>
          </a:stretch>
        </p:blipFill>
        <p:spPr bwMode="auto">
          <a:xfrm>
            <a:off x="3884613" y="2997200"/>
            <a:ext cx="5259387" cy="189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4 CuadroTexto"/>
          <p:cNvSpPr txBox="1">
            <a:spLocks noChangeArrowheads="1"/>
          </p:cNvSpPr>
          <p:nvPr/>
        </p:nvSpPr>
        <p:spPr bwMode="auto">
          <a:xfrm>
            <a:off x="0" y="3236913"/>
            <a:ext cx="9174163" cy="3662362"/>
          </a:xfrm>
          <a:prstGeom prst="rect">
            <a:avLst/>
          </a:prstGeom>
          <a:noFill/>
          <a:ln w="9525">
            <a:noFill/>
            <a:miter lim="800000"/>
            <a:headEnd/>
            <a:tailEnd/>
          </a:ln>
        </p:spPr>
        <p:txBody>
          <a:bodyPr>
            <a:spAutoFit/>
          </a:bodyPr>
          <a:lstStyle/>
          <a:p>
            <a:endParaRPr lang="es-ES" sz="1200" b="1" i="1">
              <a:latin typeface="Calibri" pitchFamily="34" charset="0"/>
            </a:endParaRPr>
          </a:p>
          <a:p>
            <a:endParaRPr lang="es-ES" sz="1200" b="1" i="1">
              <a:latin typeface="Calibri" pitchFamily="34" charset="0"/>
            </a:endParaRPr>
          </a:p>
          <a:p>
            <a:r>
              <a:rPr lang="es-ES" sz="1200" b="1" i="1">
                <a:latin typeface="Calibri" pitchFamily="34" charset="0"/>
              </a:rPr>
              <a:t>Screening de la infección por HCV </a:t>
            </a:r>
            <a:r>
              <a:rPr lang="es-ES" sz="1200" b="1" i="1" baseline="30000">
                <a:latin typeface="Calibri" pitchFamily="34" charset="0"/>
              </a:rPr>
              <a:t>1</a:t>
            </a:r>
          </a:p>
          <a:p>
            <a:r>
              <a:rPr lang="es-ES" sz="1200" b="1">
                <a:latin typeface="Calibri" pitchFamily="34" charset="0"/>
              </a:rPr>
              <a:t>Se recomienda </a:t>
            </a:r>
            <a:r>
              <a:rPr lang="es-ES" sz="1200">
                <a:latin typeface="Calibri" pitchFamily="34" charset="0"/>
              </a:rPr>
              <a:t>la búsqueda de anticuerpos antiHCV</a:t>
            </a:r>
            <a:r>
              <a:rPr lang="es-ES" sz="1200" b="1">
                <a:latin typeface="Calibri" pitchFamily="34" charset="0"/>
              </a:rPr>
              <a:t> en grupos de alto riesgo para la adquisición de la infección por virus C, que incluyen:</a:t>
            </a:r>
            <a:r>
              <a:rPr lang="es-ES" sz="1200">
                <a:latin typeface="Calibri" pitchFamily="34" charset="0"/>
              </a:rPr>
              <a:t> UDIVs (aún habiendose inyectado una sola vez hace muchos años), pacientes en hemodiálisis, receptores de transfusión de hemoderivados y órganos sólidos antes de 1994, niños de madres HCV positivas, pacientes HIV positivos, personas infectadas con virus de la hepatitis B, pacientes que hayan recibido factores de la coagulación antes de 1987, personal sanitario con antecedente de exposición a fuente conocida HCV positiva, y pacientes en evaluación por aminotransferasas elevadas o con evidencia de hepatopatía crónica. Además, se impone el estudio en donantes de sangre y órganos sólidos.</a:t>
            </a:r>
          </a:p>
          <a:p>
            <a:r>
              <a:rPr lang="es-ES" sz="1200">
                <a:latin typeface="Calibri" pitchFamily="34" charset="0"/>
              </a:rPr>
              <a:t>También </a:t>
            </a:r>
            <a:r>
              <a:rPr lang="es-ES" sz="1200" b="1">
                <a:latin typeface="Calibri" pitchFamily="34" charset="0"/>
              </a:rPr>
              <a:t>sería conveniente </a:t>
            </a:r>
            <a:r>
              <a:rPr lang="es-ES" sz="1200">
                <a:latin typeface="Calibri" pitchFamily="34" charset="0"/>
              </a:rPr>
              <a:t>investigar el anti-HCV en: personas que han recibido tratamiento  con jeringas y agujas no descartables, usuarios de drogas inhalatorias, trabajadores sexuales y  convivientes con pacientes infectados por HCV.</a:t>
            </a:r>
          </a:p>
          <a:p>
            <a:r>
              <a:rPr lang="es-ES" sz="1200" b="1" i="1">
                <a:latin typeface="Calibri" pitchFamily="34" charset="0"/>
              </a:rPr>
              <a:t>No se recomienda el screening indiscriminado en: población general</a:t>
            </a:r>
            <a:r>
              <a:rPr lang="es-ES" sz="1200">
                <a:latin typeface="Calibri" pitchFamily="34" charset="0"/>
              </a:rPr>
              <a:t>, contactos familiares que no sean "convivientes" de personas infectadas por el HCV, embarazadas y trabajadores de la salud.</a:t>
            </a:r>
          </a:p>
          <a:p>
            <a:r>
              <a:rPr lang="es-ES" sz="1200">
                <a:latin typeface="Calibri" pitchFamily="34" charset="0"/>
              </a:rPr>
              <a:t>En cuanto a prevención no se han planificado programas adecuados en estos grupos.</a:t>
            </a:r>
            <a:endParaRPr lang="es-ES" sz="1600">
              <a:latin typeface="Calibri" pitchFamily="34" charset="0"/>
            </a:endParaRPr>
          </a:p>
          <a:p>
            <a:r>
              <a:rPr lang="es-ES" sz="1600">
                <a:latin typeface="Calibri" pitchFamily="34" charset="0"/>
              </a:rPr>
              <a:t>1.- [Statement of the Argentinian Concensus on Hepatitis C 2007].</a:t>
            </a:r>
          </a:p>
          <a:p>
            <a:r>
              <a:rPr lang="es-ES" sz="1600">
                <a:latin typeface="Calibri" pitchFamily="34" charset="0"/>
              </a:rPr>
              <a:t>Fassio E, Schroder T; Asociación Argentina para el Estudio de las Enfermedades del Hígado.</a:t>
            </a:r>
          </a:p>
          <a:p>
            <a:r>
              <a:rPr lang="es-ES" sz="1600">
                <a:latin typeface="Calibri" pitchFamily="34" charset="0"/>
              </a:rPr>
              <a:t>Acta Gastroenterol Latinoam. 2008 Mar;38(1):56-74. Spanish.</a:t>
            </a:r>
          </a:p>
          <a:p>
            <a:endParaRPr lang="es-ES" sz="1600">
              <a:latin typeface="Calibri" pitchFamily="34" charset="0"/>
            </a:endParaRPr>
          </a:p>
        </p:txBody>
      </p:sp>
      <p:pic>
        <p:nvPicPr>
          <p:cNvPr id="67586" name="Picture 2"/>
          <p:cNvPicPr>
            <a:picLocks noChangeAspect="1" noChangeArrowheads="1"/>
          </p:cNvPicPr>
          <p:nvPr/>
        </p:nvPicPr>
        <p:blipFill>
          <a:blip r:embed="rId3"/>
          <a:srcRect/>
          <a:stretch>
            <a:fillRect/>
          </a:stretch>
        </p:blipFill>
        <p:spPr bwMode="auto">
          <a:xfrm>
            <a:off x="4902200" y="2019300"/>
            <a:ext cx="4241800" cy="1581150"/>
          </a:xfrm>
          <a:prstGeom prst="rect">
            <a:avLst/>
          </a:prstGeom>
          <a:noFill/>
          <a:ln w="9525">
            <a:noFill/>
            <a:miter lim="800000"/>
            <a:headEnd/>
            <a:tailEnd/>
          </a:ln>
        </p:spPr>
      </p:pic>
      <p:pic>
        <p:nvPicPr>
          <p:cNvPr id="67587" name="Picture 4"/>
          <p:cNvPicPr>
            <a:picLocks noChangeAspect="1" noChangeArrowheads="1"/>
          </p:cNvPicPr>
          <p:nvPr/>
        </p:nvPicPr>
        <p:blipFill>
          <a:blip r:embed="rId4"/>
          <a:srcRect/>
          <a:stretch>
            <a:fillRect/>
          </a:stretch>
        </p:blipFill>
        <p:spPr bwMode="auto">
          <a:xfrm>
            <a:off x="193675" y="231775"/>
            <a:ext cx="1422400" cy="1816100"/>
          </a:xfrm>
          <a:prstGeom prst="rect">
            <a:avLst/>
          </a:prstGeom>
          <a:noFill/>
          <a:ln w="9525">
            <a:noFill/>
            <a:miter lim="800000"/>
            <a:headEnd/>
            <a:tailEnd/>
          </a:ln>
        </p:spPr>
      </p:pic>
      <p:pic>
        <p:nvPicPr>
          <p:cNvPr id="67588" name="Picture 2"/>
          <p:cNvPicPr>
            <a:picLocks noChangeAspect="1" noChangeArrowheads="1"/>
          </p:cNvPicPr>
          <p:nvPr/>
        </p:nvPicPr>
        <p:blipFill>
          <a:blip r:embed="rId5"/>
          <a:srcRect/>
          <a:stretch>
            <a:fillRect/>
          </a:stretch>
        </p:blipFill>
        <p:spPr bwMode="auto">
          <a:xfrm>
            <a:off x="2843213" y="996950"/>
            <a:ext cx="1282700"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4 CuadroTexto"/>
          <p:cNvSpPr txBox="1">
            <a:spLocks noChangeArrowheads="1"/>
          </p:cNvSpPr>
          <p:nvPr/>
        </p:nvSpPr>
        <p:spPr bwMode="auto">
          <a:xfrm>
            <a:off x="15875" y="0"/>
            <a:ext cx="8820150" cy="1077913"/>
          </a:xfrm>
          <a:prstGeom prst="rect">
            <a:avLst/>
          </a:prstGeom>
          <a:noFill/>
          <a:ln w="9525">
            <a:noFill/>
            <a:miter lim="800000"/>
            <a:headEnd/>
            <a:tailEnd/>
          </a:ln>
        </p:spPr>
        <p:txBody>
          <a:bodyPr>
            <a:spAutoFit/>
          </a:bodyPr>
          <a:lstStyle/>
          <a:p>
            <a:r>
              <a:rPr lang="es-ES" sz="3200" b="1" i="1">
                <a:solidFill>
                  <a:srgbClr val="FF0000"/>
                </a:solidFill>
                <a:latin typeface="Calibri" pitchFamily="34" charset="0"/>
              </a:rPr>
              <a:t>Porqué encontró limitaciones el testeo basado en factores de riesgo? </a:t>
            </a:r>
            <a:endParaRPr lang="es-ES">
              <a:latin typeface="Calibri" pitchFamily="34" charset="0"/>
            </a:endParaRPr>
          </a:p>
        </p:txBody>
      </p:sp>
      <p:pic>
        <p:nvPicPr>
          <p:cNvPr id="69634" name="Picture 3"/>
          <p:cNvPicPr>
            <a:picLocks noChangeAspect="1" noChangeArrowheads="1"/>
          </p:cNvPicPr>
          <p:nvPr/>
        </p:nvPicPr>
        <p:blipFill>
          <a:blip r:embed="rId3"/>
          <a:srcRect/>
          <a:stretch>
            <a:fillRect/>
          </a:stretch>
        </p:blipFill>
        <p:spPr bwMode="auto">
          <a:xfrm>
            <a:off x="14288" y="2187575"/>
            <a:ext cx="3951287" cy="3284538"/>
          </a:xfrm>
          <a:prstGeom prst="rect">
            <a:avLst/>
          </a:prstGeom>
          <a:noFill/>
          <a:ln w="9525">
            <a:noFill/>
            <a:miter lim="800000"/>
            <a:headEnd/>
            <a:tailEnd/>
          </a:ln>
        </p:spPr>
      </p:pic>
      <p:sp>
        <p:nvSpPr>
          <p:cNvPr id="69635" name="3 Rectángulo"/>
          <p:cNvSpPr>
            <a:spLocks noChangeArrowheads="1"/>
          </p:cNvSpPr>
          <p:nvPr/>
        </p:nvSpPr>
        <p:spPr bwMode="auto">
          <a:xfrm>
            <a:off x="0" y="765175"/>
            <a:ext cx="9036050" cy="1476375"/>
          </a:xfrm>
          <a:prstGeom prst="rect">
            <a:avLst/>
          </a:prstGeom>
          <a:noFill/>
          <a:ln w="9525">
            <a:noFill/>
            <a:miter lim="800000"/>
            <a:headEnd/>
            <a:tailEnd/>
          </a:ln>
        </p:spPr>
        <p:txBody>
          <a:bodyPr>
            <a:spAutoFit/>
          </a:bodyPr>
          <a:lstStyle/>
          <a:p>
            <a:endParaRPr lang="es-ES">
              <a:latin typeface="Calibri" pitchFamily="34" charset="0"/>
            </a:endParaRPr>
          </a:p>
          <a:p>
            <a:r>
              <a:rPr lang="es-ES">
                <a:latin typeface="Calibri" pitchFamily="34" charset="0"/>
              </a:rPr>
              <a:t> </a:t>
            </a:r>
          </a:p>
          <a:p>
            <a:r>
              <a:rPr lang="en-US" b="1">
                <a:latin typeface="Calibri" pitchFamily="34" charset="0"/>
              </a:rPr>
              <a:t>Awareness of Infection, Knowledge of Hepatitis C, and Medical Follow-Up Among Individuals Testing Positive for Hepatitis C: National Health and Nutrition Examination Survey 2001-2008</a:t>
            </a:r>
          </a:p>
          <a:p>
            <a:r>
              <a:rPr lang="en-US" i="1">
                <a:latin typeface="Calibri" pitchFamily="34" charset="0"/>
              </a:rPr>
              <a:t>Hepatology</a:t>
            </a:r>
            <a:r>
              <a:rPr lang="en-US">
                <a:latin typeface="Calibri" pitchFamily="34" charset="0"/>
              </a:rPr>
              <a:t>. 2012 June ; 55(6): 1652–1661 </a:t>
            </a:r>
            <a:endParaRPr lang="es-ES">
              <a:latin typeface="Calibri" pitchFamily="34" charset="0"/>
            </a:endParaRPr>
          </a:p>
        </p:txBody>
      </p:sp>
      <p:sp>
        <p:nvSpPr>
          <p:cNvPr id="69636" name="6 CuadroTexto"/>
          <p:cNvSpPr txBox="1">
            <a:spLocks noChangeArrowheads="1"/>
          </p:cNvSpPr>
          <p:nvPr/>
        </p:nvSpPr>
        <p:spPr bwMode="auto">
          <a:xfrm>
            <a:off x="3743325" y="2619375"/>
            <a:ext cx="5400675" cy="2308225"/>
          </a:xfrm>
          <a:prstGeom prst="rect">
            <a:avLst/>
          </a:prstGeom>
          <a:noFill/>
          <a:ln w="9525">
            <a:noFill/>
            <a:miter lim="800000"/>
            <a:headEnd/>
            <a:tailEnd/>
          </a:ln>
        </p:spPr>
        <p:txBody>
          <a:bodyPr>
            <a:spAutoFit/>
          </a:bodyPr>
          <a:lstStyle/>
          <a:p>
            <a:pPr marL="342900" indent="-342900">
              <a:buClr>
                <a:srgbClr val="FF0000"/>
              </a:buClr>
              <a:buFont typeface="Wingdings" pitchFamily="2" charset="2"/>
              <a:buChar char="Ø"/>
            </a:pPr>
            <a:r>
              <a:rPr lang="es-ES">
                <a:latin typeface="Calibri" pitchFamily="34" charset="0"/>
              </a:rPr>
              <a:t>Encuesta a los ind. Detectados pos en las encuestas 2001-2008</a:t>
            </a:r>
          </a:p>
          <a:p>
            <a:pPr marL="342900" indent="-342900">
              <a:buClr>
                <a:srgbClr val="FF0000"/>
              </a:buClr>
              <a:buFont typeface="Wingdings" pitchFamily="2" charset="2"/>
              <a:buChar char="Ø"/>
            </a:pPr>
            <a:endParaRPr lang="es-ES">
              <a:latin typeface="Calibri" pitchFamily="34" charset="0"/>
            </a:endParaRPr>
          </a:p>
          <a:p>
            <a:pPr marL="342900" indent="-342900">
              <a:buClr>
                <a:srgbClr val="FF0000"/>
              </a:buClr>
              <a:buFont typeface="Wingdings" pitchFamily="2" charset="2"/>
              <a:buChar char="Ø"/>
            </a:pPr>
            <a:r>
              <a:rPr lang="es-ES">
                <a:latin typeface="Calibri" pitchFamily="34" charset="0"/>
              </a:rPr>
              <a:t>Sobre 393 pos, 170 contestaron la encuesta: «Sabía que estaba infectado antes de este estudio»?</a:t>
            </a:r>
          </a:p>
          <a:p>
            <a:pPr marL="342900" indent="-342900">
              <a:buClr>
                <a:srgbClr val="FF0000"/>
              </a:buClr>
              <a:buFont typeface="Wingdings" pitchFamily="2" charset="2"/>
              <a:buChar char="Ø"/>
            </a:pPr>
            <a:endParaRPr lang="es-ES">
              <a:latin typeface="Calibri" pitchFamily="34" charset="0"/>
            </a:endParaRPr>
          </a:p>
          <a:p>
            <a:pPr marL="342900" indent="-342900">
              <a:buClr>
                <a:srgbClr val="FF0000"/>
              </a:buClr>
              <a:buFont typeface="Wingdings" pitchFamily="2" charset="2"/>
              <a:buChar char="Ø"/>
            </a:pPr>
            <a:r>
              <a:rPr lang="es-ES" b="1" i="1">
                <a:solidFill>
                  <a:srgbClr val="FF0000"/>
                </a:solidFill>
                <a:latin typeface="Calibri" pitchFamily="34" charset="0"/>
              </a:rPr>
              <a:t>49.7% sabían que eran pos antes de recibir el resultado del NANHES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4 CuadroTexto"/>
          <p:cNvSpPr txBox="1">
            <a:spLocks noChangeArrowheads="1"/>
          </p:cNvSpPr>
          <p:nvPr/>
        </p:nvSpPr>
        <p:spPr bwMode="auto">
          <a:xfrm>
            <a:off x="15875" y="0"/>
            <a:ext cx="8820150" cy="1908175"/>
          </a:xfrm>
          <a:prstGeom prst="rect">
            <a:avLst/>
          </a:prstGeom>
          <a:noFill/>
          <a:ln w="9525">
            <a:noFill/>
            <a:miter lim="800000"/>
            <a:headEnd/>
            <a:tailEnd/>
          </a:ln>
        </p:spPr>
        <p:txBody>
          <a:bodyPr>
            <a:spAutoFit/>
          </a:bodyPr>
          <a:lstStyle/>
          <a:p>
            <a:r>
              <a:rPr lang="es-ES" sz="3200" b="1" i="1">
                <a:solidFill>
                  <a:srgbClr val="FF0000"/>
                </a:solidFill>
                <a:latin typeface="Calibri" pitchFamily="34" charset="0"/>
              </a:rPr>
              <a:t>Porqué encontró limitaciones el testeo basado en factores de riesgo? </a:t>
            </a:r>
            <a:endParaRPr lang="es-ES" sz="3200" b="1" i="1" baseline="30000">
              <a:solidFill>
                <a:srgbClr val="FF0000"/>
              </a:solidFill>
              <a:latin typeface="Calibri" pitchFamily="34" charset="0"/>
            </a:endParaRPr>
          </a:p>
          <a:p>
            <a:endParaRPr lang="es-ES">
              <a:solidFill>
                <a:srgbClr val="FF0000"/>
              </a:solidFill>
              <a:latin typeface="Calibri" pitchFamily="34" charset="0"/>
            </a:endParaRPr>
          </a:p>
          <a:p>
            <a:endParaRPr lang="es-ES">
              <a:latin typeface="Calibri" pitchFamily="34" charset="0"/>
            </a:endParaRPr>
          </a:p>
          <a:p>
            <a:endParaRPr lang="es-ES">
              <a:latin typeface="Calibri" pitchFamily="34" charset="0"/>
            </a:endParaRPr>
          </a:p>
        </p:txBody>
      </p:sp>
      <p:pic>
        <p:nvPicPr>
          <p:cNvPr id="71682" name="Picture 2"/>
          <p:cNvPicPr>
            <a:picLocks noChangeAspect="1" noChangeArrowheads="1"/>
          </p:cNvPicPr>
          <p:nvPr/>
        </p:nvPicPr>
        <p:blipFill>
          <a:blip r:embed="rId3"/>
          <a:srcRect/>
          <a:stretch>
            <a:fillRect/>
          </a:stretch>
        </p:blipFill>
        <p:spPr bwMode="auto">
          <a:xfrm>
            <a:off x="0" y="2276475"/>
            <a:ext cx="5045075" cy="2946400"/>
          </a:xfrm>
          <a:prstGeom prst="rect">
            <a:avLst/>
          </a:prstGeom>
          <a:noFill/>
          <a:ln w="9525">
            <a:noFill/>
            <a:miter lim="800000"/>
            <a:headEnd/>
            <a:tailEnd/>
          </a:ln>
        </p:spPr>
      </p:pic>
      <p:sp>
        <p:nvSpPr>
          <p:cNvPr id="71683" name="1 Rectángulo"/>
          <p:cNvSpPr>
            <a:spLocks noChangeArrowheads="1"/>
          </p:cNvSpPr>
          <p:nvPr/>
        </p:nvSpPr>
        <p:spPr bwMode="auto">
          <a:xfrm>
            <a:off x="0" y="1473200"/>
            <a:ext cx="9144000" cy="738188"/>
          </a:xfrm>
          <a:prstGeom prst="rect">
            <a:avLst/>
          </a:prstGeom>
          <a:noFill/>
          <a:ln w="9525">
            <a:noFill/>
            <a:miter lim="800000"/>
            <a:headEnd/>
            <a:tailEnd/>
          </a:ln>
        </p:spPr>
        <p:txBody>
          <a:bodyPr>
            <a:spAutoFit/>
          </a:bodyPr>
          <a:lstStyle/>
          <a:p>
            <a:r>
              <a:rPr lang="en-US" sz="1400" b="1">
                <a:latin typeface="Calibri" pitchFamily="34" charset="0"/>
              </a:rPr>
              <a:t>Locations and Reasons for Initial Testing for Hepatitis C Infection — Chronic Hepatitis Cohort Study, United States, 2006–2010</a:t>
            </a:r>
          </a:p>
          <a:p>
            <a:r>
              <a:rPr lang="nl-NL" sz="1400">
                <a:latin typeface="Calibri" pitchFamily="34" charset="0"/>
              </a:rPr>
              <a:t>MMWR / August 16, 2013 / Vol. 62 / No. 32 </a:t>
            </a:r>
            <a:endParaRPr lang="es-ES" sz="1400">
              <a:latin typeface="Calibri" pitchFamily="34" charset="0"/>
            </a:endParaRPr>
          </a:p>
        </p:txBody>
      </p:sp>
      <p:sp>
        <p:nvSpPr>
          <p:cNvPr id="71684" name="2 Rectángulo"/>
          <p:cNvSpPr>
            <a:spLocks noChangeArrowheads="1"/>
          </p:cNvSpPr>
          <p:nvPr/>
        </p:nvSpPr>
        <p:spPr bwMode="auto">
          <a:xfrm>
            <a:off x="4932363" y="2595563"/>
            <a:ext cx="4572000" cy="2308225"/>
          </a:xfrm>
          <a:prstGeom prst="rect">
            <a:avLst/>
          </a:prstGeom>
          <a:noFill/>
          <a:ln w="9525">
            <a:noFill/>
            <a:miter lim="800000"/>
            <a:headEnd/>
            <a:tailEnd/>
          </a:ln>
        </p:spPr>
        <p:txBody>
          <a:bodyPr>
            <a:spAutoFit/>
          </a:bodyPr>
          <a:lstStyle/>
          <a:p>
            <a:endParaRPr lang="es-ES">
              <a:latin typeface="Calibri" pitchFamily="34" charset="0"/>
            </a:endParaRPr>
          </a:p>
          <a:p>
            <a:r>
              <a:rPr lang="es-ES">
                <a:latin typeface="Calibri" pitchFamily="34" charset="0"/>
              </a:rPr>
              <a:t>45% se testearon una vez que aparecieron  síntomas  </a:t>
            </a:r>
          </a:p>
          <a:p>
            <a:endParaRPr lang="es-ES">
              <a:latin typeface="Calibri" pitchFamily="34" charset="0"/>
            </a:endParaRPr>
          </a:p>
          <a:p>
            <a:r>
              <a:rPr lang="es-ES">
                <a:latin typeface="Calibri" pitchFamily="34" charset="0"/>
              </a:rPr>
              <a:t>22.3%  por indicaciones del  CDC (94%  consumo de drogas)</a:t>
            </a:r>
          </a:p>
          <a:p>
            <a:endParaRPr lang="es-ES">
              <a:latin typeface="Calibri" pitchFamily="34" charset="0"/>
            </a:endParaRPr>
          </a:p>
          <a:p>
            <a:r>
              <a:rPr lang="es-ES">
                <a:latin typeface="Calibri" pitchFamily="34" charset="0"/>
              </a:rPr>
              <a:t>78,1% nació durante 1945-65,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661988"/>
            <a:ext cx="8820150" cy="4400550"/>
          </a:xfrm>
          <a:prstGeom prst="rect">
            <a:avLst/>
          </a:prstGeom>
          <a:noFill/>
        </p:spPr>
        <p:txBody>
          <a:bodyPr>
            <a:spAutoFit/>
          </a:bodyPr>
          <a:lstStyle/>
          <a:p>
            <a:pPr fontAlgn="auto">
              <a:spcBef>
                <a:spcPts val="0"/>
              </a:spcBef>
              <a:spcAft>
                <a:spcPts val="0"/>
              </a:spcAft>
              <a:defRPr/>
            </a:pPr>
            <a:r>
              <a:rPr lang="es-ES" sz="3200" b="1" i="1" dirty="0">
                <a:solidFill>
                  <a:srgbClr val="FF0000"/>
                </a:solidFill>
                <a:latin typeface="+mn-lt"/>
              </a:rPr>
              <a:t>Porqué encontró limitaciones el testeo basado en factores de riesgo? </a:t>
            </a:r>
            <a:endParaRPr lang="es-ES" sz="3200" b="1" i="1" baseline="30000" dirty="0">
              <a:solidFill>
                <a:srgbClr val="FF0000"/>
              </a:solidFill>
              <a:latin typeface="+mn-lt"/>
            </a:endParaRPr>
          </a:p>
          <a:p>
            <a:pPr fontAlgn="auto">
              <a:spcBef>
                <a:spcPts val="0"/>
              </a:spcBef>
              <a:spcAft>
                <a:spcPts val="0"/>
              </a:spcAft>
              <a:defRPr/>
            </a:pPr>
            <a:endParaRPr lang="es-ES" dirty="0">
              <a:solidFill>
                <a:srgbClr val="FF0000"/>
              </a:solidFill>
              <a:latin typeface="+mn-lt"/>
            </a:endParaRPr>
          </a:p>
          <a:p>
            <a:pPr fontAlgn="auto">
              <a:spcBef>
                <a:spcPts val="0"/>
              </a:spcBef>
              <a:spcAft>
                <a:spcPts val="0"/>
              </a:spcAft>
              <a:defRPr/>
            </a:pPr>
            <a:r>
              <a:rPr lang="es-ES" dirty="0">
                <a:latin typeface="+mn-lt"/>
              </a:rPr>
              <a:t>En una muestra de 208,752 pacientes de atención primaria en 4 centros en EEUU: </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Sólo el: </a:t>
            </a:r>
          </a:p>
          <a:p>
            <a:pPr marL="285750" indent="-285750" fontAlgn="auto">
              <a:spcBef>
                <a:spcPts val="0"/>
              </a:spcBef>
              <a:spcAft>
                <a:spcPts val="0"/>
              </a:spcAft>
              <a:buClr>
                <a:srgbClr val="FF0000"/>
              </a:buClr>
              <a:buFont typeface="Wingdings" pitchFamily="2" charset="2"/>
              <a:buChar char="Ø"/>
              <a:defRPr/>
            </a:pPr>
            <a:r>
              <a:rPr lang="es-ES" dirty="0">
                <a:latin typeface="+mn-lt"/>
              </a:rPr>
              <a:t>26,2% pacientes enzimas hepáticas elevadas,</a:t>
            </a:r>
            <a:r>
              <a:rPr lang="es-ES" b="1" i="1" baseline="30000" dirty="0">
                <a:solidFill>
                  <a:srgbClr val="FF0000"/>
                </a:solidFill>
                <a:latin typeface="+mn-lt"/>
              </a:rPr>
              <a:t> 1</a:t>
            </a: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33,7% UDI</a:t>
            </a:r>
          </a:p>
          <a:p>
            <a:pPr marL="285750" indent="-285750" fontAlgn="auto">
              <a:spcBef>
                <a:spcPts val="0"/>
              </a:spcBef>
              <a:spcAft>
                <a:spcPts val="0"/>
              </a:spcAft>
              <a:buClr>
                <a:srgbClr val="FF0000"/>
              </a:buClr>
              <a:buFont typeface="Wingdings" pitchFamily="2" charset="2"/>
              <a:buChar char="Ø"/>
              <a:defRPr/>
            </a:pPr>
            <a:r>
              <a:rPr lang="es-ES" dirty="0">
                <a:latin typeface="+mn-lt"/>
              </a:rPr>
              <a:t>33,3% transfundidos antes de 1992</a:t>
            </a:r>
          </a:p>
          <a:p>
            <a:pPr marL="285750" indent="-285750" fontAlgn="auto">
              <a:spcBef>
                <a:spcPts val="0"/>
              </a:spcBef>
              <a:spcAft>
                <a:spcPts val="0"/>
              </a:spcAft>
              <a:buClr>
                <a:srgbClr val="FF0000"/>
              </a:buClr>
              <a:buFont typeface="Wingdings" pitchFamily="2" charset="2"/>
              <a:buChar char="Ø"/>
              <a:defRPr/>
            </a:pPr>
            <a:r>
              <a:rPr lang="es-ES" dirty="0">
                <a:latin typeface="+mn-lt"/>
              </a:rPr>
              <a:t>61,8% personas con VIH,</a:t>
            </a:r>
          </a:p>
          <a:p>
            <a:pPr marL="285750" indent="-285750" fontAlgn="auto">
              <a:spcBef>
                <a:spcPts val="0"/>
              </a:spcBef>
              <a:spcAft>
                <a:spcPts val="0"/>
              </a:spcAft>
              <a:buClr>
                <a:srgbClr val="FF0000"/>
              </a:buClr>
              <a:buFont typeface="Wingdings" pitchFamily="2" charset="2"/>
              <a:buChar char="Ø"/>
              <a:defRPr/>
            </a:pPr>
            <a:r>
              <a:rPr lang="es-ES" dirty="0">
                <a:latin typeface="+mn-lt"/>
              </a:rPr>
              <a:t>24,1%  personas con hemofilia, </a:t>
            </a:r>
          </a:p>
          <a:p>
            <a:pPr marL="285750" indent="-285750" fontAlgn="auto">
              <a:spcBef>
                <a:spcPts val="0"/>
              </a:spcBef>
              <a:spcAft>
                <a:spcPts val="0"/>
              </a:spcAft>
              <a:buClr>
                <a:srgbClr val="FF0000"/>
              </a:buClr>
              <a:buFont typeface="Wingdings" pitchFamily="2" charset="2"/>
              <a:buChar char="Ø"/>
              <a:defRPr/>
            </a:pPr>
            <a:r>
              <a:rPr lang="es-ES" dirty="0">
                <a:latin typeface="+mn-lt"/>
              </a:rPr>
              <a:t>76,0% </a:t>
            </a:r>
            <a:r>
              <a:rPr lang="es-ES" dirty="0" err="1">
                <a:latin typeface="+mn-lt"/>
              </a:rPr>
              <a:t>hemodiálisados</a:t>
            </a:r>
            <a:r>
              <a:rPr lang="es-ES" dirty="0">
                <a:latin typeface="+mn-lt"/>
              </a:rPr>
              <a:t> </a:t>
            </a:r>
          </a:p>
          <a:p>
            <a:pPr fontAlgn="auto">
              <a:spcBef>
                <a:spcPts val="0"/>
              </a:spcBef>
              <a:spcAft>
                <a:spcPts val="0"/>
              </a:spcAft>
              <a:defRPr/>
            </a:pPr>
            <a:endParaRPr lang="es-ES" dirty="0">
              <a:latin typeface="+mn-lt"/>
            </a:endParaRPr>
          </a:p>
          <a:p>
            <a:pPr fontAlgn="auto">
              <a:spcBef>
                <a:spcPts val="0"/>
              </a:spcBef>
              <a:spcAft>
                <a:spcPts val="0"/>
              </a:spcAft>
              <a:defRPr/>
            </a:pPr>
            <a:r>
              <a:rPr lang="es-ES" dirty="0">
                <a:latin typeface="+mn-lt"/>
              </a:rPr>
              <a:t> </a:t>
            </a:r>
            <a:r>
              <a:rPr lang="es-ES" b="1" i="1" dirty="0">
                <a:latin typeface="+mn-lt"/>
              </a:rPr>
              <a:t>FUERON TESTEADOS PARA HCV</a:t>
            </a:r>
          </a:p>
        </p:txBody>
      </p:sp>
      <p:sp>
        <p:nvSpPr>
          <p:cNvPr id="73730" name="1 Rectángulo"/>
          <p:cNvSpPr>
            <a:spLocks noChangeArrowheads="1"/>
          </p:cNvSpPr>
          <p:nvPr/>
        </p:nvSpPr>
        <p:spPr bwMode="auto">
          <a:xfrm>
            <a:off x="88900" y="5949950"/>
            <a:ext cx="9055100" cy="554038"/>
          </a:xfrm>
          <a:prstGeom prst="rect">
            <a:avLst/>
          </a:prstGeom>
          <a:noFill/>
          <a:ln w="9525">
            <a:noFill/>
            <a:miter lim="800000"/>
            <a:headEnd/>
            <a:tailEnd/>
          </a:ln>
        </p:spPr>
        <p:txBody>
          <a:bodyPr>
            <a:spAutoFit/>
          </a:bodyPr>
          <a:lstStyle/>
          <a:p>
            <a:r>
              <a:rPr lang="es-ES" sz="1000" i="1">
                <a:latin typeface="Calibri" pitchFamily="34" charset="0"/>
              </a:rPr>
              <a:t>Current  </a:t>
            </a:r>
            <a:r>
              <a:rPr lang="en-US" sz="1000" i="1">
                <a:latin typeface="Calibri" pitchFamily="34" charset="0"/>
              </a:rPr>
              <a:t>practices of hepatitis C antibody testing and follow-up evaluation in primary care settings: A retrospective study of four large, primary care service centers</a:t>
            </a:r>
            <a:r>
              <a:rPr lang="en-US" sz="1000">
                <a:latin typeface="Calibri" pitchFamily="34" charset="0"/>
              </a:rPr>
              <a:t>. Paper presented at the American Association for the Study of Liver Diseases: The Liver Meeting </a:t>
            </a:r>
            <a:r>
              <a:rPr lang="es-ES" sz="1000">
                <a:latin typeface="Calibri" pitchFamily="34" charset="0"/>
              </a:rPr>
              <a:t>2012, Boston, MA. Retrieved from </a:t>
            </a:r>
            <a:r>
              <a:rPr lang="es-ES" sz="1000">
                <a:latin typeface="Calibri" pitchFamily="34" charset="0"/>
                <a:hlinkClick r:id="rId3"/>
              </a:rPr>
              <a:t>http://www.hivforum.org/storage/</a:t>
            </a:r>
            <a:r>
              <a:rPr lang="es-ES" sz="1000">
                <a:latin typeface="Calibri" pitchFamily="34" charset="0"/>
              </a:rPr>
              <a:t> documents/_</a:t>
            </a:r>
            <a:r>
              <a:rPr lang="es-ES" sz="1000" b="1">
                <a:latin typeface="Calibri" pitchFamily="34" charset="0"/>
              </a:rPr>
              <a:t>2012NationalSummit_Posting/a_073_rein.pdf</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661988"/>
            <a:ext cx="8820150" cy="3292475"/>
          </a:xfrm>
          <a:prstGeom prst="rect">
            <a:avLst/>
          </a:prstGeom>
          <a:noFill/>
        </p:spPr>
        <p:txBody>
          <a:bodyPr>
            <a:spAutoFit/>
          </a:bodyPr>
          <a:lstStyle/>
          <a:p>
            <a:pPr fontAlgn="auto">
              <a:spcBef>
                <a:spcPts val="0"/>
              </a:spcBef>
              <a:spcAft>
                <a:spcPts val="0"/>
              </a:spcAft>
              <a:defRPr/>
            </a:pPr>
            <a:r>
              <a:rPr lang="es-ES" sz="3200" b="1" i="1" dirty="0">
                <a:solidFill>
                  <a:srgbClr val="FF0000"/>
                </a:solidFill>
                <a:latin typeface="+mn-lt"/>
              </a:rPr>
              <a:t>Porqué encontró limitaciones el testeo basado en factores de riesgo? </a:t>
            </a:r>
            <a:r>
              <a:rPr lang="es-ES" sz="3200" b="1" i="1" baseline="30000" dirty="0">
                <a:solidFill>
                  <a:srgbClr val="FF0000"/>
                </a:solidFill>
                <a:latin typeface="+mn-lt"/>
              </a:rPr>
              <a:t>1</a:t>
            </a:r>
          </a:p>
          <a:p>
            <a:pPr fontAlgn="auto">
              <a:spcBef>
                <a:spcPts val="0"/>
              </a:spcBef>
              <a:spcAft>
                <a:spcPts val="0"/>
              </a:spcAft>
              <a:defRPr/>
            </a:pPr>
            <a:endParaRPr lang="es-ES" dirty="0">
              <a:solidFill>
                <a:srgbClr val="FF0000"/>
              </a:solidFill>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45-85% de adultos crónicamente infectados desconocen su condición</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Testeo es </a:t>
            </a:r>
            <a:r>
              <a:rPr lang="es-ES" dirty="0" err="1">
                <a:latin typeface="+mn-lt"/>
              </a:rPr>
              <a:t>subóptimo</a:t>
            </a:r>
            <a:r>
              <a:rPr lang="es-ES" dirty="0">
                <a:latin typeface="+mn-lt"/>
              </a:rPr>
              <a:t> aún entre población de alto riesgo, por lo cual muchos desconocen su condición</a:t>
            </a:r>
          </a:p>
          <a:p>
            <a:pPr fontAlgn="auto">
              <a:spcBef>
                <a:spcPts val="0"/>
              </a:spcBef>
              <a:spcAft>
                <a:spcPts val="0"/>
              </a:spcAft>
              <a:buClr>
                <a:srgbClr val="FF0000"/>
              </a:buClr>
              <a:defRPr/>
            </a:pPr>
            <a:endParaRPr lang="es-ES" dirty="0">
              <a:latin typeface="+mn-lt"/>
            </a:endParaRPr>
          </a:p>
        </p:txBody>
      </p:sp>
      <p:sp>
        <p:nvSpPr>
          <p:cNvPr id="75778" name="5 Rectángulo"/>
          <p:cNvSpPr>
            <a:spLocks noChangeArrowheads="1"/>
          </p:cNvSpPr>
          <p:nvPr/>
        </p:nvSpPr>
        <p:spPr bwMode="auto">
          <a:xfrm>
            <a:off x="25400" y="5561013"/>
            <a:ext cx="8437563" cy="646112"/>
          </a:xfrm>
          <a:prstGeom prst="rect">
            <a:avLst/>
          </a:prstGeom>
          <a:noFill/>
          <a:ln w="9525">
            <a:noFill/>
            <a:miter lim="800000"/>
            <a:headEnd/>
            <a:tailEnd/>
          </a:ln>
        </p:spPr>
        <p:txBody>
          <a:bodyPr>
            <a:spAutoFit/>
          </a:bodyPr>
          <a:lstStyle/>
          <a:p>
            <a:r>
              <a:rPr lang="es-ES" sz="1200">
                <a:latin typeface="Calibri" pitchFamily="34" charset="0"/>
              </a:rPr>
              <a:t>1.- Smith BD, Morgan RL, Beckett GA, Falck-Ytter Y, Holtzman D, Ward JW. Hepatitis C virus testing of persons born during 1945-1965: recommendations from the Centers for Disease Control and Prevention. Ann Intern Med. 2012 Dec 4;157(11):817-22. PubMed PMID: 22910836.</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3 Rectángulo"/>
          <p:cNvSpPr>
            <a:spLocks noChangeArrowheads="1"/>
          </p:cNvSpPr>
          <p:nvPr/>
        </p:nvSpPr>
        <p:spPr bwMode="auto">
          <a:xfrm>
            <a:off x="-107950" y="692150"/>
            <a:ext cx="4481513" cy="3540125"/>
          </a:xfrm>
          <a:prstGeom prst="rect">
            <a:avLst/>
          </a:prstGeom>
          <a:noFill/>
          <a:ln w="9525">
            <a:noFill/>
            <a:miter lim="800000"/>
            <a:headEnd/>
            <a:tailEnd/>
          </a:ln>
        </p:spPr>
        <p:txBody>
          <a:bodyPr>
            <a:spAutoFit/>
          </a:bodyPr>
          <a:lstStyle/>
          <a:p>
            <a:pPr marL="342900" indent="-342900">
              <a:spcBef>
                <a:spcPct val="20000"/>
              </a:spcBef>
              <a:buClr>
                <a:srgbClr val="FF0000"/>
              </a:buClr>
              <a:buFont typeface="Wingdings" pitchFamily="2" charset="2"/>
              <a:buChar char="Ø"/>
            </a:pPr>
            <a:r>
              <a:rPr lang="es-ES" sz="3200">
                <a:latin typeface="Calibri" pitchFamily="34" charset="0"/>
              </a:rPr>
              <a:t>En el año 2012, el CDC de USA amplia las recomendaciones de tamizaje,  incluyendo a todos los individuos nacidos entre los años 1945-1965. </a:t>
            </a:r>
            <a:r>
              <a:rPr lang="es-ES" sz="3200" baseline="30000">
                <a:latin typeface="Calibri" pitchFamily="34" charset="0"/>
              </a:rPr>
              <a:t>1</a:t>
            </a:r>
            <a:endParaRPr lang="es-ES" sz="2400" baseline="30000">
              <a:latin typeface="Calibri" pitchFamily="34" charset="0"/>
            </a:endParaRPr>
          </a:p>
        </p:txBody>
      </p:sp>
      <p:sp>
        <p:nvSpPr>
          <p:cNvPr id="77826" name="1 Rectángulo"/>
          <p:cNvSpPr>
            <a:spLocks noChangeArrowheads="1"/>
          </p:cNvSpPr>
          <p:nvPr/>
        </p:nvSpPr>
        <p:spPr bwMode="auto">
          <a:xfrm>
            <a:off x="171450" y="5949950"/>
            <a:ext cx="8964613" cy="1384300"/>
          </a:xfrm>
          <a:prstGeom prst="rect">
            <a:avLst/>
          </a:prstGeom>
          <a:noFill/>
          <a:ln w="9525">
            <a:noFill/>
            <a:miter lim="800000"/>
            <a:headEnd/>
            <a:tailEnd/>
          </a:ln>
        </p:spPr>
        <p:txBody>
          <a:bodyPr>
            <a:spAutoFit/>
          </a:bodyPr>
          <a:lstStyle/>
          <a:p>
            <a:r>
              <a:rPr lang="en-US" sz="1200">
                <a:latin typeface="Calibri" pitchFamily="34" charset="0"/>
              </a:rPr>
              <a:t>1.-Smith BD, Morgan RL, Beckett GA, Falck-Ytter Y, Holtzman D, Teo CG, Jewett A, Baack B, Rein DB, Patel N, Alter M, Yartel A, Ward JW: Recommendations for the identification of chronic hepatitis C virus infection among persons born during 1945-1965, MMWR Recomm Rep 2012, 61:1-32</a:t>
            </a:r>
          </a:p>
          <a:p>
            <a:endParaRPr lang="es-ES" sz="1200">
              <a:latin typeface="Calibri" pitchFamily="34" charset="0"/>
            </a:endParaRPr>
          </a:p>
          <a:p>
            <a:endParaRPr lang="en-US" sz="1200">
              <a:latin typeface="Calibri" pitchFamily="34" charset="0"/>
            </a:endParaRPr>
          </a:p>
          <a:p>
            <a:endParaRPr lang="en-US" sz="1200">
              <a:latin typeface="Calibri" pitchFamily="34" charset="0"/>
            </a:endParaRPr>
          </a:p>
          <a:p>
            <a:endParaRPr lang="es-ES" sz="1200">
              <a:latin typeface="Calibri" pitchFamily="34" charset="0"/>
            </a:endParaRPr>
          </a:p>
        </p:txBody>
      </p:sp>
      <p:pic>
        <p:nvPicPr>
          <p:cNvPr id="77827" name="Picture 2"/>
          <p:cNvPicPr>
            <a:picLocks noChangeAspect="1" noChangeArrowheads="1"/>
          </p:cNvPicPr>
          <p:nvPr/>
        </p:nvPicPr>
        <p:blipFill>
          <a:blip r:embed="rId3"/>
          <a:srcRect/>
          <a:stretch>
            <a:fillRect/>
          </a:stretch>
        </p:blipFill>
        <p:spPr bwMode="auto">
          <a:xfrm>
            <a:off x="4652963" y="0"/>
            <a:ext cx="4376737" cy="617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3 CuadroTexto"/>
          <p:cNvSpPr txBox="1">
            <a:spLocks noChangeArrowheads="1"/>
          </p:cNvSpPr>
          <p:nvPr/>
        </p:nvSpPr>
        <p:spPr bwMode="auto">
          <a:xfrm>
            <a:off x="12700" y="292100"/>
            <a:ext cx="9323388" cy="585788"/>
          </a:xfrm>
          <a:prstGeom prst="rect">
            <a:avLst/>
          </a:prstGeom>
          <a:noFill/>
          <a:ln w="9525">
            <a:noFill/>
            <a:miter lim="800000"/>
            <a:headEnd/>
            <a:tailEnd/>
          </a:ln>
        </p:spPr>
        <p:txBody>
          <a:bodyPr>
            <a:spAutoFit/>
          </a:bodyPr>
          <a:lstStyle/>
          <a:p>
            <a:r>
              <a:rPr lang="es-ES" sz="3200" b="1" i="1">
                <a:solidFill>
                  <a:srgbClr val="FF0000"/>
                </a:solidFill>
                <a:latin typeface="Calibri" pitchFamily="34" charset="0"/>
              </a:rPr>
              <a:t>Tamizaje de Hepatitis C: Factores de Riesgo o edad?</a:t>
            </a:r>
          </a:p>
        </p:txBody>
      </p:sp>
      <p:sp>
        <p:nvSpPr>
          <p:cNvPr id="5" name="4 CuadroTexto"/>
          <p:cNvSpPr txBox="1"/>
          <p:nvPr/>
        </p:nvSpPr>
        <p:spPr>
          <a:xfrm>
            <a:off x="0" y="1052513"/>
            <a:ext cx="8893175" cy="3662362"/>
          </a:xfrm>
          <a:prstGeom prst="rect">
            <a:avLst/>
          </a:prstGeom>
          <a:noFill/>
        </p:spPr>
        <p:txBody>
          <a:bodyPr>
            <a:spAutoFit/>
          </a:bodyPr>
          <a:lstStyle/>
          <a:p>
            <a:pPr>
              <a:buClr>
                <a:srgbClr val="FF0000"/>
              </a:buClr>
            </a:pPr>
            <a:r>
              <a:rPr lang="es-ES" b="1" i="1">
                <a:solidFill>
                  <a:srgbClr val="FF0000"/>
                </a:solidFill>
                <a:latin typeface="Calibri" pitchFamily="34" charset="0"/>
              </a:rPr>
              <a:t>Hoja de Ruta</a:t>
            </a:r>
          </a:p>
          <a:p>
            <a:pPr>
              <a:buClr>
                <a:srgbClr val="FF0000"/>
              </a:buClr>
              <a:buFont typeface="Wingdings" pitchFamily="2" charset="2"/>
              <a:buChar char="Ø"/>
            </a:pPr>
            <a:endParaRPr lang="es-ES">
              <a:latin typeface="Calibri" pitchFamily="34" charset="0"/>
            </a:endParaRPr>
          </a:p>
          <a:p>
            <a:pPr>
              <a:buClr>
                <a:srgbClr val="FF0000"/>
              </a:buClr>
              <a:buFont typeface="Wingdings" pitchFamily="2" charset="2"/>
              <a:buChar char="Ø"/>
            </a:pPr>
            <a:r>
              <a:rPr lang="es-ES">
                <a:latin typeface="Calibri" pitchFamily="34" charset="0"/>
              </a:rPr>
              <a:t>Que es «</a:t>
            </a:r>
            <a:r>
              <a:rPr lang="es-ES" i="1">
                <a:latin typeface="Calibri" pitchFamily="34" charset="0"/>
              </a:rPr>
              <a:t>Tamizaje</a:t>
            </a:r>
            <a:r>
              <a:rPr lang="es-ES">
                <a:latin typeface="Calibri" pitchFamily="34" charset="0"/>
              </a:rPr>
              <a:t>»: perspectiva histórica</a:t>
            </a:r>
          </a:p>
          <a:p>
            <a:pPr>
              <a:buClr>
                <a:srgbClr val="FF0000"/>
              </a:buClr>
              <a:buFont typeface="Wingdings" pitchFamily="2" charset="2"/>
              <a:buChar char="Ø"/>
            </a:pPr>
            <a:endParaRPr lang="es-ES">
              <a:latin typeface="Calibri" pitchFamily="34" charset="0"/>
            </a:endParaRPr>
          </a:p>
          <a:p>
            <a:pPr>
              <a:buClr>
                <a:srgbClr val="FF0000"/>
              </a:buClr>
              <a:buFont typeface="Wingdings" pitchFamily="2" charset="2"/>
              <a:buChar char="Ø"/>
            </a:pPr>
            <a:r>
              <a:rPr lang="es-ES" i="1">
                <a:latin typeface="Calibri" pitchFamily="34" charset="0"/>
              </a:rPr>
              <a:t>Tamizaje </a:t>
            </a:r>
            <a:r>
              <a:rPr lang="es-ES">
                <a:latin typeface="Calibri" pitchFamily="34" charset="0"/>
              </a:rPr>
              <a:t>de Hepatitis C: Recomendaciones del CDC 1998 basadas en Factores de Riesgo, sus limitaciones.</a:t>
            </a:r>
          </a:p>
          <a:p>
            <a:pPr>
              <a:buClr>
                <a:srgbClr val="FF0000"/>
              </a:buClr>
              <a:buFont typeface="Wingdings" pitchFamily="2" charset="2"/>
              <a:buChar char="Ø"/>
            </a:pPr>
            <a:endParaRPr lang="es-ES">
              <a:latin typeface="Calibri" pitchFamily="34" charset="0"/>
            </a:endParaRPr>
          </a:p>
          <a:p>
            <a:pPr>
              <a:buClr>
                <a:srgbClr val="FF0000"/>
              </a:buClr>
              <a:buFont typeface="Wingdings" pitchFamily="2" charset="2"/>
              <a:buChar char="Ø"/>
            </a:pPr>
            <a:r>
              <a:rPr lang="es-ES">
                <a:latin typeface="Calibri" pitchFamily="34" charset="0"/>
              </a:rPr>
              <a:t>La Recomendación del CDC 2012: ampliación  de las recomendaciones de </a:t>
            </a:r>
            <a:r>
              <a:rPr lang="es-ES" i="1">
                <a:latin typeface="Calibri" pitchFamily="34" charset="0"/>
              </a:rPr>
              <a:t>tamizaje</a:t>
            </a:r>
            <a:r>
              <a:rPr lang="es-ES">
                <a:latin typeface="Calibri" pitchFamily="34" charset="0"/>
              </a:rPr>
              <a:t> por cohorte de nacimiento</a:t>
            </a:r>
          </a:p>
          <a:p>
            <a:pPr>
              <a:buClr>
                <a:srgbClr val="FF0000"/>
              </a:buClr>
              <a:buFont typeface="Wingdings" pitchFamily="2" charset="2"/>
              <a:buChar char="Ø"/>
            </a:pPr>
            <a:endParaRPr lang="es-ES">
              <a:latin typeface="Calibri" pitchFamily="34" charset="0"/>
            </a:endParaRPr>
          </a:p>
          <a:p>
            <a:pPr>
              <a:buClr>
                <a:srgbClr val="FF0000"/>
              </a:buClr>
              <a:buFont typeface="Wingdings" pitchFamily="2" charset="2"/>
              <a:buChar char="Ø"/>
            </a:pPr>
            <a:r>
              <a:rPr lang="es-ES">
                <a:latin typeface="Calibri" pitchFamily="34" charset="0"/>
              </a:rPr>
              <a:t>Respuestas  e impacto de la Recomendación del CDC 2012-país de orígen y el mundo-</a:t>
            </a:r>
          </a:p>
          <a:p>
            <a:pPr>
              <a:buClr>
                <a:srgbClr val="FF0000"/>
              </a:buClr>
              <a:buFont typeface="Wingdings" pitchFamily="2" charset="2"/>
              <a:buChar char="Ø"/>
            </a:pPr>
            <a:endParaRPr lang="es-ES">
              <a:latin typeface="Calibri" pitchFamily="34" charset="0"/>
            </a:endParaRPr>
          </a:p>
          <a:p>
            <a:pPr>
              <a:buClr>
                <a:srgbClr val="FF0000"/>
              </a:buClr>
              <a:buFont typeface="Wingdings" pitchFamily="2" charset="2"/>
              <a:buChar char="Ø"/>
            </a:pPr>
            <a:r>
              <a:rPr lang="es-ES">
                <a:latin typeface="Calibri" pitchFamily="34" charset="0"/>
              </a:rPr>
              <a:t>Respuesta de las UC a la recomendación de </a:t>
            </a:r>
            <a:r>
              <a:rPr lang="es-ES" i="1">
                <a:latin typeface="Calibri" pitchFamily="34" charset="0"/>
              </a:rPr>
              <a:t>tamizaje</a:t>
            </a:r>
            <a:r>
              <a:rPr lang="es-ES">
                <a:latin typeface="Calibri" pitchFamily="34" charset="0"/>
              </a:rPr>
              <a:t> ampliado por cohorte de nacimiento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8913"/>
            <a:ext cx="9144000" cy="5816600"/>
          </a:xfrm>
          <a:prstGeom prst="rect">
            <a:avLst/>
          </a:prstGeom>
        </p:spPr>
        <p:txBody>
          <a:bodyPr>
            <a:spAutoFit/>
          </a:bodyPr>
          <a:lstStyle/>
          <a:p>
            <a:pPr fontAlgn="auto">
              <a:spcBef>
                <a:spcPts val="0"/>
              </a:spcBef>
              <a:spcAft>
                <a:spcPts val="0"/>
              </a:spcAft>
              <a:defRPr/>
            </a:pPr>
            <a:r>
              <a:rPr lang="es-ES" sz="2800" b="1" i="1" dirty="0">
                <a:solidFill>
                  <a:srgbClr val="FF0000"/>
                </a:solidFill>
                <a:latin typeface="+mn-lt"/>
              </a:rPr>
              <a:t>Esta cohorte de nacimiento (CN) </a:t>
            </a:r>
            <a:r>
              <a:rPr lang="es-ES" sz="2800" b="1" i="1" baseline="30000" dirty="0">
                <a:solidFill>
                  <a:srgbClr val="FF0000"/>
                </a:solidFill>
                <a:latin typeface="+mn-lt"/>
              </a:rPr>
              <a:t>1</a:t>
            </a:r>
            <a:r>
              <a:rPr lang="es-ES" sz="2800" b="1" i="1" dirty="0">
                <a:solidFill>
                  <a:srgbClr val="FF0000"/>
                </a:solidFill>
                <a:latin typeface="+mn-lt"/>
              </a:rPr>
              <a:t>:</a:t>
            </a:r>
          </a:p>
          <a:p>
            <a:pPr fontAlgn="auto">
              <a:spcBef>
                <a:spcPts val="0"/>
              </a:spcBef>
              <a:spcAft>
                <a:spcPts val="0"/>
              </a:spcAft>
              <a:defRPr/>
            </a:pPr>
            <a:endParaRPr lang="es-ES" sz="2800" dirty="0">
              <a:latin typeface="+mn-lt"/>
            </a:endParaRPr>
          </a:p>
          <a:p>
            <a:pPr fontAlgn="auto">
              <a:spcBef>
                <a:spcPts val="0"/>
              </a:spcBef>
              <a:spcAft>
                <a:spcPts val="0"/>
              </a:spcAft>
              <a:defRPr/>
            </a:pPr>
            <a:endParaRPr lang="es-ES" sz="2800" dirty="0">
              <a:latin typeface="+mn-lt"/>
            </a:endParaRPr>
          </a:p>
          <a:p>
            <a:pPr marL="342900" indent="-342900" fontAlgn="auto">
              <a:spcBef>
                <a:spcPts val="0"/>
              </a:spcBef>
              <a:spcAft>
                <a:spcPts val="0"/>
              </a:spcAft>
              <a:buClr>
                <a:srgbClr val="FF0000"/>
              </a:buClr>
              <a:buFont typeface="Wingdings" pitchFamily="2" charset="2"/>
              <a:buChar char="Ø"/>
              <a:defRPr/>
            </a:pPr>
            <a:r>
              <a:rPr lang="es-ES" sz="2800" dirty="0">
                <a:latin typeface="+mn-lt"/>
              </a:rPr>
              <a:t>incluye el 76% de los individuos infectados en la población general de USA </a:t>
            </a:r>
          </a:p>
          <a:p>
            <a:pPr marL="342900" indent="-342900" fontAlgn="auto">
              <a:spcBef>
                <a:spcPts val="0"/>
              </a:spcBef>
              <a:spcAft>
                <a:spcPts val="0"/>
              </a:spcAft>
              <a:buClr>
                <a:srgbClr val="FF0000"/>
              </a:buClr>
              <a:buFont typeface="Wingdings" pitchFamily="2" charset="2"/>
              <a:buChar char="Ø"/>
              <a:defRPr/>
            </a:pPr>
            <a:endParaRPr lang="es-ES" sz="2800" dirty="0">
              <a:latin typeface="+mn-lt"/>
            </a:endParaRPr>
          </a:p>
          <a:p>
            <a:pPr marL="342900" indent="-342900" fontAlgn="auto">
              <a:spcBef>
                <a:spcPts val="0"/>
              </a:spcBef>
              <a:spcAft>
                <a:spcPts val="0"/>
              </a:spcAft>
              <a:buClr>
                <a:srgbClr val="FF0000"/>
              </a:buClr>
              <a:buFont typeface="Wingdings" pitchFamily="2" charset="2"/>
              <a:buChar char="Ø"/>
              <a:defRPr/>
            </a:pPr>
            <a:r>
              <a:rPr lang="es-ES" sz="2800" dirty="0">
                <a:latin typeface="+mn-lt"/>
              </a:rPr>
              <a:t> tiene una prevalencia del 3.25 % (frente  a una prevalencia del 1.5% en la población general).</a:t>
            </a:r>
          </a:p>
          <a:p>
            <a:pPr marL="342900" indent="-342900" fontAlgn="auto">
              <a:spcBef>
                <a:spcPts val="0"/>
              </a:spcBef>
              <a:spcAft>
                <a:spcPts val="0"/>
              </a:spcAft>
              <a:buClr>
                <a:srgbClr val="FF0000"/>
              </a:buClr>
              <a:buFont typeface="Wingdings" pitchFamily="2" charset="2"/>
              <a:buChar char="Ø"/>
              <a:defRPr/>
            </a:pPr>
            <a:endParaRPr lang="es-ES" sz="2800" dirty="0">
              <a:latin typeface="+mn-lt"/>
            </a:endParaRPr>
          </a:p>
          <a:p>
            <a:pPr marL="342900" indent="-342900" fontAlgn="auto">
              <a:spcBef>
                <a:spcPts val="0"/>
              </a:spcBef>
              <a:spcAft>
                <a:spcPts val="0"/>
              </a:spcAft>
              <a:buClr>
                <a:srgbClr val="FF0000"/>
              </a:buClr>
              <a:buFont typeface="Wingdings" pitchFamily="2" charset="2"/>
              <a:buChar char="Ø"/>
              <a:defRPr/>
            </a:pPr>
            <a:endParaRPr lang="es-ES" sz="2800" dirty="0">
              <a:latin typeface="+mn-lt"/>
            </a:endParaRPr>
          </a:p>
          <a:p>
            <a:pPr marL="342900" indent="-342900" fontAlgn="auto">
              <a:spcBef>
                <a:spcPts val="0"/>
              </a:spcBef>
              <a:spcAft>
                <a:spcPts val="0"/>
              </a:spcAft>
              <a:buClr>
                <a:srgbClr val="FF0000"/>
              </a:buClr>
              <a:buFont typeface="Wingdings" pitchFamily="2" charset="2"/>
              <a:buChar char="Ø"/>
              <a:defRPr/>
            </a:pPr>
            <a:endParaRPr lang="es-ES" sz="2800" dirty="0">
              <a:latin typeface="+mn-lt"/>
            </a:endParaRPr>
          </a:p>
          <a:p>
            <a:pPr marL="457200" indent="-457200" fontAlgn="auto">
              <a:spcBef>
                <a:spcPts val="0"/>
              </a:spcBef>
              <a:spcAft>
                <a:spcPts val="0"/>
              </a:spcAft>
              <a:buClr>
                <a:srgbClr val="FF0000"/>
              </a:buClr>
              <a:buFont typeface="Wingdings" pitchFamily="2" charset="2"/>
              <a:buChar char="Ø"/>
              <a:defRPr/>
            </a:pPr>
            <a:endParaRPr lang="es-ES" sz="2800" i="1" dirty="0">
              <a:latin typeface="+mn-lt"/>
            </a:endParaRPr>
          </a:p>
          <a:p>
            <a:pPr marL="285750" indent="-285750" fontAlgn="auto">
              <a:spcBef>
                <a:spcPts val="0"/>
              </a:spcBef>
              <a:spcAft>
                <a:spcPts val="0"/>
              </a:spcAft>
              <a:buFont typeface="Arial" pitchFamily="34" charset="0"/>
              <a:buChar char="•"/>
              <a:defRPr/>
            </a:pPr>
            <a:endParaRPr lang="es-ES" dirty="0">
              <a:latin typeface="+mn-lt"/>
            </a:endParaRPr>
          </a:p>
          <a:p>
            <a:pPr fontAlgn="auto">
              <a:spcBef>
                <a:spcPts val="0"/>
              </a:spcBef>
              <a:spcAft>
                <a:spcPts val="0"/>
              </a:spcAft>
              <a:defRPr/>
            </a:pPr>
            <a:endParaRPr lang="es-ES" dirty="0">
              <a:latin typeface="+mn-lt"/>
            </a:endParaRPr>
          </a:p>
        </p:txBody>
      </p:sp>
      <p:sp>
        <p:nvSpPr>
          <p:cNvPr id="79874" name="1 Rectángulo"/>
          <p:cNvSpPr>
            <a:spLocks noChangeArrowheads="1"/>
          </p:cNvSpPr>
          <p:nvPr/>
        </p:nvSpPr>
        <p:spPr bwMode="auto">
          <a:xfrm>
            <a:off x="90488" y="5300663"/>
            <a:ext cx="8963025" cy="1939925"/>
          </a:xfrm>
          <a:prstGeom prst="rect">
            <a:avLst/>
          </a:prstGeom>
          <a:noFill/>
          <a:ln w="9525">
            <a:noFill/>
            <a:miter lim="800000"/>
            <a:headEnd/>
            <a:tailEnd/>
          </a:ln>
        </p:spPr>
        <p:txBody>
          <a:bodyPr>
            <a:spAutoFit/>
          </a:bodyPr>
          <a:lstStyle/>
          <a:p>
            <a:endParaRPr lang="en-US" sz="1200">
              <a:latin typeface="Calibri" pitchFamily="34" charset="0"/>
            </a:endParaRPr>
          </a:p>
          <a:p>
            <a:endParaRPr lang="en-US" sz="1200">
              <a:latin typeface="Calibri" pitchFamily="34" charset="0"/>
            </a:endParaRPr>
          </a:p>
          <a:p>
            <a:r>
              <a:rPr lang="en-US" sz="1200">
                <a:latin typeface="Calibri" pitchFamily="34" charset="0"/>
              </a:rPr>
              <a:t>1.- Smith BD, Patel N, Beckett GA, Jewett A, Ward JW. Hepatitis C virus antibody prevalence, correlates and predictors among persons born from 1945 through 1965, United States, 1999-2008 (Abstract). American  Association for the Study of Liver Disease, November 6, 2011. San Francisco, CA 2011</a:t>
            </a:r>
          </a:p>
          <a:p>
            <a:endParaRPr lang="en-US" sz="1200">
              <a:latin typeface="Calibri" pitchFamily="34" charset="0"/>
            </a:endParaRPr>
          </a:p>
          <a:p>
            <a:endParaRPr lang="es-ES" sz="1200">
              <a:latin typeface="Calibri" pitchFamily="34" charset="0"/>
            </a:endParaRPr>
          </a:p>
          <a:p>
            <a:endParaRPr lang="en-US" sz="1200">
              <a:latin typeface="Calibri" pitchFamily="34" charset="0"/>
            </a:endParaRPr>
          </a:p>
          <a:p>
            <a:endParaRPr lang="en-US" sz="1200">
              <a:latin typeface="Calibri" pitchFamily="34" charset="0"/>
            </a:endParaRPr>
          </a:p>
          <a:p>
            <a:endParaRPr lang="es-ES" sz="12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950" y="6350"/>
            <a:ext cx="8731250" cy="4308475"/>
          </a:xfrm>
          <a:prstGeom prst="rect">
            <a:avLst/>
          </a:prstGeom>
          <a:noFill/>
        </p:spPr>
        <p:txBody>
          <a:bodyPr>
            <a:spAutoFit/>
          </a:bodyPr>
          <a:lstStyle/>
          <a:p>
            <a:pPr fontAlgn="auto">
              <a:spcBef>
                <a:spcPts val="0"/>
              </a:spcBef>
              <a:spcAft>
                <a:spcPts val="0"/>
              </a:spcAft>
              <a:defRPr/>
            </a:pPr>
            <a:r>
              <a:rPr lang="es-ES" sz="2800" b="1" i="1" dirty="0">
                <a:solidFill>
                  <a:srgbClr val="FF0000"/>
                </a:solidFill>
                <a:latin typeface="+mn-lt"/>
              </a:rPr>
              <a:t>Las recomendaciones del CDC se basan , no solamente en las prevalencias encontradas si no también  en evidencias científicas de: </a:t>
            </a:r>
          </a:p>
          <a:p>
            <a:pPr fontAlgn="auto">
              <a:spcBef>
                <a:spcPts val="0"/>
              </a:spcBef>
              <a:spcAft>
                <a:spcPts val="0"/>
              </a:spcAft>
              <a:defRPr/>
            </a:pPr>
            <a:endParaRPr lang="es-ES" sz="2800" b="1" i="1" dirty="0">
              <a:solidFill>
                <a:srgbClr val="FF0000"/>
              </a:solidFill>
              <a:latin typeface="+mn-lt"/>
            </a:endParaRPr>
          </a:p>
          <a:p>
            <a:pPr fontAlgn="auto">
              <a:spcBef>
                <a:spcPts val="0"/>
              </a:spcBef>
              <a:spcAft>
                <a:spcPts val="0"/>
              </a:spcAft>
              <a:defRPr/>
            </a:pPr>
            <a:r>
              <a:rPr lang="es-ES" dirty="0">
                <a:latin typeface="+mn-lt"/>
              </a:rPr>
              <a:t> </a:t>
            </a:r>
          </a:p>
          <a:p>
            <a:pPr marL="285750" indent="-285750" fontAlgn="auto">
              <a:spcBef>
                <a:spcPts val="0"/>
              </a:spcBef>
              <a:spcAft>
                <a:spcPts val="0"/>
              </a:spcAft>
              <a:buClr>
                <a:srgbClr val="FF0000"/>
              </a:buClr>
              <a:buFont typeface="Wingdings" pitchFamily="2" charset="2"/>
              <a:buChar char="Ø"/>
              <a:defRPr/>
            </a:pPr>
            <a:r>
              <a:rPr lang="es-ES" dirty="0">
                <a:latin typeface="+mn-lt"/>
              </a:rPr>
              <a:t>Desconocimiento del estado de infección de un alto porcentaje de los individuos infectados </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Beneficios potenciales del cuidado y tratamiento de los individuos infectados </a:t>
            </a:r>
          </a:p>
          <a:p>
            <a:pPr fontAlgn="auto">
              <a:spcBef>
                <a:spcPts val="0"/>
              </a:spcBef>
              <a:spcAft>
                <a:spcPts val="0"/>
              </a:spcAft>
              <a:buClr>
                <a:srgbClr val="FF0000"/>
              </a:buClr>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Proyecciones de morbilidad y mortalidad incrementada en la ausencia de intervenciones.</a:t>
            </a:r>
          </a:p>
          <a:p>
            <a:pPr fontAlgn="auto">
              <a:spcBef>
                <a:spcPts val="0"/>
              </a:spcBef>
              <a:spcAft>
                <a:spcPts val="0"/>
              </a:spcAft>
              <a:buClr>
                <a:srgbClr val="FF0000"/>
              </a:buClr>
              <a:defRPr/>
            </a:pPr>
            <a:endParaRPr lang="es-ES" dirty="0">
              <a:latin typeface="+mn-lt"/>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1 CuadroTexto"/>
          <p:cNvSpPr txBox="1">
            <a:spLocks noChangeArrowheads="1"/>
          </p:cNvSpPr>
          <p:nvPr/>
        </p:nvSpPr>
        <p:spPr bwMode="auto">
          <a:xfrm>
            <a:off x="395288" y="260350"/>
            <a:ext cx="8497887" cy="13858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Que se debe conocer antes de desarrollar un programa de tamizaje?</a:t>
            </a:r>
          </a:p>
          <a:p>
            <a:endParaRPr lang="es-ES" sz="2800" i="1">
              <a:solidFill>
                <a:srgbClr val="FF0000"/>
              </a:solidFill>
              <a:latin typeface="Calibri" pitchFamily="34" charset="0"/>
            </a:endParaRPr>
          </a:p>
        </p:txBody>
      </p:sp>
      <p:sp>
        <p:nvSpPr>
          <p:cNvPr id="83970" name="2 CuadroTexto"/>
          <p:cNvSpPr txBox="1">
            <a:spLocks noChangeArrowheads="1"/>
          </p:cNvSpPr>
          <p:nvPr/>
        </p:nvSpPr>
        <p:spPr bwMode="auto">
          <a:xfrm>
            <a:off x="539750" y="1268413"/>
            <a:ext cx="9145588" cy="2032000"/>
          </a:xfrm>
          <a:prstGeom prst="rect">
            <a:avLst/>
          </a:prstGeom>
          <a:noFill/>
          <a:ln w="9525">
            <a:noFill/>
            <a:miter lim="800000"/>
            <a:headEnd/>
            <a:tailEnd/>
          </a:ln>
        </p:spPr>
        <p:txBody>
          <a:bodyPr>
            <a:spAutoFit/>
          </a:bodyPr>
          <a:lstStyle/>
          <a:p>
            <a:pPr marL="285750" indent="-285750">
              <a:buClr>
                <a:srgbClr val="FF0000"/>
              </a:buClr>
              <a:buFont typeface="Wingdings" pitchFamily="2" charset="2"/>
              <a:buChar char="Ø"/>
            </a:pPr>
            <a:r>
              <a:rPr lang="es-ES">
                <a:latin typeface="Calibri" pitchFamily="34" charset="0"/>
              </a:rPr>
              <a:t>Cual es la prevalencia  de infección?</a:t>
            </a: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r>
              <a:rPr lang="es-ES">
                <a:latin typeface="Calibri" pitchFamily="34" charset="0"/>
              </a:rPr>
              <a:t>Cual es la prevalencia  de individuos  infectados que desconocen su condición?</a:t>
            </a: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r>
              <a:rPr lang="es-ES">
                <a:latin typeface="Calibri" pitchFamily="34" charset="0"/>
              </a:rPr>
              <a:t>Cuales son los beneficios y riesgos de ser tamizados?</a:t>
            </a: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r>
              <a:rPr lang="es-ES">
                <a:latin typeface="Calibri" pitchFamily="34" charset="0"/>
              </a:rPr>
              <a:t>Quienes deben ser tamizados?</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1 CuadroTexto"/>
          <p:cNvSpPr txBox="1">
            <a:spLocks noChangeArrowheads="1"/>
          </p:cNvSpPr>
          <p:nvPr/>
        </p:nvSpPr>
        <p:spPr bwMode="auto">
          <a:xfrm>
            <a:off x="134938" y="236538"/>
            <a:ext cx="9305925" cy="954087"/>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Escenarios  donde se testeó la utilidad del tamizaje por cohorte de Nacimiento ó se discutió su aceptación: EEUU</a:t>
            </a:r>
          </a:p>
        </p:txBody>
      </p:sp>
      <p:sp>
        <p:nvSpPr>
          <p:cNvPr id="84994" name="2 CuadroTexto"/>
          <p:cNvSpPr txBox="1">
            <a:spLocks noChangeArrowheads="1"/>
          </p:cNvSpPr>
          <p:nvPr/>
        </p:nvSpPr>
        <p:spPr bwMode="auto">
          <a:xfrm>
            <a:off x="66675" y="1374775"/>
            <a:ext cx="8674100" cy="4062413"/>
          </a:xfrm>
          <a:prstGeom prst="rect">
            <a:avLst/>
          </a:prstGeom>
          <a:noFill/>
          <a:ln w="9525">
            <a:noFill/>
            <a:miter lim="800000"/>
            <a:headEnd/>
            <a:tailEnd/>
          </a:ln>
        </p:spPr>
        <p:txBody>
          <a:bodyPr>
            <a:spAutoFit/>
          </a:bodyPr>
          <a:lstStyle/>
          <a:p>
            <a:r>
              <a:rPr lang="es-ES" b="1">
                <a:solidFill>
                  <a:srgbClr val="0070C0"/>
                </a:solidFill>
                <a:latin typeface="Calibri" pitchFamily="34" charset="0"/>
              </a:rPr>
              <a:t>Veteranos de guerra </a:t>
            </a:r>
            <a:r>
              <a:rPr lang="es-ES">
                <a:latin typeface="Calibri" pitchFamily="34" charset="0"/>
              </a:rPr>
              <a:t>entre 1945-1965 : 15 %</a:t>
            </a:r>
            <a:r>
              <a:rPr lang="es-ES" baseline="30000">
                <a:latin typeface="Calibri" pitchFamily="34" charset="0"/>
              </a:rPr>
              <a:t>1</a:t>
            </a:r>
            <a:r>
              <a:rPr lang="es-ES">
                <a:latin typeface="Calibri" pitchFamily="34" charset="0"/>
              </a:rPr>
              <a:t> de infectados en la cohorte 1945-1965</a:t>
            </a:r>
            <a:endParaRPr lang="es-ES" baseline="30000">
              <a:latin typeface="Calibri" pitchFamily="34" charset="0"/>
            </a:endParaRPr>
          </a:p>
          <a:p>
            <a:endParaRPr lang="es-ES" baseline="30000">
              <a:latin typeface="Calibri" pitchFamily="34" charset="0"/>
            </a:endParaRPr>
          </a:p>
          <a:p>
            <a:r>
              <a:rPr lang="es-ES" b="1">
                <a:solidFill>
                  <a:srgbClr val="0070C0"/>
                </a:solidFill>
                <a:latin typeface="Calibri" pitchFamily="34" charset="0"/>
              </a:rPr>
              <a:t>Militares retirados: </a:t>
            </a:r>
            <a:r>
              <a:rPr lang="es-ES">
                <a:latin typeface="Calibri" pitchFamily="34" charset="0"/>
              </a:rPr>
              <a:t>Igual proporción de infectados que en población general:_La recomendación es aplicable </a:t>
            </a:r>
            <a:r>
              <a:rPr lang="es-ES" baseline="30000">
                <a:latin typeface="Calibri" pitchFamily="34" charset="0"/>
              </a:rPr>
              <a:t>2</a:t>
            </a:r>
          </a:p>
          <a:p>
            <a:endParaRPr lang="es-ES">
              <a:latin typeface="Calibri" pitchFamily="34" charset="0"/>
            </a:endParaRPr>
          </a:p>
          <a:p>
            <a:r>
              <a:rPr lang="es-ES" b="1">
                <a:solidFill>
                  <a:srgbClr val="0070C0"/>
                </a:solidFill>
                <a:latin typeface="Calibri" pitchFamily="34" charset="0"/>
              </a:rPr>
              <a:t>BEST-C, </a:t>
            </a:r>
            <a:r>
              <a:rPr lang="es-ES">
                <a:latin typeface="Calibri" pitchFamily="34" charset="0"/>
              </a:rPr>
              <a:t>* en 4 centros. Screening basado en FR pierde 4/5 HCV %</a:t>
            </a:r>
            <a:r>
              <a:rPr lang="es-ES" baseline="30000">
                <a:latin typeface="Calibri" pitchFamily="34" charset="0"/>
              </a:rPr>
              <a:t>3</a:t>
            </a:r>
          </a:p>
          <a:p>
            <a:endParaRPr lang="es-ES" baseline="30000">
              <a:latin typeface="Calibri" pitchFamily="34" charset="0"/>
            </a:endParaRPr>
          </a:p>
          <a:p>
            <a:r>
              <a:rPr lang="es-ES" b="1">
                <a:solidFill>
                  <a:srgbClr val="0070C0"/>
                </a:solidFill>
                <a:latin typeface="Calibri" pitchFamily="34" charset="0"/>
              </a:rPr>
              <a:t>Prisioneros en Filadelfia:  </a:t>
            </a:r>
            <a:r>
              <a:rPr lang="es-ES">
                <a:latin typeface="Calibri" pitchFamily="34" charset="0"/>
              </a:rPr>
              <a:t>Testeo de la cohorte 1945-1965 detectaría un alto porcentaje de casos, pero perdería a los nacidos después de 1965, que son la mayoría. </a:t>
            </a:r>
            <a:r>
              <a:rPr lang="es-ES" baseline="30000">
                <a:latin typeface="Calibri" pitchFamily="34" charset="0"/>
              </a:rPr>
              <a:t>4</a:t>
            </a:r>
          </a:p>
          <a:p>
            <a:endParaRPr lang="es-ES" baseline="30000">
              <a:latin typeface="Calibri" pitchFamily="34" charset="0"/>
            </a:endParaRPr>
          </a:p>
          <a:p>
            <a:endParaRPr lang="es-ES" baseline="30000">
              <a:latin typeface="Calibri" pitchFamily="34" charset="0"/>
            </a:endParaRPr>
          </a:p>
          <a:p>
            <a:endParaRPr lang="es-ES" baseline="30000">
              <a:latin typeface="Calibri" pitchFamily="34" charset="0"/>
            </a:endParaRPr>
          </a:p>
          <a:p>
            <a:endParaRPr lang="es-ES">
              <a:latin typeface="Calibri" pitchFamily="34" charset="0"/>
            </a:endParaRPr>
          </a:p>
          <a:p>
            <a:endParaRPr lang="es-ES">
              <a:latin typeface="Calibri" pitchFamily="34" charset="0"/>
            </a:endParaRPr>
          </a:p>
          <a:p>
            <a:endParaRPr lang="es-ES">
              <a:latin typeface="Calibri" pitchFamily="34" charset="0"/>
            </a:endParaRPr>
          </a:p>
          <a:p>
            <a:endParaRPr lang="es-ES">
              <a:latin typeface="Calibri" pitchFamily="34" charset="0"/>
            </a:endParaRPr>
          </a:p>
        </p:txBody>
      </p:sp>
      <p:sp>
        <p:nvSpPr>
          <p:cNvPr id="84995" name="3 Rectángulo"/>
          <p:cNvSpPr>
            <a:spLocks noChangeArrowheads="1"/>
          </p:cNvSpPr>
          <p:nvPr/>
        </p:nvSpPr>
        <p:spPr bwMode="auto">
          <a:xfrm>
            <a:off x="192088" y="4437063"/>
            <a:ext cx="8540750" cy="1754187"/>
          </a:xfrm>
          <a:prstGeom prst="rect">
            <a:avLst/>
          </a:prstGeom>
          <a:noFill/>
          <a:ln w="9525">
            <a:noFill/>
            <a:miter lim="800000"/>
            <a:headEnd/>
            <a:tailEnd/>
          </a:ln>
        </p:spPr>
        <p:txBody>
          <a:bodyPr>
            <a:spAutoFit/>
          </a:bodyPr>
          <a:lstStyle/>
          <a:p>
            <a:r>
              <a:rPr lang="es-ES" sz="1200" u="sng" baseline="30000">
                <a:latin typeface="Calibri" pitchFamily="34" charset="0"/>
                <a:hlinkClick r:id="rId3" tooltip="BMC research notes."/>
              </a:rPr>
              <a:t>1</a:t>
            </a:r>
            <a:r>
              <a:rPr lang="es-ES" sz="1200" u="sng">
                <a:latin typeface="Calibri" pitchFamily="34" charset="0"/>
                <a:hlinkClick r:id="rId3" tooltip="BMC research notes."/>
              </a:rPr>
              <a:t>BMC Res Notes.</a:t>
            </a:r>
            <a:r>
              <a:rPr lang="es-ES" sz="1200">
                <a:latin typeface="Calibri" pitchFamily="34" charset="0"/>
              </a:rPr>
              <a:t> 2014 Jul 14;7:449 </a:t>
            </a:r>
          </a:p>
          <a:p>
            <a:r>
              <a:rPr lang="sv-SE" sz="1200" baseline="30000">
                <a:latin typeface="Calibri" pitchFamily="34" charset="0"/>
              </a:rPr>
              <a:t>2</a:t>
            </a:r>
            <a:r>
              <a:rPr lang="sv-SE" sz="1200">
                <a:latin typeface="Calibri" pitchFamily="34" charset="0"/>
              </a:rPr>
              <a:t>J Clin Med Res. 2015;7(10):757-761</a:t>
            </a:r>
            <a:endParaRPr lang="es-ES" sz="1200">
              <a:latin typeface="Calibri" pitchFamily="34" charset="0"/>
            </a:endParaRPr>
          </a:p>
          <a:p>
            <a:r>
              <a:rPr lang="fr-FR" sz="1200" baseline="30000">
                <a:latin typeface="Calibri" pitchFamily="34" charset="0"/>
              </a:rPr>
              <a:t>3</a:t>
            </a:r>
            <a:r>
              <a:rPr lang="fr-FR" sz="1200">
                <a:latin typeface="Calibri" pitchFamily="34" charset="0"/>
              </a:rPr>
              <a:t>Clin Infect Dis. (2015) 60 (8):1145-1152.</a:t>
            </a:r>
          </a:p>
          <a:p>
            <a:r>
              <a:rPr lang="en-US" sz="1200" baseline="30000">
                <a:latin typeface="Calibri" pitchFamily="34" charset="0"/>
              </a:rPr>
              <a:t>4</a:t>
            </a:r>
            <a:r>
              <a:rPr lang="en-US" sz="1200">
                <a:latin typeface="Calibri" pitchFamily="34" charset="0"/>
              </a:rPr>
              <a:t>June 2014, Vol 104, No. 6 | American Journal of Public Health</a:t>
            </a:r>
          </a:p>
          <a:p>
            <a:endParaRPr lang="en-US" sz="1200">
              <a:latin typeface="Calibri" pitchFamily="34" charset="0"/>
            </a:endParaRPr>
          </a:p>
          <a:p>
            <a:endParaRPr lang="fr-FR">
              <a:latin typeface="Calibri" pitchFamily="34" charset="0"/>
            </a:endParaRPr>
          </a:p>
          <a:p>
            <a:r>
              <a:rPr lang="nl-NL" sz="1200" i="1">
                <a:latin typeface="Calibri" pitchFamily="34" charset="0"/>
              </a:rPr>
              <a:t>*Best C:  Best-C </a:t>
            </a:r>
            <a:r>
              <a:rPr lang="en-US" sz="1200" i="1">
                <a:latin typeface="Calibri" pitchFamily="34" charset="0"/>
              </a:rPr>
              <a:t>Birth Cohort Evaluation to Advance Screening and Testing for HCV</a:t>
            </a:r>
            <a:endParaRPr lang="es-ES" sz="1200" i="1">
              <a:latin typeface="Calibri" pitchFamily="34" charset="0"/>
            </a:endParaRPr>
          </a:p>
          <a:p>
            <a:endParaRPr lang="es-ES">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1 CuadroTexto"/>
          <p:cNvSpPr txBox="1">
            <a:spLocks noChangeArrowheads="1"/>
          </p:cNvSpPr>
          <p:nvPr/>
        </p:nvSpPr>
        <p:spPr bwMode="auto">
          <a:xfrm>
            <a:off x="25400" y="115888"/>
            <a:ext cx="9324975" cy="1816100"/>
          </a:xfrm>
          <a:prstGeom prst="rect">
            <a:avLst/>
          </a:prstGeom>
          <a:noFill/>
          <a:ln w="9525">
            <a:noFill/>
            <a:miter lim="800000"/>
            <a:headEnd/>
            <a:tailEnd/>
          </a:ln>
        </p:spPr>
        <p:txBody>
          <a:bodyPr>
            <a:spAutoFit/>
          </a:bodyPr>
          <a:lstStyle/>
          <a:p>
            <a:pPr algn="ctr"/>
            <a:r>
              <a:rPr lang="es-ES" sz="2800" b="1" i="1">
                <a:solidFill>
                  <a:srgbClr val="FF0000"/>
                </a:solidFill>
                <a:latin typeface="Calibri" pitchFamily="34" charset="0"/>
              </a:rPr>
              <a:t>Escenarios  donde se testeó la utilidad del tamizaje por cohorte de Nacimiento ó se discutió su aceptación: </a:t>
            </a:r>
          </a:p>
          <a:p>
            <a:pPr algn="ctr"/>
            <a:r>
              <a:rPr lang="es-ES" sz="2800" b="1" i="1">
                <a:solidFill>
                  <a:srgbClr val="FF0000"/>
                </a:solidFill>
                <a:latin typeface="Calibri" pitchFamily="34" charset="0"/>
              </a:rPr>
              <a:t>Otros países</a:t>
            </a:r>
          </a:p>
          <a:p>
            <a:pPr algn="ctr"/>
            <a:endParaRPr lang="es-ES" sz="2800" b="1" i="1">
              <a:solidFill>
                <a:srgbClr val="FF0000"/>
              </a:solidFill>
              <a:latin typeface="Calibri" pitchFamily="34" charset="0"/>
            </a:endParaRPr>
          </a:p>
        </p:txBody>
      </p:sp>
      <p:sp>
        <p:nvSpPr>
          <p:cNvPr id="3" name="2 CuadroTexto"/>
          <p:cNvSpPr txBox="1"/>
          <p:nvPr/>
        </p:nvSpPr>
        <p:spPr>
          <a:xfrm>
            <a:off x="0" y="1412875"/>
            <a:ext cx="8964613" cy="3878263"/>
          </a:xfrm>
          <a:prstGeom prst="rect">
            <a:avLst/>
          </a:prstGeom>
          <a:noFill/>
        </p:spPr>
        <p:txBody>
          <a:bodyPr>
            <a:spAutoFit/>
          </a:bodyPr>
          <a:lstStyle/>
          <a:p>
            <a:pPr fontAlgn="auto">
              <a:spcBef>
                <a:spcPts val="0"/>
              </a:spcBef>
              <a:spcAft>
                <a:spcPts val="0"/>
              </a:spcAft>
              <a:defRPr/>
            </a:pPr>
            <a:r>
              <a:rPr lang="es-ES" b="1" dirty="0">
                <a:solidFill>
                  <a:schemeClr val="tx2">
                    <a:lumMod val="60000"/>
                    <a:lumOff val="40000"/>
                  </a:schemeClr>
                </a:solidFill>
                <a:latin typeface="+mn-lt"/>
              </a:rPr>
              <a:t>Canadá</a:t>
            </a:r>
            <a:r>
              <a:rPr lang="es-ES" dirty="0">
                <a:latin typeface="+mn-lt"/>
              </a:rPr>
              <a:t>: Individuos sometidos a colonoscopias: Alta aceptación, baja prevalencia, costo beneficio ? </a:t>
            </a:r>
            <a:r>
              <a:rPr lang="es-ES" baseline="30000" dirty="0">
                <a:latin typeface="+mn-lt"/>
              </a:rPr>
              <a:t>1</a:t>
            </a:r>
          </a:p>
          <a:p>
            <a:pPr fontAlgn="auto">
              <a:spcBef>
                <a:spcPts val="0"/>
              </a:spcBef>
              <a:spcAft>
                <a:spcPts val="0"/>
              </a:spcAft>
              <a:defRPr/>
            </a:pPr>
            <a:r>
              <a:rPr lang="es-ES" dirty="0">
                <a:latin typeface="+mn-lt"/>
              </a:rPr>
              <a:t> Se sugiere desarrollar </a:t>
            </a:r>
            <a:r>
              <a:rPr lang="es-ES" dirty="0" err="1">
                <a:latin typeface="+mn-lt"/>
              </a:rPr>
              <a:t>screening</a:t>
            </a:r>
            <a:r>
              <a:rPr lang="es-ES" dirty="0">
                <a:latin typeface="+mn-lt"/>
              </a:rPr>
              <a:t> basado en su </a:t>
            </a:r>
            <a:r>
              <a:rPr lang="es-ES" dirty="0" err="1">
                <a:latin typeface="+mn-lt"/>
              </a:rPr>
              <a:t>prev</a:t>
            </a:r>
            <a:r>
              <a:rPr lang="es-ES" dirty="0">
                <a:latin typeface="+mn-lt"/>
              </a:rPr>
              <a:t>.  El </a:t>
            </a:r>
            <a:r>
              <a:rPr lang="es-ES" dirty="0" err="1">
                <a:latin typeface="+mn-lt"/>
              </a:rPr>
              <a:t>screening</a:t>
            </a:r>
            <a:r>
              <a:rPr lang="es-ES" dirty="0">
                <a:latin typeface="+mn-lt"/>
              </a:rPr>
              <a:t> de la cohorte 1945-1975 podría ser el adecuado. </a:t>
            </a:r>
            <a:r>
              <a:rPr lang="es-ES" baseline="30000" dirty="0">
                <a:latin typeface="+mn-lt"/>
              </a:rPr>
              <a:t>2</a:t>
            </a: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r>
              <a:rPr lang="es-ES" b="1" dirty="0">
                <a:solidFill>
                  <a:schemeClr val="tx2">
                    <a:lumMod val="60000"/>
                    <a:lumOff val="40000"/>
                  </a:schemeClr>
                </a:solidFill>
                <a:latin typeface="+mn-lt"/>
              </a:rPr>
              <a:t>España: </a:t>
            </a:r>
            <a:r>
              <a:rPr lang="es-ES" dirty="0">
                <a:latin typeface="+mn-lt"/>
              </a:rPr>
              <a:t>Pacientes que asisten a un laboratorio de referencia: (n= &gt;100000) Alta prevalencia en  nacidos entre 1955 y 1970. Recomendación de  estudiar su propio patrón de </a:t>
            </a:r>
            <a:r>
              <a:rPr lang="es-ES" dirty="0" err="1">
                <a:latin typeface="+mn-lt"/>
              </a:rPr>
              <a:t>seroprevalencias</a:t>
            </a:r>
            <a:r>
              <a:rPr lang="es-ES" dirty="0">
                <a:latin typeface="+mn-lt"/>
              </a:rPr>
              <a:t> </a:t>
            </a:r>
            <a:r>
              <a:rPr lang="es-ES" baseline="30000" dirty="0">
                <a:latin typeface="+mn-lt"/>
              </a:rPr>
              <a:t>3</a:t>
            </a:r>
          </a:p>
          <a:p>
            <a:pPr fontAlgn="auto">
              <a:spcBef>
                <a:spcPts val="0"/>
              </a:spcBef>
              <a:spcAft>
                <a:spcPts val="0"/>
              </a:spcAft>
              <a:defRPr/>
            </a:pPr>
            <a:r>
              <a:rPr lang="es-ES" b="1" dirty="0">
                <a:solidFill>
                  <a:schemeClr val="tx2">
                    <a:lumMod val="60000"/>
                    <a:lumOff val="40000"/>
                  </a:schemeClr>
                </a:solidFill>
                <a:latin typeface="+mn-lt"/>
              </a:rPr>
              <a:t>Europa:</a:t>
            </a:r>
            <a:r>
              <a:rPr lang="es-ES" dirty="0">
                <a:latin typeface="+mn-lt"/>
              </a:rPr>
              <a:t> Escenarios distintos: distintas prevalencias, incidencias, FR y sistemas de salud</a:t>
            </a:r>
            <a:r>
              <a:rPr lang="es-ES" baseline="30000" dirty="0">
                <a:latin typeface="+mn-lt"/>
              </a:rPr>
              <a:t>4</a:t>
            </a:r>
          </a:p>
          <a:p>
            <a:pPr fontAlgn="auto">
              <a:spcBef>
                <a:spcPts val="0"/>
              </a:spcBef>
              <a:spcAft>
                <a:spcPts val="0"/>
              </a:spcAft>
              <a:defRPr/>
            </a:pPr>
            <a:endParaRPr lang="es-ES" baseline="30000" dirty="0">
              <a:latin typeface="+mn-lt"/>
            </a:endParaRPr>
          </a:p>
          <a:p>
            <a:pPr fontAlgn="auto">
              <a:spcBef>
                <a:spcPts val="0"/>
              </a:spcBef>
              <a:spcAft>
                <a:spcPts val="0"/>
              </a:spcAft>
              <a:defRPr/>
            </a:pPr>
            <a:r>
              <a:rPr lang="es-ES" b="1" dirty="0">
                <a:solidFill>
                  <a:schemeClr val="tx2">
                    <a:lumMod val="60000"/>
                    <a:lumOff val="40000"/>
                  </a:schemeClr>
                </a:solidFill>
                <a:latin typeface="+mn-lt"/>
              </a:rPr>
              <a:t>Francia: </a:t>
            </a:r>
            <a:r>
              <a:rPr lang="es-ES" dirty="0">
                <a:latin typeface="+mn-lt"/>
              </a:rPr>
              <a:t>Falencias de la estrategia basada en FR. Estrategia de tamizaje basada en quienes no </a:t>
            </a:r>
            <a:r>
              <a:rPr lang="es-ES" dirty="0" err="1">
                <a:latin typeface="+mn-lt"/>
              </a:rPr>
              <a:t>no</a:t>
            </a:r>
            <a:r>
              <a:rPr lang="es-ES" dirty="0">
                <a:latin typeface="+mn-lt"/>
              </a:rPr>
              <a:t> conocen su </a:t>
            </a:r>
            <a:r>
              <a:rPr lang="es-ES" dirty="0" err="1">
                <a:latin typeface="+mn-lt"/>
              </a:rPr>
              <a:t>condicion</a:t>
            </a:r>
            <a:r>
              <a:rPr lang="es-ES" dirty="0">
                <a:latin typeface="+mn-lt"/>
              </a:rPr>
              <a:t> de infectados. La cohorte 1945-1965 es la mejor diagnosticada. «</a:t>
            </a:r>
            <a:r>
              <a:rPr lang="es-ES" dirty="0" err="1">
                <a:latin typeface="+mn-lt"/>
              </a:rPr>
              <a:t>One</a:t>
            </a:r>
            <a:r>
              <a:rPr lang="es-ES" dirty="0">
                <a:latin typeface="+mn-lt"/>
              </a:rPr>
              <a:t> time» tamizaje de HIV; HBV y HCV en hombres entre 18-60 años</a:t>
            </a:r>
            <a:r>
              <a:rPr lang="es-ES" baseline="30000" dirty="0">
                <a:latin typeface="+mn-lt"/>
              </a:rPr>
              <a:t>5</a:t>
            </a:r>
            <a:r>
              <a:rPr lang="es-ES" dirty="0">
                <a:latin typeface="+mn-lt"/>
              </a:rPr>
              <a:t> </a:t>
            </a:r>
            <a:endParaRPr lang="es-ES" baseline="30000" dirty="0">
              <a:latin typeface="+mn-lt"/>
            </a:endParaRPr>
          </a:p>
          <a:p>
            <a:pPr fontAlgn="auto">
              <a:spcBef>
                <a:spcPts val="0"/>
              </a:spcBef>
              <a:spcAft>
                <a:spcPts val="0"/>
              </a:spcAft>
              <a:defRPr/>
            </a:pPr>
            <a:endParaRPr lang="es-ES" baseline="30000" dirty="0">
              <a:latin typeface="+mn-lt"/>
            </a:endParaRPr>
          </a:p>
        </p:txBody>
      </p:sp>
      <p:sp>
        <p:nvSpPr>
          <p:cNvPr id="87043" name="3 Rectángulo"/>
          <p:cNvSpPr>
            <a:spLocks noChangeArrowheads="1"/>
          </p:cNvSpPr>
          <p:nvPr/>
        </p:nvSpPr>
        <p:spPr bwMode="auto">
          <a:xfrm>
            <a:off x="36513" y="5308600"/>
            <a:ext cx="7775575" cy="1108075"/>
          </a:xfrm>
          <a:prstGeom prst="rect">
            <a:avLst/>
          </a:prstGeom>
          <a:noFill/>
          <a:ln w="9525">
            <a:noFill/>
            <a:miter lim="800000"/>
            <a:headEnd/>
            <a:tailEnd/>
          </a:ln>
        </p:spPr>
        <p:txBody>
          <a:bodyPr>
            <a:spAutoFit/>
          </a:bodyPr>
          <a:lstStyle/>
          <a:p>
            <a:endParaRPr lang="es-ES">
              <a:latin typeface="Calibri" pitchFamily="34" charset="0"/>
            </a:endParaRPr>
          </a:p>
          <a:p>
            <a:r>
              <a:rPr lang="es-ES" sz="1200" baseline="30000">
                <a:latin typeface="Calibri" pitchFamily="34" charset="0"/>
              </a:rPr>
              <a:t>1</a:t>
            </a:r>
            <a:r>
              <a:rPr lang="nl-NL" sz="1200">
                <a:latin typeface="Calibri" pitchFamily="34" charset="0"/>
              </a:rPr>
              <a:t>CMAJ Open. 2015 Jan-Mar; 3(1) </a:t>
            </a:r>
            <a:r>
              <a:rPr lang="en-US" sz="1200" baseline="30000">
                <a:latin typeface="Calibri" pitchFamily="34" charset="0"/>
              </a:rPr>
              <a:t>2 </a:t>
            </a:r>
            <a:r>
              <a:rPr lang="en-US" sz="1200">
                <a:latin typeface="Calibri" pitchFamily="34" charset="0"/>
              </a:rPr>
              <a:t>CMAJ, October 15, 2013, 185(15)</a:t>
            </a:r>
            <a:endParaRPr lang="nl-NL" sz="1200">
              <a:latin typeface="Calibri" pitchFamily="34" charset="0"/>
            </a:endParaRPr>
          </a:p>
          <a:p>
            <a:r>
              <a:rPr lang="en-US" sz="1200" baseline="30000">
                <a:latin typeface="Calibri" pitchFamily="34" charset="0"/>
              </a:rPr>
              <a:t>3</a:t>
            </a:r>
            <a:r>
              <a:rPr lang="pt-BR" sz="1200">
                <a:latin typeface="Calibri" pitchFamily="34" charset="0"/>
              </a:rPr>
              <a:t>PLoS One. 2014 Dec 1;9(12):e113062</a:t>
            </a:r>
          </a:p>
          <a:p>
            <a:r>
              <a:rPr lang="es-ES" sz="1200" baseline="30000">
                <a:latin typeface="Calibri" pitchFamily="34" charset="0"/>
              </a:rPr>
              <a:t>4</a:t>
            </a:r>
            <a:r>
              <a:rPr lang="nl-NL" sz="1200" u="sng">
                <a:latin typeface="Calibri" pitchFamily="34" charset="0"/>
                <a:hlinkClick r:id="rId3" tooltip="Trends in microbiology."/>
              </a:rPr>
              <a:t>Trends Microbiol.</a:t>
            </a:r>
            <a:r>
              <a:rPr lang="nl-NL" sz="1200">
                <a:latin typeface="Calibri" pitchFamily="34" charset="0"/>
              </a:rPr>
              <a:t> 2015 Jun;23(6):324-6</a:t>
            </a:r>
          </a:p>
          <a:p>
            <a:r>
              <a:rPr lang="en-US" sz="1200" u="sng" baseline="30000">
                <a:latin typeface="Calibri" pitchFamily="34" charset="0"/>
                <a:hlinkClick r:id="rId4" tooltip="PloS one."/>
              </a:rPr>
              <a:t>5</a:t>
            </a:r>
            <a:r>
              <a:rPr lang="en-US" sz="1200" u="sng">
                <a:latin typeface="Calibri" pitchFamily="34" charset="0"/>
                <a:hlinkClick r:id="rId4" tooltip="PloS one."/>
              </a:rPr>
              <a:t>PLoS One.</a:t>
            </a:r>
            <a:r>
              <a:rPr lang="en-US" sz="1200">
                <a:latin typeface="Calibri" pitchFamily="34" charset="0"/>
              </a:rPr>
              <a:t> 2015 May 11;10(5)</a:t>
            </a:r>
            <a:endParaRPr lang="nl-NL" sz="120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3"/>
          <a:srcRect/>
          <a:stretch>
            <a:fillRect/>
          </a:stretch>
        </p:blipFill>
        <p:spPr bwMode="auto">
          <a:xfrm>
            <a:off x="0" y="1195388"/>
            <a:ext cx="5375275" cy="2713037"/>
          </a:xfrm>
          <a:prstGeom prst="rect">
            <a:avLst/>
          </a:prstGeom>
          <a:noFill/>
          <a:ln w="9525">
            <a:noFill/>
            <a:miter lim="800000"/>
            <a:headEnd/>
            <a:tailEnd/>
          </a:ln>
        </p:spPr>
      </p:pic>
      <p:sp>
        <p:nvSpPr>
          <p:cNvPr id="89090" name="2 Rectángulo"/>
          <p:cNvSpPr>
            <a:spLocks noChangeArrowheads="1"/>
          </p:cNvSpPr>
          <p:nvPr/>
        </p:nvSpPr>
        <p:spPr bwMode="auto">
          <a:xfrm>
            <a:off x="0" y="896938"/>
            <a:ext cx="5284788" cy="339725"/>
          </a:xfrm>
          <a:prstGeom prst="rect">
            <a:avLst/>
          </a:prstGeom>
          <a:noFill/>
          <a:ln w="9525">
            <a:noFill/>
            <a:miter lim="800000"/>
            <a:headEnd/>
            <a:tailEnd/>
          </a:ln>
        </p:spPr>
        <p:txBody>
          <a:bodyPr>
            <a:spAutoFit/>
          </a:bodyPr>
          <a:lstStyle/>
          <a:p>
            <a:r>
              <a:rPr lang="en-US" sz="1600" b="1" i="1">
                <a:solidFill>
                  <a:srgbClr val="FF0000"/>
                </a:solidFill>
                <a:latin typeface="Calibri" pitchFamily="34" charset="0"/>
              </a:rPr>
              <a:t>Journal of Viral Hepatitis, 2015, 22, (Suppl. S1), 46–73</a:t>
            </a:r>
            <a:endParaRPr lang="es-ES" sz="1600" b="1" i="1">
              <a:solidFill>
                <a:srgbClr val="FF0000"/>
              </a:solidFill>
              <a:latin typeface="Calibri" pitchFamily="34" charset="0"/>
            </a:endParaRPr>
          </a:p>
        </p:txBody>
      </p:sp>
      <p:pic>
        <p:nvPicPr>
          <p:cNvPr id="89091" name="Picture 2"/>
          <p:cNvPicPr>
            <a:picLocks noChangeAspect="1" noChangeArrowheads="1"/>
          </p:cNvPicPr>
          <p:nvPr/>
        </p:nvPicPr>
        <p:blipFill>
          <a:blip r:embed="rId4"/>
          <a:srcRect/>
          <a:stretch>
            <a:fillRect/>
          </a:stretch>
        </p:blipFill>
        <p:spPr bwMode="auto">
          <a:xfrm>
            <a:off x="4964113" y="1581150"/>
            <a:ext cx="4005262" cy="1943100"/>
          </a:xfrm>
          <a:prstGeom prst="rect">
            <a:avLst/>
          </a:prstGeom>
          <a:noFill/>
          <a:ln w="9525">
            <a:noFill/>
            <a:miter lim="800000"/>
            <a:headEnd/>
            <a:tailEnd/>
          </a:ln>
        </p:spPr>
      </p:pic>
      <p:sp>
        <p:nvSpPr>
          <p:cNvPr id="89092" name="4 Rectángulo"/>
          <p:cNvSpPr>
            <a:spLocks noChangeArrowheads="1"/>
          </p:cNvSpPr>
          <p:nvPr/>
        </p:nvSpPr>
        <p:spPr bwMode="auto">
          <a:xfrm>
            <a:off x="4662488" y="896938"/>
            <a:ext cx="6840537" cy="339725"/>
          </a:xfrm>
          <a:prstGeom prst="rect">
            <a:avLst/>
          </a:prstGeom>
          <a:noFill/>
          <a:ln w="9525">
            <a:noFill/>
            <a:miter lim="800000"/>
            <a:headEnd/>
            <a:tailEnd/>
          </a:ln>
        </p:spPr>
        <p:txBody>
          <a:bodyPr>
            <a:spAutoFit/>
          </a:bodyPr>
          <a:lstStyle/>
          <a:p>
            <a:r>
              <a:rPr lang="en-US" sz="1600" b="1" i="1">
                <a:solidFill>
                  <a:srgbClr val="FF0000"/>
                </a:solidFill>
                <a:latin typeface="Calibri" pitchFamily="34" charset="0"/>
              </a:rPr>
              <a:t>Journal of Viral Hepatitis, 2015, 22 (Suppl.4), 42–65</a:t>
            </a:r>
            <a:endParaRPr lang="es-ES" sz="1600" b="1" i="1">
              <a:solidFill>
                <a:srgbClr val="FF0000"/>
              </a:solidFill>
              <a:latin typeface="Calibri" pitchFamily="34" charset="0"/>
            </a:endParaRPr>
          </a:p>
        </p:txBody>
      </p:sp>
      <p:sp>
        <p:nvSpPr>
          <p:cNvPr id="89093" name="5 CuadroTexto"/>
          <p:cNvSpPr txBox="1">
            <a:spLocks noChangeArrowheads="1"/>
          </p:cNvSpPr>
          <p:nvPr/>
        </p:nvSpPr>
        <p:spPr bwMode="auto">
          <a:xfrm>
            <a:off x="5276850" y="4495800"/>
            <a:ext cx="3132138" cy="2287588"/>
          </a:xfrm>
          <a:prstGeom prst="rect">
            <a:avLst/>
          </a:prstGeom>
          <a:noFill/>
          <a:ln w="9525">
            <a:noFill/>
            <a:miter lim="800000"/>
            <a:headEnd/>
            <a:tailEnd/>
          </a:ln>
        </p:spPr>
        <p:txBody>
          <a:bodyPr>
            <a:spAutoFit/>
          </a:bodyPr>
          <a:lstStyle/>
          <a:p>
            <a:pPr algn="ctr"/>
            <a:r>
              <a:rPr lang="es-ES" b="1" i="1">
                <a:latin typeface="Calibri" pitchFamily="34" charset="0"/>
              </a:rPr>
              <a:t>“Efecto de cohorte “en casi todos los países del mundo, con el 70% de casos en un rango determinado de años de nacimiento </a:t>
            </a:r>
            <a:endParaRPr lang="es-ES">
              <a:latin typeface="Calibri" pitchFamily="34" charset="0"/>
            </a:endParaRPr>
          </a:p>
          <a:p>
            <a:endParaRPr lang="es-ES">
              <a:latin typeface="Calibri" pitchFamily="34" charset="0"/>
            </a:endParaRPr>
          </a:p>
          <a:p>
            <a:r>
              <a:rPr lang="es-ES" sz="1200">
                <a:latin typeface="Calibri" pitchFamily="34" charset="0"/>
              </a:rPr>
              <a:t>Nota: Estos  paper habla de «población infectada» cuando debería hablar de «pacientes» </a:t>
            </a:r>
          </a:p>
        </p:txBody>
      </p:sp>
      <p:pic>
        <p:nvPicPr>
          <p:cNvPr id="89094" name="Picture 2" descr="http://onlinelibrary.wiley.com/store/10.1111/jvh.12249/asset/image_m/jvh12249-fig-0018-m.png?v=1&amp;t=ih4wvk39&amp;s=50dc1a4d6ca49b3dbaa4d2a0e965c15b5447fc60"/>
          <p:cNvPicPr>
            <a:picLocks noChangeAspect="1" noChangeArrowheads="1"/>
          </p:cNvPicPr>
          <p:nvPr/>
        </p:nvPicPr>
        <p:blipFill>
          <a:blip r:embed="rId5"/>
          <a:srcRect/>
          <a:stretch>
            <a:fillRect/>
          </a:stretch>
        </p:blipFill>
        <p:spPr bwMode="auto">
          <a:xfrm>
            <a:off x="600075" y="4221163"/>
            <a:ext cx="3336925" cy="2020887"/>
          </a:xfrm>
          <a:prstGeom prst="rect">
            <a:avLst/>
          </a:prstGeom>
          <a:noFill/>
          <a:ln w="9525">
            <a:noFill/>
            <a:miter lim="800000"/>
            <a:headEnd/>
            <a:tailEnd/>
          </a:ln>
        </p:spPr>
      </p:pic>
      <p:sp>
        <p:nvSpPr>
          <p:cNvPr id="89095" name="6 Rectángulo"/>
          <p:cNvSpPr>
            <a:spLocks noChangeArrowheads="1"/>
          </p:cNvSpPr>
          <p:nvPr/>
        </p:nvSpPr>
        <p:spPr bwMode="auto">
          <a:xfrm>
            <a:off x="0" y="3671888"/>
            <a:ext cx="5276850" cy="366712"/>
          </a:xfrm>
          <a:prstGeom prst="rect">
            <a:avLst/>
          </a:prstGeom>
          <a:noFill/>
          <a:ln w="9525">
            <a:noFill/>
            <a:miter lim="800000"/>
            <a:headEnd/>
            <a:tailEnd/>
          </a:ln>
        </p:spPr>
        <p:txBody>
          <a:bodyPr>
            <a:spAutoFit/>
          </a:bodyPr>
          <a:lstStyle/>
          <a:p>
            <a:r>
              <a:rPr lang="en-US" b="1" i="1">
                <a:solidFill>
                  <a:srgbClr val="FF0000"/>
                </a:solidFill>
                <a:latin typeface="Calibri" pitchFamily="34" charset="0"/>
              </a:rPr>
              <a:t>Journal of Viral Hepatitis, 2014, 21, (Suppl. S1), 1-89</a:t>
            </a:r>
            <a:endParaRPr lang="es-ES" b="1" i="1">
              <a:solidFill>
                <a:srgbClr val="FF0000"/>
              </a:solidFill>
              <a:latin typeface="Calibri" pitchFamily="34" charset="0"/>
            </a:endParaRPr>
          </a:p>
        </p:txBody>
      </p:sp>
      <p:sp>
        <p:nvSpPr>
          <p:cNvPr id="89096" name="7 Rectángulo"/>
          <p:cNvSpPr>
            <a:spLocks noChangeArrowheads="1"/>
          </p:cNvSpPr>
          <p:nvPr/>
        </p:nvSpPr>
        <p:spPr bwMode="auto">
          <a:xfrm>
            <a:off x="0" y="-4763"/>
            <a:ext cx="9324975" cy="646113"/>
          </a:xfrm>
          <a:prstGeom prst="rect">
            <a:avLst/>
          </a:prstGeom>
          <a:noFill/>
          <a:ln w="9525">
            <a:noFill/>
            <a:miter lim="800000"/>
            <a:headEnd/>
            <a:tailEnd/>
          </a:ln>
        </p:spPr>
        <p:txBody>
          <a:bodyPr>
            <a:spAutoFit/>
          </a:bodyPr>
          <a:lstStyle/>
          <a:p>
            <a:pPr algn="ctr"/>
            <a:r>
              <a:rPr lang="es-ES" b="1" i="1">
                <a:solidFill>
                  <a:srgbClr val="FF0000"/>
                </a:solidFill>
                <a:latin typeface="Calibri" pitchFamily="34" charset="0"/>
              </a:rPr>
              <a:t>Escenarios  donde se testeó la utilidad del tamizaje por cohorte de Nacimiento ó se discutió su aceptación: Otros países</a:t>
            </a:r>
          </a:p>
        </p:txBody>
      </p:sp>
      <p:sp>
        <p:nvSpPr>
          <p:cNvPr id="89097" name="8 Rectángulo"/>
          <p:cNvSpPr>
            <a:spLocks noChangeArrowheads="1"/>
          </p:cNvSpPr>
          <p:nvPr/>
        </p:nvSpPr>
        <p:spPr bwMode="auto">
          <a:xfrm>
            <a:off x="-7938" y="457200"/>
            <a:ext cx="8977313" cy="368300"/>
          </a:xfrm>
          <a:prstGeom prst="rect">
            <a:avLst/>
          </a:prstGeom>
          <a:noFill/>
          <a:ln w="9525">
            <a:noFill/>
            <a:miter lim="800000"/>
            <a:headEnd/>
            <a:tailEnd/>
          </a:ln>
        </p:spPr>
        <p:txBody>
          <a:bodyPr>
            <a:spAutoFit/>
          </a:bodyPr>
          <a:lstStyle/>
          <a:p>
            <a:r>
              <a:rPr lang="en-US" i="1">
                <a:solidFill>
                  <a:srgbClr val="FF0000"/>
                </a:solidFill>
                <a:latin typeface="Calibri" pitchFamily="34" charset="0"/>
              </a:rPr>
              <a:t>Strategies to manage hepatitis C virus (HCV) infection disease </a:t>
            </a:r>
            <a:r>
              <a:rPr lang="es-ES" i="1">
                <a:solidFill>
                  <a:srgbClr val="FF0000"/>
                </a:solidFill>
                <a:latin typeface="Calibri" pitchFamily="34" charset="0"/>
              </a:rPr>
              <a:t>burden – volume 2</a:t>
            </a:r>
          </a:p>
        </p:txBody>
      </p:sp>
      <p:sp>
        <p:nvSpPr>
          <p:cNvPr id="10" name="9 Elipse"/>
          <p:cNvSpPr/>
          <p:nvPr/>
        </p:nvSpPr>
        <p:spPr>
          <a:xfrm>
            <a:off x="49213" y="1497013"/>
            <a:ext cx="4738687" cy="168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89099" name="Text Box 12"/>
          <p:cNvSpPr txBox="1">
            <a:spLocks noChangeArrowheads="1"/>
          </p:cNvSpPr>
          <p:nvPr/>
        </p:nvSpPr>
        <p:spPr bwMode="auto">
          <a:xfrm>
            <a:off x="179388" y="6338888"/>
            <a:ext cx="3457575" cy="519112"/>
          </a:xfrm>
          <a:prstGeom prst="rect">
            <a:avLst/>
          </a:prstGeom>
          <a:noFill/>
          <a:ln w="9525">
            <a:noFill/>
            <a:miter lim="800000"/>
            <a:headEnd/>
            <a:tailEnd/>
          </a:ln>
        </p:spPr>
        <p:txBody>
          <a:bodyPr>
            <a:spAutoFit/>
          </a:bodyPr>
          <a:lstStyle/>
          <a:p>
            <a:pPr>
              <a:spcBef>
                <a:spcPct val="50000"/>
              </a:spcBef>
            </a:pPr>
            <a:r>
              <a:rPr lang="es-ES"/>
              <a:t>-</a:t>
            </a:r>
            <a:r>
              <a:rPr lang="es-ES" sz="1000"/>
              <a:t>Intervalos obtenidos por modelización a partir de datos de distribucion etaria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2"/>
          <p:cNvPicPr>
            <a:picLocks noChangeAspect="1" noChangeArrowheads="1"/>
          </p:cNvPicPr>
          <p:nvPr/>
        </p:nvPicPr>
        <p:blipFill>
          <a:blip r:embed="rId2"/>
          <a:srcRect/>
          <a:stretch>
            <a:fillRect/>
          </a:stretch>
        </p:blipFill>
        <p:spPr bwMode="auto">
          <a:xfrm>
            <a:off x="-30163" y="908050"/>
            <a:ext cx="8258176" cy="5553075"/>
          </a:xfrm>
          <a:prstGeom prst="rect">
            <a:avLst/>
          </a:prstGeom>
          <a:noFill/>
          <a:ln w="9525">
            <a:noFill/>
            <a:miter lim="800000"/>
            <a:headEnd/>
            <a:tailEnd/>
          </a:ln>
        </p:spPr>
      </p:pic>
      <p:sp>
        <p:nvSpPr>
          <p:cNvPr id="91138" name="1 CuadroTexto"/>
          <p:cNvSpPr txBox="1">
            <a:spLocks noChangeArrowheads="1"/>
          </p:cNvSpPr>
          <p:nvPr/>
        </p:nvSpPr>
        <p:spPr bwMode="auto">
          <a:xfrm>
            <a:off x="250825" y="0"/>
            <a:ext cx="8281988" cy="9540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Ampliación del Tamizaje Por cohorte de Nacimientos: Estudios de Costo Beneficio</a:t>
            </a:r>
          </a:p>
        </p:txBody>
      </p:sp>
      <p:sp>
        <p:nvSpPr>
          <p:cNvPr id="91139" name="2 Rectángulo"/>
          <p:cNvSpPr>
            <a:spLocks noChangeArrowheads="1"/>
          </p:cNvSpPr>
          <p:nvPr/>
        </p:nvSpPr>
        <p:spPr bwMode="auto">
          <a:xfrm>
            <a:off x="19050" y="5949950"/>
            <a:ext cx="6043613" cy="646113"/>
          </a:xfrm>
          <a:prstGeom prst="rect">
            <a:avLst/>
          </a:prstGeom>
          <a:noFill/>
          <a:ln w="9525">
            <a:noFill/>
            <a:miter lim="800000"/>
            <a:headEnd/>
            <a:tailEnd/>
          </a:ln>
        </p:spPr>
        <p:txBody>
          <a:bodyPr>
            <a:spAutoFit/>
          </a:bodyPr>
          <a:lstStyle/>
          <a:p>
            <a:endParaRPr lang="es-ES">
              <a:latin typeface="Calibri" pitchFamily="34" charset="0"/>
            </a:endParaRPr>
          </a:p>
          <a:p>
            <a:r>
              <a:rPr lang="en-US">
                <a:latin typeface="Calibri" pitchFamily="34" charset="0"/>
              </a:rPr>
              <a:t> Risk Management and Healthcare Policy 2015:8 45–54</a:t>
            </a:r>
            <a:endParaRPr lang="es-ES">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1 CuadroTexto"/>
          <p:cNvSpPr txBox="1">
            <a:spLocks noChangeArrowheads="1"/>
          </p:cNvSpPr>
          <p:nvPr/>
        </p:nvSpPr>
        <p:spPr bwMode="auto">
          <a:xfrm>
            <a:off x="250825" y="0"/>
            <a:ext cx="8281988" cy="9540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Ampliación del Tamizaje Por cohorte de Nacimientos: Estudios de Costo Beneficio</a:t>
            </a:r>
          </a:p>
        </p:txBody>
      </p:sp>
      <p:sp>
        <p:nvSpPr>
          <p:cNvPr id="92162" name="2 Rectángulo"/>
          <p:cNvSpPr>
            <a:spLocks noChangeArrowheads="1"/>
          </p:cNvSpPr>
          <p:nvPr/>
        </p:nvSpPr>
        <p:spPr bwMode="auto">
          <a:xfrm>
            <a:off x="-7938" y="5815013"/>
            <a:ext cx="6042026" cy="646112"/>
          </a:xfrm>
          <a:prstGeom prst="rect">
            <a:avLst/>
          </a:prstGeom>
          <a:noFill/>
          <a:ln w="9525">
            <a:noFill/>
            <a:miter lim="800000"/>
            <a:headEnd/>
            <a:tailEnd/>
          </a:ln>
        </p:spPr>
        <p:txBody>
          <a:bodyPr>
            <a:spAutoFit/>
          </a:bodyPr>
          <a:lstStyle/>
          <a:p>
            <a:endParaRPr lang="es-ES">
              <a:latin typeface="Calibri" pitchFamily="34" charset="0"/>
            </a:endParaRPr>
          </a:p>
          <a:p>
            <a:r>
              <a:rPr lang="en-US">
                <a:latin typeface="Calibri" pitchFamily="34" charset="0"/>
              </a:rPr>
              <a:t> Risk Management and Healthcare Policy 2015:8 45–54</a:t>
            </a:r>
            <a:endParaRPr lang="es-ES">
              <a:latin typeface="Calibri" pitchFamily="34" charset="0"/>
            </a:endParaRPr>
          </a:p>
        </p:txBody>
      </p:sp>
      <p:sp>
        <p:nvSpPr>
          <p:cNvPr id="4" name="3 CuadroTexto"/>
          <p:cNvSpPr txBox="1"/>
          <p:nvPr/>
        </p:nvSpPr>
        <p:spPr>
          <a:xfrm>
            <a:off x="34925" y="1125538"/>
            <a:ext cx="8713788" cy="3968750"/>
          </a:xfrm>
          <a:prstGeom prst="rect">
            <a:avLst/>
          </a:prstGeom>
          <a:noFill/>
        </p:spPr>
        <p:txBody>
          <a:bodyPr>
            <a:spAutoFit/>
          </a:bodyPr>
          <a:lstStyle/>
          <a:p>
            <a:pPr marL="285750" indent="-285750" fontAlgn="auto">
              <a:spcBef>
                <a:spcPts val="0"/>
              </a:spcBef>
              <a:spcAft>
                <a:spcPts val="0"/>
              </a:spcAft>
              <a:buClr>
                <a:srgbClr val="FF0000"/>
              </a:buClr>
              <a:buFont typeface="Wingdings" pitchFamily="2" charset="2"/>
              <a:buChar char="Ø"/>
              <a:defRPr/>
            </a:pPr>
            <a:r>
              <a:rPr lang="es-ES" dirty="0">
                <a:latin typeface="+mn-lt"/>
              </a:rPr>
              <a:t>A 2015, 10 Estudios publicados en relación al costo-beneficio del tamizaje de Hepatitis C</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El beneficio  del tamizaje se mide en función de la tasa de respuesta al tratamiento aplicado</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El conocimiento de los costos sumado a los beneficios del tamizaje contribuye al diseño de políticas de tamizaje</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El costo de los tratamientos  cuestiona la utilidad/conveniencia del tamizaje</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err="1">
                <a:latin typeface="+mn-lt"/>
              </a:rPr>
              <a:t>Dificil</a:t>
            </a:r>
            <a:r>
              <a:rPr lang="es-ES" dirty="0">
                <a:latin typeface="+mn-lt"/>
              </a:rPr>
              <a:t> comparar estrategias por poblaciones/intervenciones/sistemas de salud diferentes </a:t>
            </a: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5" name="1 CuadroTexto"/>
          <p:cNvSpPr txBox="1">
            <a:spLocks noChangeArrowheads="1"/>
          </p:cNvSpPr>
          <p:nvPr/>
        </p:nvSpPr>
        <p:spPr bwMode="auto">
          <a:xfrm>
            <a:off x="250825" y="0"/>
            <a:ext cx="8281988" cy="9540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Ampliación del Tamizaje Por cohorte de Nacimientos: Estudios de Costo Beneficio</a:t>
            </a:r>
          </a:p>
        </p:txBody>
      </p:sp>
      <p:sp>
        <p:nvSpPr>
          <p:cNvPr id="93186" name="2 Rectángulo"/>
          <p:cNvSpPr>
            <a:spLocks noChangeArrowheads="1"/>
          </p:cNvSpPr>
          <p:nvPr/>
        </p:nvSpPr>
        <p:spPr bwMode="auto">
          <a:xfrm>
            <a:off x="-7938" y="5815013"/>
            <a:ext cx="6042026" cy="646112"/>
          </a:xfrm>
          <a:prstGeom prst="rect">
            <a:avLst/>
          </a:prstGeom>
          <a:noFill/>
          <a:ln w="9525">
            <a:noFill/>
            <a:miter lim="800000"/>
            <a:headEnd/>
            <a:tailEnd/>
          </a:ln>
        </p:spPr>
        <p:txBody>
          <a:bodyPr>
            <a:spAutoFit/>
          </a:bodyPr>
          <a:lstStyle/>
          <a:p>
            <a:endParaRPr lang="es-ES">
              <a:latin typeface="Calibri" pitchFamily="34" charset="0"/>
            </a:endParaRPr>
          </a:p>
          <a:p>
            <a:r>
              <a:rPr lang="en-US">
                <a:latin typeface="Calibri" pitchFamily="34" charset="0"/>
              </a:rPr>
              <a:t> </a:t>
            </a:r>
            <a:r>
              <a:rPr lang="fr-FR">
                <a:latin typeface="Calibri" pitchFamily="34" charset="0"/>
              </a:rPr>
              <a:t>BMC Infect Dis. 2013; 13: 181</a:t>
            </a:r>
            <a:endParaRPr lang="es-ES">
              <a:latin typeface="Calibri" pitchFamily="34" charset="0"/>
            </a:endParaRPr>
          </a:p>
        </p:txBody>
      </p:sp>
      <p:sp>
        <p:nvSpPr>
          <p:cNvPr id="93187" name="4 CuadroTexto"/>
          <p:cNvSpPr txBox="1">
            <a:spLocks noChangeArrowheads="1"/>
          </p:cNvSpPr>
          <p:nvPr/>
        </p:nvSpPr>
        <p:spPr bwMode="auto">
          <a:xfrm>
            <a:off x="539750" y="1412875"/>
            <a:ext cx="7777163" cy="646113"/>
          </a:xfrm>
          <a:prstGeom prst="rect">
            <a:avLst/>
          </a:prstGeom>
          <a:noFill/>
          <a:ln w="9525">
            <a:noFill/>
            <a:miter lim="800000"/>
            <a:headEnd/>
            <a:tailEnd/>
          </a:ln>
        </p:spPr>
        <p:txBody>
          <a:bodyPr>
            <a:spAutoFit/>
          </a:bodyPr>
          <a:lstStyle/>
          <a:p>
            <a:pPr marL="285750" indent="-285750">
              <a:buClr>
                <a:srgbClr val="FF0000"/>
              </a:buClr>
              <a:buFont typeface="Wingdings" pitchFamily="2" charset="2"/>
              <a:buChar char="Ø"/>
            </a:pPr>
            <a:r>
              <a:rPr lang="es-ES">
                <a:latin typeface="Calibri" pitchFamily="34" charset="0"/>
              </a:rPr>
              <a:t>En Europa solo se reportó que en Francia el screening para la población general podría ser costo-efectivo. En el resto de Europa no hay evidencias.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CuadroTexto"/>
          <p:cNvSpPr txBox="1">
            <a:spLocks noChangeArrowheads="1"/>
          </p:cNvSpPr>
          <p:nvPr/>
        </p:nvSpPr>
        <p:spPr bwMode="auto">
          <a:xfrm>
            <a:off x="250825" y="0"/>
            <a:ext cx="8281988" cy="9540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Ampliación del Tamizaje Por cohorte de Nacimientos: Estudios de Costo Beneficio</a:t>
            </a:r>
          </a:p>
        </p:txBody>
      </p:sp>
      <p:pic>
        <p:nvPicPr>
          <p:cNvPr id="94210" name="Picture 2"/>
          <p:cNvPicPr>
            <a:picLocks noChangeAspect="1" noChangeArrowheads="1"/>
          </p:cNvPicPr>
          <p:nvPr/>
        </p:nvPicPr>
        <p:blipFill>
          <a:blip r:embed="rId2"/>
          <a:srcRect/>
          <a:stretch>
            <a:fillRect/>
          </a:stretch>
        </p:blipFill>
        <p:spPr bwMode="auto">
          <a:xfrm>
            <a:off x="1697038" y="1196975"/>
            <a:ext cx="5543550" cy="4371975"/>
          </a:xfrm>
          <a:prstGeom prst="rect">
            <a:avLst/>
          </a:prstGeom>
          <a:noFill/>
          <a:ln w="9525">
            <a:noFill/>
            <a:miter lim="800000"/>
            <a:headEnd/>
            <a:tailEnd/>
          </a:ln>
        </p:spPr>
      </p:pic>
      <p:sp>
        <p:nvSpPr>
          <p:cNvPr id="94211" name="4 Rectángulo"/>
          <p:cNvSpPr>
            <a:spLocks noChangeArrowheads="1"/>
          </p:cNvSpPr>
          <p:nvPr/>
        </p:nvSpPr>
        <p:spPr bwMode="auto">
          <a:xfrm>
            <a:off x="0" y="6308725"/>
            <a:ext cx="3394075" cy="369888"/>
          </a:xfrm>
          <a:prstGeom prst="rect">
            <a:avLst/>
          </a:prstGeom>
          <a:noFill/>
          <a:ln w="9525">
            <a:noFill/>
            <a:miter lim="800000"/>
            <a:headEnd/>
            <a:tailEnd/>
          </a:ln>
        </p:spPr>
        <p:txBody>
          <a:bodyPr wrap="none">
            <a:spAutoFit/>
          </a:bodyPr>
          <a:lstStyle/>
          <a:p>
            <a:r>
              <a:rPr lang="en-US" i="1">
                <a:latin typeface="Calibri" pitchFamily="34" charset="0"/>
              </a:rPr>
              <a:t>Top Antivir Med. </a:t>
            </a:r>
            <a:r>
              <a:rPr lang="en-US">
                <a:latin typeface="Calibri" pitchFamily="34" charset="0"/>
              </a:rPr>
              <a:t>2013;21(1):15-19</a:t>
            </a:r>
            <a:endParaRPr lang="es-E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3 CuadroTexto"/>
          <p:cNvSpPr txBox="1">
            <a:spLocks noChangeArrowheads="1"/>
          </p:cNvSpPr>
          <p:nvPr/>
        </p:nvSpPr>
        <p:spPr bwMode="auto">
          <a:xfrm>
            <a:off x="179388" y="404813"/>
            <a:ext cx="8137525" cy="3078162"/>
          </a:xfrm>
          <a:prstGeom prst="rect">
            <a:avLst/>
          </a:prstGeom>
          <a:noFill/>
          <a:ln w="9525">
            <a:noFill/>
            <a:miter lim="800000"/>
            <a:headEnd/>
            <a:tailEnd/>
          </a:ln>
        </p:spPr>
        <p:txBody>
          <a:bodyPr>
            <a:spAutoFit/>
          </a:bodyPr>
          <a:lstStyle/>
          <a:p>
            <a:r>
              <a:rPr lang="es-ES" sz="3200" b="1" i="1">
                <a:solidFill>
                  <a:srgbClr val="FF0000"/>
                </a:solidFill>
                <a:latin typeface="Calibri" pitchFamily="34" charset="0"/>
              </a:rPr>
              <a:t> Screening/Tamizaje</a:t>
            </a:r>
            <a:endParaRPr lang="es-ES">
              <a:latin typeface="Calibri" pitchFamily="34" charset="0"/>
            </a:endParaRPr>
          </a:p>
          <a:p>
            <a:endParaRPr lang="es-ES">
              <a:latin typeface="Calibri" pitchFamily="34" charset="0"/>
            </a:endParaRPr>
          </a:p>
          <a:p>
            <a:endParaRPr lang="es-ES">
              <a:latin typeface="Calibri" pitchFamily="34" charset="0"/>
            </a:endParaRPr>
          </a:p>
          <a:p>
            <a:r>
              <a:rPr lang="es-ES">
                <a:latin typeface="Calibri" pitchFamily="34" charset="0"/>
              </a:rPr>
              <a:t>Intervenciones en un grupo de individuos sin signos o síntomas de enfermedad con el objetivo de identificar una enfermedad no reconocida.</a:t>
            </a:r>
          </a:p>
          <a:p>
            <a:endParaRPr lang="es-ES">
              <a:latin typeface="Calibri" pitchFamily="34" charset="0"/>
            </a:endParaRPr>
          </a:p>
          <a:p>
            <a:endParaRPr lang="es-ES">
              <a:latin typeface="Calibri" pitchFamily="34" charset="0"/>
            </a:endParaRPr>
          </a:p>
          <a:p>
            <a:endParaRPr lang="es-ES">
              <a:latin typeface="Calibri" pitchFamily="34" charset="0"/>
            </a:endParaRPr>
          </a:p>
          <a:p>
            <a:r>
              <a:rPr lang="es-ES">
                <a:latin typeface="Calibri" pitchFamily="34" charset="0"/>
              </a:rPr>
              <a:t> Identificar la enfermedad antes de la aparición de los síntomas permite que la morbilidad (y tal vez la mortalidad) se reduzcan.</a:t>
            </a:r>
          </a:p>
        </p:txBody>
      </p:sp>
      <p:sp>
        <p:nvSpPr>
          <p:cNvPr id="54274" name="1 Rectángulo"/>
          <p:cNvSpPr>
            <a:spLocks noChangeArrowheads="1"/>
          </p:cNvSpPr>
          <p:nvPr/>
        </p:nvSpPr>
        <p:spPr bwMode="auto">
          <a:xfrm>
            <a:off x="22225" y="5321300"/>
            <a:ext cx="2630488" cy="460375"/>
          </a:xfrm>
          <a:prstGeom prst="rect">
            <a:avLst/>
          </a:prstGeom>
          <a:noFill/>
          <a:ln w="9525">
            <a:noFill/>
            <a:miter lim="800000"/>
            <a:headEnd/>
            <a:tailEnd/>
          </a:ln>
        </p:spPr>
        <p:txBody>
          <a:bodyPr wrap="none">
            <a:spAutoFit/>
          </a:bodyPr>
          <a:lstStyle/>
          <a:p>
            <a:r>
              <a:rPr lang="es-ES" sz="1200">
                <a:latin typeface="Calibri" pitchFamily="34" charset="0"/>
              </a:rPr>
              <a:t>Hepatitis C Screening</a:t>
            </a:r>
          </a:p>
          <a:p>
            <a:r>
              <a:rPr lang="en-US" sz="1200">
                <a:latin typeface="Calibri" pitchFamily="34" charset="0"/>
              </a:rPr>
              <a:t>The Ochsner Journal 14:664–668, 2014</a:t>
            </a:r>
            <a:endParaRPr lang="es-ES" sz="1200">
              <a:latin typeface="Calibri" pitchFamily="34" charset="0"/>
            </a:endParaRPr>
          </a:p>
        </p:txBody>
      </p:sp>
      <p:sp>
        <p:nvSpPr>
          <p:cNvPr id="54275" name="4 Rectángulo"/>
          <p:cNvSpPr>
            <a:spLocks noChangeArrowheads="1"/>
          </p:cNvSpPr>
          <p:nvPr/>
        </p:nvSpPr>
        <p:spPr bwMode="auto">
          <a:xfrm>
            <a:off x="0" y="5781675"/>
            <a:ext cx="9324975" cy="400050"/>
          </a:xfrm>
          <a:prstGeom prst="rect">
            <a:avLst/>
          </a:prstGeom>
          <a:noFill/>
          <a:ln w="9525">
            <a:noFill/>
            <a:miter lim="800000"/>
            <a:headEnd/>
            <a:tailEnd/>
          </a:ln>
        </p:spPr>
        <p:txBody>
          <a:bodyPr>
            <a:spAutoFit/>
          </a:bodyPr>
          <a:lstStyle/>
          <a:p>
            <a:r>
              <a:rPr lang="en-US" sz="1000">
                <a:latin typeface="Calibri" pitchFamily="34" charset="0"/>
              </a:rPr>
              <a:t>Wilson JMG, Jungner G. Principles and practice of screening for disease. Public Health Papers, No. 34. Geneva, Switzerland: World Health Organization; 1968. </a:t>
            </a:r>
            <a:r>
              <a:rPr lang="en-US" sz="1000">
                <a:latin typeface="Calibri" pitchFamily="34" charset="0"/>
                <a:hlinkClick r:id="rId2"/>
              </a:rPr>
              <a:t>http://whqlibdoc.who.int/php/</a:t>
            </a:r>
            <a:r>
              <a:rPr lang="en-US" sz="1000">
                <a:latin typeface="Calibri" pitchFamily="34" charset="0"/>
              </a:rPr>
              <a:t> WHO_PHP_34.pdf. Accessed Novi 2015</a:t>
            </a:r>
            <a:endParaRPr lang="es-ES" sz="100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1 CuadroTexto"/>
          <p:cNvSpPr txBox="1">
            <a:spLocks noChangeArrowheads="1"/>
          </p:cNvSpPr>
          <p:nvPr/>
        </p:nvSpPr>
        <p:spPr bwMode="auto">
          <a:xfrm>
            <a:off x="250825" y="0"/>
            <a:ext cx="8281988" cy="9540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Ampliación del Tamizaje Por cohorte de Nacimientos: Estudios de Costo Beneficio</a:t>
            </a:r>
          </a:p>
        </p:txBody>
      </p:sp>
      <p:sp>
        <p:nvSpPr>
          <p:cNvPr id="95234" name="2 Rectángulo"/>
          <p:cNvSpPr>
            <a:spLocks noChangeArrowheads="1"/>
          </p:cNvSpPr>
          <p:nvPr/>
        </p:nvSpPr>
        <p:spPr bwMode="auto">
          <a:xfrm>
            <a:off x="130175" y="5949950"/>
            <a:ext cx="6043613" cy="646113"/>
          </a:xfrm>
          <a:prstGeom prst="rect">
            <a:avLst/>
          </a:prstGeom>
          <a:noFill/>
          <a:ln w="9525">
            <a:noFill/>
            <a:miter lim="800000"/>
            <a:headEnd/>
            <a:tailEnd/>
          </a:ln>
        </p:spPr>
        <p:txBody>
          <a:bodyPr>
            <a:spAutoFit/>
          </a:bodyPr>
          <a:lstStyle/>
          <a:p>
            <a:endParaRPr lang="es-ES">
              <a:latin typeface="Calibri" pitchFamily="34" charset="0"/>
            </a:endParaRPr>
          </a:p>
          <a:p>
            <a:r>
              <a:rPr lang="en-US">
                <a:latin typeface="Calibri" pitchFamily="34" charset="0"/>
              </a:rPr>
              <a:t> Risk Management and Healthcare Policy 2015:8 45–54</a:t>
            </a:r>
            <a:endParaRPr lang="es-ES">
              <a:latin typeface="Calibri" pitchFamily="34" charset="0"/>
            </a:endParaRPr>
          </a:p>
        </p:txBody>
      </p:sp>
      <p:sp>
        <p:nvSpPr>
          <p:cNvPr id="95235" name="4 Rectángulo"/>
          <p:cNvSpPr>
            <a:spLocks noChangeArrowheads="1"/>
          </p:cNvSpPr>
          <p:nvPr/>
        </p:nvSpPr>
        <p:spPr bwMode="auto">
          <a:xfrm>
            <a:off x="125413" y="5376863"/>
            <a:ext cx="8532812" cy="708025"/>
          </a:xfrm>
          <a:prstGeom prst="rect">
            <a:avLst/>
          </a:prstGeom>
          <a:noFill/>
          <a:ln w="9525">
            <a:noFill/>
            <a:miter lim="800000"/>
            <a:headEnd/>
            <a:tailEnd/>
          </a:ln>
        </p:spPr>
        <p:txBody>
          <a:bodyPr>
            <a:spAutoFit/>
          </a:bodyPr>
          <a:lstStyle/>
          <a:p>
            <a:r>
              <a:rPr lang="en-US" sz="1000">
                <a:latin typeface="Calibri" pitchFamily="34" charset="0"/>
              </a:rPr>
              <a:t>“In conclusion, our results show that screening programs for hepatitis C could represent a viable and cost-effective strategy for a more rational allocation of health care resources within this clinical area. However, in order to be cost-effective, screening programs should be targeted to specific sub-populations (eg, particular birth cohorts or high-risk sub-populations) characterized by high disease prevalence. Further studies might reveal which are the most effective and cost-effective organizational arrangements for screening programs, as well as the most appropriate target population.”</a:t>
            </a:r>
            <a:endParaRPr lang="es-ES" sz="1000">
              <a:latin typeface="Calibri" pitchFamily="34" charset="0"/>
            </a:endParaRPr>
          </a:p>
        </p:txBody>
      </p:sp>
      <p:sp>
        <p:nvSpPr>
          <p:cNvPr id="95236" name="5 Rectángulo"/>
          <p:cNvSpPr>
            <a:spLocks noChangeArrowheads="1"/>
          </p:cNvSpPr>
          <p:nvPr/>
        </p:nvSpPr>
        <p:spPr bwMode="auto">
          <a:xfrm>
            <a:off x="0" y="1166813"/>
            <a:ext cx="8964613" cy="3416300"/>
          </a:xfrm>
          <a:prstGeom prst="rect">
            <a:avLst/>
          </a:prstGeom>
          <a:noFill/>
          <a:ln w="9525">
            <a:noFill/>
            <a:miter lim="800000"/>
            <a:headEnd/>
            <a:tailEnd/>
          </a:ln>
        </p:spPr>
        <p:txBody>
          <a:bodyPr>
            <a:spAutoFit/>
          </a:bodyPr>
          <a:lstStyle/>
          <a:p>
            <a:pPr marL="285750" indent="-285750">
              <a:buClr>
                <a:srgbClr val="FF0000"/>
              </a:buClr>
              <a:buFont typeface="Wingdings" pitchFamily="2" charset="2"/>
              <a:buChar char="Ø"/>
            </a:pPr>
            <a:r>
              <a:rPr lang="es-ES">
                <a:latin typeface="Calibri" pitchFamily="34" charset="0"/>
              </a:rPr>
              <a:t>Los programas de detección para la hepatitis C podría representar </a:t>
            </a:r>
            <a:r>
              <a:rPr lang="es-ES" b="1" i="1">
                <a:latin typeface="Calibri" pitchFamily="34" charset="0"/>
              </a:rPr>
              <a:t>una estrategia viable y rentable para una asignación más racional de los recursos </a:t>
            </a:r>
            <a:r>
              <a:rPr lang="es-ES">
                <a:latin typeface="Calibri" pitchFamily="34" charset="0"/>
              </a:rPr>
              <a:t>de atención de salud dentro de esta área clínica. </a:t>
            </a: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r>
              <a:rPr lang="es-ES">
                <a:latin typeface="Calibri" pitchFamily="34" charset="0"/>
              </a:rPr>
              <a:t>Sin embargo, con el fin de ser rentable, los </a:t>
            </a:r>
            <a:r>
              <a:rPr lang="es-ES" b="1" i="1">
                <a:latin typeface="Calibri" pitchFamily="34" charset="0"/>
              </a:rPr>
              <a:t>programas de detección deben ser dirigidos a grupos de población específicos</a:t>
            </a:r>
            <a:r>
              <a:rPr lang="es-ES">
                <a:latin typeface="Calibri" pitchFamily="34" charset="0"/>
              </a:rPr>
              <a:t> (por ejemplo, las cohortes de nacimiento en particular o sub-poblaciones de alto riesgo) que se caracterizan por la alta prevalencia de la enfermedad. </a:t>
            </a: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endParaRPr lang="es-ES">
              <a:latin typeface="Calibri" pitchFamily="34" charset="0"/>
            </a:endParaRPr>
          </a:p>
          <a:p>
            <a:pPr marL="285750" indent="-285750">
              <a:buClr>
                <a:srgbClr val="FF0000"/>
              </a:buClr>
              <a:buFont typeface="Wingdings" pitchFamily="2" charset="2"/>
              <a:buChar char="Ø"/>
            </a:pPr>
            <a:r>
              <a:rPr lang="es-ES" b="1" i="1">
                <a:latin typeface="Calibri" pitchFamily="34" charset="0"/>
              </a:rPr>
              <a:t>Otros estudios </a:t>
            </a:r>
            <a:r>
              <a:rPr lang="es-ES">
                <a:latin typeface="Calibri" pitchFamily="34" charset="0"/>
              </a:rPr>
              <a:t>podrían revelar cuáles son las disposiciones de organización más eficaces y rentables para los programas de detección, así como la población objetivo más apropiado.</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CuadroTexto"/>
          <p:cNvSpPr txBox="1">
            <a:spLocks noChangeArrowheads="1"/>
          </p:cNvSpPr>
          <p:nvPr/>
        </p:nvSpPr>
        <p:spPr bwMode="auto">
          <a:xfrm>
            <a:off x="539750" y="333375"/>
            <a:ext cx="5903913" cy="460375"/>
          </a:xfrm>
          <a:prstGeom prst="rect">
            <a:avLst/>
          </a:prstGeom>
          <a:noFill/>
          <a:ln w="9525">
            <a:noFill/>
            <a:miter lim="800000"/>
            <a:headEnd/>
            <a:tailEnd/>
          </a:ln>
        </p:spPr>
        <p:txBody>
          <a:bodyPr>
            <a:spAutoFit/>
          </a:bodyPr>
          <a:lstStyle/>
          <a:p>
            <a:r>
              <a:rPr lang="es-ES" sz="2400" b="1" i="1">
                <a:solidFill>
                  <a:srgbClr val="FF0000"/>
                </a:solidFill>
                <a:latin typeface="Calibri" pitchFamily="34" charset="0"/>
              </a:rPr>
              <a:t>Otra alternativa: Tamizaje Universal</a:t>
            </a:r>
          </a:p>
        </p:txBody>
      </p:sp>
      <p:sp>
        <p:nvSpPr>
          <p:cNvPr id="96259" name="3 CuadroTexto"/>
          <p:cNvSpPr txBox="1">
            <a:spLocks noChangeArrowheads="1"/>
          </p:cNvSpPr>
          <p:nvPr/>
        </p:nvSpPr>
        <p:spPr bwMode="auto">
          <a:xfrm>
            <a:off x="323850" y="1270000"/>
            <a:ext cx="8569325" cy="3848100"/>
          </a:xfrm>
          <a:prstGeom prst="rect">
            <a:avLst/>
          </a:prstGeom>
          <a:noFill/>
          <a:ln w="9525">
            <a:noFill/>
            <a:miter lim="800000"/>
            <a:headEnd/>
            <a:tailEnd/>
          </a:ln>
        </p:spPr>
        <p:txBody>
          <a:bodyPr>
            <a:spAutoFit/>
          </a:bodyPr>
          <a:lstStyle/>
          <a:p>
            <a:r>
              <a:rPr lang="es-ES" b="1" i="1">
                <a:latin typeface="Calibri" pitchFamily="34" charset="0"/>
              </a:rPr>
              <a:t>1.- Tamizaje a los individuos en una dada condición ante una situación que signifique una oportunidad diagnóstica  ó un riesgo  para el individuo o para el personal de salud</a:t>
            </a:r>
          </a:p>
          <a:p>
            <a:endParaRPr lang="es-ES">
              <a:latin typeface="Calibri" pitchFamily="34" charset="0"/>
            </a:endParaRPr>
          </a:p>
          <a:p>
            <a:r>
              <a:rPr lang="es-ES" b="1" i="1">
                <a:latin typeface="Calibri" pitchFamily="34" charset="0"/>
              </a:rPr>
              <a:t>Indudable Valor</a:t>
            </a:r>
          </a:p>
          <a:p>
            <a:r>
              <a:rPr lang="es-ES">
                <a:latin typeface="Calibri" pitchFamily="34" charset="0"/>
              </a:rPr>
              <a:t>Donantes de sangre</a:t>
            </a:r>
          </a:p>
          <a:p>
            <a:endParaRPr lang="es-ES">
              <a:latin typeface="Calibri" pitchFamily="34" charset="0"/>
            </a:endParaRPr>
          </a:p>
          <a:p>
            <a:r>
              <a:rPr lang="es-ES" b="1" i="1">
                <a:latin typeface="Calibri" pitchFamily="34" charset="0"/>
              </a:rPr>
              <a:t>Discutido</a:t>
            </a:r>
          </a:p>
          <a:p>
            <a:r>
              <a:rPr lang="es-ES">
                <a:latin typeface="Calibri" pitchFamily="34" charset="0"/>
              </a:rPr>
              <a:t>Embarazadas </a:t>
            </a:r>
            <a:r>
              <a:rPr lang="es-ES" baseline="30000">
                <a:latin typeface="Calibri" pitchFamily="34" charset="0"/>
              </a:rPr>
              <a:t>1 2 3 </a:t>
            </a:r>
          </a:p>
          <a:p>
            <a:r>
              <a:rPr lang="es-ES">
                <a:latin typeface="Calibri" pitchFamily="34" charset="0"/>
              </a:rPr>
              <a:t>Prisiones </a:t>
            </a:r>
            <a:r>
              <a:rPr lang="es-ES" baseline="30000">
                <a:latin typeface="Calibri" pitchFamily="34" charset="0"/>
              </a:rPr>
              <a:t>6</a:t>
            </a:r>
          </a:p>
          <a:p>
            <a:endParaRPr lang="es-ES">
              <a:latin typeface="Calibri" pitchFamily="34" charset="0"/>
            </a:endParaRPr>
          </a:p>
          <a:p>
            <a:r>
              <a:rPr lang="es-ES" sz="1400">
                <a:latin typeface="Calibri" pitchFamily="34" charset="0"/>
              </a:rPr>
              <a:t>Prequirúrgicos</a:t>
            </a:r>
            <a:r>
              <a:rPr lang="es-ES" sz="1400" baseline="30000">
                <a:latin typeface="Calibri" pitchFamily="34" charset="0"/>
              </a:rPr>
              <a:t>4</a:t>
            </a:r>
          </a:p>
          <a:p>
            <a:r>
              <a:rPr lang="es-ES" sz="1400">
                <a:latin typeface="Calibri" pitchFamily="34" charset="0"/>
              </a:rPr>
              <a:t>Pre tratamiento con rituximab </a:t>
            </a:r>
            <a:r>
              <a:rPr lang="es-ES" sz="1400" baseline="30000">
                <a:latin typeface="Calibri" pitchFamily="34" charset="0"/>
              </a:rPr>
              <a:t>5 </a:t>
            </a:r>
          </a:p>
          <a:p>
            <a:endParaRPr lang="es-ES">
              <a:latin typeface="Calibri" pitchFamily="34" charset="0"/>
            </a:endParaRPr>
          </a:p>
          <a:p>
            <a:endParaRPr lang="es-ES">
              <a:latin typeface="Calibri" pitchFamily="34" charset="0"/>
            </a:endParaRPr>
          </a:p>
        </p:txBody>
      </p:sp>
      <p:sp>
        <p:nvSpPr>
          <p:cNvPr id="96260" name="4 Rectángulo"/>
          <p:cNvSpPr>
            <a:spLocks noChangeArrowheads="1"/>
          </p:cNvSpPr>
          <p:nvPr/>
        </p:nvSpPr>
        <p:spPr bwMode="auto">
          <a:xfrm>
            <a:off x="0" y="5905500"/>
            <a:ext cx="8316913" cy="646113"/>
          </a:xfrm>
          <a:prstGeom prst="rect">
            <a:avLst/>
          </a:prstGeom>
          <a:noFill/>
          <a:ln w="9525">
            <a:noFill/>
            <a:miter lim="800000"/>
            <a:headEnd/>
            <a:tailEnd/>
          </a:ln>
        </p:spPr>
        <p:txBody>
          <a:bodyPr>
            <a:spAutoFit/>
          </a:bodyPr>
          <a:lstStyle/>
          <a:p>
            <a:r>
              <a:rPr lang="es-ES" sz="1200" baseline="30000">
                <a:latin typeface="Calibri" pitchFamily="34" charset="0"/>
              </a:rPr>
              <a:t>1 </a:t>
            </a:r>
            <a:r>
              <a:rPr lang="es-ES" sz="1200" u="sng">
                <a:latin typeface="Calibri" pitchFamily="34" charset="0"/>
                <a:hlinkClick r:id="rId2" tooltip="The Australian &amp; New Zealand journal of obstetrics &amp; gynaecology."/>
              </a:rPr>
              <a:t>Aust N Z J Obstet Gynaecol.</a:t>
            </a:r>
            <a:r>
              <a:rPr lang="es-ES" sz="1200">
                <a:latin typeface="Calibri" pitchFamily="34" charset="0"/>
              </a:rPr>
              <a:t> 2015 Aug;55(4):318-22 </a:t>
            </a:r>
            <a:r>
              <a:rPr lang="es-ES" sz="1200" baseline="30000">
                <a:latin typeface="Calibri" pitchFamily="34" charset="0"/>
              </a:rPr>
              <a:t>2 </a:t>
            </a:r>
            <a:r>
              <a:rPr lang="en-US" sz="1200" u="sng">
                <a:latin typeface="Calibri" pitchFamily="34" charset="0"/>
                <a:hlinkClick r:id="rId2" tooltip="Journal of hepatology."/>
              </a:rPr>
              <a:t>J Hepatol.</a:t>
            </a:r>
            <a:r>
              <a:rPr lang="en-US" sz="1200">
                <a:latin typeface="Calibri" pitchFamily="34" charset="0"/>
              </a:rPr>
              <a:t> 2015 Oct;63(4):797-804.</a:t>
            </a:r>
            <a:r>
              <a:rPr lang="es-ES" sz="1200">
                <a:latin typeface="Calibri" pitchFamily="34" charset="0"/>
              </a:rPr>
              <a:t> </a:t>
            </a:r>
            <a:r>
              <a:rPr lang="es-ES" sz="1200" baseline="30000">
                <a:latin typeface="Calibri" pitchFamily="34" charset="0"/>
              </a:rPr>
              <a:t>3 </a:t>
            </a:r>
            <a:r>
              <a:rPr lang="en-US" sz="1200" u="sng">
                <a:latin typeface="Calibri" pitchFamily="34" charset="0"/>
                <a:hlinkClick r:id="rId2" tooltip="The Journal of infection."/>
              </a:rPr>
              <a:t>J Infect.</a:t>
            </a:r>
            <a:r>
              <a:rPr lang="en-US" sz="1200">
                <a:latin typeface="Calibri" pitchFamily="34" charset="0"/>
              </a:rPr>
              <a:t> 2015 May;70(5):512-9.</a:t>
            </a:r>
            <a:r>
              <a:rPr lang="es-ES" sz="1200">
                <a:latin typeface="Calibri" pitchFamily="34" charset="0"/>
              </a:rPr>
              <a:t>10. </a:t>
            </a:r>
            <a:r>
              <a:rPr lang="es-ES" sz="1200" baseline="30000">
                <a:latin typeface="Calibri" pitchFamily="34" charset="0"/>
              </a:rPr>
              <a:t>4</a:t>
            </a:r>
            <a:r>
              <a:rPr lang="es-ES" sz="1200" u="sng">
                <a:latin typeface="Calibri" pitchFamily="34" charset="0"/>
                <a:hlinkClick r:id="rId2" tooltip="American journal of orthopedics (Belle Mead, N.J.)."/>
              </a:rPr>
              <a:t>Am J Orthop (Belle Mead NJ).</a:t>
            </a:r>
            <a:r>
              <a:rPr lang="es-ES" sz="1200">
                <a:latin typeface="Calibri" pitchFamily="34" charset="0"/>
              </a:rPr>
              <a:t> 2014 Jun;43(6):E117-23.</a:t>
            </a:r>
            <a:r>
              <a:rPr lang="es-ES" sz="1200" baseline="30000">
                <a:latin typeface="Calibri" pitchFamily="34" charset="0"/>
              </a:rPr>
              <a:t>5 </a:t>
            </a:r>
            <a:r>
              <a:rPr lang="en-US" sz="1200" u="sng">
                <a:latin typeface="Calibri" pitchFamily="34" charset="0"/>
                <a:hlinkClick r:id="rId2" tooltip="Annals of hematology."/>
              </a:rPr>
              <a:t>Ann Hematol.</a:t>
            </a:r>
            <a:r>
              <a:rPr lang="en-US" sz="1200">
                <a:latin typeface="Calibri" pitchFamily="34" charset="0"/>
              </a:rPr>
              <a:t> 2015 Sep 18. </a:t>
            </a:r>
            <a:r>
              <a:rPr lang="es-ES" sz="1200" baseline="30000">
                <a:latin typeface="Calibri" pitchFamily="34" charset="0"/>
              </a:rPr>
              <a:t>6 </a:t>
            </a:r>
            <a:r>
              <a:rPr lang="en-US" sz="1200" u="sng">
                <a:latin typeface="Calibri" pitchFamily="34" charset="0"/>
                <a:hlinkClick r:id="rId2" tooltip="Journal of urban health : bulletin of the New York Academy of Medicine."/>
              </a:rPr>
              <a:t>J Urban Health.</a:t>
            </a:r>
            <a:r>
              <a:rPr lang="en-US" sz="1200">
                <a:latin typeface="Calibri" pitchFamily="34" charset="0"/>
              </a:rPr>
              <a:t> 2015 Apr;92(2):379-86 </a:t>
            </a:r>
            <a:br>
              <a:rPr lang="en-US" sz="1200">
                <a:latin typeface="Calibri" pitchFamily="34" charset="0"/>
              </a:rPr>
            </a:br>
            <a:endParaRPr lang="es-ES" sz="120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1 CuadroTexto"/>
          <p:cNvSpPr txBox="1">
            <a:spLocks noChangeArrowheads="1"/>
          </p:cNvSpPr>
          <p:nvPr/>
        </p:nvSpPr>
        <p:spPr bwMode="auto">
          <a:xfrm>
            <a:off x="539750" y="333375"/>
            <a:ext cx="5903913" cy="460375"/>
          </a:xfrm>
          <a:prstGeom prst="rect">
            <a:avLst/>
          </a:prstGeom>
          <a:noFill/>
          <a:ln w="9525">
            <a:noFill/>
            <a:miter lim="800000"/>
            <a:headEnd/>
            <a:tailEnd/>
          </a:ln>
        </p:spPr>
        <p:txBody>
          <a:bodyPr>
            <a:spAutoFit/>
          </a:bodyPr>
          <a:lstStyle/>
          <a:p>
            <a:r>
              <a:rPr lang="es-ES" sz="2400" b="1" i="1">
                <a:solidFill>
                  <a:srgbClr val="FF0000"/>
                </a:solidFill>
                <a:latin typeface="Calibri" pitchFamily="34" charset="0"/>
              </a:rPr>
              <a:t>Otra alternativa: Tamizaje Universal</a:t>
            </a:r>
          </a:p>
        </p:txBody>
      </p:sp>
      <p:sp>
        <p:nvSpPr>
          <p:cNvPr id="4" name="3 CuadroTexto"/>
          <p:cNvSpPr txBox="1"/>
          <p:nvPr/>
        </p:nvSpPr>
        <p:spPr>
          <a:xfrm>
            <a:off x="179388" y="1284288"/>
            <a:ext cx="8964612" cy="4156075"/>
          </a:xfrm>
          <a:prstGeom prst="rect">
            <a:avLst/>
          </a:prstGeom>
          <a:noFill/>
        </p:spPr>
        <p:txBody>
          <a:bodyPr>
            <a:spAutoFit/>
          </a:bodyPr>
          <a:lstStyle/>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r>
              <a:rPr lang="es-ES" b="1" i="1" dirty="0">
                <a:latin typeface="+mn-lt"/>
              </a:rPr>
              <a:t>2.- Tamizaje una vez en la vida, a todos los individuos</a:t>
            </a: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Aceptación por parte de los pacientes </a:t>
            </a:r>
            <a:r>
              <a:rPr lang="es-ES" baseline="30000" dirty="0">
                <a:latin typeface="+mn-lt"/>
              </a:rPr>
              <a:t>1</a:t>
            </a:r>
          </a:p>
          <a:p>
            <a:pPr marL="285750" indent="-285750" fontAlgn="auto">
              <a:spcBef>
                <a:spcPts val="0"/>
              </a:spcBef>
              <a:spcAft>
                <a:spcPts val="0"/>
              </a:spcAft>
              <a:buClr>
                <a:srgbClr val="FF0000"/>
              </a:buClr>
              <a:buFont typeface="Wingdings" pitchFamily="2" charset="2"/>
              <a:buChar char="Ø"/>
              <a:defRPr/>
            </a:pPr>
            <a:endParaRPr lang="es-ES" baseline="30000"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Estudios de modelización muestran que  el tamizaje </a:t>
            </a:r>
            <a:r>
              <a:rPr lang="es-ES" dirty="0" err="1">
                <a:latin typeface="+mn-lt"/>
              </a:rPr>
              <a:t>niversal</a:t>
            </a:r>
            <a:r>
              <a:rPr lang="es-ES" dirty="0">
                <a:latin typeface="+mn-lt"/>
              </a:rPr>
              <a:t> identificaría más casos que cualquier otra estrategia de tamizaje («escenario ideal»)</a:t>
            </a:r>
            <a:r>
              <a:rPr lang="es-ES" baseline="30000" dirty="0">
                <a:latin typeface="+mn-lt"/>
              </a:rPr>
              <a:t>2</a:t>
            </a:r>
          </a:p>
          <a:p>
            <a:pPr marL="285750" indent="-285750" fontAlgn="auto">
              <a:spcBef>
                <a:spcPts val="0"/>
              </a:spcBef>
              <a:spcAft>
                <a:spcPts val="0"/>
              </a:spcAft>
              <a:buClr>
                <a:srgbClr val="FF0000"/>
              </a:buClr>
              <a:buFont typeface="Wingdings" pitchFamily="2" charset="2"/>
              <a:buChar char="Ø"/>
              <a:defRPr/>
            </a:pPr>
            <a:endParaRPr lang="es-ES" baseline="30000" dirty="0">
              <a:latin typeface="+mn-lt"/>
            </a:endParaRP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baseline="30000"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r>
              <a:rPr lang="fr-FR" sz="1200" baseline="30000" dirty="0">
                <a:latin typeface="+mn-lt"/>
              </a:rPr>
              <a:t>1</a:t>
            </a:r>
            <a:r>
              <a:rPr lang="fr-FR" sz="1200" dirty="0">
                <a:latin typeface="+mn-lt"/>
              </a:rPr>
              <a:t> BMC Infect Dis. 2011; 11:160.</a:t>
            </a:r>
          </a:p>
          <a:p>
            <a:pPr fontAlgn="auto">
              <a:spcBef>
                <a:spcPts val="0"/>
              </a:spcBef>
              <a:spcAft>
                <a:spcPts val="0"/>
              </a:spcAft>
              <a:defRPr/>
            </a:pPr>
            <a:r>
              <a:rPr lang="es-ES" sz="1200" baseline="30000" dirty="0">
                <a:latin typeface="+mn-lt"/>
              </a:rPr>
              <a:t>2</a:t>
            </a:r>
            <a:r>
              <a:rPr lang="es-ES" sz="1200" dirty="0">
                <a:latin typeface="+mn-lt"/>
              </a:rPr>
              <a:t>Ann </a:t>
            </a:r>
            <a:r>
              <a:rPr lang="es-ES" sz="1200" dirty="0" err="1">
                <a:latin typeface="+mn-lt"/>
              </a:rPr>
              <a:t>Intern</a:t>
            </a:r>
            <a:r>
              <a:rPr lang="es-ES" sz="1200" dirty="0">
                <a:latin typeface="+mn-lt"/>
              </a:rPr>
              <a:t> </a:t>
            </a:r>
            <a:r>
              <a:rPr lang="es-ES" sz="1200" dirty="0" err="1">
                <a:latin typeface="+mn-lt"/>
              </a:rPr>
              <a:t>Med</a:t>
            </a:r>
            <a:r>
              <a:rPr lang="es-ES" sz="1200" dirty="0">
                <a:latin typeface="+mn-lt"/>
              </a:rPr>
              <a:t>. 2014;161:170-180</a:t>
            </a:r>
          </a:p>
          <a:p>
            <a:pPr fontAlgn="auto">
              <a:spcBef>
                <a:spcPts val="0"/>
              </a:spcBef>
              <a:spcAft>
                <a:spcPts val="0"/>
              </a:spcAft>
              <a:defRPr/>
            </a:pPr>
            <a:endParaRPr lang="es-ES" sz="12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CuadroTexto"/>
          <p:cNvSpPr txBox="1">
            <a:spLocks noChangeArrowheads="1"/>
          </p:cNvSpPr>
          <p:nvPr/>
        </p:nvSpPr>
        <p:spPr bwMode="auto">
          <a:xfrm>
            <a:off x="0" y="476250"/>
            <a:ext cx="8569325" cy="2838450"/>
          </a:xfrm>
          <a:prstGeom prst="rect">
            <a:avLst/>
          </a:prstGeom>
          <a:noFill/>
          <a:ln w="9525">
            <a:noFill/>
            <a:miter lim="800000"/>
            <a:headEnd/>
            <a:tailEnd/>
          </a:ln>
        </p:spPr>
        <p:txBody>
          <a:bodyPr>
            <a:spAutoFit/>
          </a:bodyPr>
          <a:lstStyle/>
          <a:p>
            <a:r>
              <a:rPr lang="es-ES" b="1" i="1">
                <a:solidFill>
                  <a:srgbClr val="FF0000"/>
                </a:solidFill>
                <a:latin typeface="Calibri" pitchFamily="34" charset="0"/>
              </a:rPr>
              <a:t>Estrategia óptima de tamizaje: </a:t>
            </a:r>
          </a:p>
          <a:p>
            <a:endParaRPr lang="es-ES" b="1" i="1">
              <a:solidFill>
                <a:srgbClr val="FF0000"/>
              </a:solidFill>
              <a:latin typeface="Calibri" pitchFamily="34" charset="0"/>
            </a:endParaRPr>
          </a:p>
          <a:p>
            <a:endParaRPr lang="es-ES" b="1" i="1">
              <a:solidFill>
                <a:srgbClr val="FF0000"/>
              </a:solidFill>
              <a:latin typeface="Calibri" pitchFamily="34" charset="0"/>
            </a:endParaRPr>
          </a:p>
          <a:p>
            <a:r>
              <a:rPr lang="es-ES" b="1" i="1">
                <a:solidFill>
                  <a:srgbClr val="FF0000"/>
                </a:solidFill>
                <a:latin typeface="Calibri" pitchFamily="34" charset="0"/>
              </a:rPr>
              <a:t>Buscar  el subgrupo con alta infección y baja tasa de diagnóstico</a:t>
            </a:r>
          </a:p>
          <a:p>
            <a:endParaRPr lang="es-ES" b="1" i="1">
              <a:solidFill>
                <a:srgbClr val="FF0000"/>
              </a:solidFill>
              <a:latin typeface="Calibri" pitchFamily="34" charset="0"/>
            </a:endParaRPr>
          </a:p>
          <a:p>
            <a:endParaRPr lang="es-ES">
              <a:latin typeface="Calibri" pitchFamily="34" charset="0"/>
            </a:endParaRPr>
          </a:p>
          <a:p>
            <a:endParaRPr lang="es-ES">
              <a:latin typeface="Calibri" pitchFamily="34" charset="0"/>
            </a:endParaRPr>
          </a:p>
          <a:p>
            <a:endParaRPr lang="es-ES">
              <a:latin typeface="Calibri" pitchFamily="34" charset="0"/>
            </a:endParaRPr>
          </a:p>
          <a:p>
            <a:endParaRPr lang="es-ES">
              <a:latin typeface="Calibri" pitchFamily="34" charset="0"/>
            </a:endParaRPr>
          </a:p>
          <a:p>
            <a:endParaRPr lang="es-ES">
              <a:latin typeface="Calibri" pitchFamily="34" charset="0"/>
            </a:endParaRPr>
          </a:p>
        </p:txBody>
      </p:sp>
      <p:sp>
        <p:nvSpPr>
          <p:cNvPr id="98306" name="3 CuadroTexto"/>
          <p:cNvSpPr txBox="1">
            <a:spLocks noChangeArrowheads="1"/>
          </p:cNvSpPr>
          <p:nvPr/>
        </p:nvSpPr>
        <p:spPr bwMode="auto">
          <a:xfrm>
            <a:off x="323850" y="2997200"/>
            <a:ext cx="8424863" cy="915988"/>
          </a:xfrm>
          <a:prstGeom prst="rect">
            <a:avLst/>
          </a:prstGeom>
          <a:noFill/>
          <a:ln w="9525">
            <a:noFill/>
            <a:miter lim="800000"/>
            <a:headEnd/>
            <a:tailEnd/>
          </a:ln>
        </p:spPr>
        <p:txBody>
          <a:bodyPr>
            <a:spAutoFit/>
          </a:bodyPr>
          <a:lstStyle/>
          <a:p>
            <a:pPr algn="ctr"/>
            <a:r>
              <a:rPr lang="es-ES" b="1" i="1">
                <a:latin typeface="Calibri" pitchFamily="34" charset="0"/>
              </a:rPr>
              <a:t>Es importante (y dificil!)</a:t>
            </a:r>
          </a:p>
          <a:p>
            <a:pPr algn="ctr"/>
            <a:r>
              <a:rPr lang="es-ES" b="1" i="1">
                <a:latin typeface="Calibri" pitchFamily="34" charset="0"/>
              </a:rPr>
              <a:t>poder cuantificar y caracterizar al subgrupo de individuos infectados que desconocen su condición.</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8913"/>
            <a:ext cx="9144000" cy="5816600"/>
          </a:xfrm>
          <a:prstGeom prst="rect">
            <a:avLst/>
          </a:prstGeom>
        </p:spPr>
        <p:txBody>
          <a:bodyPr>
            <a:spAutoFit/>
          </a:bodyPr>
          <a:lstStyle/>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sz="2800" dirty="0">
                <a:latin typeface="+mn-lt"/>
              </a:rPr>
              <a:t>La utilidad de implementar estas recomendaciones en otros contextos o poblaciones puede ser estimada, en principio,  conociendo la distribución etaria  de los individuos infectados  </a:t>
            </a:r>
          </a:p>
          <a:p>
            <a:pPr marL="285750" indent="-285750" fontAlgn="auto">
              <a:spcBef>
                <a:spcPts val="0"/>
              </a:spcBef>
              <a:spcAft>
                <a:spcPts val="0"/>
              </a:spcAft>
              <a:buClr>
                <a:srgbClr val="FF0000"/>
              </a:buClr>
              <a:buFont typeface="Wingdings" pitchFamily="2" charset="2"/>
              <a:buChar char="Ø"/>
              <a:defRPr/>
            </a:pPr>
            <a:endParaRPr lang="es-ES" sz="2800" dirty="0">
              <a:latin typeface="+mn-lt"/>
            </a:endParaRPr>
          </a:p>
          <a:p>
            <a:pPr fontAlgn="auto">
              <a:spcBef>
                <a:spcPts val="0"/>
              </a:spcBef>
              <a:spcAft>
                <a:spcPts val="0"/>
              </a:spcAft>
              <a:buClr>
                <a:srgbClr val="FF0000"/>
              </a:buClr>
              <a:defRPr/>
            </a:pPr>
            <a:endParaRPr lang="es-ES" sz="2800" dirty="0">
              <a:latin typeface="+mn-lt"/>
            </a:endParaRPr>
          </a:p>
          <a:p>
            <a:pPr marL="285750" indent="-285750" fontAlgn="auto">
              <a:spcBef>
                <a:spcPts val="0"/>
              </a:spcBef>
              <a:spcAft>
                <a:spcPts val="0"/>
              </a:spcAft>
              <a:buClr>
                <a:srgbClr val="FF0000"/>
              </a:buClr>
              <a:buFont typeface="Wingdings" pitchFamily="2" charset="2"/>
              <a:buChar char="Ø"/>
              <a:defRPr/>
            </a:pPr>
            <a:r>
              <a:rPr lang="es-ES" sz="2800" dirty="0">
                <a:latin typeface="+mn-lt"/>
              </a:rPr>
              <a:t>Los FR en los individuos infectados  pueden ayudar a explicar la distribución etaria </a:t>
            </a:r>
          </a:p>
          <a:p>
            <a:pPr marL="285750" indent="-285750" fontAlgn="auto">
              <a:spcBef>
                <a:spcPts val="0"/>
              </a:spcBef>
              <a:spcAft>
                <a:spcPts val="0"/>
              </a:spcAft>
              <a:buClr>
                <a:srgbClr val="FF0000"/>
              </a:buClr>
              <a:buFont typeface="Wingdings" pitchFamily="2" charset="2"/>
              <a:buChar char="Ø"/>
              <a:defRPr/>
            </a:pPr>
            <a:endParaRPr lang="es-ES" sz="2800" dirty="0">
              <a:latin typeface="+mn-lt"/>
            </a:endParaRPr>
          </a:p>
          <a:p>
            <a:pPr marL="285750" indent="-285750" fontAlgn="auto">
              <a:spcBef>
                <a:spcPts val="0"/>
              </a:spcBef>
              <a:spcAft>
                <a:spcPts val="0"/>
              </a:spcAft>
              <a:buClr>
                <a:srgbClr val="FF0000"/>
              </a:buClr>
              <a:buFont typeface="Wingdings" pitchFamily="2" charset="2"/>
              <a:buChar char="Ø"/>
              <a:defRPr/>
            </a:pPr>
            <a:r>
              <a:rPr lang="es-ES" sz="2800" dirty="0">
                <a:latin typeface="+mn-lt"/>
              </a:rPr>
              <a:t>Sería importante conocer las características de los individuos infectados que desconocen su condición </a:t>
            </a:r>
            <a:r>
              <a:rPr lang="es-ES" sz="2800" baseline="30000" dirty="0">
                <a:latin typeface="+mn-lt"/>
              </a:rPr>
              <a:t>1</a:t>
            </a:r>
          </a:p>
          <a:p>
            <a:pPr fontAlgn="auto">
              <a:spcBef>
                <a:spcPts val="0"/>
              </a:spcBef>
              <a:spcAft>
                <a:spcPts val="0"/>
              </a:spcAft>
              <a:buClr>
                <a:srgbClr val="FF0000"/>
              </a:buClr>
              <a:defRPr/>
            </a:pPr>
            <a:r>
              <a:rPr lang="es-ES" sz="1000" baseline="30000" dirty="0">
                <a:latin typeface="+mn-lt"/>
              </a:rPr>
              <a:t>1 </a:t>
            </a:r>
            <a:r>
              <a:rPr lang="es-ES" sz="1000" dirty="0" err="1">
                <a:latin typeface="+mn-lt"/>
              </a:rPr>
              <a:t>PLoS</a:t>
            </a:r>
            <a:r>
              <a:rPr lang="es-ES" sz="1000" dirty="0">
                <a:latin typeface="+mn-lt"/>
              </a:rPr>
              <a:t> </a:t>
            </a:r>
            <a:r>
              <a:rPr lang="es-ES" sz="1000" dirty="0" err="1">
                <a:latin typeface="+mn-lt"/>
              </a:rPr>
              <a:t>One</a:t>
            </a:r>
            <a:r>
              <a:rPr lang="es-ES" sz="1000" dirty="0">
                <a:latin typeface="+mn-lt"/>
              </a:rPr>
              <a:t>. 2015; 10(5</a:t>
            </a:r>
            <a:endParaRPr lang="es-ES" sz="2800" dirty="0">
              <a:latin typeface="+mn-lt"/>
            </a:endParaRPr>
          </a:p>
        </p:txBody>
      </p:sp>
      <p:sp>
        <p:nvSpPr>
          <p:cNvPr id="99330" name="1 CuadroTexto"/>
          <p:cNvSpPr txBox="1">
            <a:spLocks noChangeArrowheads="1"/>
          </p:cNvSpPr>
          <p:nvPr/>
        </p:nvSpPr>
        <p:spPr bwMode="auto">
          <a:xfrm>
            <a:off x="-22225" y="220663"/>
            <a:ext cx="9166225" cy="923330"/>
          </a:xfrm>
          <a:prstGeom prst="rect">
            <a:avLst/>
          </a:prstGeom>
          <a:noFill/>
          <a:ln w="9525">
            <a:noFill/>
            <a:miter lim="800000"/>
            <a:headEnd/>
            <a:tailEnd/>
          </a:ln>
        </p:spPr>
        <p:txBody>
          <a:bodyPr>
            <a:spAutoFit/>
          </a:bodyPr>
          <a:lstStyle/>
          <a:p>
            <a:r>
              <a:rPr lang="es-ES" sz="2700" b="1" i="1" dirty="0">
                <a:solidFill>
                  <a:srgbClr val="FF0000"/>
                </a:solidFill>
                <a:latin typeface="Calibri" pitchFamily="34" charset="0"/>
              </a:rPr>
              <a:t>Son extrapolables </a:t>
            </a:r>
            <a:r>
              <a:rPr lang="es-ES" sz="2700" b="1" i="1" dirty="0" smtClean="0">
                <a:solidFill>
                  <a:srgbClr val="FF0000"/>
                </a:solidFill>
                <a:latin typeface="Calibri" pitchFamily="34" charset="0"/>
              </a:rPr>
              <a:t>las recomendaciones del CDC 2012  </a:t>
            </a:r>
            <a:r>
              <a:rPr lang="es-ES" sz="2700" b="1" i="1" dirty="0">
                <a:solidFill>
                  <a:srgbClr val="FF0000"/>
                </a:solidFill>
                <a:latin typeface="Calibri" pitchFamily="34" charset="0"/>
              </a:rPr>
              <a:t>a nuestra realidad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188913"/>
            <a:ext cx="9144000" cy="5386387"/>
          </a:xfrm>
          <a:prstGeom prst="rect">
            <a:avLst/>
          </a:prstGeom>
        </p:spPr>
        <p:txBody>
          <a:bodyPr>
            <a:spAutoFit/>
          </a:bodyPr>
          <a:lstStyle/>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sz="2800" dirty="0">
                <a:latin typeface="+mn-lt"/>
              </a:rPr>
              <a:t>No hay datos disponibles de prevalencia poblacional de infección por HCV en nuestro país, pero podemos conocer la distribución etaria y FR de pacientes con Hepatitis C que accedieron al sistema de salud pública en un grupo de Hospitales (Hs) que realizan vigilancia epidemiológica intensificada de hepatitis virales: La Red de Unidades Centinela para Hepatitis Virales   (UC) </a:t>
            </a:r>
          </a:p>
          <a:p>
            <a:pPr marL="285750" indent="-285750" fontAlgn="auto">
              <a:spcBef>
                <a:spcPts val="0"/>
              </a:spcBef>
              <a:spcAft>
                <a:spcPts val="0"/>
              </a:spcAft>
              <a:buClr>
                <a:srgbClr val="FF0000"/>
              </a:buClr>
              <a:buFont typeface="Wingdings" pitchFamily="2" charset="2"/>
              <a:buChar char="Ø"/>
              <a:defRPr/>
            </a:pPr>
            <a:endParaRPr lang="es-ES" sz="2800" dirty="0">
              <a:latin typeface="+mn-lt"/>
            </a:endParaRPr>
          </a:p>
          <a:p>
            <a:pPr marL="285750" indent="-285750" fontAlgn="auto">
              <a:spcBef>
                <a:spcPts val="0"/>
              </a:spcBef>
              <a:spcAft>
                <a:spcPts val="0"/>
              </a:spcAft>
              <a:buClr>
                <a:srgbClr val="FF0000"/>
              </a:buClr>
              <a:buFont typeface="Wingdings" pitchFamily="2" charset="2"/>
              <a:buChar char="Ø"/>
              <a:defRPr/>
            </a:pPr>
            <a:endParaRPr lang="es-ES" sz="2800" dirty="0">
              <a:latin typeface="+mn-lt"/>
            </a:endParaRPr>
          </a:p>
          <a:p>
            <a:pPr marL="285750" indent="-285750" fontAlgn="auto">
              <a:spcBef>
                <a:spcPts val="0"/>
              </a:spcBef>
              <a:spcAft>
                <a:spcPts val="0"/>
              </a:spcAft>
              <a:buClr>
                <a:srgbClr val="FF0000"/>
              </a:buClr>
              <a:buFont typeface="Wingdings" pitchFamily="2" charset="2"/>
              <a:buChar char="Ø"/>
              <a:defRPr/>
            </a:pPr>
            <a:r>
              <a:rPr lang="es-ES" sz="2800" dirty="0">
                <a:latin typeface="+mn-lt"/>
              </a:rPr>
              <a:t>Las UC registran datos demográficos,  epidemiológicos y factores de riesgo en un software desarrollado “at hoc»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333375"/>
            <a:ext cx="8640763" cy="5938838"/>
          </a:xfrm>
          <a:prstGeom prst="rect">
            <a:avLst/>
          </a:prstGeom>
        </p:spPr>
        <p:txBody>
          <a:bodyPr>
            <a:spAutoFit/>
          </a:bodyPr>
          <a:lstStyle/>
          <a:p>
            <a:pPr fontAlgn="auto">
              <a:spcBef>
                <a:spcPts val="0"/>
              </a:spcBef>
              <a:spcAft>
                <a:spcPts val="0"/>
              </a:spcAft>
              <a:defRPr/>
            </a:pPr>
            <a:r>
              <a:rPr lang="es-ES" sz="3200" b="1" i="1" dirty="0">
                <a:latin typeface="+mn-lt"/>
              </a:rPr>
              <a:t>Objetivo:</a:t>
            </a:r>
          </a:p>
          <a:p>
            <a:pPr fontAlgn="auto">
              <a:spcBef>
                <a:spcPts val="0"/>
              </a:spcBef>
              <a:spcAft>
                <a:spcPts val="0"/>
              </a:spcAft>
              <a:defRPr/>
            </a:pPr>
            <a:endParaRPr lang="es-ES" dirty="0">
              <a:latin typeface="+mn-lt"/>
            </a:endParaRPr>
          </a:p>
          <a:p>
            <a:pPr fontAlgn="auto">
              <a:spcBef>
                <a:spcPts val="0"/>
              </a:spcBef>
              <a:spcAft>
                <a:spcPts val="0"/>
              </a:spcAft>
              <a:defRPr/>
            </a:pPr>
            <a:endParaRPr lang="es-ES" dirty="0">
              <a:latin typeface="+mn-lt"/>
            </a:endParaRPr>
          </a:p>
          <a:p>
            <a:pPr fontAlgn="auto">
              <a:spcBef>
                <a:spcPts val="0"/>
              </a:spcBef>
              <a:spcAft>
                <a:spcPts val="0"/>
              </a:spcAft>
              <a:defRPr/>
            </a:pPr>
            <a:r>
              <a:rPr lang="es-ES" sz="2400" dirty="0">
                <a:latin typeface="+mn-lt"/>
              </a:rPr>
              <a:t>Analizar la distribución por </a:t>
            </a:r>
          </a:p>
          <a:p>
            <a:pPr fontAlgn="auto">
              <a:spcBef>
                <a:spcPts val="0"/>
              </a:spcBef>
              <a:spcAft>
                <a:spcPts val="0"/>
              </a:spcAft>
              <a:defRPr/>
            </a:pPr>
            <a:endParaRPr lang="es-ES" sz="2400" dirty="0">
              <a:latin typeface="+mn-lt"/>
            </a:endParaRPr>
          </a:p>
          <a:p>
            <a:pPr marL="285750" indent="-285750" fontAlgn="auto">
              <a:spcBef>
                <a:spcPts val="0"/>
              </a:spcBef>
              <a:spcAft>
                <a:spcPts val="0"/>
              </a:spcAft>
              <a:buClr>
                <a:srgbClr val="FF0000"/>
              </a:buClr>
              <a:buFont typeface="Wingdings" pitchFamily="2" charset="2"/>
              <a:buChar char="Ø"/>
              <a:defRPr/>
            </a:pPr>
            <a:r>
              <a:rPr lang="es-ES" sz="2400" b="1" i="1" dirty="0">
                <a:latin typeface="+mn-lt"/>
              </a:rPr>
              <a:t>Cohorte de nacimiento </a:t>
            </a:r>
          </a:p>
          <a:p>
            <a:pPr marL="285750" indent="-285750" fontAlgn="auto">
              <a:spcBef>
                <a:spcPts val="0"/>
              </a:spcBef>
              <a:spcAft>
                <a:spcPts val="0"/>
              </a:spcAft>
              <a:buClr>
                <a:srgbClr val="FF0000"/>
              </a:buClr>
              <a:buFont typeface="Wingdings" pitchFamily="2" charset="2"/>
              <a:buChar char="Ø"/>
              <a:defRPr/>
            </a:pPr>
            <a:endParaRPr lang="es-ES" sz="2400" b="1" i="1" dirty="0">
              <a:latin typeface="+mn-lt"/>
            </a:endParaRPr>
          </a:p>
          <a:p>
            <a:pPr marL="285750" indent="-285750" fontAlgn="auto">
              <a:spcBef>
                <a:spcPts val="0"/>
              </a:spcBef>
              <a:spcAft>
                <a:spcPts val="0"/>
              </a:spcAft>
              <a:buClr>
                <a:srgbClr val="FF0000"/>
              </a:buClr>
              <a:buFont typeface="Wingdings" pitchFamily="2" charset="2"/>
              <a:buChar char="Ø"/>
              <a:defRPr/>
            </a:pPr>
            <a:r>
              <a:rPr lang="es-ES" sz="2400" b="1" i="1" dirty="0">
                <a:latin typeface="+mn-lt"/>
              </a:rPr>
              <a:t>Factores de Riesgo </a:t>
            </a:r>
          </a:p>
          <a:p>
            <a:pPr fontAlgn="auto">
              <a:spcBef>
                <a:spcPts val="0"/>
              </a:spcBef>
              <a:spcAft>
                <a:spcPts val="0"/>
              </a:spcAft>
              <a:defRPr/>
            </a:pPr>
            <a:endParaRPr lang="es-ES" sz="2400" dirty="0">
              <a:latin typeface="+mn-lt"/>
            </a:endParaRPr>
          </a:p>
          <a:p>
            <a:pPr fontAlgn="auto">
              <a:spcBef>
                <a:spcPts val="0"/>
              </a:spcBef>
              <a:spcAft>
                <a:spcPts val="0"/>
              </a:spcAft>
              <a:defRPr/>
            </a:pPr>
            <a:endParaRPr lang="es-ES" sz="2400" dirty="0">
              <a:latin typeface="+mn-lt"/>
            </a:endParaRPr>
          </a:p>
          <a:p>
            <a:pPr fontAlgn="auto">
              <a:spcBef>
                <a:spcPts val="0"/>
              </a:spcBef>
              <a:spcAft>
                <a:spcPts val="0"/>
              </a:spcAft>
              <a:defRPr/>
            </a:pPr>
            <a:r>
              <a:rPr lang="es-ES" sz="2400" dirty="0">
                <a:latin typeface="+mn-lt"/>
              </a:rPr>
              <a:t> en los casos diagnosticados y registrados como Hepatitis C entre Enero 2007 y Agosto 2014 en el software de Unidades Centinela para Hepatitis Virales para contribuir a la identificación, si la hubiera, de una cohorte hacia la cual pueda dirigirse   la recomendación de tamizaje,  basada en factores de riesgo propios de nuestro país y nuestra realidad epidemiológica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8675688" cy="3786188"/>
          </a:xfrm>
          <a:prstGeom prst="rect">
            <a:avLst/>
          </a:prstGeom>
        </p:spPr>
        <p:txBody>
          <a:bodyPr>
            <a:spAutoFit/>
          </a:bodyPr>
          <a:lstStyle/>
          <a:p>
            <a:pPr fontAlgn="auto">
              <a:spcBef>
                <a:spcPts val="0"/>
              </a:spcBef>
              <a:spcAft>
                <a:spcPts val="0"/>
              </a:spcAft>
              <a:defRPr/>
            </a:pPr>
            <a:r>
              <a:rPr lang="es-ES" sz="2400" b="1" i="1" dirty="0">
                <a:latin typeface="+mn-lt"/>
              </a:rPr>
              <a:t>Material y Métodos:</a:t>
            </a:r>
          </a:p>
          <a:p>
            <a:pPr fontAlgn="auto">
              <a:spcBef>
                <a:spcPts val="0"/>
              </a:spcBef>
              <a:spcAft>
                <a:spcPts val="0"/>
              </a:spcAft>
              <a:defRPr/>
            </a:pPr>
            <a:endParaRPr lang="es-ES" sz="2400" b="1" i="1" dirty="0">
              <a:latin typeface="+mn-lt"/>
            </a:endParaRPr>
          </a:p>
          <a:p>
            <a:pPr fontAlgn="auto">
              <a:spcBef>
                <a:spcPts val="0"/>
              </a:spcBef>
              <a:spcAft>
                <a:spcPts val="0"/>
              </a:spcAft>
              <a:defRPr/>
            </a:pPr>
            <a:endParaRPr lang="es-ES" sz="2400" b="1" i="1" dirty="0">
              <a:latin typeface="+mn-lt"/>
            </a:endParaRPr>
          </a:p>
          <a:p>
            <a:pPr fontAlgn="auto">
              <a:spcBef>
                <a:spcPts val="0"/>
              </a:spcBef>
              <a:spcAft>
                <a:spcPts val="0"/>
              </a:spcAft>
              <a:defRPr/>
            </a:pPr>
            <a:endParaRPr lang="es-ES" sz="2400" dirty="0">
              <a:latin typeface="+mn-lt"/>
            </a:endParaRPr>
          </a:p>
          <a:p>
            <a:pPr fontAlgn="auto">
              <a:spcBef>
                <a:spcPts val="0"/>
              </a:spcBef>
              <a:spcAft>
                <a:spcPts val="0"/>
              </a:spcAft>
              <a:defRPr/>
            </a:pPr>
            <a:endParaRPr lang="es-ES" sz="2400" dirty="0">
              <a:latin typeface="+mn-lt"/>
            </a:endParaRPr>
          </a:p>
          <a:p>
            <a:pPr marL="285750" indent="-285750" fontAlgn="auto">
              <a:spcBef>
                <a:spcPts val="0"/>
              </a:spcBef>
              <a:spcAft>
                <a:spcPts val="0"/>
              </a:spcAft>
              <a:buClr>
                <a:srgbClr val="FF0000"/>
              </a:buClr>
              <a:buFont typeface="Wingdings" pitchFamily="2" charset="2"/>
              <a:buChar char="Ø"/>
              <a:defRPr/>
            </a:pPr>
            <a:r>
              <a:rPr lang="es-ES" sz="2400" dirty="0">
                <a:latin typeface="+mn-lt"/>
              </a:rPr>
              <a:t>Se analizaron los casos registrados entre el 01-01-2007 y 5-08-2014, al 5-08-2014.</a:t>
            </a:r>
          </a:p>
          <a:p>
            <a:pPr marL="285750" indent="-285750" fontAlgn="auto">
              <a:spcBef>
                <a:spcPts val="0"/>
              </a:spcBef>
              <a:spcAft>
                <a:spcPts val="0"/>
              </a:spcAft>
              <a:buClr>
                <a:srgbClr val="FF0000"/>
              </a:buClr>
              <a:buFont typeface="Wingdings" pitchFamily="2" charset="2"/>
              <a:buChar char="Ø"/>
              <a:defRPr/>
            </a:pPr>
            <a:endParaRPr lang="es-ES" sz="2400" dirty="0">
              <a:latin typeface="+mn-lt"/>
            </a:endParaRPr>
          </a:p>
          <a:p>
            <a:pPr marL="285750" indent="-285750" fontAlgn="auto">
              <a:spcBef>
                <a:spcPts val="0"/>
              </a:spcBef>
              <a:spcAft>
                <a:spcPts val="0"/>
              </a:spcAft>
              <a:buClr>
                <a:srgbClr val="FF0000"/>
              </a:buClr>
              <a:buFont typeface="Wingdings" pitchFamily="2" charset="2"/>
              <a:buChar char="Ø"/>
              <a:defRPr/>
            </a:pPr>
            <a:r>
              <a:rPr lang="es-ES" sz="2400" dirty="0">
                <a:latin typeface="+mn-lt"/>
              </a:rPr>
              <a:t>La base de datos  fue analizada utilizando herramientas descriptivas e inferenciales de Excel y SPSS V17 (Illinois, Ch)</a:t>
            </a: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3 CuadroTexto"/>
          <p:cNvSpPr txBox="1">
            <a:spLocks noChangeArrowheads="1"/>
          </p:cNvSpPr>
          <p:nvPr/>
        </p:nvSpPr>
        <p:spPr bwMode="auto">
          <a:xfrm>
            <a:off x="179388" y="146050"/>
            <a:ext cx="6696075" cy="584200"/>
          </a:xfrm>
          <a:prstGeom prst="rect">
            <a:avLst/>
          </a:prstGeom>
          <a:noFill/>
          <a:ln w="9525">
            <a:noFill/>
            <a:miter lim="800000"/>
            <a:headEnd/>
            <a:tailEnd/>
          </a:ln>
        </p:spPr>
        <p:txBody>
          <a:bodyPr>
            <a:spAutoFit/>
          </a:bodyPr>
          <a:lstStyle/>
          <a:p>
            <a:r>
              <a:rPr lang="es-ES" sz="3200">
                <a:latin typeface="Calibri" pitchFamily="34" charset="0"/>
              </a:rPr>
              <a:t>Resultados</a:t>
            </a:r>
          </a:p>
        </p:txBody>
      </p:sp>
      <p:sp>
        <p:nvSpPr>
          <p:cNvPr id="104450" name="4 CuadroTexto"/>
          <p:cNvSpPr txBox="1">
            <a:spLocks noChangeArrowheads="1"/>
          </p:cNvSpPr>
          <p:nvPr/>
        </p:nvSpPr>
        <p:spPr bwMode="auto">
          <a:xfrm>
            <a:off x="468313" y="1412875"/>
            <a:ext cx="7127875" cy="369888"/>
          </a:xfrm>
          <a:prstGeom prst="rect">
            <a:avLst/>
          </a:prstGeom>
          <a:noFill/>
          <a:ln w="9525">
            <a:noFill/>
            <a:miter lim="800000"/>
            <a:headEnd/>
            <a:tailEnd/>
          </a:ln>
        </p:spPr>
        <p:txBody>
          <a:bodyPr>
            <a:spAutoFit/>
          </a:bodyPr>
          <a:lstStyle/>
          <a:p>
            <a:endParaRPr lang="en-US">
              <a:latin typeface="Calibri" pitchFamily="34" charset="0"/>
            </a:endParaRPr>
          </a:p>
        </p:txBody>
      </p:sp>
      <p:grpSp>
        <p:nvGrpSpPr>
          <p:cNvPr id="60" name="Group 40665"/>
          <p:cNvGrpSpPr>
            <a:grpSpLocks/>
          </p:cNvGrpSpPr>
          <p:nvPr/>
        </p:nvGrpSpPr>
        <p:grpSpPr bwMode="auto">
          <a:xfrm>
            <a:off x="443118" y="755684"/>
            <a:ext cx="3264786" cy="5553636"/>
            <a:chOff x="8706" y="10152"/>
            <a:chExt cx="3324" cy="7200"/>
          </a:xfrm>
          <a:scene3d>
            <a:camera prst="obliqueTopRight"/>
            <a:lightRig rig="threePt" dir="t"/>
          </a:scene3d>
        </p:grpSpPr>
        <p:pic>
          <p:nvPicPr>
            <p:cNvPr id="61" name="Picture 40666" descr="ARGENTINA-XP [1600x1200]"/>
            <p:cNvPicPr>
              <a:picLocks noChangeAspect="1" noChangeArrowheads="1"/>
            </p:cNvPicPr>
            <p:nvPr/>
          </p:nvPicPr>
          <p:blipFill>
            <a:blip r:embed="rId3"/>
            <a:srcRect/>
            <a:stretch>
              <a:fillRect/>
            </a:stretch>
          </p:blipFill>
          <p:spPr bwMode="auto">
            <a:xfrm>
              <a:off x="8706" y="10152"/>
              <a:ext cx="3324" cy="7200"/>
            </a:xfrm>
            <a:prstGeom prst="rect">
              <a:avLst/>
            </a:prstGeom>
            <a:noFill/>
            <a:ln w="9525">
              <a:noFill/>
              <a:miter lim="800000"/>
              <a:headEnd/>
              <a:tailEnd/>
            </a:ln>
          </p:spPr>
        </p:pic>
        <p:sp>
          <p:nvSpPr>
            <p:cNvPr id="62" name="Oval 40667"/>
            <p:cNvSpPr>
              <a:spLocks noChangeArrowheads="1"/>
            </p:cNvSpPr>
            <p:nvPr/>
          </p:nvSpPr>
          <p:spPr bwMode="auto">
            <a:xfrm>
              <a:off x="9918" y="12474"/>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3" name="Oval 40668"/>
            <p:cNvSpPr>
              <a:spLocks noChangeArrowheads="1"/>
            </p:cNvSpPr>
            <p:nvPr/>
          </p:nvSpPr>
          <p:spPr bwMode="auto">
            <a:xfrm>
              <a:off x="9870" y="12064"/>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4" name="Oval 40669"/>
            <p:cNvSpPr>
              <a:spLocks noChangeArrowheads="1"/>
            </p:cNvSpPr>
            <p:nvPr/>
          </p:nvSpPr>
          <p:spPr bwMode="auto">
            <a:xfrm>
              <a:off x="9990" y="11384"/>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5" name="Oval 40670"/>
            <p:cNvSpPr>
              <a:spLocks noChangeArrowheads="1"/>
            </p:cNvSpPr>
            <p:nvPr/>
          </p:nvSpPr>
          <p:spPr bwMode="auto">
            <a:xfrm>
              <a:off x="9620" y="11156"/>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6" name="Oval 40671"/>
            <p:cNvSpPr>
              <a:spLocks noChangeArrowheads="1"/>
            </p:cNvSpPr>
            <p:nvPr/>
          </p:nvSpPr>
          <p:spPr bwMode="auto">
            <a:xfrm>
              <a:off x="9716" y="10745"/>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7" name="Oval 40672"/>
            <p:cNvSpPr>
              <a:spLocks noChangeArrowheads="1"/>
            </p:cNvSpPr>
            <p:nvPr/>
          </p:nvSpPr>
          <p:spPr bwMode="auto">
            <a:xfrm>
              <a:off x="9680" y="10571"/>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8" name="Oval 40673"/>
            <p:cNvSpPr>
              <a:spLocks noChangeArrowheads="1"/>
            </p:cNvSpPr>
            <p:nvPr/>
          </p:nvSpPr>
          <p:spPr bwMode="auto">
            <a:xfrm>
              <a:off x="11554" y="11270"/>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69" name="Oval 40674"/>
            <p:cNvSpPr>
              <a:spLocks noChangeArrowheads="1"/>
            </p:cNvSpPr>
            <p:nvPr/>
          </p:nvSpPr>
          <p:spPr bwMode="auto">
            <a:xfrm>
              <a:off x="10806" y="11237"/>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0" name="Oval 40675"/>
            <p:cNvSpPr>
              <a:spLocks noChangeArrowheads="1"/>
            </p:cNvSpPr>
            <p:nvPr/>
          </p:nvSpPr>
          <p:spPr bwMode="auto">
            <a:xfrm>
              <a:off x="10962" y="11375"/>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1" name="Oval 40676"/>
            <p:cNvSpPr>
              <a:spLocks noChangeArrowheads="1"/>
            </p:cNvSpPr>
            <p:nvPr/>
          </p:nvSpPr>
          <p:spPr bwMode="auto">
            <a:xfrm>
              <a:off x="10614" y="12010"/>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2" name="Oval 40677"/>
            <p:cNvSpPr>
              <a:spLocks noChangeArrowheads="1"/>
            </p:cNvSpPr>
            <p:nvPr/>
          </p:nvSpPr>
          <p:spPr bwMode="auto">
            <a:xfrm>
              <a:off x="10758" y="12172"/>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3" name="Oval 40678"/>
            <p:cNvSpPr>
              <a:spLocks noChangeArrowheads="1"/>
            </p:cNvSpPr>
            <p:nvPr/>
          </p:nvSpPr>
          <p:spPr bwMode="auto">
            <a:xfrm>
              <a:off x="10542" y="12474"/>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4" name="Oval 40679"/>
            <p:cNvSpPr>
              <a:spLocks noChangeArrowheads="1"/>
            </p:cNvSpPr>
            <p:nvPr/>
          </p:nvSpPr>
          <p:spPr bwMode="auto">
            <a:xfrm>
              <a:off x="9548" y="12625"/>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5" name="Oval 40680"/>
            <p:cNvSpPr>
              <a:spLocks noChangeArrowheads="1"/>
            </p:cNvSpPr>
            <p:nvPr/>
          </p:nvSpPr>
          <p:spPr bwMode="auto">
            <a:xfrm>
              <a:off x="9049" y="12172"/>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6" name="Oval 40681"/>
            <p:cNvSpPr>
              <a:spLocks noChangeArrowheads="1"/>
            </p:cNvSpPr>
            <p:nvPr/>
          </p:nvSpPr>
          <p:spPr bwMode="auto">
            <a:xfrm>
              <a:off x="9085" y="12450"/>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7" name="Oval 40682"/>
            <p:cNvSpPr>
              <a:spLocks noChangeArrowheads="1"/>
            </p:cNvSpPr>
            <p:nvPr/>
          </p:nvSpPr>
          <p:spPr bwMode="auto">
            <a:xfrm>
              <a:off x="9133" y="13821"/>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8" name="Oval 40683"/>
            <p:cNvSpPr>
              <a:spLocks noChangeArrowheads="1"/>
            </p:cNvSpPr>
            <p:nvPr/>
          </p:nvSpPr>
          <p:spPr bwMode="auto">
            <a:xfrm>
              <a:off x="9812" y="14598"/>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79" name="Oval 40684"/>
            <p:cNvSpPr>
              <a:spLocks noChangeArrowheads="1"/>
            </p:cNvSpPr>
            <p:nvPr/>
          </p:nvSpPr>
          <p:spPr bwMode="auto">
            <a:xfrm>
              <a:off x="10254" y="13635"/>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80" name="Oval 40685"/>
            <p:cNvSpPr>
              <a:spLocks noChangeArrowheads="1"/>
            </p:cNvSpPr>
            <p:nvPr/>
          </p:nvSpPr>
          <p:spPr bwMode="auto">
            <a:xfrm>
              <a:off x="10902" y="13533"/>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81" name="Oval 40686"/>
            <p:cNvSpPr>
              <a:spLocks noChangeArrowheads="1"/>
            </p:cNvSpPr>
            <p:nvPr/>
          </p:nvSpPr>
          <p:spPr bwMode="auto">
            <a:xfrm>
              <a:off x="11046" y="13061"/>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82" name="Oval 40687"/>
            <p:cNvSpPr>
              <a:spLocks noChangeArrowheads="1"/>
            </p:cNvSpPr>
            <p:nvPr/>
          </p:nvSpPr>
          <p:spPr bwMode="auto">
            <a:xfrm>
              <a:off x="10986" y="12935"/>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sp>
          <p:nvSpPr>
            <p:cNvPr id="83" name="Oval 40688"/>
            <p:cNvSpPr>
              <a:spLocks noChangeArrowheads="1"/>
            </p:cNvSpPr>
            <p:nvPr/>
          </p:nvSpPr>
          <p:spPr bwMode="auto">
            <a:xfrm>
              <a:off x="10902" y="13016"/>
              <a:ext cx="144" cy="162"/>
            </a:xfrm>
            <a:prstGeom prst="ellipse">
              <a:avLst/>
            </a:prstGeom>
            <a:solidFill>
              <a:srgbClr val="FF0000"/>
            </a:solidFill>
            <a:ln w="9525">
              <a:solidFill>
                <a:schemeClr val="tx1"/>
              </a:solidFill>
              <a:round/>
              <a:headEnd/>
              <a:tailEnd/>
            </a:ln>
          </p:spPr>
          <p:txBody>
            <a:bodyPr wrap="none" anchor="ctr"/>
            <a:lstStyle/>
            <a:p>
              <a:pPr fontAlgn="auto">
                <a:spcBef>
                  <a:spcPts val="0"/>
                </a:spcBef>
                <a:spcAft>
                  <a:spcPts val="0"/>
                </a:spcAft>
                <a:defRPr/>
              </a:pPr>
              <a:endParaRPr lang="es-ES">
                <a:latin typeface="+mn-lt"/>
              </a:endParaRPr>
            </a:p>
          </p:txBody>
        </p:sp>
      </p:grpSp>
      <p:sp>
        <p:nvSpPr>
          <p:cNvPr id="84" name="83 CuadroTexto"/>
          <p:cNvSpPr txBox="1"/>
          <p:nvPr/>
        </p:nvSpPr>
        <p:spPr>
          <a:xfrm>
            <a:off x="3203575" y="1993900"/>
            <a:ext cx="5940425" cy="2740025"/>
          </a:xfrm>
          <a:prstGeom prst="rect">
            <a:avLst/>
          </a:prstGeom>
          <a:noFill/>
        </p:spPr>
        <p:txBody>
          <a:bodyPr>
            <a:spAutoFit/>
          </a:bodyPr>
          <a:lstStyle/>
          <a:p>
            <a:pPr marL="457200" indent="-457200" fontAlgn="auto">
              <a:spcBef>
                <a:spcPts val="0"/>
              </a:spcBef>
              <a:spcAft>
                <a:spcPts val="0"/>
              </a:spcAft>
              <a:buClr>
                <a:srgbClr val="FF0000"/>
              </a:buClr>
              <a:buFont typeface="Wingdings" pitchFamily="2" charset="2"/>
              <a:buChar char="Ø"/>
              <a:defRPr/>
            </a:pPr>
            <a:r>
              <a:rPr lang="es-ES" sz="2800" b="1" dirty="0">
                <a:latin typeface="+mn-lt"/>
              </a:rPr>
              <a:t>23</a:t>
            </a:r>
            <a:r>
              <a:rPr lang="es-ES" sz="2800" dirty="0">
                <a:latin typeface="+mn-lt"/>
              </a:rPr>
              <a:t> UC sobre </a:t>
            </a:r>
            <a:r>
              <a:rPr lang="es-ES" sz="2800" b="1" dirty="0">
                <a:latin typeface="+mn-lt"/>
              </a:rPr>
              <a:t>27</a:t>
            </a:r>
            <a:r>
              <a:rPr lang="es-ES" sz="2800" dirty="0">
                <a:latin typeface="+mn-lt"/>
              </a:rPr>
              <a:t> habilitadas  registraron </a:t>
            </a:r>
            <a:r>
              <a:rPr lang="es-ES" sz="3200" b="1" dirty="0">
                <a:latin typeface="+mn-lt"/>
              </a:rPr>
              <a:t>1380</a:t>
            </a:r>
            <a:r>
              <a:rPr lang="es-ES" sz="2800" dirty="0">
                <a:latin typeface="+mn-lt"/>
              </a:rPr>
              <a:t> casos de hepatitis C (entre 4 y 205 casos cada una)</a:t>
            </a:r>
          </a:p>
          <a:p>
            <a:pPr marL="457200" indent="-457200" fontAlgn="auto">
              <a:spcBef>
                <a:spcPts val="0"/>
              </a:spcBef>
              <a:spcAft>
                <a:spcPts val="0"/>
              </a:spcAft>
              <a:buClr>
                <a:srgbClr val="FF0000"/>
              </a:buClr>
              <a:buFont typeface="Wingdings" pitchFamily="2" charset="2"/>
              <a:buChar char="Ø"/>
              <a:defRPr/>
            </a:pPr>
            <a:endParaRPr lang="es-ES" sz="2800" dirty="0">
              <a:latin typeface="+mn-lt"/>
            </a:endParaRPr>
          </a:p>
          <a:p>
            <a:pPr marL="514350" indent="-514350" fontAlgn="auto">
              <a:spcBef>
                <a:spcPts val="0"/>
              </a:spcBef>
              <a:spcAft>
                <a:spcPts val="0"/>
              </a:spcAft>
              <a:buClr>
                <a:srgbClr val="FF0000"/>
              </a:buClr>
              <a:buFont typeface="Wingdings" pitchFamily="2" charset="2"/>
              <a:buChar char="Ø"/>
              <a:defRPr/>
            </a:pPr>
            <a:r>
              <a:rPr lang="es-ES" sz="2800" dirty="0">
                <a:latin typeface="+mn-lt"/>
              </a:rPr>
              <a:t>8 UC registraron el 74% de los casos </a:t>
            </a:r>
          </a:p>
          <a:p>
            <a:pPr marL="457200" indent="-457200" fontAlgn="auto">
              <a:spcBef>
                <a:spcPts val="0"/>
              </a:spcBef>
              <a:spcAft>
                <a:spcPts val="0"/>
              </a:spcAft>
              <a:buClr>
                <a:srgbClr val="FF0000"/>
              </a:buClr>
              <a:buFont typeface="Wingdings" pitchFamily="2" charset="2"/>
              <a:buChar char="Ø"/>
              <a:defRPr/>
            </a:pPr>
            <a:endParaRPr lang="es-ES" sz="2800" dirty="0">
              <a:latin typeface="+mn-lt"/>
            </a:endParaRPr>
          </a:p>
        </p:txBody>
      </p:sp>
      <p:graphicFrame>
        <p:nvGraphicFramePr>
          <p:cNvPr id="87" name="86 Tabla"/>
          <p:cNvGraphicFramePr>
            <a:graphicFrameLocks noGrp="1"/>
          </p:cNvGraphicFramePr>
          <p:nvPr/>
        </p:nvGraphicFramePr>
        <p:xfrm>
          <a:off x="4140200" y="5084763"/>
          <a:ext cx="4035834" cy="736600"/>
        </p:xfrm>
        <a:graphic>
          <a:graphicData uri="http://schemas.openxmlformats.org/drawingml/2006/table">
            <a:tbl>
              <a:tblPr firstRow="1" bandRow="1">
                <a:tableStyleId>{5C22544A-7EE6-4342-B048-85BDC9FD1C3A}</a:tableStyleId>
              </a:tblPr>
              <a:tblGrid>
                <a:gridCol w="2017917"/>
                <a:gridCol w="2017917"/>
              </a:tblGrid>
              <a:tr h="118882">
                <a:tc>
                  <a:txBody>
                    <a:bodyPr/>
                    <a:lstStyle/>
                    <a:p>
                      <a:r>
                        <a:rPr lang="es-ES" dirty="0" smtClean="0"/>
                        <a:t>Hepatitis Aguda C</a:t>
                      </a:r>
                      <a:endParaRPr lang="es-ES" dirty="0"/>
                    </a:p>
                  </a:txBody>
                  <a:tcPr/>
                </a:tc>
                <a:tc>
                  <a:txBody>
                    <a:bodyPr/>
                    <a:lstStyle/>
                    <a:p>
                      <a:pPr algn="ctr"/>
                      <a:r>
                        <a:rPr lang="es-ES" dirty="0" smtClean="0"/>
                        <a:t>29 (2.1%)</a:t>
                      </a:r>
                      <a:endParaRPr lang="es-ES" dirty="0"/>
                    </a:p>
                  </a:txBody>
                  <a:tcPr/>
                </a:tc>
              </a:tr>
              <a:tr h="370840">
                <a:tc>
                  <a:txBody>
                    <a:bodyPr/>
                    <a:lstStyle/>
                    <a:p>
                      <a:r>
                        <a:rPr lang="es-ES" dirty="0" smtClean="0"/>
                        <a:t>Hepatitis Crónica C</a:t>
                      </a:r>
                      <a:endParaRPr lang="es-ES" dirty="0"/>
                    </a:p>
                  </a:txBody>
                  <a:tcPr/>
                </a:tc>
                <a:tc>
                  <a:txBody>
                    <a:bodyPr/>
                    <a:lstStyle/>
                    <a:p>
                      <a:pPr algn="ctr"/>
                      <a:r>
                        <a:rPr lang="es-ES" dirty="0" smtClean="0"/>
                        <a:t>1351 (97,9%)</a:t>
                      </a:r>
                      <a:endParaRPr lang="es-E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
          <p:cNvPicPr>
            <a:picLocks noChangeAspect="1" noChangeArrowheads="1"/>
          </p:cNvPicPr>
          <p:nvPr/>
        </p:nvPicPr>
        <p:blipFill>
          <a:blip r:embed="rId2"/>
          <a:srcRect/>
          <a:stretch>
            <a:fillRect/>
          </a:stretch>
        </p:blipFill>
        <p:spPr bwMode="auto">
          <a:xfrm>
            <a:off x="28575" y="1916113"/>
            <a:ext cx="3889375" cy="3127375"/>
          </a:xfrm>
          <a:prstGeom prst="rect">
            <a:avLst/>
          </a:prstGeom>
          <a:noFill/>
          <a:ln w="9525">
            <a:noFill/>
            <a:miter lim="800000"/>
            <a:headEnd/>
            <a:tailEnd/>
          </a:ln>
        </p:spPr>
      </p:pic>
      <p:pic>
        <p:nvPicPr>
          <p:cNvPr id="106498" name="Picture 3"/>
          <p:cNvPicPr>
            <a:picLocks noChangeAspect="1" noChangeArrowheads="1"/>
          </p:cNvPicPr>
          <p:nvPr/>
        </p:nvPicPr>
        <p:blipFill>
          <a:blip r:embed="rId3"/>
          <a:srcRect/>
          <a:stretch>
            <a:fillRect/>
          </a:stretch>
        </p:blipFill>
        <p:spPr bwMode="auto">
          <a:xfrm>
            <a:off x="4214813" y="1916113"/>
            <a:ext cx="4384675" cy="3136900"/>
          </a:xfrm>
          <a:prstGeom prst="rect">
            <a:avLst/>
          </a:prstGeom>
          <a:noFill/>
          <a:ln w="9525">
            <a:noFill/>
            <a:miter lim="800000"/>
            <a:headEnd/>
            <a:tailEnd/>
          </a:ln>
        </p:spPr>
      </p:pic>
      <p:sp>
        <p:nvSpPr>
          <p:cNvPr id="106499" name="3 CuadroTexto"/>
          <p:cNvSpPr txBox="1">
            <a:spLocks noChangeArrowheads="1"/>
          </p:cNvSpPr>
          <p:nvPr/>
        </p:nvSpPr>
        <p:spPr bwMode="auto">
          <a:xfrm>
            <a:off x="1835150" y="0"/>
            <a:ext cx="5905500" cy="369888"/>
          </a:xfrm>
          <a:prstGeom prst="rect">
            <a:avLst/>
          </a:prstGeom>
          <a:noFill/>
          <a:ln w="9525">
            <a:noFill/>
            <a:miter lim="800000"/>
            <a:headEnd/>
            <a:tailEnd/>
          </a:ln>
        </p:spPr>
        <p:txBody>
          <a:bodyPr>
            <a:spAutoFit/>
          </a:bodyPr>
          <a:lstStyle/>
          <a:p>
            <a:pPr algn="ctr"/>
            <a:r>
              <a:rPr lang="es-ES" b="1" i="1">
                <a:latin typeface="Calibri" pitchFamily="34" charset="0"/>
              </a:rPr>
              <a:t>Distribución por año de nacimiento y sexo</a:t>
            </a:r>
          </a:p>
        </p:txBody>
      </p:sp>
      <p:sp>
        <p:nvSpPr>
          <p:cNvPr id="106500" name="1 Rectángulo"/>
          <p:cNvSpPr>
            <a:spLocks noChangeArrowheads="1"/>
          </p:cNvSpPr>
          <p:nvPr/>
        </p:nvSpPr>
        <p:spPr bwMode="auto">
          <a:xfrm>
            <a:off x="4344988" y="1162050"/>
            <a:ext cx="4572000" cy="646113"/>
          </a:xfrm>
          <a:prstGeom prst="rect">
            <a:avLst/>
          </a:prstGeom>
          <a:noFill/>
          <a:ln w="9525">
            <a:noFill/>
            <a:miter lim="800000"/>
            <a:headEnd/>
            <a:tailEnd/>
          </a:ln>
        </p:spPr>
        <p:txBody>
          <a:bodyPr>
            <a:spAutoFit/>
          </a:bodyPr>
          <a:lstStyle/>
          <a:p>
            <a:pPr algn="ctr"/>
            <a:r>
              <a:rPr lang="es-ES" b="1" i="1">
                <a:latin typeface="Calibri" pitchFamily="34" charset="0"/>
              </a:rPr>
              <a:t>b) Casos de Hepatitis C registrados en las UC para Hepatitis Virales (2007-2014)</a:t>
            </a:r>
          </a:p>
        </p:txBody>
      </p:sp>
      <p:sp>
        <p:nvSpPr>
          <p:cNvPr id="6" name="5 Rectángulo"/>
          <p:cNvSpPr/>
          <p:nvPr/>
        </p:nvSpPr>
        <p:spPr>
          <a:xfrm>
            <a:off x="342900" y="1192213"/>
            <a:ext cx="2986088" cy="647700"/>
          </a:xfrm>
          <a:prstGeom prst="rect">
            <a:avLst/>
          </a:prstGeom>
        </p:spPr>
        <p:txBody>
          <a:bodyPr>
            <a:spAutoFit/>
          </a:bodyPr>
          <a:lstStyle/>
          <a:p>
            <a:pPr marL="342900" indent="-342900" fontAlgn="auto">
              <a:spcBef>
                <a:spcPts val="0"/>
              </a:spcBef>
              <a:spcAft>
                <a:spcPts val="0"/>
              </a:spcAft>
              <a:buFontTx/>
              <a:buAutoNum type="alphaLcParenR"/>
              <a:defRPr/>
            </a:pPr>
            <a:r>
              <a:rPr lang="es-ES" b="1" i="1" dirty="0">
                <a:latin typeface="+mn-lt"/>
              </a:rPr>
              <a:t>Población Argentina, </a:t>
            </a:r>
          </a:p>
          <a:p>
            <a:pPr fontAlgn="auto">
              <a:spcBef>
                <a:spcPts val="0"/>
              </a:spcBef>
              <a:spcAft>
                <a:spcPts val="0"/>
              </a:spcAft>
              <a:defRPr/>
            </a:pPr>
            <a:r>
              <a:rPr lang="es-ES" b="1" i="1" dirty="0">
                <a:latin typeface="+mn-lt"/>
              </a:rPr>
              <a:t>Censo Nacional, 2010 </a:t>
            </a:r>
            <a:r>
              <a:rPr lang="es-ES" b="1" i="1" baseline="30000" dirty="0">
                <a:latin typeface="+mn-lt"/>
              </a:rPr>
              <a:t>1</a:t>
            </a:r>
          </a:p>
        </p:txBody>
      </p:sp>
      <p:sp>
        <p:nvSpPr>
          <p:cNvPr id="106502" name="2 Rectángulo"/>
          <p:cNvSpPr>
            <a:spLocks noChangeArrowheads="1"/>
          </p:cNvSpPr>
          <p:nvPr/>
        </p:nvSpPr>
        <p:spPr bwMode="auto">
          <a:xfrm>
            <a:off x="61913" y="6070600"/>
            <a:ext cx="8064500" cy="461963"/>
          </a:xfrm>
          <a:prstGeom prst="rect">
            <a:avLst/>
          </a:prstGeom>
          <a:noFill/>
          <a:ln w="9525">
            <a:noFill/>
            <a:miter lim="800000"/>
            <a:headEnd/>
            <a:tailEnd/>
          </a:ln>
        </p:spPr>
        <p:txBody>
          <a:bodyPr>
            <a:spAutoFit/>
          </a:bodyPr>
          <a:lstStyle/>
          <a:p>
            <a:r>
              <a:rPr lang="es-ES" sz="1200" baseline="30000">
                <a:latin typeface="Calibri" pitchFamily="34" charset="0"/>
              </a:rPr>
              <a:t>1</a:t>
            </a:r>
            <a:r>
              <a:rPr lang="es-ES" sz="1200">
                <a:latin typeface="Calibri" pitchFamily="34" charset="0"/>
              </a:rPr>
              <a:t> Resultados del Censo Nacional 2010. Disponibles en http://www.censo2010.indec.gov.ar/</a:t>
            </a:r>
          </a:p>
          <a:p>
            <a:r>
              <a:rPr lang="en-US" sz="1200">
                <a:latin typeface="Calibri" pitchFamily="34" charset="0"/>
              </a:rPr>
              <a:t>Acceso el 1 de octubre de 2014,</a:t>
            </a:r>
            <a:endParaRPr lang="es-ES" sz="12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3 Rectángulo"/>
          <p:cNvSpPr>
            <a:spLocks noChangeArrowheads="1"/>
          </p:cNvSpPr>
          <p:nvPr/>
        </p:nvSpPr>
        <p:spPr bwMode="auto">
          <a:xfrm>
            <a:off x="323850" y="1557338"/>
            <a:ext cx="8569325" cy="3416300"/>
          </a:xfrm>
          <a:prstGeom prst="rect">
            <a:avLst/>
          </a:prstGeom>
          <a:noFill/>
          <a:ln w="9525">
            <a:noFill/>
            <a:miter lim="800000"/>
            <a:headEnd/>
            <a:tailEnd/>
          </a:ln>
        </p:spPr>
        <p:txBody>
          <a:bodyPr>
            <a:spAutoFit/>
          </a:bodyPr>
          <a:lstStyle/>
          <a:p>
            <a:r>
              <a:rPr lang="es-ES">
                <a:latin typeface="Calibri" pitchFamily="34" charset="0"/>
              </a:rPr>
              <a:t>1. La enfermedad debe ser un problema de salud importante</a:t>
            </a:r>
            <a:br>
              <a:rPr lang="es-ES">
                <a:latin typeface="Calibri" pitchFamily="34" charset="0"/>
              </a:rPr>
            </a:br>
            <a:r>
              <a:rPr lang="es-ES">
                <a:latin typeface="Calibri" pitchFamily="34" charset="0"/>
              </a:rPr>
              <a:t>2. Debe haber disponible un tratamiento para la enfermedad</a:t>
            </a:r>
            <a:br>
              <a:rPr lang="es-ES">
                <a:latin typeface="Calibri" pitchFamily="34" charset="0"/>
              </a:rPr>
            </a:br>
            <a:r>
              <a:rPr lang="es-ES">
                <a:latin typeface="Calibri" pitchFamily="34" charset="0"/>
              </a:rPr>
              <a:t>3. Debe hacer instalaciones para el diagnóstico y el tratamiento disponibles </a:t>
            </a:r>
            <a:br>
              <a:rPr lang="es-ES">
                <a:latin typeface="Calibri" pitchFamily="34" charset="0"/>
              </a:rPr>
            </a:br>
            <a:r>
              <a:rPr lang="es-ES">
                <a:latin typeface="Calibri" pitchFamily="34" charset="0"/>
              </a:rPr>
              <a:t>4. Debe haber una estado latente reconocible o síntomas tempranos</a:t>
            </a:r>
          </a:p>
          <a:p>
            <a:r>
              <a:rPr lang="es-ES">
                <a:latin typeface="Calibri" pitchFamily="34" charset="0"/>
              </a:rPr>
              <a:t>5. Debe haber una prueba o examen para la enfermedad</a:t>
            </a:r>
            <a:br>
              <a:rPr lang="es-ES">
                <a:latin typeface="Calibri" pitchFamily="34" charset="0"/>
              </a:rPr>
            </a:br>
            <a:r>
              <a:rPr lang="es-ES">
                <a:latin typeface="Calibri" pitchFamily="34" charset="0"/>
              </a:rPr>
              <a:t>6. La prueba debe ser aceptable para la población.</a:t>
            </a:r>
            <a:br>
              <a:rPr lang="es-ES">
                <a:latin typeface="Calibri" pitchFamily="34" charset="0"/>
              </a:rPr>
            </a:br>
            <a:r>
              <a:rPr lang="es-ES">
                <a:latin typeface="Calibri" pitchFamily="34" charset="0"/>
              </a:rPr>
              <a:t>7. La historia natural de la enfermedad debe ser adecuadamente entendida.</a:t>
            </a:r>
            <a:br>
              <a:rPr lang="es-ES">
                <a:latin typeface="Calibri" pitchFamily="34" charset="0"/>
              </a:rPr>
            </a:br>
            <a:r>
              <a:rPr lang="es-ES">
                <a:latin typeface="Calibri" pitchFamily="34" charset="0"/>
              </a:rPr>
              <a:t>8. Debe haber una política de acuerdo sobre a quién tratar.</a:t>
            </a:r>
            <a:br>
              <a:rPr lang="es-ES">
                <a:latin typeface="Calibri" pitchFamily="34" charset="0"/>
              </a:rPr>
            </a:br>
            <a:r>
              <a:rPr lang="es-ES">
                <a:latin typeface="Calibri" pitchFamily="34" charset="0"/>
              </a:rPr>
              <a:t>9. El costo total de encontrar un caso debe estar económicamente balanceado  en relación al gasto médico total</a:t>
            </a:r>
          </a:p>
          <a:p>
            <a:r>
              <a:rPr lang="es-ES">
                <a:latin typeface="Calibri" pitchFamily="34" charset="0"/>
              </a:rPr>
              <a:t>10. La detección de casos o cribado selectivo debe ser una proceso continuo, </a:t>
            </a:r>
            <a:br>
              <a:rPr lang="es-ES">
                <a:latin typeface="Calibri" pitchFamily="34" charset="0"/>
              </a:rPr>
            </a:br>
            <a:endParaRPr lang="es-ES">
              <a:latin typeface="Calibri" pitchFamily="34" charset="0"/>
            </a:endParaRPr>
          </a:p>
        </p:txBody>
      </p:sp>
      <p:sp>
        <p:nvSpPr>
          <p:cNvPr id="55298" name="5 Rectángulo"/>
          <p:cNvSpPr>
            <a:spLocks noChangeArrowheads="1"/>
          </p:cNvSpPr>
          <p:nvPr/>
        </p:nvSpPr>
        <p:spPr bwMode="auto">
          <a:xfrm>
            <a:off x="0" y="5781675"/>
            <a:ext cx="9324975" cy="400050"/>
          </a:xfrm>
          <a:prstGeom prst="rect">
            <a:avLst/>
          </a:prstGeom>
          <a:noFill/>
          <a:ln w="9525">
            <a:noFill/>
            <a:miter lim="800000"/>
            <a:headEnd/>
            <a:tailEnd/>
          </a:ln>
        </p:spPr>
        <p:txBody>
          <a:bodyPr>
            <a:spAutoFit/>
          </a:bodyPr>
          <a:lstStyle/>
          <a:p>
            <a:r>
              <a:rPr lang="en-US" sz="1000">
                <a:latin typeface="Calibri" pitchFamily="34" charset="0"/>
              </a:rPr>
              <a:t>Wilson JMG, Jungner G. Principles and practice of screening for disease. Public Health Papers, No. 34. Geneva, Switzerland: World Health Organization; 1968. </a:t>
            </a:r>
            <a:r>
              <a:rPr lang="en-US" sz="1000">
                <a:latin typeface="Calibri" pitchFamily="34" charset="0"/>
                <a:hlinkClick r:id="rId2"/>
              </a:rPr>
              <a:t>http://whqlibdoc.who.int/php/</a:t>
            </a:r>
            <a:r>
              <a:rPr lang="en-US" sz="1000">
                <a:latin typeface="Calibri" pitchFamily="34" charset="0"/>
              </a:rPr>
              <a:t> WHO_PHP_34.pdf. Accessed Novi 2015</a:t>
            </a:r>
            <a:endParaRPr lang="es-ES" sz="1000">
              <a:latin typeface="Calibri" pitchFamily="34" charset="0"/>
            </a:endParaRPr>
          </a:p>
        </p:txBody>
      </p:sp>
      <p:sp>
        <p:nvSpPr>
          <p:cNvPr id="55299" name="6 CuadroTexto"/>
          <p:cNvSpPr txBox="1">
            <a:spLocks noChangeArrowheads="1"/>
          </p:cNvSpPr>
          <p:nvPr/>
        </p:nvSpPr>
        <p:spPr bwMode="auto">
          <a:xfrm>
            <a:off x="611188" y="620713"/>
            <a:ext cx="7705725" cy="646112"/>
          </a:xfrm>
          <a:prstGeom prst="rect">
            <a:avLst/>
          </a:prstGeom>
          <a:noFill/>
          <a:ln w="9525">
            <a:noFill/>
            <a:miter lim="800000"/>
            <a:headEnd/>
            <a:tailEnd/>
          </a:ln>
        </p:spPr>
        <p:txBody>
          <a:bodyPr>
            <a:spAutoFit/>
          </a:bodyPr>
          <a:lstStyle/>
          <a:p>
            <a:r>
              <a:rPr lang="es-ES" b="1" i="1">
                <a:solidFill>
                  <a:srgbClr val="FF0000"/>
                </a:solidFill>
                <a:latin typeface="Calibri" pitchFamily="34" charset="0"/>
              </a:rPr>
              <a:t>Principios y práctica del tamizaje de enfermedades. Guía de la OMS, 1968</a:t>
            </a:r>
          </a:p>
          <a:p>
            <a:r>
              <a:rPr lang="es-ES" b="1" i="1">
                <a:solidFill>
                  <a:srgbClr val="FF0000"/>
                </a:solidFill>
                <a:latin typeface="Calibri" pitchFamily="34" charset="0"/>
              </a:rPr>
              <a:t>Principios de la detección temprana de enfermedades</a:t>
            </a:r>
          </a:p>
        </p:txBody>
      </p:sp>
      <p:sp>
        <p:nvSpPr>
          <p:cNvPr id="55300" name="1 Rectángulo"/>
          <p:cNvSpPr>
            <a:spLocks noChangeArrowheads="1"/>
          </p:cNvSpPr>
          <p:nvPr/>
        </p:nvSpPr>
        <p:spPr bwMode="auto">
          <a:xfrm>
            <a:off x="61913" y="5422900"/>
            <a:ext cx="4572000" cy="400050"/>
          </a:xfrm>
          <a:prstGeom prst="rect">
            <a:avLst/>
          </a:prstGeom>
          <a:noFill/>
          <a:ln w="9525">
            <a:noFill/>
            <a:miter lim="800000"/>
            <a:headEnd/>
            <a:tailEnd/>
          </a:ln>
        </p:spPr>
        <p:txBody>
          <a:bodyPr>
            <a:spAutoFit/>
          </a:bodyPr>
          <a:lstStyle/>
          <a:p>
            <a:r>
              <a:rPr lang="es-ES" sz="1000">
                <a:latin typeface="Calibri" pitchFamily="34" charset="0"/>
              </a:rPr>
              <a:t>Hepatitis C Screening</a:t>
            </a:r>
          </a:p>
          <a:p>
            <a:r>
              <a:rPr lang="en-US" sz="1000">
                <a:latin typeface="Calibri" pitchFamily="34" charset="0"/>
              </a:rPr>
              <a:t>The Ochsner Journal 14:664–668, 2014</a:t>
            </a:r>
            <a:endParaRPr lang="es-ES" sz="100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1" name="8 Grupo"/>
          <p:cNvGrpSpPr>
            <a:grpSpLocks/>
          </p:cNvGrpSpPr>
          <p:nvPr/>
        </p:nvGrpSpPr>
        <p:grpSpPr bwMode="auto">
          <a:xfrm>
            <a:off x="757238" y="568325"/>
            <a:ext cx="6938962" cy="5373688"/>
            <a:chOff x="-118460" y="-214019"/>
            <a:chExt cx="8595604" cy="6887415"/>
          </a:xfrm>
        </p:grpSpPr>
        <p:pic>
          <p:nvPicPr>
            <p:cNvPr id="107524" name="Picture 2"/>
            <p:cNvPicPr>
              <a:picLocks noChangeAspect="1" noChangeArrowheads="1"/>
            </p:cNvPicPr>
            <p:nvPr/>
          </p:nvPicPr>
          <p:blipFill>
            <a:blip r:embed="rId2"/>
            <a:srcRect/>
            <a:stretch>
              <a:fillRect/>
            </a:stretch>
          </p:blipFill>
          <p:spPr bwMode="auto">
            <a:xfrm>
              <a:off x="-118460" y="-214019"/>
              <a:ext cx="8595604" cy="6887415"/>
            </a:xfrm>
            <a:prstGeom prst="rect">
              <a:avLst/>
            </a:prstGeom>
            <a:noFill/>
            <a:ln w="9525">
              <a:noFill/>
              <a:miter lim="800000"/>
              <a:headEnd/>
              <a:tailEnd/>
            </a:ln>
          </p:spPr>
        </p:pic>
        <p:sp>
          <p:nvSpPr>
            <p:cNvPr id="4" name="3 Rectángulo redondeado"/>
            <p:cNvSpPr/>
            <p:nvPr/>
          </p:nvSpPr>
          <p:spPr>
            <a:xfrm>
              <a:off x="3077114" y="2862427"/>
              <a:ext cx="975388" cy="13388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ES" sz="1200" b="1" i="1" dirty="0">
                  <a:solidFill>
                    <a:schemeClr val="tx1"/>
                  </a:solidFill>
                </a:rPr>
                <a:t>53% cohorte 1945-</a:t>
              </a:r>
              <a:r>
                <a:rPr lang="es-ES" sz="1200" dirty="0">
                  <a:solidFill>
                    <a:schemeClr val="tx1"/>
                  </a:solidFill>
                </a:rPr>
                <a:t>1965</a:t>
              </a:r>
            </a:p>
          </p:txBody>
        </p:sp>
        <p:sp>
          <p:nvSpPr>
            <p:cNvPr id="6" name="5 Rectángulo redondeado"/>
            <p:cNvSpPr/>
            <p:nvPr/>
          </p:nvSpPr>
          <p:spPr>
            <a:xfrm>
              <a:off x="3077114" y="4317229"/>
              <a:ext cx="1799355" cy="1296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7527" name="1 CuadroTexto"/>
            <p:cNvSpPr txBox="1">
              <a:spLocks noChangeArrowheads="1"/>
            </p:cNvSpPr>
            <p:nvPr/>
          </p:nvSpPr>
          <p:spPr bwMode="auto">
            <a:xfrm>
              <a:off x="3322487" y="4560639"/>
              <a:ext cx="1224136" cy="828470"/>
            </a:xfrm>
            <a:prstGeom prst="rect">
              <a:avLst/>
            </a:prstGeom>
            <a:noFill/>
            <a:ln w="9525">
              <a:noFill/>
              <a:miter lim="800000"/>
              <a:headEnd/>
              <a:tailEnd/>
            </a:ln>
          </p:spPr>
          <p:txBody>
            <a:bodyPr>
              <a:spAutoFit/>
            </a:bodyPr>
            <a:lstStyle/>
            <a:p>
              <a:r>
                <a:rPr lang="es-ES" sz="1200" b="1" i="1">
                  <a:latin typeface="Calibri" pitchFamily="34" charset="0"/>
                </a:rPr>
                <a:t>76% </a:t>
              </a:r>
            </a:p>
            <a:p>
              <a:r>
                <a:rPr lang="es-ES" sz="1200" b="1" i="1">
                  <a:latin typeface="Calibri" pitchFamily="34" charset="0"/>
                </a:rPr>
                <a:t>Cohorte 1945-1974</a:t>
              </a:r>
            </a:p>
          </p:txBody>
        </p:sp>
        <p:sp>
          <p:nvSpPr>
            <p:cNvPr id="107528" name="2 CuadroTexto"/>
            <p:cNvSpPr txBox="1">
              <a:spLocks noChangeArrowheads="1"/>
            </p:cNvSpPr>
            <p:nvPr/>
          </p:nvSpPr>
          <p:spPr bwMode="auto">
            <a:xfrm>
              <a:off x="981600" y="9489"/>
              <a:ext cx="7313880" cy="828470"/>
            </a:xfrm>
            <a:prstGeom prst="rect">
              <a:avLst/>
            </a:prstGeom>
            <a:noFill/>
            <a:ln w="9525">
              <a:noFill/>
              <a:miter lim="800000"/>
              <a:headEnd/>
              <a:tailEnd/>
            </a:ln>
          </p:spPr>
          <p:txBody>
            <a:bodyPr>
              <a:spAutoFit/>
            </a:bodyPr>
            <a:lstStyle/>
            <a:p>
              <a:pPr algn="ctr"/>
              <a:r>
                <a:rPr lang="es-ES" b="1" i="1">
                  <a:solidFill>
                    <a:schemeClr val="bg1"/>
                  </a:solidFill>
                  <a:latin typeface="Calibri" pitchFamily="34" charset="0"/>
                </a:rPr>
                <a:t>Distribución por año de nacimiento. Casos de Hepatitis C registrados en las UC para Hepatitis Virales (2007-2014)</a:t>
              </a:r>
            </a:p>
          </p:txBody>
        </p:sp>
      </p:grpSp>
      <p:sp>
        <p:nvSpPr>
          <p:cNvPr id="107522" name="9 CuadroTexto"/>
          <p:cNvSpPr txBox="1">
            <a:spLocks noChangeArrowheads="1"/>
          </p:cNvSpPr>
          <p:nvPr/>
        </p:nvSpPr>
        <p:spPr bwMode="auto">
          <a:xfrm>
            <a:off x="26988" y="5661025"/>
            <a:ext cx="8569325" cy="831850"/>
          </a:xfrm>
          <a:prstGeom prst="rect">
            <a:avLst/>
          </a:prstGeom>
          <a:noFill/>
          <a:ln w="9525">
            <a:noFill/>
            <a:miter lim="800000"/>
            <a:headEnd/>
            <a:tailEnd/>
          </a:ln>
        </p:spPr>
        <p:txBody>
          <a:bodyPr>
            <a:spAutoFit/>
          </a:bodyPr>
          <a:lstStyle/>
          <a:p>
            <a:r>
              <a:rPr lang="es-ES" sz="1200" i="1">
                <a:latin typeface="Calibri" pitchFamily="34" charset="0"/>
              </a:rPr>
              <a:t>La cohorte recomendada por el CDC incluye al 76 % de la población infectada de USA, pero solo al 53% de los pacientes atendidos en las UC. </a:t>
            </a:r>
          </a:p>
          <a:p>
            <a:r>
              <a:rPr lang="es-ES" sz="1200" i="1">
                <a:latin typeface="Calibri" pitchFamily="34" charset="0"/>
              </a:rPr>
              <a:t>Para tener una cobertura similar, necesitamos considerar una cohorte más  amplia: La cohorte 1945-1974 incluye 76 % de los pacientes registrados en  el software de las UC</a:t>
            </a:r>
          </a:p>
        </p:txBody>
      </p:sp>
      <p:sp>
        <p:nvSpPr>
          <p:cNvPr id="107523" name="4 CuadroTexto"/>
          <p:cNvSpPr txBox="1">
            <a:spLocks noChangeArrowheads="1"/>
          </p:cNvSpPr>
          <p:nvPr/>
        </p:nvSpPr>
        <p:spPr bwMode="auto">
          <a:xfrm>
            <a:off x="125413" y="0"/>
            <a:ext cx="9018587" cy="369888"/>
          </a:xfrm>
          <a:prstGeom prst="rect">
            <a:avLst/>
          </a:prstGeom>
          <a:noFill/>
          <a:ln w="9525">
            <a:noFill/>
            <a:miter lim="800000"/>
            <a:headEnd/>
            <a:tailEnd/>
          </a:ln>
        </p:spPr>
        <p:txBody>
          <a:bodyPr>
            <a:spAutoFit/>
          </a:bodyPr>
          <a:lstStyle/>
          <a:p>
            <a:pPr algn="ctr"/>
            <a:r>
              <a:rPr lang="es-ES" b="1" i="1">
                <a:solidFill>
                  <a:srgbClr val="FF0000"/>
                </a:solidFill>
                <a:latin typeface="Calibri" pitchFamily="34" charset="0"/>
              </a:rPr>
              <a:t>Distribución etarea de los pacientes registrados en el Software de UC (2007-2014)</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80523" y="188640"/>
          <a:ext cx="8604453" cy="5498658"/>
        </p:xfrm>
        <a:graphic>
          <a:graphicData uri="http://schemas.openxmlformats.org/drawingml/2006/table">
            <a:tbl>
              <a:tblPr firstRow="1" firstCol="1" bandRow="1">
                <a:tableStyleId>{5C22544A-7EE6-4342-B048-85BDC9FD1C3A}</a:tableStyleId>
              </a:tblPr>
              <a:tblGrid>
                <a:gridCol w="1385461"/>
                <a:gridCol w="656272"/>
                <a:gridCol w="656272"/>
                <a:gridCol w="656272"/>
                <a:gridCol w="656272"/>
                <a:gridCol w="656272"/>
                <a:gridCol w="656272"/>
                <a:gridCol w="656272"/>
                <a:gridCol w="656272"/>
                <a:gridCol w="656272"/>
                <a:gridCol w="656272"/>
                <a:gridCol w="656272"/>
              </a:tblGrid>
              <a:tr h="612720">
                <a:tc>
                  <a:txBody>
                    <a:bodyPr/>
                    <a:lstStyle/>
                    <a:p>
                      <a:pPr>
                        <a:lnSpc>
                          <a:spcPct val="115000"/>
                        </a:lnSpc>
                        <a:spcAft>
                          <a:spcPts val="0"/>
                        </a:spcAft>
                      </a:pPr>
                      <a:r>
                        <a:rPr lang="es-ES" sz="1600" dirty="0">
                          <a:effectLst/>
                        </a:rPr>
                        <a:t> </a:t>
                      </a:r>
                      <a:endParaRPr lang="es-ES" sz="1600" dirty="0">
                        <a:effectLst/>
                        <a:latin typeface="Calibri"/>
                        <a:ea typeface="Calibri"/>
                        <a:cs typeface="Times New Roman"/>
                      </a:endParaRPr>
                    </a:p>
                  </a:txBody>
                  <a:tcPr marL="44450" marR="44450" marT="0" marB="0" anchor="b"/>
                </a:tc>
                <a:tc rowSpan="2">
                  <a:txBody>
                    <a:bodyPr/>
                    <a:lstStyle/>
                    <a:p>
                      <a:pPr algn="ctr">
                        <a:lnSpc>
                          <a:spcPct val="115000"/>
                        </a:lnSpc>
                        <a:spcAft>
                          <a:spcPts val="0"/>
                        </a:spcAft>
                      </a:pPr>
                      <a:r>
                        <a:rPr lang="es-ES" sz="1600">
                          <a:effectLst/>
                        </a:rPr>
                        <a:t>Total de Casos</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 </a:t>
                      </a:r>
                      <a:endParaRPr lang="es-ES" sz="1600">
                        <a:effectLst/>
                        <a:latin typeface="Calibri"/>
                        <a:ea typeface="Calibri"/>
                        <a:cs typeface="Times New Roman"/>
                      </a:endParaRPr>
                    </a:p>
                  </a:txBody>
                  <a:tcPr marL="44450" marR="44450" marT="0" marB="0" anchor="b"/>
                </a:tc>
                <a:tc gridSpan="9">
                  <a:txBody>
                    <a:bodyPr/>
                    <a:lstStyle/>
                    <a:p>
                      <a:pPr algn="ctr">
                        <a:lnSpc>
                          <a:spcPct val="115000"/>
                        </a:lnSpc>
                        <a:spcAft>
                          <a:spcPts val="0"/>
                        </a:spcAft>
                      </a:pPr>
                      <a:r>
                        <a:rPr lang="es-ES" sz="1600">
                          <a:effectLst/>
                        </a:rPr>
                        <a:t>Factor de Riesgo (% por FR*, por cohorte)</a:t>
                      </a:r>
                      <a:endParaRPr lang="es-ES" sz="1600">
                        <a:effectLst/>
                        <a:latin typeface="Calibri"/>
                        <a:ea typeface="Calibri"/>
                        <a:cs typeface="Times New Roman"/>
                      </a:endParaRPr>
                    </a:p>
                  </a:txBody>
                  <a:tcPr marL="44450" marR="44450" marT="0" marB="0" anchor="b"/>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403504">
                <a:tc>
                  <a:txBody>
                    <a:bodyPr/>
                    <a:lstStyle/>
                    <a:p>
                      <a:pPr algn="ctr">
                        <a:lnSpc>
                          <a:spcPct val="115000"/>
                        </a:lnSpc>
                        <a:spcAft>
                          <a:spcPts val="0"/>
                        </a:spcAft>
                      </a:pPr>
                      <a:r>
                        <a:rPr lang="es-ES" sz="1600" dirty="0">
                          <a:effectLst/>
                        </a:rPr>
                        <a:t> </a:t>
                      </a:r>
                      <a:endParaRPr lang="es-ES" sz="1600" dirty="0">
                        <a:effectLst/>
                        <a:latin typeface="Calibri"/>
                        <a:ea typeface="Calibri"/>
                        <a:cs typeface="Times New Roman"/>
                      </a:endParaRPr>
                    </a:p>
                  </a:txBody>
                  <a:tcPr marL="44450" marR="44450" marT="0" marB="0" vert="vert270" anchor="ctr"/>
                </a:tc>
                <a:tc vMerge="1">
                  <a:txBody>
                    <a:bodyPr/>
                    <a:lstStyle/>
                    <a:p>
                      <a:endParaRPr lang="es-ES"/>
                    </a:p>
                  </a:txBody>
                  <a:tcPr/>
                </a:tc>
                <a:tc>
                  <a:txBody>
                    <a:bodyPr/>
                    <a:lstStyle/>
                    <a:p>
                      <a:pPr algn="ctr">
                        <a:lnSpc>
                          <a:spcPct val="115000"/>
                        </a:lnSpc>
                        <a:spcAft>
                          <a:spcPts val="0"/>
                        </a:spcAft>
                      </a:pPr>
                      <a:r>
                        <a:rPr lang="es-ES" sz="1600">
                          <a:effectLst/>
                        </a:rPr>
                        <a:t>Masculino</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Desconocido</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Cirugía</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Transfusión</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Alcoholismo</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DEV</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Drogas Inhalatoria</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Conducta sexual </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Tatuajes</a:t>
                      </a:r>
                      <a:endParaRPr lang="es-ES" sz="1600">
                        <a:effectLst/>
                        <a:latin typeface="Calibri"/>
                        <a:ea typeface="Calibri"/>
                        <a:cs typeface="Times New Roman"/>
                      </a:endParaRPr>
                    </a:p>
                  </a:txBody>
                  <a:tcPr marL="44450" marR="44450" marT="0" marB="0" vert="vert270" anchor="b"/>
                </a:tc>
                <a:tc>
                  <a:txBody>
                    <a:bodyPr/>
                    <a:lstStyle/>
                    <a:p>
                      <a:pPr algn="ctr">
                        <a:lnSpc>
                          <a:spcPct val="115000"/>
                        </a:lnSpc>
                        <a:spcAft>
                          <a:spcPts val="0"/>
                        </a:spcAft>
                      </a:pPr>
                      <a:r>
                        <a:rPr lang="es-ES" sz="1600">
                          <a:effectLst/>
                        </a:rPr>
                        <a:t>Inyectables</a:t>
                      </a:r>
                      <a:endParaRPr lang="es-ES" sz="1600">
                        <a:effectLst/>
                        <a:latin typeface="Calibri"/>
                        <a:ea typeface="Calibri"/>
                        <a:cs typeface="Times New Roman"/>
                      </a:endParaRPr>
                    </a:p>
                  </a:txBody>
                  <a:tcPr marL="44450" marR="44450" marT="0" marB="0" vert="vert270" anchor="b"/>
                </a:tc>
              </a:tr>
              <a:tr h="647813">
                <a:tc>
                  <a:txBody>
                    <a:bodyPr/>
                    <a:lstStyle/>
                    <a:p>
                      <a:pPr>
                        <a:lnSpc>
                          <a:spcPct val="115000"/>
                        </a:lnSpc>
                        <a:spcAft>
                          <a:spcPts val="0"/>
                        </a:spcAft>
                      </a:pPr>
                      <a:r>
                        <a:rPr lang="es-ES" sz="1600">
                          <a:effectLst/>
                        </a:rPr>
                        <a:t>Total de casos</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1380</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56%</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27%</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24%</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22%</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14%</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11%</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8%</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8%</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8%</a:t>
                      </a:r>
                      <a:endParaRPr lang="es-ES" sz="1600">
                        <a:effectLst/>
                        <a:latin typeface="Calibri"/>
                        <a:ea typeface="Calibri"/>
                        <a:cs typeface="Times New Roman"/>
                      </a:endParaRPr>
                    </a:p>
                  </a:txBody>
                  <a:tcPr marL="44450" marR="44450" marT="0" marB="0"/>
                </a:tc>
              </a:tr>
              <a:tr h="373974">
                <a:tc gridSpan="12">
                  <a:txBody>
                    <a:bodyPr/>
                    <a:lstStyle/>
                    <a:p>
                      <a:pPr>
                        <a:lnSpc>
                          <a:spcPct val="115000"/>
                        </a:lnSpc>
                        <a:spcAft>
                          <a:spcPts val="0"/>
                        </a:spcAft>
                      </a:pPr>
                      <a:r>
                        <a:rPr lang="es-ES" sz="1600" b="1" dirty="0">
                          <a:effectLst/>
                        </a:rPr>
                        <a:t> Casos registrados en las UC: Cohortes por año de nacimiento propuestas por recomendación CDC</a:t>
                      </a:r>
                      <a:r>
                        <a:rPr lang="es-ES" sz="1600" b="1" u="none" strike="noStrike" baseline="30000" dirty="0">
                          <a:effectLst/>
                          <a:hlinkClick r:id="" action="ppaction://hlinkfile" tooltip="Smith, 2012 #22758"/>
                        </a:rPr>
                        <a:t>2</a:t>
                      </a:r>
                      <a:endParaRPr lang="es-ES" sz="1600" b="1" dirty="0">
                        <a:effectLst/>
                        <a:latin typeface="Calibri"/>
                        <a:ea typeface="Calibri"/>
                        <a:cs typeface="Times New Roman"/>
                      </a:endParaRPr>
                    </a:p>
                  </a:txBody>
                  <a:tcPr marL="44450" marR="4445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14082">
                <a:tc>
                  <a:txBody>
                    <a:bodyPr/>
                    <a:lstStyle/>
                    <a:p>
                      <a:pPr>
                        <a:lnSpc>
                          <a:spcPct val="115000"/>
                        </a:lnSpc>
                        <a:spcAft>
                          <a:spcPts val="0"/>
                        </a:spcAft>
                      </a:pPr>
                      <a:r>
                        <a:rPr lang="es-ES" sz="1600">
                          <a:effectLst/>
                        </a:rPr>
                        <a:t>Hasta 1944</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131</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37%</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30%</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36%</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35%</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11%</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a:t>
                      </a:r>
                      <a:endParaRPr lang="es-ES" sz="1600">
                        <a:effectLst/>
                        <a:latin typeface="Calibri"/>
                        <a:ea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pPr algn="ctr">
                        <a:lnSpc>
                          <a:spcPct val="115000"/>
                        </a:lnSpc>
                        <a:spcAft>
                          <a:spcPts val="0"/>
                        </a:spcAft>
                      </a:pPr>
                      <a:r>
                        <a:rPr lang="es-ES" sz="1600">
                          <a:effectLst/>
                        </a:rPr>
                        <a:t>5%</a:t>
                      </a:r>
                      <a:endParaRPr lang="es-ES" sz="1600">
                        <a:effectLst/>
                        <a:latin typeface="Calibri"/>
                        <a:ea typeface="Calibri"/>
                        <a:cs typeface="Times New Roman"/>
                      </a:endParaRPr>
                    </a:p>
                  </a:txBody>
                  <a:tcPr marL="44450" marR="44450" marT="0" marB="0"/>
                </a:tc>
              </a:tr>
              <a:tr h="314082">
                <a:tc>
                  <a:txBody>
                    <a:bodyPr/>
                    <a:lstStyle/>
                    <a:p>
                      <a:pPr>
                        <a:lnSpc>
                          <a:spcPct val="115000"/>
                        </a:lnSpc>
                        <a:spcAft>
                          <a:spcPts val="0"/>
                        </a:spcAft>
                      </a:pPr>
                      <a:r>
                        <a:rPr lang="es-ES" sz="1600">
                          <a:effectLst/>
                        </a:rPr>
                        <a:t>1945-1965</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729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56%</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29%</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28%</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27%</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20%</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10%</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7%</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5%</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9%</a:t>
                      </a:r>
                      <a:endParaRPr lang="es-ES" sz="1600">
                        <a:effectLst/>
                        <a:latin typeface="Calibri"/>
                        <a:ea typeface="Calibri"/>
                        <a:cs typeface="Times New Roman"/>
                      </a:endParaRPr>
                    </a:p>
                  </a:txBody>
                  <a:tcPr marL="44450" marR="44450" marT="0" marB="0"/>
                </a:tc>
              </a:tr>
              <a:tr h="314082">
                <a:tc>
                  <a:txBody>
                    <a:bodyPr/>
                    <a:lstStyle/>
                    <a:p>
                      <a:pPr>
                        <a:lnSpc>
                          <a:spcPct val="115000"/>
                        </a:lnSpc>
                        <a:spcAft>
                          <a:spcPts val="0"/>
                        </a:spcAft>
                      </a:pPr>
                      <a:r>
                        <a:rPr lang="es-ES" sz="1600">
                          <a:effectLst/>
                        </a:rPr>
                        <a:t>Desde 1966</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520</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61%</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25%</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16%</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13%</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23%</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15%</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11%</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13%</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6%</a:t>
                      </a:r>
                      <a:endParaRPr lang="es-ES" sz="1600">
                        <a:effectLst/>
                        <a:latin typeface="Calibri"/>
                        <a:ea typeface="Calibri"/>
                        <a:cs typeface="Times New Roman"/>
                      </a:endParaRPr>
                    </a:p>
                  </a:txBody>
                  <a:tcPr marL="44450" marR="44450" marT="0" marB="0"/>
                </a:tc>
              </a:tr>
              <a:tr h="65866">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b="1" dirty="0">
                        <a:solidFill>
                          <a:srgbClr val="00B050"/>
                        </a:solidFill>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r>
              <a:tr h="314082">
                <a:tc gridSpan="12">
                  <a:txBody>
                    <a:bodyPr/>
                    <a:lstStyle/>
                    <a:p>
                      <a:pPr>
                        <a:lnSpc>
                          <a:spcPct val="115000"/>
                        </a:lnSpc>
                        <a:spcAft>
                          <a:spcPts val="0"/>
                        </a:spcAft>
                      </a:pPr>
                      <a:r>
                        <a:rPr lang="es-ES" sz="1600" b="1" dirty="0">
                          <a:solidFill>
                            <a:srgbClr val="00B050"/>
                          </a:solidFill>
                          <a:effectLst/>
                        </a:rPr>
                        <a:t> </a:t>
                      </a:r>
                      <a:r>
                        <a:rPr lang="es-ES" sz="1600" b="1" dirty="0">
                          <a:solidFill>
                            <a:srgbClr val="FFFFFF"/>
                          </a:solidFill>
                          <a:effectLst/>
                        </a:rPr>
                        <a:t>Casos registrados en las UC: Cohortes  por año de nacimiento , nuestra propuesta. </a:t>
                      </a:r>
                      <a:endParaRPr lang="es-ES" sz="1600" b="1" dirty="0">
                        <a:solidFill>
                          <a:srgbClr val="FFFFFF"/>
                        </a:solidFill>
                        <a:effectLst/>
                        <a:latin typeface="Calibri"/>
                        <a:ea typeface="Calibri"/>
                        <a:cs typeface="Times New Roman"/>
                      </a:endParaRPr>
                    </a:p>
                  </a:txBody>
                  <a:tcPr marL="44450" marR="4445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14082">
                <a:tc>
                  <a:txBody>
                    <a:bodyPr/>
                    <a:lstStyle/>
                    <a:p>
                      <a:pPr>
                        <a:lnSpc>
                          <a:spcPct val="115000"/>
                        </a:lnSpc>
                        <a:spcAft>
                          <a:spcPts val="0"/>
                        </a:spcAft>
                      </a:pPr>
                      <a:r>
                        <a:rPr lang="es-ES" sz="1600">
                          <a:effectLst/>
                        </a:rPr>
                        <a:t>Hasta 1944</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131</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37%</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30%</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36%</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FF0000"/>
                          </a:solidFill>
                          <a:effectLst/>
                        </a:rPr>
                        <a:t>35%</a:t>
                      </a:r>
                      <a:endParaRPr lang="es-ES" sz="1600" b="1" dirty="0">
                        <a:solidFill>
                          <a:srgbClr val="FF000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11%</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2%</a:t>
                      </a:r>
                      <a:endParaRPr lang="es-ES" sz="1600" dirty="0">
                        <a:effectLst/>
                        <a:latin typeface="Calibri"/>
                        <a:ea typeface="Calibri"/>
                        <a:cs typeface="Times New Roman"/>
                      </a:endParaRPr>
                    </a:p>
                  </a:txBody>
                  <a:tcPr marL="44450" marR="44450" marT="0" marB="0"/>
                </a:tc>
                <a:tc>
                  <a:txBody>
                    <a:bodyPr/>
                    <a:lstStyle/>
                    <a:p>
                      <a:endParaRPr lang="es-ES" sz="1600">
                        <a:effectLst/>
                        <a:latin typeface="Calibri"/>
                        <a:cs typeface="Times New Roman"/>
                      </a:endParaRPr>
                    </a:p>
                  </a:txBody>
                  <a:tcPr marL="44450" marR="44450" marT="0" marB="0"/>
                </a:tc>
                <a:tc>
                  <a:txBody>
                    <a:bodyPr/>
                    <a:lstStyle/>
                    <a:p>
                      <a:pPr algn="ctr">
                        <a:lnSpc>
                          <a:spcPct val="115000"/>
                        </a:lnSpc>
                        <a:spcAft>
                          <a:spcPts val="0"/>
                        </a:spcAft>
                      </a:pPr>
                      <a:r>
                        <a:rPr lang="es-ES" sz="1600">
                          <a:effectLst/>
                        </a:rPr>
                        <a:t>5%</a:t>
                      </a:r>
                      <a:endParaRPr lang="es-ES" sz="1600">
                        <a:effectLst/>
                        <a:latin typeface="Calibri"/>
                        <a:ea typeface="Calibri"/>
                        <a:cs typeface="Times New Roman"/>
                      </a:endParaRPr>
                    </a:p>
                  </a:txBody>
                  <a:tcPr marL="44450" marR="44450" marT="0" marB="0"/>
                </a:tc>
              </a:tr>
              <a:tr h="332315">
                <a:tc>
                  <a:txBody>
                    <a:bodyPr/>
                    <a:lstStyle/>
                    <a:p>
                      <a:pPr>
                        <a:lnSpc>
                          <a:spcPct val="115000"/>
                        </a:lnSpc>
                        <a:spcAft>
                          <a:spcPts val="0"/>
                        </a:spcAft>
                      </a:pPr>
                      <a:r>
                        <a:rPr lang="es-ES" sz="1600">
                          <a:effectLst/>
                        </a:rPr>
                        <a:t>1945  a 1974</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1049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59%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27%</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24%</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22%</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22%</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16%</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12%</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8%</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7%</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8%</a:t>
                      </a:r>
                      <a:endParaRPr lang="es-ES" sz="1600">
                        <a:effectLst/>
                        <a:latin typeface="Calibri"/>
                        <a:ea typeface="Calibri"/>
                        <a:cs typeface="Times New Roman"/>
                      </a:endParaRPr>
                    </a:p>
                  </a:txBody>
                  <a:tcPr marL="44450" marR="44450" marT="0" marB="0"/>
                </a:tc>
              </a:tr>
              <a:tr h="314082">
                <a:tc>
                  <a:txBody>
                    <a:bodyPr/>
                    <a:lstStyle/>
                    <a:p>
                      <a:pPr>
                        <a:lnSpc>
                          <a:spcPct val="115000"/>
                        </a:lnSpc>
                        <a:spcAft>
                          <a:spcPts val="0"/>
                        </a:spcAft>
                      </a:pPr>
                      <a:r>
                        <a:rPr lang="es-ES" sz="1600">
                          <a:effectLst/>
                        </a:rPr>
                        <a:t>desde 1975</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200</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49%</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B050"/>
                          </a:solidFill>
                          <a:effectLst/>
                        </a:rPr>
                        <a:t>30%</a:t>
                      </a:r>
                      <a:endParaRPr lang="es-ES" sz="1600" b="1" dirty="0">
                        <a:solidFill>
                          <a:srgbClr val="00B05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17%</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14%</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a:effectLst/>
                        </a:rPr>
                        <a:t>8%</a:t>
                      </a:r>
                      <a:endParaRPr lang="es-ES" sz="160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17%</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9%</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b="1" dirty="0">
                          <a:solidFill>
                            <a:srgbClr val="0070C0"/>
                          </a:solidFill>
                          <a:effectLst/>
                        </a:rPr>
                        <a:t>10%</a:t>
                      </a:r>
                      <a:endParaRPr lang="es-ES" sz="1600" b="1" dirty="0">
                        <a:solidFill>
                          <a:srgbClr val="0070C0"/>
                        </a:solidFill>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16%</a:t>
                      </a:r>
                      <a:endParaRPr lang="es-ES" sz="1600" dirty="0">
                        <a:effectLst/>
                        <a:latin typeface="Calibri"/>
                        <a:ea typeface="Calibri"/>
                        <a:cs typeface="Times New Roman"/>
                      </a:endParaRPr>
                    </a:p>
                  </a:txBody>
                  <a:tcPr marL="44450" marR="44450" marT="0" marB="0"/>
                </a:tc>
                <a:tc>
                  <a:txBody>
                    <a:bodyPr/>
                    <a:lstStyle/>
                    <a:p>
                      <a:pPr algn="ctr">
                        <a:lnSpc>
                          <a:spcPct val="115000"/>
                        </a:lnSpc>
                        <a:spcAft>
                          <a:spcPts val="0"/>
                        </a:spcAft>
                      </a:pPr>
                      <a:r>
                        <a:rPr lang="es-ES" sz="1600" dirty="0">
                          <a:effectLst/>
                        </a:rPr>
                        <a:t>4%</a:t>
                      </a:r>
                      <a:endParaRPr lang="es-ES" sz="1600" dirty="0">
                        <a:effectLst/>
                        <a:latin typeface="Calibri"/>
                        <a:ea typeface="Calibri"/>
                        <a:cs typeface="Times New Roman"/>
                      </a:endParaRPr>
                    </a:p>
                  </a:txBody>
                  <a:tcPr marL="44450" marR="44450" marT="0" marB="0"/>
                </a:tc>
              </a:tr>
            </a:tbl>
          </a:graphicData>
        </a:graphic>
      </p:graphicFrame>
      <p:sp>
        <p:nvSpPr>
          <p:cNvPr id="108546" name="1 Rectángulo"/>
          <p:cNvSpPr>
            <a:spLocks noChangeArrowheads="1"/>
          </p:cNvSpPr>
          <p:nvPr/>
        </p:nvSpPr>
        <p:spPr bwMode="auto">
          <a:xfrm>
            <a:off x="0" y="6092825"/>
            <a:ext cx="8785225" cy="646113"/>
          </a:xfrm>
          <a:prstGeom prst="rect">
            <a:avLst/>
          </a:prstGeom>
          <a:noFill/>
          <a:ln w="9525">
            <a:noFill/>
            <a:miter lim="800000"/>
            <a:headEnd/>
            <a:tailEnd/>
          </a:ln>
        </p:spPr>
        <p:txBody>
          <a:bodyPr>
            <a:spAutoFit/>
          </a:bodyPr>
          <a:lstStyle/>
          <a:p>
            <a:pPr marL="285750" indent="-285750">
              <a:buFont typeface="Wingdings" pitchFamily="2" charset="2"/>
              <a:buChar char="Ø"/>
            </a:pPr>
            <a:r>
              <a:rPr lang="es-ES">
                <a:latin typeface="Calibri" pitchFamily="34" charset="0"/>
              </a:rPr>
              <a:t>En esta serie los FR se asocian claramente a grupos etarios diferentes y el no registro de ellos es similar en todos.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765175"/>
            <a:ext cx="9144000" cy="5632450"/>
          </a:xfrm>
          <a:prstGeom prst="rect">
            <a:avLst/>
          </a:prstGeom>
        </p:spPr>
        <p:txBody>
          <a:bodyPr>
            <a:spAutoFit/>
          </a:bodyPr>
          <a:lstStyle/>
          <a:p>
            <a:pPr fontAlgn="auto">
              <a:spcBef>
                <a:spcPts val="0"/>
              </a:spcBef>
              <a:spcAft>
                <a:spcPts val="0"/>
              </a:spcAft>
              <a:defRPr/>
            </a:pPr>
            <a:r>
              <a:rPr lang="es-ES" sz="3200" dirty="0">
                <a:latin typeface="+mn-lt"/>
              </a:rPr>
              <a:t>Conclusiones:</a:t>
            </a:r>
          </a:p>
          <a:p>
            <a:pPr fontAlgn="auto">
              <a:spcBef>
                <a:spcPts val="0"/>
              </a:spcBef>
              <a:spcAft>
                <a:spcPts val="0"/>
              </a:spcAft>
              <a:defRPr/>
            </a:pPr>
            <a:endParaRPr lang="es-ES" sz="3200" dirty="0">
              <a:latin typeface="+mn-lt"/>
            </a:endParaRPr>
          </a:p>
          <a:p>
            <a:pPr marL="514350" indent="-514350" fontAlgn="auto">
              <a:spcBef>
                <a:spcPts val="0"/>
              </a:spcBef>
              <a:spcAft>
                <a:spcPts val="0"/>
              </a:spcAft>
              <a:buClr>
                <a:srgbClr val="FF0000"/>
              </a:buClr>
              <a:buFont typeface="Wingdings" pitchFamily="2" charset="2"/>
              <a:buChar char="Ø"/>
              <a:defRPr/>
            </a:pPr>
            <a:r>
              <a:rPr lang="es-ES" sz="2800" dirty="0">
                <a:latin typeface="+mn-lt"/>
              </a:rPr>
              <a:t>La distribución etaria de los pacientes registrados en esta serie es más amplia y joven que la de la población infectada en USA  sobre la que se asienta la recomendación del CDC del año 2012.</a:t>
            </a:r>
          </a:p>
          <a:p>
            <a:pPr marL="514350" indent="-514350" fontAlgn="auto">
              <a:spcBef>
                <a:spcPts val="0"/>
              </a:spcBef>
              <a:spcAft>
                <a:spcPts val="0"/>
              </a:spcAft>
              <a:buClr>
                <a:srgbClr val="FF0000"/>
              </a:buClr>
              <a:buFont typeface="Wingdings" pitchFamily="2" charset="2"/>
              <a:buChar char="Ø"/>
              <a:defRPr/>
            </a:pPr>
            <a:endParaRPr lang="es-ES" sz="2800" dirty="0">
              <a:latin typeface="+mn-lt"/>
            </a:endParaRPr>
          </a:p>
          <a:p>
            <a:pPr marL="514350" indent="-514350" fontAlgn="auto">
              <a:spcBef>
                <a:spcPts val="0"/>
              </a:spcBef>
              <a:spcAft>
                <a:spcPts val="0"/>
              </a:spcAft>
              <a:buClr>
                <a:srgbClr val="FF0000"/>
              </a:buClr>
              <a:buFont typeface="Wingdings" pitchFamily="2" charset="2"/>
              <a:buChar char="Ø"/>
              <a:defRPr/>
            </a:pPr>
            <a:endParaRPr lang="es-ES" sz="2800" dirty="0">
              <a:latin typeface="+mn-lt"/>
            </a:endParaRPr>
          </a:p>
          <a:p>
            <a:pPr marL="285750" indent="-285750" fontAlgn="auto">
              <a:spcBef>
                <a:spcPts val="0"/>
              </a:spcBef>
              <a:spcAft>
                <a:spcPts val="0"/>
              </a:spcAft>
              <a:buFont typeface="Wingdings" pitchFamily="2" charset="2"/>
              <a:buChar char="Ø"/>
              <a:defRPr/>
            </a:pPr>
            <a:endParaRPr lang="es-ES" dirty="0">
              <a:latin typeface="+mn-lt"/>
            </a:endParaRPr>
          </a:p>
          <a:p>
            <a:pPr marL="285750" indent="-285750" fontAlgn="auto">
              <a:spcBef>
                <a:spcPts val="0"/>
              </a:spcBef>
              <a:spcAft>
                <a:spcPts val="0"/>
              </a:spcAft>
              <a:buFont typeface="Wingdings" pitchFamily="2" charset="2"/>
              <a:buChar char="Ø"/>
              <a:defRPr/>
            </a:pPr>
            <a:endParaRPr lang="es-ES" dirty="0">
              <a:latin typeface="+mn-lt"/>
            </a:endParaRPr>
          </a:p>
          <a:p>
            <a:pPr algn="ctr" fontAlgn="auto">
              <a:spcBef>
                <a:spcPts val="0"/>
              </a:spcBef>
              <a:spcAft>
                <a:spcPts val="0"/>
              </a:spcAft>
              <a:defRPr/>
            </a:pPr>
            <a:r>
              <a:rPr lang="es-ES" dirty="0">
                <a:latin typeface="+mn-lt"/>
              </a:rPr>
              <a:t> </a:t>
            </a:r>
            <a:r>
              <a:rPr lang="es-ES" sz="2800" b="1" i="1" dirty="0">
                <a:solidFill>
                  <a:srgbClr val="FF0000"/>
                </a:solidFill>
                <a:latin typeface="+mn-lt"/>
              </a:rPr>
              <a:t>Por lo tanto,  la recomendación del CDC de USA no debería ser extrapolada a nuestro país.</a:t>
            </a:r>
          </a:p>
          <a:p>
            <a:pPr marL="285750" indent="-285750" fontAlgn="auto">
              <a:spcBef>
                <a:spcPts val="0"/>
              </a:spcBef>
              <a:spcAft>
                <a:spcPts val="0"/>
              </a:spcAft>
              <a:buFont typeface="Wingdings" pitchFamily="2" charset="2"/>
              <a:buChar char="Ø"/>
              <a:defRPr/>
            </a:pPr>
            <a:endParaRPr lang="es-ES" dirty="0">
              <a:solidFill>
                <a:srgbClr val="FF0000"/>
              </a:solidFill>
              <a:latin typeface="+mn-lt"/>
            </a:endParaRPr>
          </a:p>
          <a:p>
            <a:pPr marL="285750" indent="-285750" fontAlgn="auto">
              <a:spcBef>
                <a:spcPts val="0"/>
              </a:spcBef>
              <a:spcAft>
                <a:spcPts val="0"/>
              </a:spcAft>
              <a:buFont typeface="Wingdings" pitchFamily="2" charset="2"/>
              <a:buChar char="Ø"/>
              <a:defRPr/>
            </a:pPr>
            <a:endParaRPr lang="es-ES" dirty="0">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a:srcRect/>
          <a:stretch>
            <a:fillRect/>
          </a:stretch>
        </p:blipFill>
        <p:spPr bwMode="auto">
          <a:xfrm>
            <a:off x="3175" y="1887538"/>
            <a:ext cx="8961438" cy="2765425"/>
          </a:xfrm>
          <a:prstGeom prst="rect">
            <a:avLst/>
          </a:prstGeom>
          <a:noFill/>
          <a:ln w="9525">
            <a:noFill/>
            <a:miter lim="800000"/>
            <a:headEnd/>
            <a:tailEnd/>
          </a:ln>
        </p:spPr>
      </p:pic>
      <p:sp>
        <p:nvSpPr>
          <p:cNvPr id="4" name="3 Rectángulo"/>
          <p:cNvSpPr/>
          <p:nvPr/>
        </p:nvSpPr>
        <p:spPr>
          <a:xfrm>
            <a:off x="47625" y="4652963"/>
            <a:ext cx="9218613" cy="1816100"/>
          </a:xfrm>
          <a:prstGeom prst="rect">
            <a:avLst/>
          </a:prstGeom>
        </p:spPr>
        <p:txBody>
          <a:bodyPr>
            <a:spAutoFit/>
          </a:bodyPr>
          <a:lstStyle/>
          <a:p>
            <a:pPr fontAlgn="auto">
              <a:spcBef>
                <a:spcPts val="0"/>
              </a:spcBef>
              <a:spcAft>
                <a:spcPts val="0"/>
              </a:spcAft>
              <a:defRPr/>
            </a:pPr>
            <a:r>
              <a:rPr lang="es-ES" sz="1600" b="1" dirty="0">
                <a:solidFill>
                  <a:schemeClr val="accent1"/>
                </a:solidFill>
                <a:latin typeface="+mn-lt"/>
              </a:rPr>
              <a:t>1.7 ¿En quiénes se debe investigar el HCV? Ventajas y desventajas del </a:t>
            </a:r>
            <a:r>
              <a:rPr lang="es-ES" sz="1600" b="1" i="1" dirty="0" err="1">
                <a:solidFill>
                  <a:schemeClr val="accent1"/>
                </a:solidFill>
                <a:latin typeface="+mn-lt"/>
              </a:rPr>
              <a:t>screening</a:t>
            </a:r>
            <a:r>
              <a:rPr lang="es-ES" sz="1600" b="1" i="1" dirty="0">
                <a:solidFill>
                  <a:schemeClr val="accent1"/>
                </a:solidFill>
                <a:latin typeface="+mn-lt"/>
              </a:rPr>
              <a:t> </a:t>
            </a:r>
            <a:r>
              <a:rPr lang="es-ES" sz="1600" b="1" dirty="0">
                <a:solidFill>
                  <a:schemeClr val="accent1"/>
                </a:solidFill>
                <a:latin typeface="+mn-lt"/>
              </a:rPr>
              <a:t>universal</a:t>
            </a:r>
          </a:p>
          <a:p>
            <a:pPr fontAlgn="auto">
              <a:spcBef>
                <a:spcPts val="0"/>
              </a:spcBef>
              <a:spcAft>
                <a:spcPts val="0"/>
              </a:spcAft>
              <a:defRPr/>
            </a:pPr>
            <a:r>
              <a:rPr lang="es-ES" sz="1600" b="1" dirty="0">
                <a:solidFill>
                  <a:schemeClr val="accent1"/>
                </a:solidFill>
                <a:latin typeface="+mn-lt"/>
              </a:rPr>
              <a:t>Se sugiere realizar </a:t>
            </a:r>
            <a:r>
              <a:rPr lang="es-ES" sz="1600" b="1" i="1" dirty="0" err="1">
                <a:solidFill>
                  <a:schemeClr val="accent1"/>
                </a:solidFill>
                <a:latin typeface="+mn-lt"/>
              </a:rPr>
              <a:t>screening</a:t>
            </a:r>
            <a:r>
              <a:rPr lang="es-ES" sz="1600" b="1" i="1" dirty="0">
                <a:solidFill>
                  <a:schemeClr val="accent1"/>
                </a:solidFill>
                <a:latin typeface="+mn-lt"/>
              </a:rPr>
              <a:t> </a:t>
            </a:r>
            <a:r>
              <a:rPr lang="es-ES" sz="1600" b="1" dirty="0">
                <a:solidFill>
                  <a:schemeClr val="accent1"/>
                </a:solidFill>
                <a:latin typeface="+mn-lt"/>
              </a:rPr>
              <a:t>en todos los individuos alguna vez en la vida y es mandatorio en todos aquellos con algún factor de riesgo</a:t>
            </a:r>
            <a:r>
              <a:rPr lang="es-ES" sz="1600" dirty="0">
                <a:solidFill>
                  <a:schemeClr val="tx2">
                    <a:lumMod val="40000"/>
                    <a:lumOff val="60000"/>
                  </a:schemeClr>
                </a:solidFill>
                <a:latin typeface="+mn-lt"/>
              </a:rPr>
              <a:t>. </a:t>
            </a:r>
          </a:p>
          <a:p>
            <a:pPr fontAlgn="auto">
              <a:spcBef>
                <a:spcPts val="0"/>
              </a:spcBef>
              <a:spcAft>
                <a:spcPts val="0"/>
              </a:spcAft>
              <a:defRPr/>
            </a:pPr>
            <a:r>
              <a:rPr lang="es-ES" sz="1600" dirty="0">
                <a:latin typeface="+mn-lt"/>
              </a:rPr>
              <a:t>A corto plazo, las desventajas que plantea esta estrategia son exclusivamente económicos, pero a largo plazo, los beneficios de diagnosticar y tratar tempranamente la hepatitis C, supera el costo de tratamiento de cirrosis descompensada,</a:t>
            </a:r>
          </a:p>
          <a:p>
            <a:pPr fontAlgn="auto">
              <a:spcBef>
                <a:spcPts val="0"/>
              </a:spcBef>
              <a:spcAft>
                <a:spcPts val="0"/>
              </a:spcAft>
              <a:defRPr/>
            </a:pPr>
            <a:r>
              <a:rPr lang="es-ES" sz="1600" dirty="0">
                <a:latin typeface="+mn-lt"/>
              </a:rPr>
              <a:t>HCC y trasplante hepático.</a:t>
            </a:r>
          </a:p>
        </p:txBody>
      </p:sp>
      <p:sp>
        <p:nvSpPr>
          <p:cNvPr id="110595" name="4 Rectángulo"/>
          <p:cNvSpPr>
            <a:spLocks noChangeArrowheads="1"/>
          </p:cNvSpPr>
          <p:nvPr/>
        </p:nvSpPr>
        <p:spPr bwMode="auto">
          <a:xfrm>
            <a:off x="-1588" y="333375"/>
            <a:ext cx="8966201" cy="1322388"/>
          </a:xfrm>
          <a:prstGeom prst="rect">
            <a:avLst/>
          </a:prstGeom>
          <a:noFill/>
          <a:ln w="9525">
            <a:noFill/>
            <a:miter lim="800000"/>
            <a:headEnd/>
            <a:tailEnd/>
          </a:ln>
        </p:spPr>
        <p:txBody>
          <a:bodyPr>
            <a:spAutoFit/>
          </a:bodyPr>
          <a:lstStyle/>
          <a:p>
            <a:pPr marL="285750" indent="-285750">
              <a:buClr>
                <a:srgbClr val="FF0000"/>
              </a:buClr>
              <a:buFont typeface="Wingdings" pitchFamily="2" charset="2"/>
              <a:buChar char="Ø"/>
            </a:pPr>
            <a:r>
              <a:rPr lang="es-ES" sz="2000">
                <a:latin typeface="Calibri" pitchFamily="34" charset="0"/>
              </a:rPr>
              <a:t>Ante la carencia de estudios poblacionales que permitan una recomendación de tamizaje dirigida a una CN en particular, estos hallazgos concuerdan con la recomendación del Consenso Argentino de Hepatitis C 2013 que sugiere el tamizaje       universal “una vez en la vida” en toda la población. </a:t>
            </a:r>
          </a:p>
        </p:txBody>
      </p:sp>
      <p:sp>
        <p:nvSpPr>
          <p:cNvPr id="110596" name="2 Marcador de contenido"/>
          <p:cNvSpPr>
            <a:spLocks noGrp="1"/>
          </p:cNvSpPr>
          <p:nvPr>
            <p:ph idx="1"/>
          </p:nvPr>
        </p:nvSpPr>
        <p:spPr>
          <a:xfrm>
            <a:off x="377825" y="1628775"/>
            <a:ext cx="8229600" cy="4525963"/>
          </a:xfrm>
        </p:spPr>
        <p:txBody>
          <a:bodyPr/>
          <a:lstStyle/>
          <a:p>
            <a:pPr eaLnBrk="1" hangingPunct="1"/>
            <a:endParaRPr lang="es-ES" smtClean="0"/>
          </a:p>
          <a:p>
            <a:pPr eaLnBrk="1" hangingPunct="1"/>
            <a:endParaRPr lang="es-E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950" y="692150"/>
            <a:ext cx="8785225" cy="2185988"/>
          </a:xfrm>
          <a:prstGeom prst="rect">
            <a:avLst/>
          </a:prstGeom>
          <a:noFill/>
        </p:spPr>
        <p:txBody>
          <a:bodyPr>
            <a:spAutoFit/>
          </a:bodyPr>
          <a:lstStyle/>
          <a:p>
            <a:pPr fontAlgn="auto">
              <a:spcBef>
                <a:spcPts val="0"/>
              </a:spcBef>
              <a:spcAft>
                <a:spcPts val="0"/>
              </a:spcAft>
              <a:defRPr/>
            </a:pPr>
            <a:r>
              <a:rPr lang="es-ES" sz="2800" b="1" i="1" dirty="0">
                <a:latin typeface="+mn-lt"/>
              </a:rPr>
              <a:t>Limitaciones de este estudio:</a:t>
            </a:r>
          </a:p>
          <a:p>
            <a:pPr fontAlgn="auto">
              <a:spcBef>
                <a:spcPts val="0"/>
              </a:spcBef>
              <a:spcAft>
                <a:spcPts val="0"/>
              </a:spcAft>
              <a:defRPr/>
            </a:pPr>
            <a:endParaRPr lang="es-ES" b="1" i="1" dirty="0">
              <a:latin typeface="+mn-lt"/>
            </a:endParaRPr>
          </a:p>
          <a:p>
            <a:pPr fontAlgn="auto">
              <a:spcBef>
                <a:spcPts val="0"/>
              </a:spcBef>
              <a:spcAft>
                <a:spcPts val="0"/>
              </a:spcAft>
              <a:defRPr/>
            </a:pPr>
            <a:endParaRPr lang="es-ES" b="1" i="1" dirty="0">
              <a:latin typeface="+mn-lt"/>
            </a:endParaRP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Se analizó una muestra de pacientes diagnosticados que accedieron al sistema de salud , frente a un muestreo representativo de la población general (NANHES) que sustenta la recomendación del CDC</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2"/>
          <a:srcRect/>
          <a:stretch>
            <a:fillRect/>
          </a:stretch>
        </p:blipFill>
        <p:spPr bwMode="auto">
          <a:xfrm>
            <a:off x="358775" y="17463"/>
            <a:ext cx="7924800" cy="370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95288" y="476250"/>
            <a:ext cx="8748712" cy="3570288"/>
          </a:xfrm>
          <a:prstGeom prst="rect">
            <a:avLst/>
          </a:prstGeom>
          <a:noFill/>
        </p:spPr>
        <p:txBody>
          <a:bodyPr>
            <a:spAutoFit/>
          </a:bodyPr>
          <a:lstStyle/>
          <a:p>
            <a:pPr fontAlgn="auto">
              <a:spcBef>
                <a:spcPts val="0"/>
              </a:spcBef>
              <a:spcAft>
                <a:spcPts val="0"/>
              </a:spcAft>
              <a:defRPr/>
            </a:pPr>
            <a:r>
              <a:rPr lang="es-ES" sz="2800" b="1" i="1" dirty="0">
                <a:solidFill>
                  <a:srgbClr val="FF0000"/>
                </a:solidFill>
                <a:latin typeface="+mn-lt"/>
              </a:rPr>
              <a:t>Conclusión:</a:t>
            </a:r>
          </a:p>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Establecer una estrategia óptima de tamizaje requiere conocer la prevalencia y distribución etaria de los individuos infectados</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Ante la carencia de esta información, el tamizaje universal una vez en la vida debe ser una política de salud pública</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Cualquier estrategia de tamizaje debe ser acompañada por un acceso al diagnóstico y tratamiento equitativo , y una capacitación del personal de salud adecuada. </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p:cNvPicPr>
            <a:picLocks noChangeAspect="1" noChangeArrowheads="1"/>
          </p:cNvPicPr>
          <p:nvPr/>
        </p:nvPicPr>
        <p:blipFill>
          <a:blip r:embed="rId2"/>
          <a:srcRect/>
          <a:stretch>
            <a:fillRect/>
          </a:stretch>
        </p:blipFill>
        <p:spPr bwMode="auto">
          <a:xfrm>
            <a:off x="0" y="0"/>
            <a:ext cx="4932363" cy="3579813"/>
          </a:xfrm>
          <a:prstGeom prst="rect">
            <a:avLst/>
          </a:prstGeom>
          <a:noFill/>
          <a:ln w="9525">
            <a:noFill/>
            <a:miter lim="800000"/>
            <a:headEnd/>
            <a:tailEnd/>
          </a:ln>
        </p:spPr>
      </p:pic>
      <p:pic>
        <p:nvPicPr>
          <p:cNvPr id="115714" name="Picture 3"/>
          <p:cNvPicPr>
            <a:picLocks noChangeAspect="1" noChangeArrowheads="1"/>
          </p:cNvPicPr>
          <p:nvPr/>
        </p:nvPicPr>
        <p:blipFill>
          <a:blip r:embed="rId3"/>
          <a:srcRect/>
          <a:stretch>
            <a:fillRect/>
          </a:stretch>
        </p:blipFill>
        <p:spPr bwMode="auto">
          <a:xfrm>
            <a:off x="4162425" y="3351213"/>
            <a:ext cx="5002213" cy="3506787"/>
          </a:xfrm>
          <a:prstGeom prst="rect">
            <a:avLst/>
          </a:prstGeom>
          <a:noFill/>
          <a:ln w="9525">
            <a:noFill/>
            <a:miter lim="800000"/>
            <a:headEnd/>
            <a:tailEnd/>
          </a:ln>
        </p:spPr>
      </p:pic>
      <p:sp>
        <p:nvSpPr>
          <p:cNvPr id="115715" name="3 Rectángulo"/>
          <p:cNvSpPr>
            <a:spLocks noChangeArrowheads="1"/>
          </p:cNvSpPr>
          <p:nvPr/>
        </p:nvSpPr>
        <p:spPr bwMode="auto">
          <a:xfrm>
            <a:off x="0" y="5126038"/>
            <a:ext cx="4572000" cy="460375"/>
          </a:xfrm>
          <a:prstGeom prst="rect">
            <a:avLst/>
          </a:prstGeom>
          <a:noFill/>
          <a:ln w="9525">
            <a:noFill/>
            <a:miter lim="800000"/>
            <a:headEnd/>
            <a:tailEnd/>
          </a:ln>
        </p:spPr>
        <p:txBody>
          <a:bodyPr>
            <a:spAutoFit/>
          </a:bodyPr>
          <a:lstStyle/>
          <a:p>
            <a:r>
              <a:rPr lang="es-ES" sz="1200">
                <a:latin typeface="Calibri" pitchFamily="34" charset="0"/>
              </a:rPr>
              <a:t>http://www.msal.gob.ar/images/stories/ryc/graficos/0000000488cnt-2013-09_folleto-hepatitis-2013.pdf</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 name="Rectangle 1026"/>
          <p:cNvSpPr>
            <a:spLocks noChangeArrowheads="1"/>
          </p:cNvSpPr>
          <p:nvPr/>
        </p:nvSpPr>
        <p:spPr bwMode="auto">
          <a:xfrm>
            <a:off x="2743200" y="5105400"/>
            <a:ext cx="3581400" cy="381000"/>
          </a:xfrm>
          <a:prstGeom prst="rect">
            <a:avLst/>
          </a:prstGeom>
          <a:solidFill>
            <a:srgbClr val="0099FF"/>
          </a:solidFill>
          <a:ln w="9525">
            <a:miter lim="800000"/>
            <a:headEnd/>
            <a:tailEnd/>
          </a:ln>
          <a:scene3d>
            <a:camera prst="legacyObliqueTopRight"/>
            <a:lightRig rig="legacyFlat3" dir="r"/>
          </a:scene3d>
          <a:sp3d extrusionH="277800" prstMaterial="legacyMatte">
            <a:bevelT w="13500" h="13500" prst="angle"/>
            <a:bevelB w="13500" h="13500" prst="angle"/>
            <a:extrusionClr>
              <a:srgbClr val="0099FF"/>
            </a:extrusionClr>
          </a:sp3d>
        </p:spPr>
        <p:txBody>
          <a:bodyPr wrap="none" anchor="ctr">
            <a:flatTx/>
          </a:bodyPr>
          <a:lstStyle/>
          <a:p>
            <a:endParaRPr lang="es-AR">
              <a:latin typeface="Calibri" pitchFamily="34" charset="0"/>
              <a:cs typeface="Arial" charset="0"/>
            </a:endParaRPr>
          </a:p>
        </p:txBody>
      </p:sp>
      <p:sp>
        <p:nvSpPr>
          <p:cNvPr id="2174" name="Rectangle 1027"/>
          <p:cNvSpPr>
            <a:spLocks noChangeArrowheads="1"/>
          </p:cNvSpPr>
          <p:nvPr/>
        </p:nvSpPr>
        <p:spPr bwMode="auto">
          <a:xfrm>
            <a:off x="1905000" y="3505200"/>
            <a:ext cx="5257800" cy="381000"/>
          </a:xfrm>
          <a:prstGeom prst="rect">
            <a:avLst/>
          </a:prstGeom>
          <a:solidFill>
            <a:srgbClr val="0099FF"/>
          </a:solidFill>
          <a:ln w="9525">
            <a:miter lim="800000"/>
            <a:headEnd/>
            <a:tailEnd/>
          </a:ln>
          <a:scene3d>
            <a:camera prst="legacyObliqueTopRight"/>
            <a:lightRig rig="legacyFlat3" dir="r"/>
          </a:scene3d>
          <a:sp3d extrusionH="277800" prstMaterial="legacyMatte">
            <a:bevelT w="13500" h="13500" prst="angle"/>
            <a:bevelB w="13500" h="13500" prst="angle"/>
            <a:extrusionClr>
              <a:srgbClr val="0099FF"/>
            </a:extrusionClr>
          </a:sp3d>
        </p:spPr>
        <p:txBody>
          <a:bodyPr wrap="none" anchor="ctr">
            <a:flatTx/>
          </a:bodyPr>
          <a:lstStyle/>
          <a:p>
            <a:endParaRPr lang="es-AR">
              <a:latin typeface="Calibri" pitchFamily="34" charset="0"/>
              <a:cs typeface="Arial" charset="0"/>
            </a:endParaRPr>
          </a:p>
        </p:txBody>
      </p:sp>
      <p:sp>
        <p:nvSpPr>
          <p:cNvPr id="2175" name="Rectangle 1028"/>
          <p:cNvSpPr>
            <a:spLocks noChangeArrowheads="1"/>
          </p:cNvSpPr>
          <p:nvPr/>
        </p:nvSpPr>
        <p:spPr bwMode="auto">
          <a:xfrm>
            <a:off x="4114800" y="1600200"/>
            <a:ext cx="762000" cy="990600"/>
          </a:xfrm>
          <a:prstGeom prst="rect">
            <a:avLst/>
          </a:prstGeom>
          <a:solidFill>
            <a:srgbClr val="0099FF"/>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0099FF"/>
            </a:extrusionClr>
          </a:sp3d>
        </p:spPr>
        <p:txBody>
          <a:bodyPr wrap="none" anchor="ctr">
            <a:flatTx/>
          </a:bodyPr>
          <a:lstStyle/>
          <a:p>
            <a:endParaRPr lang="es-AR">
              <a:latin typeface="Calibri" pitchFamily="34" charset="0"/>
              <a:cs typeface="Arial" charset="0"/>
            </a:endParaRPr>
          </a:p>
        </p:txBody>
      </p:sp>
      <p:graphicFrame>
        <p:nvGraphicFramePr>
          <p:cNvPr id="2172" name="Object 124"/>
          <p:cNvGraphicFramePr>
            <a:graphicFrameLocks noChangeAspect="1"/>
          </p:cNvGraphicFramePr>
          <p:nvPr/>
        </p:nvGraphicFramePr>
        <p:xfrm>
          <a:off x="4114800" y="1600200"/>
          <a:ext cx="777875" cy="990600"/>
        </p:xfrm>
        <a:graphic>
          <a:graphicData uri="http://schemas.openxmlformats.org/presentationml/2006/ole">
            <mc:AlternateContent xmlns:mc="http://schemas.openxmlformats.org/markup-compatibility/2006">
              <mc:Choice xmlns:v="urn:schemas-microsoft-com:vml" Requires="v">
                <p:oleObj spid="_x0000_s2175" name="Imagen de mapa de bits" r:id="rId3" imgW="800212" imgH="1019048" progId="PBrush">
                  <p:embed/>
                </p:oleObj>
              </mc:Choice>
              <mc:Fallback>
                <p:oleObj name="Imagen de mapa de bits" r:id="rId3" imgW="800212" imgH="1019048" progId="PBrush">
                  <p:embed/>
                  <p:pic>
                    <p:nvPicPr>
                      <p:cNvPr id="0" name="Picture 1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1600200"/>
                        <a:ext cx="7778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pic>
                </p:oleObj>
              </mc:Fallback>
            </mc:AlternateContent>
          </a:graphicData>
        </a:graphic>
      </p:graphicFrame>
      <p:sp>
        <p:nvSpPr>
          <p:cNvPr id="2176" name="Text Box 1030"/>
          <p:cNvSpPr txBox="1">
            <a:spLocks noChangeArrowheads="1"/>
          </p:cNvSpPr>
          <p:nvPr/>
        </p:nvSpPr>
        <p:spPr bwMode="auto">
          <a:xfrm>
            <a:off x="0" y="2743200"/>
            <a:ext cx="9144000" cy="3319463"/>
          </a:xfrm>
          <a:prstGeom prst="rect">
            <a:avLst/>
          </a:prstGeom>
          <a:noFill/>
          <a:ln w="9525">
            <a:noFill/>
            <a:miter lim="800000"/>
            <a:headEnd/>
            <a:tailEnd/>
          </a:ln>
        </p:spPr>
        <p:txBody>
          <a:bodyPr>
            <a:spAutoFit/>
          </a:bodyPr>
          <a:lstStyle/>
          <a:p>
            <a:pPr algn="ctr">
              <a:spcBef>
                <a:spcPct val="50000"/>
              </a:spcBef>
            </a:pPr>
            <a:r>
              <a:rPr lang="es-ES_tradnl">
                <a:latin typeface="Comic Sans MS" pitchFamily="66" charset="0"/>
                <a:cs typeface="Arial" charset="0"/>
              </a:rPr>
              <a:t>SERVICIO  HEPATITIS Y GASTROENTERITIS</a:t>
            </a:r>
          </a:p>
          <a:p>
            <a:pPr algn="ctr">
              <a:lnSpc>
                <a:spcPct val="70000"/>
              </a:lnSpc>
              <a:spcBef>
                <a:spcPct val="50000"/>
              </a:spcBef>
            </a:pPr>
            <a:r>
              <a:rPr lang="es-ES_tradnl">
                <a:latin typeface="Comic Sans MS" pitchFamily="66" charset="0"/>
                <a:cs typeface="Arial" charset="0"/>
              </a:rPr>
              <a:t>DEPARTAMENTO  VIROLOGIA</a:t>
            </a:r>
          </a:p>
          <a:p>
            <a:pPr algn="ctr">
              <a:spcBef>
                <a:spcPct val="50000"/>
              </a:spcBef>
            </a:pPr>
            <a:r>
              <a:rPr lang="es-ES_tradnl" b="1">
                <a:latin typeface="Comic Sans MS" pitchFamily="66" charset="0"/>
                <a:cs typeface="Arial" charset="0"/>
              </a:rPr>
              <a:t>LABORATORIO NACIONAL DE REFERENCIA</a:t>
            </a:r>
          </a:p>
          <a:p>
            <a:pPr algn="ctr">
              <a:spcBef>
                <a:spcPct val="50000"/>
              </a:spcBef>
            </a:pPr>
            <a:r>
              <a:rPr lang="es-ES_tradnl">
                <a:latin typeface="Comic Sans MS" pitchFamily="66" charset="0"/>
                <a:cs typeface="Arial" charset="0"/>
              </a:rPr>
              <a:t>INSTITUTO NACIONAL DE ENFERMEDADES INFECCIOSAS (INEI)</a:t>
            </a:r>
          </a:p>
          <a:p>
            <a:pPr algn="ctr">
              <a:spcBef>
                <a:spcPct val="50000"/>
              </a:spcBef>
            </a:pPr>
            <a:r>
              <a:rPr lang="es-ES_tradnl">
                <a:latin typeface="Comic Sans MS" pitchFamily="66" charset="0"/>
                <a:cs typeface="Arial" charset="0"/>
              </a:rPr>
              <a:t>ADMINISTRACION NACIONAL DE LABORATORIOS E INSTITUTOS DE</a:t>
            </a:r>
          </a:p>
          <a:p>
            <a:pPr algn="ctr">
              <a:lnSpc>
                <a:spcPct val="70000"/>
              </a:lnSpc>
              <a:spcBef>
                <a:spcPct val="50000"/>
              </a:spcBef>
            </a:pPr>
            <a:r>
              <a:rPr lang="es-ES_tradnl">
                <a:latin typeface="Comic Sans MS" pitchFamily="66" charset="0"/>
                <a:cs typeface="Arial" charset="0"/>
              </a:rPr>
              <a:t> SALUD (ANLIS)</a:t>
            </a:r>
          </a:p>
          <a:p>
            <a:pPr algn="ctr">
              <a:spcBef>
                <a:spcPct val="50000"/>
              </a:spcBef>
            </a:pPr>
            <a:r>
              <a:rPr lang="es-ES_tradnl" b="1">
                <a:latin typeface="Comic Sans MS" pitchFamily="66" charset="0"/>
                <a:cs typeface="Arial" charset="0"/>
              </a:rPr>
              <a:t>“Dr. Carlos Gregorio Malbrán”</a:t>
            </a:r>
          </a:p>
          <a:p>
            <a:pPr algn="ctr">
              <a:spcBef>
                <a:spcPct val="50000"/>
              </a:spcBef>
            </a:pPr>
            <a:r>
              <a:rPr lang="es-ES" sz="2800">
                <a:latin typeface="Comic Sans MS" pitchFamily="66" charset="0"/>
                <a:cs typeface="Arial" charset="0"/>
              </a:rPr>
              <a:t>http://www.anlis.gov.ar/INEI/virolog/hepatitis</a:t>
            </a:r>
            <a:endParaRPr lang="es-ES" sz="2400">
              <a:latin typeface="Times New Roman" pitchFamily="18" charset="0"/>
              <a:cs typeface="Arial" charset="0"/>
            </a:endParaRPr>
          </a:p>
        </p:txBody>
      </p:sp>
      <p:sp>
        <p:nvSpPr>
          <p:cNvPr id="9" name="WordArt 12"/>
          <p:cNvSpPr>
            <a:spLocks noChangeArrowheads="1" noChangeShapeType="1" noTextEdit="1"/>
          </p:cNvSpPr>
          <p:nvPr/>
        </p:nvSpPr>
        <p:spPr bwMode="auto">
          <a:xfrm>
            <a:off x="4114800" y="5916613"/>
            <a:ext cx="4781550" cy="657225"/>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FF0000"/>
                </a:solidFill>
                <a:effectLst>
                  <a:outerShdw dist="125724" dir="18900000" algn="ctr" rotWithShape="0">
                    <a:srgbClr val="000099"/>
                  </a:outerShdw>
                </a:effectLst>
                <a:latin typeface="Impact"/>
              </a:rPr>
              <a:t>GRACIAS POR SU ATENCION</a:t>
            </a:r>
          </a:p>
        </p:txBody>
      </p:sp>
      <p:pic>
        <p:nvPicPr>
          <p:cNvPr id="2178" name="Picture 9" descr="DSC00050"/>
          <p:cNvPicPr>
            <a:picLocks noChangeAspect="1" noChangeArrowheads="1"/>
          </p:cNvPicPr>
          <p:nvPr/>
        </p:nvPicPr>
        <p:blipFill>
          <a:blip r:embed="rId5"/>
          <a:srcRect/>
          <a:stretch>
            <a:fillRect/>
          </a:stretch>
        </p:blipFill>
        <p:spPr bwMode="auto">
          <a:xfrm>
            <a:off x="0" y="0"/>
            <a:ext cx="3992563" cy="2781300"/>
          </a:xfrm>
          <a:prstGeom prst="rect">
            <a:avLst/>
          </a:prstGeom>
          <a:noFill/>
          <a:ln w="9525">
            <a:noFill/>
            <a:miter lim="800000"/>
            <a:headEnd/>
            <a:tailEnd/>
          </a:ln>
        </p:spPr>
      </p:pic>
      <p:pic>
        <p:nvPicPr>
          <p:cNvPr id="2179" name="Picture 2"/>
          <p:cNvPicPr>
            <a:picLocks noChangeAspect="1" noChangeArrowheads="1"/>
          </p:cNvPicPr>
          <p:nvPr/>
        </p:nvPicPr>
        <p:blipFill>
          <a:blip r:embed="rId6"/>
          <a:srcRect/>
          <a:stretch>
            <a:fillRect/>
          </a:stretch>
        </p:blipFill>
        <p:spPr bwMode="auto">
          <a:xfrm>
            <a:off x="5160963" y="41275"/>
            <a:ext cx="3983037" cy="2781300"/>
          </a:xfrm>
          <a:prstGeom prst="rect">
            <a:avLst/>
          </a:prstGeom>
          <a:noFill/>
          <a:ln w="9525">
            <a:noFill/>
            <a:miter lim="800000"/>
            <a:headEnd/>
            <a:tailEnd/>
          </a:ln>
        </p:spPr>
      </p:pic>
      <p:sp>
        <p:nvSpPr>
          <p:cNvPr id="2180" name="Text Box 16"/>
          <p:cNvSpPr txBox="1">
            <a:spLocks noChangeArrowheads="1"/>
          </p:cNvSpPr>
          <p:nvPr/>
        </p:nvSpPr>
        <p:spPr bwMode="auto">
          <a:xfrm>
            <a:off x="20638" y="6062663"/>
            <a:ext cx="3170237" cy="366712"/>
          </a:xfrm>
          <a:prstGeom prst="rect">
            <a:avLst/>
          </a:prstGeom>
          <a:noFill/>
          <a:ln w="9525">
            <a:noFill/>
            <a:miter lim="800000"/>
            <a:headEnd/>
            <a:tailEnd/>
          </a:ln>
        </p:spPr>
        <p:txBody>
          <a:bodyPr lIns="90000" tIns="46800" rIns="90000" bIns="46800">
            <a:spAutoFit/>
          </a:bodyPr>
          <a:lstStyle/>
          <a:p>
            <a:pPr>
              <a:spcBef>
                <a:spcPct val="50000"/>
              </a:spcBef>
            </a:pPr>
            <a:r>
              <a:rPr lang="es-ES">
                <a:latin typeface="Comic Sans MS" pitchFamily="66" charset="0"/>
                <a:cs typeface="Arial" charset="0"/>
              </a:rPr>
              <a:t>svladimirsky@anlis.gov.ar</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p:cNvPicPr>
            <a:picLocks noChangeAspect="1" noChangeArrowheads="1"/>
          </p:cNvPicPr>
          <p:nvPr/>
        </p:nvPicPr>
        <p:blipFill>
          <a:blip r:embed="rId2"/>
          <a:srcRect/>
          <a:stretch>
            <a:fillRect/>
          </a:stretch>
        </p:blipFill>
        <p:spPr bwMode="auto">
          <a:xfrm>
            <a:off x="0" y="333375"/>
            <a:ext cx="5194300" cy="6294438"/>
          </a:xfrm>
          <a:prstGeom prst="rect">
            <a:avLst/>
          </a:prstGeom>
          <a:noFill/>
          <a:ln w="9525">
            <a:noFill/>
            <a:miter lim="800000"/>
            <a:headEnd/>
            <a:tailEnd/>
          </a:ln>
        </p:spPr>
      </p:pic>
      <p:sp>
        <p:nvSpPr>
          <p:cNvPr id="4" name="3 Rectángulo"/>
          <p:cNvSpPr/>
          <p:nvPr/>
        </p:nvSpPr>
        <p:spPr>
          <a:xfrm>
            <a:off x="395288" y="4652963"/>
            <a:ext cx="4799012" cy="71437"/>
          </a:xfrm>
          <a:prstGeom prst="rect">
            <a:avLst/>
          </a:prstGeom>
          <a:solidFill>
            <a:srgbClr val="FFFF0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88913"/>
            <a:ext cx="9144000" cy="3138487"/>
          </a:xfrm>
          <a:prstGeom prst="rect">
            <a:avLst/>
          </a:prstGeom>
          <a:noFill/>
        </p:spPr>
        <p:txBody>
          <a:bodyPr>
            <a:spAutoFit/>
          </a:bodyPr>
          <a:lstStyle/>
          <a:p>
            <a:pPr fontAlgn="auto">
              <a:spcBef>
                <a:spcPts val="0"/>
              </a:spcBef>
              <a:spcAft>
                <a:spcPts val="0"/>
              </a:spcAft>
              <a:defRPr/>
            </a:pPr>
            <a:r>
              <a:rPr lang="es-ES" sz="3600" b="1" i="1" dirty="0">
                <a:solidFill>
                  <a:srgbClr val="FF0000"/>
                </a:solidFill>
                <a:latin typeface="+mn-lt"/>
              </a:rPr>
              <a:t>Tamizaje:</a:t>
            </a:r>
          </a:p>
          <a:p>
            <a:pPr fontAlgn="auto">
              <a:spcBef>
                <a:spcPts val="0"/>
              </a:spcBef>
              <a:spcAft>
                <a:spcPts val="0"/>
              </a:spcAft>
              <a:defRPr/>
            </a:pPr>
            <a:endParaRPr lang="es-ES" dirty="0">
              <a:latin typeface="+mn-lt"/>
            </a:endParaRPr>
          </a:p>
          <a:p>
            <a:pPr fontAlgn="auto">
              <a:spcBef>
                <a:spcPts val="0"/>
              </a:spcBef>
              <a:spcAft>
                <a:spcPts val="0"/>
              </a:spcAft>
              <a:defRPr/>
            </a:pPr>
            <a:endParaRPr lang="es-ES" b="1" i="1" dirty="0">
              <a:latin typeface="+mn-lt"/>
            </a:endParaRPr>
          </a:p>
          <a:p>
            <a:pPr marL="285750" indent="-285750" fontAlgn="auto">
              <a:spcBef>
                <a:spcPts val="0"/>
              </a:spcBef>
              <a:spcAft>
                <a:spcPts val="0"/>
              </a:spcAft>
              <a:buClr>
                <a:srgbClr val="FF0000"/>
              </a:buClr>
              <a:buFont typeface="Wingdings" pitchFamily="2" charset="2"/>
              <a:buChar char="Ø"/>
              <a:defRPr/>
            </a:pPr>
            <a:r>
              <a:rPr lang="es-ES" b="1" i="1" dirty="0">
                <a:latin typeface="+mn-lt"/>
              </a:rPr>
              <a:t>Universal </a:t>
            </a:r>
          </a:p>
          <a:p>
            <a:pPr fontAlgn="auto">
              <a:spcBef>
                <a:spcPts val="0"/>
              </a:spcBef>
              <a:spcAft>
                <a:spcPts val="0"/>
              </a:spcAft>
              <a:buClr>
                <a:srgbClr val="FF0000"/>
              </a:buClr>
              <a:defRPr/>
            </a:pPr>
            <a:r>
              <a:rPr lang="es-ES" dirty="0">
                <a:latin typeface="+mn-lt"/>
              </a:rPr>
              <a:t>Dirigido a todos los individuos en una cierta categoría (</a:t>
            </a:r>
            <a:r>
              <a:rPr lang="es-ES" dirty="0" err="1">
                <a:latin typeface="+mn-lt"/>
              </a:rPr>
              <a:t>ej</a:t>
            </a:r>
            <a:r>
              <a:rPr lang="es-ES" dirty="0">
                <a:latin typeface="+mn-lt"/>
              </a:rPr>
              <a:t>: todos los individuos en un cierto rango etario)</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b="1" i="1" dirty="0">
                <a:latin typeface="+mn-lt"/>
              </a:rPr>
              <a:t>Selectivo:</a:t>
            </a:r>
          </a:p>
          <a:p>
            <a:pPr fontAlgn="auto">
              <a:spcBef>
                <a:spcPts val="0"/>
              </a:spcBef>
              <a:spcAft>
                <a:spcPts val="0"/>
              </a:spcAft>
              <a:buClr>
                <a:srgbClr val="FF0000"/>
              </a:buClr>
              <a:defRPr/>
            </a:pPr>
            <a:r>
              <a:rPr lang="es-ES" dirty="0">
                <a:latin typeface="+mn-lt"/>
              </a:rPr>
              <a:t>Dirigido a Individuos con factor/res de riesgo conocidos para la enfermedad particular</a:t>
            </a:r>
          </a:p>
        </p:txBody>
      </p:sp>
      <p:sp>
        <p:nvSpPr>
          <p:cNvPr id="57346" name="5 CuadroTexto"/>
          <p:cNvSpPr txBox="1">
            <a:spLocks noChangeArrowheads="1"/>
          </p:cNvSpPr>
          <p:nvPr/>
        </p:nvSpPr>
        <p:spPr bwMode="auto">
          <a:xfrm>
            <a:off x="323850" y="3933825"/>
            <a:ext cx="8569325" cy="1754188"/>
          </a:xfrm>
          <a:prstGeom prst="rect">
            <a:avLst/>
          </a:prstGeom>
          <a:noFill/>
          <a:ln w="9525">
            <a:noFill/>
            <a:miter lim="800000"/>
            <a:headEnd/>
            <a:tailEnd/>
          </a:ln>
        </p:spPr>
        <p:txBody>
          <a:bodyPr>
            <a:spAutoFit/>
          </a:bodyPr>
          <a:lstStyle/>
          <a:p>
            <a:r>
              <a:rPr lang="es-ES">
                <a:latin typeface="Calibri" pitchFamily="34" charset="0"/>
              </a:rPr>
              <a:t>«El hecho de que el tamizaje se realice en individuos sanos es una de las limitaciones a su uso por parte de los médicos clínicos»</a:t>
            </a:r>
          </a:p>
          <a:p>
            <a:endParaRPr lang="es-ES">
              <a:latin typeface="Calibri" pitchFamily="34" charset="0"/>
            </a:endParaRPr>
          </a:p>
          <a:p>
            <a:r>
              <a:rPr lang="es-ES">
                <a:latin typeface="Calibri" pitchFamily="34" charset="0"/>
              </a:rPr>
              <a:t>El tamizaje </a:t>
            </a:r>
            <a:r>
              <a:rPr lang="es-ES" b="1" i="1">
                <a:latin typeface="Calibri" pitchFamily="34" charset="0"/>
              </a:rPr>
              <a:t>no </a:t>
            </a:r>
            <a:r>
              <a:rPr lang="es-ES">
                <a:latin typeface="Calibri" pitchFamily="34" charset="0"/>
              </a:rPr>
              <a:t>debe ser considerado diagnóstico. Individuos detectados positivos o sospechosos con el tamizaje deben ser referidos a atención médica y tratamiento si corresponde </a:t>
            </a:r>
          </a:p>
        </p:txBody>
      </p:sp>
      <p:sp>
        <p:nvSpPr>
          <p:cNvPr id="57347" name="4 Rectángulo"/>
          <p:cNvSpPr>
            <a:spLocks noChangeArrowheads="1"/>
          </p:cNvSpPr>
          <p:nvPr/>
        </p:nvSpPr>
        <p:spPr bwMode="auto">
          <a:xfrm>
            <a:off x="179388" y="6027738"/>
            <a:ext cx="9324975" cy="400050"/>
          </a:xfrm>
          <a:prstGeom prst="rect">
            <a:avLst/>
          </a:prstGeom>
          <a:noFill/>
          <a:ln w="9525">
            <a:noFill/>
            <a:miter lim="800000"/>
            <a:headEnd/>
            <a:tailEnd/>
          </a:ln>
        </p:spPr>
        <p:txBody>
          <a:bodyPr>
            <a:spAutoFit/>
          </a:bodyPr>
          <a:lstStyle/>
          <a:p>
            <a:r>
              <a:rPr lang="en-US" sz="1000">
                <a:latin typeface="Calibri" pitchFamily="34" charset="0"/>
              </a:rPr>
              <a:t>Wilson JMG, Jungner G. Principles and practice of screening for disease. Public Health Papers, No. 34. Geneva, Switzerland: World Health Organization; 1968. </a:t>
            </a:r>
            <a:r>
              <a:rPr lang="en-US" sz="1000">
                <a:latin typeface="Calibri" pitchFamily="34" charset="0"/>
                <a:hlinkClick r:id="rId3"/>
              </a:rPr>
              <a:t>http://whqlibdoc.who.int/php/</a:t>
            </a:r>
            <a:r>
              <a:rPr lang="en-US" sz="1000">
                <a:latin typeface="Calibri" pitchFamily="34" charset="0"/>
              </a:rPr>
              <a:t> WHO_PHP_34.pdf. Accessed Novi 2015</a:t>
            </a:r>
            <a:endParaRPr lang="es-ES" sz="10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CuadroTexto"/>
          <p:cNvSpPr txBox="1">
            <a:spLocks noChangeArrowheads="1"/>
          </p:cNvSpPr>
          <p:nvPr/>
        </p:nvSpPr>
        <p:spPr bwMode="auto">
          <a:xfrm>
            <a:off x="3175" y="428625"/>
            <a:ext cx="7704138" cy="522288"/>
          </a:xfrm>
          <a:prstGeom prst="rect">
            <a:avLst/>
          </a:prstGeom>
          <a:noFill/>
          <a:ln w="9525">
            <a:noFill/>
            <a:miter lim="800000"/>
            <a:headEnd/>
            <a:tailEnd/>
          </a:ln>
        </p:spPr>
        <p:txBody>
          <a:bodyPr>
            <a:spAutoFit/>
          </a:bodyPr>
          <a:lstStyle/>
          <a:p>
            <a:r>
              <a:rPr lang="es-ES" sz="2800" b="1" i="1">
                <a:solidFill>
                  <a:srgbClr val="FF0000"/>
                </a:solidFill>
                <a:latin typeface="Calibri" pitchFamily="34" charset="0"/>
              </a:rPr>
              <a:t>Beneficios del Tamizaje para Hepatitis C</a:t>
            </a:r>
          </a:p>
        </p:txBody>
      </p:sp>
      <p:sp>
        <p:nvSpPr>
          <p:cNvPr id="4" name="3 CuadroTexto"/>
          <p:cNvSpPr txBox="1"/>
          <p:nvPr/>
        </p:nvSpPr>
        <p:spPr>
          <a:xfrm>
            <a:off x="179388" y="1341438"/>
            <a:ext cx="8640762" cy="4524375"/>
          </a:xfrm>
          <a:prstGeom prst="rect">
            <a:avLst/>
          </a:prstGeom>
          <a:noFill/>
        </p:spPr>
        <p:txBody>
          <a:bodyPr>
            <a:spAutoFit/>
          </a:bodyPr>
          <a:lstStyle/>
          <a:p>
            <a:pPr fontAlgn="auto">
              <a:spcBef>
                <a:spcPts val="0"/>
              </a:spcBef>
              <a:spcAft>
                <a:spcPts val="0"/>
              </a:spcAft>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HCV es una causa importante de morbilidad y mortalidad</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Muchos individuos desconocen que están infectados</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La infección es </a:t>
            </a:r>
            <a:r>
              <a:rPr lang="es-ES" b="1" i="1" dirty="0">
                <a:latin typeface="+mn-lt"/>
              </a:rPr>
              <a:t>CURABLE</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Si se identifican a las personas con hepatitis C crónica  antes de que desarrollen fibrosis avanzada, cirrosis, o carcinoma </a:t>
            </a:r>
            <a:r>
              <a:rPr lang="es-ES" dirty="0" err="1">
                <a:latin typeface="+mn-lt"/>
              </a:rPr>
              <a:t>hepatocelular</a:t>
            </a:r>
            <a:r>
              <a:rPr lang="es-ES" dirty="0">
                <a:latin typeface="+mn-lt"/>
              </a:rPr>
              <a:t>, se espera que el 90% -100% respondan al tratamiento</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Pacientes que erradican la infección antes de desarrollar cirrosis tienen  una expectativa de vida similar a la de individuos no infectados.</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Si se desarrolla cirrosis antes del tratamiento, la erradicación de la infección elimina el riesgo de falla </a:t>
            </a:r>
            <a:r>
              <a:rPr lang="es-ES" dirty="0" err="1">
                <a:latin typeface="+mn-lt"/>
              </a:rPr>
              <a:t>hepatica</a:t>
            </a:r>
            <a:r>
              <a:rPr lang="es-ES" dirty="0">
                <a:latin typeface="+mn-lt"/>
              </a:rPr>
              <a:t> y reduce marcadamente el riesgo de </a:t>
            </a:r>
            <a:r>
              <a:rPr lang="es-ES" dirty="0" err="1">
                <a:latin typeface="+mn-lt"/>
              </a:rPr>
              <a:t>hepatocarcinoma</a:t>
            </a:r>
            <a:r>
              <a:rPr lang="es-ES" dirty="0">
                <a:latin typeface="+mn-lt"/>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395288" y="404813"/>
            <a:ext cx="8532812" cy="4124325"/>
          </a:xfrm>
          <a:prstGeom prst="rect">
            <a:avLst/>
          </a:prstGeom>
        </p:spPr>
        <p:txBody>
          <a:bodyPr>
            <a:spAutoFit/>
          </a:bodyPr>
          <a:lstStyle/>
          <a:p>
            <a:pPr fontAlgn="auto">
              <a:spcBef>
                <a:spcPts val="0"/>
              </a:spcBef>
              <a:spcAft>
                <a:spcPts val="0"/>
              </a:spcAft>
              <a:defRPr/>
            </a:pPr>
            <a:r>
              <a:rPr lang="es-ES" sz="2800" b="1" i="1" dirty="0">
                <a:solidFill>
                  <a:srgbClr val="FF0000"/>
                </a:solidFill>
                <a:latin typeface="+mn-lt"/>
              </a:rPr>
              <a:t>Inconvenientes del tamizaje de la hepatitis C</a:t>
            </a:r>
          </a:p>
          <a:p>
            <a:pPr fontAlgn="auto">
              <a:spcBef>
                <a:spcPts val="0"/>
              </a:spcBef>
              <a:spcAft>
                <a:spcPts val="0"/>
              </a:spcAft>
              <a:defRPr/>
            </a:pPr>
            <a:endParaRPr lang="es-ES" b="1" i="1" dirty="0">
              <a:solidFill>
                <a:srgbClr val="FF0000"/>
              </a:solidFill>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Preocupación o ansiedad de un paciente mientras espera el resultado</a:t>
            </a:r>
          </a:p>
          <a:p>
            <a:pPr marL="342900" indent="-342900" fontAlgn="auto">
              <a:spcBef>
                <a:spcPts val="0"/>
              </a:spcBef>
              <a:spcAft>
                <a:spcPts val="0"/>
              </a:spcAft>
              <a:buClr>
                <a:srgbClr val="FF0000"/>
              </a:buClr>
              <a:buFont typeface="Wingdings" pitchFamily="2" charset="2"/>
              <a:buChar char="Ø"/>
              <a:defRPr/>
            </a:pPr>
            <a:endParaRPr lang="es-ES" dirty="0">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Preocupación por la cobertura de los costos del tratamiento</a:t>
            </a:r>
          </a:p>
          <a:p>
            <a:pPr marL="342900" indent="-342900" fontAlgn="auto">
              <a:spcBef>
                <a:spcPts val="0"/>
              </a:spcBef>
              <a:spcAft>
                <a:spcPts val="0"/>
              </a:spcAft>
              <a:buClr>
                <a:srgbClr val="FF0000"/>
              </a:buClr>
              <a:buFont typeface="Wingdings" pitchFamily="2" charset="2"/>
              <a:buChar char="Ø"/>
              <a:defRPr/>
            </a:pPr>
            <a:endParaRPr lang="es-ES" dirty="0">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Preocupación por los efectos adversos del tratamiento o complicaciones de la biopsia</a:t>
            </a:r>
          </a:p>
          <a:p>
            <a:pPr marL="342900" indent="-342900" fontAlgn="auto">
              <a:spcBef>
                <a:spcPts val="0"/>
              </a:spcBef>
              <a:spcAft>
                <a:spcPts val="0"/>
              </a:spcAft>
              <a:buClr>
                <a:srgbClr val="FF0000"/>
              </a:buClr>
              <a:buFont typeface="Wingdings" pitchFamily="2" charset="2"/>
              <a:buChar char="Ø"/>
              <a:defRPr/>
            </a:pPr>
            <a:endParaRPr lang="es-ES" dirty="0">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Temor de los individuos de ser estigmatizados por un resultado positivo</a:t>
            </a:r>
          </a:p>
          <a:p>
            <a:pPr marL="342900" indent="-342900" fontAlgn="auto">
              <a:spcBef>
                <a:spcPts val="0"/>
              </a:spcBef>
              <a:spcAft>
                <a:spcPts val="0"/>
              </a:spcAft>
              <a:buClr>
                <a:srgbClr val="FF0000"/>
              </a:buClr>
              <a:buFont typeface="Wingdings" pitchFamily="2" charset="2"/>
              <a:buChar char="Ø"/>
              <a:defRPr/>
            </a:pPr>
            <a:endParaRPr lang="es-ES" dirty="0">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 Falsos positivos</a:t>
            </a:r>
          </a:p>
          <a:p>
            <a:pPr marL="342900" indent="-342900" fontAlgn="auto">
              <a:spcBef>
                <a:spcPts val="0"/>
              </a:spcBef>
              <a:spcAft>
                <a:spcPts val="0"/>
              </a:spcAft>
              <a:buClr>
                <a:srgbClr val="FF0000"/>
              </a:buClr>
              <a:buFont typeface="Wingdings" pitchFamily="2" charset="2"/>
              <a:buChar char="Ø"/>
              <a:defRPr/>
            </a:pPr>
            <a:endParaRPr lang="es-ES" dirty="0">
              <a:latin typeface="+mn-lt"/>
            </a:endParaRPr>
          </a:p>
          <a:p>
            <a:pPr marL="342900" indent="-342900" fontAlgn="auto">
              <a:spcBef>
                <a:spcPts val="0"/>
              </a:spcBef>
              <a:spcAft>
                <a:spcPts val="0"/>
              </a:spcAft>
              <a:buClr>
                <a:srgbClr val="FF0000"/>
              </a:buClr>
              <a:buFont typeface="Wingdings" pitchFamily="2" charset="2"/>
              <a:buChar char="Ø"/>
              <a:defRPr/>
            </a:pPr>
            <a:r>
              <a:rPr lang="es-ES" dirty="0">
                <a:latin typeface="+mn-lt"/>
              </a:rPr>
              <a:t>Falta de capacidad para tratar a todos los casos nuevos que fueran a diagnosticarse</a:t>
            </a:r>
            <a:br>
              <a:rPr lang="es-ES" dirty="0">
                <a:latin typeface="+mn-lt"/>
              </a:rPr>
            </a:br>
            <a:endParaRPr lang="es-ES"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12725" y="169863"/>
            <a:ext cx="8569325" cy="4708525"/>
          </a:xfrm>
          <a:prstGeom prst="rect">
            <a:avLst/>
          </a:prstGeom>
        </p:spPr>
        <p:txBody>
          <a:bodyPr>
            <a:spAutoFit/>
          </a:bodyPr>
          <a:lstStyle/>
          <a:p>
            <a:pPr fontAlgn="auto">
              <a:spcBef>
                <a:spcPts val="0"/>
              </a:spcBef>
              <a:spcAft>
                <a:spcPts val="0"/>
              </a:spcAft>
              <a:defRPr/>
            </a:pPr>
            <a:r>
              <a:rPr lang="es-ES" sz="2800" b="1" i="1" dirty="0">
                <a:solidFill>
                  <a:srgbClr val="FF0000"/>
                </a:solidFill>
                <a:latin typeface="+mn-lt"/>
              </a:rPr>
              <a:t>Limitaciones de la detección de la hepatitis C</a:t>
            </a:r>
          </a:p>
          <a:p>
            <a:pPr fontAlgn="auto">
              <a:spcBef>
                <a:spcPts val="0"/>
              </a:spcBef>
              <a:spcAft>
                <a:spcPts val="0"/>
              </a:spcAft>
              <a:defRPr/>
            </a:pPr>
            <a:endParaRPr lang="es-ES" sz="2800" b="1" i="1" dirty="0">
              <a:solidFill>
                <a:srgbClr val="FF0000"/>
              </a:solidFill>
              <a:latin typeface="+mn-lt"/>
            </a:endParaRPr>
          </a:p>
          <a:p>
            <a:pPr fontAlgn="auto">
              <a:spcBef>
                <a:spcPts val="0"/>
              </a:spcBef>
              <a:spcAft>
                <a:spcPts val="0"/>
              </a:spcAft>
              <a:defRPr/>
            </a:pPr>
            <a:endParaRPr lang="es-ES" sz="2800" b="1" i="1" dirty="0">
              <a:solidFill>
                <a:srgbClr val="FF0000"/>
              </a:solidFill>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limitado acceso a la salud.</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cobertura médica  inadecuada</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Desconocimiento de la prevalencia de la infección, de la historia natural y de los test y tratamiento disponibles. </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Reporte inadecuado de los comportamientos de riesgo de los individuos. </a:t>
            </a:r>
          </a:p>
          <a:p>
            <a:pPr marL="285750" indent="-285750" fontAlgn="auto">
              <a:spcBef>
                <a:spcPts val="0"/>
              </a:spcBef>
              <a:spcAft>
                <a:spcPts val="0"/>
              </a:spcAft>
              <a:buClr>
                <a:srgbClr val="FF0000"/>
              </a:buClr>
              <a:buFont typeface="Wingdings" pitchFamily="2" charset="2"/>
              <a:buChar char="Ø"/>
              <a:defRPr/>
            </a:pPr>
            <a:endParaRPr lang="es-ES" dirty="0">
              <a:latin typeface="+mn-lt"/>
            </a:endParaRPr>
          </a:p>
          <a:p>
            <a:pPr marL="285750" indent="-285750" fontAlgn="auto">
              <a:spcBef>
                <a:spcPts val="0"/>
              </a:spcBef>
              <a:spcAft>
                <a:spcPts val="0"/>
              </a:spcAft>
              <a:buClr>
                <a:srgbClr val="FF0000"/>
              </a:buClr>
              <a:buFont typeface="Wingdings" pitchFamily="2" charset="2"/>
              <a:buChar char="Ø"/>
              <a:defRPr/>
            </a:pPr>
            <a:r>
              <a:rPr lang="es-ES" dirty="0">
                <a:latin typeface="+mn-lt"/>
              </a:rPr>
              <a:t>Falta de conocimiento/experiencia  del personal médico sobre las políticas o guías respecto al tamizaje</a:t>
            </a:r>
          </a:p>
          <a:p>
            <a:pPr marL="285750" indent="-285750" fontAlgn="auto">
              <a:spcBef>
                <a:spcPts val="0"/>
              </a:spcBef>
              <a:spcAft>
                <a:spcPts val="0"/>
              </a:spcAft>
              <a:buClr>
                <a:srgbClr val="FF0000"/>
              </a:buClr>
              <a:buFont typeface="Wingdings" pitchFamily="2" charset="2"/>
              <a:buChar char="ü"/>
              <a:defRPr/>
            </a:pPr>
            <a:endParaRPr lang="es-ES" dirty="0">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4497</TotalTime>
  <Words>4287</Words>
  <Application>Microsoft Office PowerPoint</Application>
  <PresentationFormat>Presentación en pantalla (4:3)</PresentationFormat>
  <Paragraphs>528</Paragraphs>
  <Slides>48</Slides>
  <Notes>16</Notes>
  <HiddenSlides>2</HiddenSlides>
  <MMClips>0</MMClips>
  <ScaleCrop>false</ScaleCrop>
  <HeadingPairs>
    <vt:vector size="6" baseType="variant">
      <vt:variant>
        <vt:lpstr>Tema</vt:lpstr>
      </vt:variant>
      <vt:variant>
        <vt:i4>4</vt:i4>
      </vt:variant>
      <vt:variant>
        <vt:lpstr>Servidores OLE incrustados</vt:lpstr>
      </vt:variant>
      <vt:variant>
        <vt:i4>1</vt:i4>
      </vt:variant>
      <vt:variant>
        <vt:lpstr>Títulos de diapositiva</vt:lpstr>
      </vt:variant>
      <vt:variant>
        <vt:i4>48</vt:i4>
      </vt:variant>
    </vt:vector>
  </HeadingPairs>
  <TitlesOfParts>
    <vt:vector size="53" baseType="lpstr">
      <vt:lpstr>Diseño personalizado</vt:lpstr>
      <vt:lpstr>Tema de Office</vt:lpstr>
      <vt:lpstr>2_Diseño personalizado</vt:lpstr>
      <vt:lpstr>1_Diseño personalizado</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anlis2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svladimirsky</dc:creator>
  <cp:lastModifiedBy>svladimirsky</cp:lastModifiedBy>
  <cp:revision>193</cp:revision>
  <dcterms:created xsi:type="dcterms:W3CDTF">2015-05-07T17:36:11Z</dcterms:created>
  <dcterms:modified xsi:type="dcterms:W3CDTF">2015-11-30T11:21:02Z</dcterms:modified>
</cp:coreProperties>
</file>