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0"/>
  </p:notesMasterIdLst>
  <p:handoutMasterIdLst>
    <p:handoutMasterId r:id="rId71"/>
  </p:handoutMasterIdLst>
  <p:sldIdLst>
    <p:sldId id="412" r:id="rId2"/>
    <p:sldId id="260" r:id="rId3"/>
    <p:sldId id="256" r:id="rId4"/>
    <p:sldId id="264" r:id="rId5"/>
    <p:sldId id="421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2" r:id="rId15"/>
    <p:sldId id="339" r:id="rId16"/>
    <p:sldId id="423" r:id="rId17"/>
    <p:sldId id="370" r:id="rId18"/>
    <p:sldId id="337" r:id="rId19"/>
    <p:sldId id="344" r:id="rId20"/>
    <p:sldId id="367" r:id="rId21"/>
    <p:sldId id="369" r:id="rId22"/>
    <p:sldId id="273" r:id="rId23"/>
    <p:sldId id="262" r:id="rId24"/>
    <p:sldId id="263" r:id="rId25"/>
    <p:sldId id="257" r:id="rId26"/>
    <p:sldId id="351" r:id="rId27"/>
    <p:sldId id="411" r:id="rId28"/>
    <p:sldId id="354" r:id="rId29"/>
    <p:sldId id="355" r:id="rId30"/>
    <p:sldId id="366" r:id="rId31"/>
    <p:sldId id="268" r:id="rId32"/>
    <p:sldId id="357" r:id="rId33"/>
    <p:sldId id="393" r:id="rId34"/>
    <p:sldId id="394" r:id="rId35"/>
    <p:sldId id="276" r:id="rId36"/>
    <p:sldId id="277" r:id="rId37"/>
    <p:sldId id="278" r:id="rId38"/>
    <p:sldId id="279" r:id="rId39"/>
    <p:sldId id="387" r:id="rId40"/>
    <p:sldId id="395" r:id="rId41"/>
    <p:sldId id="374" r:id="rId42"/>
    <p:sldId id="375" r:id="rId43"/>
    <p:sldId id="376" r:id="rId44"/>
    <p:sldId id="380" r:id="rId45"/>
    <p:sldId id="381" r:id="rId46"/>
    <p:sldId id="396" r:id="rId47"/>
    <p:sldId id="399" r:id="rId48"/>
    <p:sldId id="397" r:id="rId49"/>
    <p:sldId id="386" r:id="rId50"/>
    <p:sldId id="382" r:id="rId51"/>
    <p:sldId id="383" r:id="rId52"/>
    <p:sldId id="385" r:id="rId53"/>
    <p:sldId id="389" r:id="rId54"/>
    <p:sldId id="400" r:id="rId55"/>
    <p:sldId id="402" r:id="rId56"/>
    <p:sldId id="403" r:id="rId57"/>
    <p:sldId id="404" r:id="rId58"/>
    <p:sldId id="406" r:id="rId59"/>
    <p:sldId id="287" r:id="rId60"/>
    <p:sldId id="407" r:id="rId61"/>
    <p:sldId id="408" r:id="rId62"/>
    <p:sldId id="290" r:id="rId63"/>
    <p:sldId id="291" r:id="rId64"/>
    <p:sldId id="292" r:id="rId65"/>
    <p:sldId id="293" r:id="rId66"/>
    <p:sldId id="295" r:id="rId67"/>
    <p:sldId id="410" r:id="rId68"/>
    <p:sldId id="333" r:id="rId6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9384" autoAdjust="0"/>
  </p:normalViewPr>
  <p:slideViewPr>
    <p:cSldViewPr>
      <p:cViewPr>
        <p:scale>
          <a:sx n="103" d="100"/>
          <a:sy n="103" d="100"/>
        </p:scale>
        <p:origin x="-1680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>
              <a:defRPr sz="2100" b="1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r>
              <a:rPr lang="es-AR" sz="2100" b="1" i="0" u="none" strike="noStrike">
                <a:solidFill>
                  <a:srgbClr val="000000"/>
                </a:solidFill>
                <a:effectLst/>
                <a:latin typeface="Calibri"/>
              </a:rPr>
              <a:t>RVS</a:t>
            </a:r>
          </a:p>
        </c:rich>
      </c:tx>
      <c:layout>
        <c:manualLayout>
          <c:xMode val="edge"/>
          <c:yMode val="edge"/>
          <c:x val="0.340382000000001"/>
          <c:y val="0.00500000000000001"/>
          <c:w val="0.0726970000000001"/>
          <c:h val="0.230225"/>
        </c:manualLayout>
      </c:layout>
      <c:overlay val="1"/>
      <c:spPr>
        <a:noFill/>
        <a:effectLst/>
      </c:spPr>
    </c:title>
    <c:autoTitleDeleted val="0"/>
    <c:view3D>
      <c:rotX val="15"/>
      <c:hPercent val="64"/>
      <c:rotY val="0"/>
      <c:depthPercent val="5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00000000000001"/>
          <c:y val="0.230225"/>
          <c:w val="0.753461"/>
          <c:h val="0.769775000000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RVS</c:v>
                </c:pt>
              </c:strCache>
            </c:strRef>
          </c:tx>
          <c:spPr>
            <a:solidFill>
              <a:srgbClr val="6076B4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Genotipo 1</c:v>
                </c:pt>
                <c:pt idx="1">
                  <c:v>Genotipo 2</c:v>
                </c:pt>
                <c:pt idx="2">
                  <c:v>Genotipo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100.0</c:v>
                </c:pt>
                <c:pt idx="1">
                  <c:v>100.0</c:v>
                </c:pt>
                <c:pt idx="2">
                  <c:v>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3374296"/>
        <c:axId val="2103377608"/>
        <c:axId val="2103381128"/>
      </c:bar3DChart>
      <c:catAx>
        <c:axId val="210337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1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en-US"/>
          </a:p>
        </c:txPr>
        <c:crossAx val="2103377608"/>
        <c:crosses val="autoZero"/>
        <c:auto val="1"/>
        <c:lblAlgn val="ctr"/>
        <c:lblOffset val="100"/>
        <c:noMultiLvlLbl val="1"/>
      </c:catAx>
      <c:valAx>
        <c:axId val="2103377608"/>
        <c:scaling>
          <c:orientation val="minMax"/>
          <c:min val="0.0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bevel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Calibri"/>
              </a:defRPr>
            </a:pPr>
            <a:endParaRPr lang="en-US"/>
          </a:p>
        </c:txPr>
        <c:crossAx val="2103374296"/>
        <c:crosses val="autoZero"/>
        <c:crossBetween val="between"/>
        <c:majorUnit val="25.0"/>
        <c:minorUnit val="12.5"/>
      </c:valAx>
      <c:serAx>
        <c:axId val="2103381128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  <a:endParaRPr lang="en-US"/>
          </a:p>
        </c:txPr>
        <c:crossAx val="2103377608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14240000000001"/>
          <c:y val="0.534513999999999"/>
          <c:w val="0.28576"/>
          <c:h val="0.082036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s-AR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0500000000000001"/>
          <c:y val="0.00500000000000001"/>
          <c:w val="1.0"/>
          <c:h val="1.0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00000000000001"/>
          <c:y val="0.00500000000000001"/>
          <c:w val="1.0"/>
          <c:h val="1.0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s-AR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0500000000000001"/>
          <c:y val="0.00500000000000001"/>
          <c:w val="1.0"/>
          <c:h val="1.0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s-AR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00500000000000001"/>
          <c:y val="0.00500000000000001"/>
          <c:w val="1.0"/>
          <c:h val="1.0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cat>
            <c:strRef>
              <c:f>Sheet1!$A$2:$A$3</c:f>
              <c:strCache>
                <c:ptCount val="2"/>
                <c:pt idx="0">
                  <c:v>Sin Diagnóstico</c:v>
                </c:pt>
                <c:pt idx="1">
                  <c:v>Con Diagnóstico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131803536981"/>
          <c:y val="0.361988152110083"/>
          <c:w val="0.374214481219258"/>
          <c:h val="0.369045502880632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zero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7BD72-1DDE-4979-A4DC-4C3C1881D0E4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13E8655-2924-4876-9343-0D8A484D89AE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AR" dirty="0" smtClean="0"/>
            <a:t>Solicitud médica</a:t>
          </a:r>
        </a:p>
        <a:p>
          <a:pPr rtl="0"/>
          <a:r>
            <a:rPr lang="es-AR" dirty="0" smtClean="0"/>
            <a:t> (formulario, CV, ficha de </a:t>
          </a:r>
          <a:r>
            <a:rPr lang="es-AR" dirty="0" err="1" smtClean="0"/>
            <a:t>notif</a:t>
          </a:r>
          <a:r>
            <a:rPr lang="es-AR" dirty="0" smtClean="0"/>
            <a:t>.)</a:t>
          </a:r>
          <a:endParaRPr lang="es-ES" dirty="0"/>
        </a:p>
      </dgm:t>
    </dgm:pt>
    <dgm:pt modelId="{812437B4-049C-413A-AC82-7E32843BD2CD}" type="parTrans" cxnId="{50C98FA6-DF4B-4774-973C-9567B0EC2329}">
      <dgm:prSet/>
      <dgm:spPr/>
      <dgm:t>
        <a:bodyPr/>
        <a:lstStyle/>
        <a:p>
          <a:endParaRPr lang="es-ES"/>
        </a:p>
      </dgm:t>
    </dgm:pt>
    <dgm:pt modelId="{0619B6DB-7CD0-4DC8-A4C6-9CA5A2088601}" type="sibTrans" cxnId="{50C98FA6-DF4B-4774-973C-9567B0EC2329}">
      <dgm:prSet/>
      <dgm:spPr/>
      <dgm:t>
        <a:bodyPr/>
        <a:lstStyle/>
        <a:p>
          <a:endParaRPr lang="es-ES"/>
        </a:p>
      </dgm:t>
    </dgm:pt>
    <dgm:pt modelId="{56CB4642-140C-4E40-BFCC-05982F1EE9EC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AR" dirty="0" smtClean="0"/>
            <a:t>Programa Jurisdiccional</a:t>
          </a:r>
          <a:endParaRPr lang="es-ES" dirty="0"/>
        </a:p>
      </dgm:t>
    </dgm:pt>
    <dgm:pt modelId="{EDDDB2B0-4493-46BF-B480-D0A83450AFAC}" type="parTrans" cxnId="{D62DF6EA-99E8-4C07-B2BD-31B794B833F7}">
      <dgm:prSet/>
      <dgm:spPr/>
      <dgm:t>
        <a:bodyPr/>
        <a:lstStyle/>
        <a:p>
          <a:endParaRPr lang="es-ES"/>
        </a:p>
      </dgm:t>
    </dgm:pt>
    <dgm:pt modelId="{12C8EB4D-22FD-4D2C-B607-A3978399FE57}" type="sibTrans" cxnId="{D62DF6EA-99E8-4C07-B2BD-31B794B833F7}">
      <dgm:prSet/>
      <dgm:spPr/>
      <dgm:t>
        <a:bodyPr/>
        <a:lstStyle/>
        <a:p>
          <a:endParaRPr lang="es-ES"/>
        </a:p>
      </dgm:t>
    </dgm:pt>
    <dgm:pt modelId="{05A04F17-9149-4ACD-8355-681E6BDE295A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AR" dirty="0" smtClean="0"/>
            <a:t>Programa Nacional de  Control de las Hepatitis Virales</a:t>
          </a:r>
          <a:endParaRPr lang="es-ES" dirty="0"/>
        </a:p>
      </dgm:t>
    </dgm:pt>
    <dgm:pt modelId="{090C8CF5-E272-41E9-895F-0303EC7DE3C6}" type="parTrans" cxnId="{292D65B4-B0C0-4195-B559-1D75208D8EC8}">
      <dgm:prSet/>
      <dgm:spPr/>
      <dgm:t>
        <a:bodyPr/>
        <a:lstStyle/>
        <a:p>
          <a:endParaRPr lang="es-ES"/>
        </a:p>
      </dgm:t>
    </dgm:pt>
    <dgm:pt modelId="{E020605A-7631-4311-AE13-60BC23C56341}" type="sibTrans" cxnId="{292D65B4-B0C0-4195-B559-1D75208D8EC8}">
      <dgm:prSet/>
      <dgm:spPr/>
      <dgm:t>
        <a:bodyPr/>
        <a:lstStyle/>
        <a:p>
          <a:endParaRPr lang="es-ES"/>
        </a:p>
      </dgm:t>
    </dgm:pt>
    <dgm:pt modelId="{B207E256-A3A7-4133-9C55-13F662729FFF}" type="pres">
      <dgm:prSet presAssocID="{6B57BD72-1DDE-4979-A4DC-4C3C1881D0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1B8175-5FD2-4AC9-8607-037EBAA4BD53}" type="pres">
      <dgm:prSet presAssocID="{413E8655-2924-4876-9343-0D8A484D89AE}" presName="node" presStyleLbl="node1" presStyleIdx="0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33572-530C-4776-9587-CDD6AE536576}" type="pres">
      <dgm:prSet presAssocID="{0619B6DB-7CD0-4DC8-A4C6-9CA5A208860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2557E9F-94BE-4135-A6F7-7E473AF06BC8}" type="pres">
      <dgm:prSet presAssocID="{0619B6DB-7CD0-4DC8-A4C6-9CA5A208860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D41E6D0-F56F-4DEB-B5C8-2953E580F0C9}" type="pres">
      <dgm:prSet presAssocID="{56CB4642-140C-4E40-BFCC-05982F1EE9EC}" presName="node" presStyleLbl="node1" presStyleIdx="1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1B3B1-9162-4FCE-8543-8A2E5486E74E}" type="pres">
      <dgm:prSet presAssocID="{12C8EB4D-22FD-4D2C-B607-A3978399FE5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48677AC-877A-4B9A-9AF3-231650883DEE}" type="pres">
      <dgm:prSet presAssocID="{12C8EB4D-22FD-4D2C-B607-A3978399FE5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675330-22BD-496A-AFCF-4DAAEC1A780D}" type="pres">
      <dgm:prSet presAssocID="{05A04F17-9149-4ACD-8355-681E6BDE295A}" presName="node" presStyleLbl="node1" presStyleIdx="2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2DF6EA-99E8-4C07-B2BD-31B794B833F7}" srcId="{6B57BD72-1DDE-4979-A4DC-4C3C1881D0E4}" destId="{56CB4642-140C-4E40-BFCC-05982F1EE9EC}" srcOrd="1" destOrd="0" parTransId="{EDDDB2B0-4493-46BF-B480-D0A83450AFAC}" sibTransId="{12C8EB4D-22FD-4D2C-B607-A3978399FE57}"/>
    <dgm:cxn modelId="{85DD5A28-A2BE-BE4E-9D1B-6923453AF136}" type="presOf" srcId="{12C8EB4D-22FD-4D2C-B607-A3978399FE57}" destId="{52C1B3B1-9162-4FCE-8543-8A2E5486E74E}" srcOrd="0" destOrd="0" presId="urn:microsoft.com/office/officeart/2005/8/layout/process1"/>
    <dgm:cxn modelId="{239E5BF8-C59A-8948-9CA0-C2E2E637872B}" type="presOf" srcId="{05A04F17-9149-4ACD-8355-681E6BDE295A}" destId="{15675330-22BD-496A-AFCF-4DAAEC1A780D}" srcOrd="0" destOrd="0" presId="urn:microsoft.com/office/officeart/2005/8/layout/process1"/>
    <dgm:cxn modelId="{B3E4EFD9-D356-E744-89A2-A66089B0EDD2}" type="presOf" srcId="{56CB4642-140C-4E40-BFCC-05982F1EE9EC}" destId="{5D41E6D0-F56F-4DEB-B5C8-2953E580F0C9}" srcOrd="0" destOrd="0" presId="urn:microsoft.com/office/officeart/2005/8/layout/process1"/>
    <dgm:cxn modelId="{2CE60274-58A4-F946-8B12-8315D29C4FA0}" type="presOf" srcId="{12C8EB4D-22FD-4D2C-B607-A3978399FE57}" destId="{848677AC-877A-4B9A-9AF3-231650883DEE}" srcOrd="1" destOrd="0" presId="urn:microsoft.com/office/officeart/2005/8/layout/process1"/>
    <dgm:cxn modelId="{BB7DD00D-8A97-644A-AE9B-FBA131096F62}" type="presOf" srcId="{0619B6DB-7CD0-4DC8-A4C6-9CA5A2088601}" destId="{23733572-530C-4776-9587-CDD6AE536576}" srcOrd="0" destOrd="0" presId="urn:microsoft.com/office/officeart/2005/8/layout/process1"/>
    <dgm:cxn modelId="{50C98FA6-DF4B-4774-973C-9567B0EC2329}" srcId="{6B57BD72-1DDE-4979-A4DC-4C3C1881D0E4}" destId="{413E8655-2924-4876-9343-0D8A484D89AE}" srcOrd="0" destOrd="0" parTransId="{812437B4-049C-413A-AC82-7E32843BD2CD}" sibTransId="{0619B6DB-7CD0-4DC8-A4C6-9CA5A2088601}"/>
    <dgm:cxn modelId="{97EB34C4-65E7-B945-B912-E7FDECA9092C}" type="presOf" srcId="{413E8655-2924-4876-9343-0D8A484D89AE}" destId="{161B8175-5FD2-4AC9-8607-037EBAA4BD53}" srcOrd="0" destOrd="0" presId="urn:microsoft.com/office/officeart/2005/8/layout/process1"/>
    <dgm:cxn modelId="{292D65B4-B0C0-4195-B559-1D75208D8EC8}" srcId="{6B57BD72-1DDE-4979-A4DC-4C3C1881D0E4}" destId="{05A04F17-9149-4ACD-8355-681E6BDE295A}" srcOrd="2" destOrd="0" parTransId="{090C8CF5-E272-41E9-895F-0303EC7DE3C6}" sibTransId="{E020605A-7631-4311-AE13-60BC23C56341}"/>
    <dgm:cxn modelId="{718E9BD2-0E06-094E-AAEC-DA02BC65085B}" type="presOf" srcId="{0619B6DB-7CD0-4DC8-A4C6-9CA5A2088601}" destId="{02557E9F-94BE-4135-A6F7-7E473AF06BC8}" srcOrd="1" destOrd="0" presId="urn:microsoft.com/office/officeart/2005/8/layout/process1"/>
    <dgm:cxn modelId="{79792C6E-65AE-CB4F-96CD-66F470F029AB}" type="presOf" srcId="{6B57BD72-1DDE-4979-A4DC-4C3C1881D0E4}" destId="{B207E256-A3A7-4133-9C55-13F662729FFF}" srcOrd="0" destOrd="0" presId="urn:microsoft.com/office/officeart/2005/8/layout/process1"/>
    <dgm:cxn modelId="{AD6BBFF4-ABA0-7A42-BE5C-6ECD3555DF19}" type="presParOf" srcId="{B207E256-A3A7-4133-9C55-13F662729FFF}" destId="{161B8175-5FD2-4AC9-8607-037EBAA4BD53}" srcOrd="0" destOrd="0" presId="urn:microsoft.com/office/officeart/2005/8/layout/process1"/>
    <dgm:cxn modelId="{B2526290-3A58-A143-AF06-C408A5B1F82A}" type="presParOf" srcId="{B207E256-A3A7-4133-9C55-13F662729FFF}" destId="{23733572-530C-4776-9587-CDD6AE536576}" srcOrd="1" destOrd="0" presId="urn:microsoft.com/office/officeart/2005/8/layout/process1"/>
    <dgm:cxn modelId="{8DCB38EA-5A71-3845-A4A6-3FF1577574E6}" type="presParOf" srcId="{23733572-530C-4776-9587-CDD6AE536576}" destId="{02557E9F-94BE-4135-A6F7-7E473AF06BC8}" srcOrd="0" destOrd="0" presId="urn:microsoft.com/office/officeart/2005/8/layout/process1"/>
    <dgm:cxn modelId="{3D3E6439-D9FB-1943-9C98-246E435021A1}" type="presParOf" srcId="{B207E256-A3A7-4133-9C55-13F662729FFF}" destId="{5D41E6D0-F56F-4DEB-B5C8-2953E580F0C9}" srcOrd="2" destOrd="0" presId="urn:microsoft.com/office/officeart/2005/8/layout/process1"/>
    <dgm:cxn modelId="{2EACFA3A-FE32-6C43-8958-6591C2E80B50}" type="presParOf" srcId="{B207E256-A3A7-4133-9C55-13F662729FFF}" destId="{52C1B3B1-9162-4FCE-8543-8A2E5486E74E}" srcOrd="3" destOrd="0" presId="urn:microsoft.com/office/officeart/2005/8/layout/process1"/>
    <dgm:cxn modelId="{4AB80B1E-82C3-ED48-ADF1-0B18378BA8C0}" type="presParOf" srcId="{52C1B3B1-9162-4FCE-8543-8A2E5486E74E}" destId="{848677AC-877A-4B9A-9AF3-231650883DEE}" srcOrd="0" destOrd="0" presId="urn:microsoft.com/office/officeart/2005/8/layout/process1"/>
    <dgm:cxn modelId="{25F21781-93BF-804D-8163-A89E37EC8ADD}" type="presParOf" srcId="{B207E256-A3A7-4133-9C55-13F662729FFF}" destId="{15675330-22BD-496A-AFCF-4DAAEC1A78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7BD72-1DDE-4979-A4DC-4C3C1881D0E4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13E8655-2924-4876-9343-0D8A484D89AE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AR" dirty="0" smtClean="0"/>
            <a:t>Solicitud médica (formulario, CV, ficha de </a:t>
          </a:r>
          <a:r>
            <a:rPr lang="es-AR" dirty="0" err="1" smtClean="0"/>
            <a:t>notif</a:t>
          </a:r>
          <a:r>
            <a:rPr lang="es-AR" dirty="0" smtClean="0"/>
            <a:t>.)</a:t>
          </a:r>
          <a:endParaRPr lang="es-ES" dirty="0"/>
        </a:p>
      </dgm:t>
    </dgm:pt>
    <dgm:pt modelId="{812437B4-049C-413A-AC82-7E32843BD2CD}" type="parTrans" cxnId="{50C98FA6-DF4B-4774-973C-9567B0EC2329}">
      <dgm:prSet/>
      <dgm:spPr/>
      <dgm:t>
        <a:bodyPr/>
        <a:lstStyle/>
        <a:p>
          <a:endParaRPr lang="es-ES"/>
        </a:p>
      </dgm:t>
    </dgm:pt>
    <dgm:pt modelId="{0619B6DB-7CD0-4DC8-A4C6-9CA5A2088601}" type="sibTrans" cxnId="{50C98FA6-DF4B-4774-973C-9567B0EC2329}">
      <dgm:prSet/>
      <dgm:spPr/>
      <dgm:t>
        <a:bodyPr/>
        <a:lstStyle/>
        <a:p>
          <a:endParaRPr lang="es-ES"/>
        </a:p>
      </dgm:t>
    </dgm:pt>
    <dgm:pt modelId="{56CB4642-140C-4E40-BFCC-05982F1EE9E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AR" dirty="0" smtClean="0"/>
            <a:t>Programa Jurisdiccional</a:t>
          </a:r>
          <a:endParaRPr lang="es-ES" dirty="0"/>
        </a:p>
      </dgm:t>
    </dgm:pt>
    <dgm:pt modelId="{EDDDB2B0-4493-46BF-B480-D0A83450AFAC}" type="parTrans" cxnId="{D62DF6EA-99E8-4C07-B2BD-31B794B833F7}">
      <dgm:prSet/>
      <dgm:spPr/>
      <dgm:t>
        <a:bodyPr/>
        <a:lstStyle/>
        <a:p>
          <a:endParaRPr lang="es-ES"/>
        </a:p>
      </dgm:t>
    </dgm:pt>
    <dgm:pt modelId="{12C8EB4D-22FD-4D2C-B607-A3978399FE57}" type="sibTrans" cxnId="{D62DF6EA-99E8-4C07-B2BD-31B794B833F7}">
      <dgm:prSet/>
      <dgm:spPr/>
      <dgm:t>
        <a:bodyPr/>
        <a:lstStyle/>
        <a:p>
          <a:endParaRPr lang="es-ES"/>
        </a:p>
      </dgm:t>
    </dgm:pt>
    <dgm:pt modelId="{05A04F17-9149-4ACD-8355-681E6BDE295A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AR" dirty="0" smtClean="0"/>
            <a:t>Programa Nacional de  Control de las Hepatitis Virales</a:t>
          </a:r>
          <a:endParaRPr lang="es-ES" dirty="0"/>
        </a:p>
      </dgm:t>
    </dgm:pt>
    <dgm:pt modelId="{090C8CF5-E272-41E9-895F-0303EC7DE3C6}" type="parTrans" cxnId="{292D65B4-B0C0-4195-B559-1D75208D8EC8}">
      <dgm:prSet/>
      <dgm:spPr/>
      <dgm:t>
        <a:bodyPr/>
        <a:lstStyle/>
        <a:p>
          <a:endParaRPr lang="es-ES"/>
        </a:p>
      </dgm:t>
    </dgm:pt>
    <dgm:pt modelId="{E020605A-7631-4311-AE13-60BC23C56341}" type="sibTrans" cxnId="{292D65B4-B0C0-4195-B559-1D75208D8EC8}">
      <dgm:prSet/>
      <dgm:spPr/>
      <dgm:t>
        <a:bodyPr/>
        <a:lstStyle/>
        <a:p>
          <a:endParaRPr lang="es-ES"/>
        </a:p>
      </dgm:t>
    </dgm:pt>
    <dgm:pt modelId="{B207E256-A3A7-4133-9C55-13F662729FFF}" type="pres">
      <dgm:prSet presAssocID="{6B57BD72-1DDE-4979-A4DC-4C3C1881D0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1B8175-5FD2-4AC9-8607-037EBAA4BD53}" type="pres">
      <dgm:prSet presAssocID="{413E8655-2924-4876-9343-0D8A484D89AE}" presName="node" presStyleLbl="node1" presStyleIdx="0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33572-530C-4776-9587-CDD6AE536576}" type="pres">
      <dgm:prSet presAssocID="{0619B6DB-7CD0-4DC8-A4C6-9CA5A208860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2557E9F-94BE-4135-A6F7-7E473AF06BC8}" type="pres">
      <dgm:prSet presAssocID="{0619B6DB-7CD0-4DC8-A4C6-9CA5A208860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D41E6D0-F56F-4DEB-B5C8-2953E580F0C9}" type="pres">
      <dgm:prSet presAssocID="{56CB4642-140C-4E40-BFCC-05982F1EE9EC}" presName="node" presStyleLbl="node1" presStyleIdx="1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1B3B1-9162-4FCE-8543-8A2E5486E74E}" type="pres">
      <dgm:prSet presAssocID="{12C8EB4D-22FD-4D2C-B607-A3978399FE5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48677AC-877A-4B9A-9AF3-231650883DEE}" type="pres">
      <dgm:prSet presAssocID="{12C8EB4D-22FD-4D2C-B607-A3978399FE5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675330-22BD-496A-AFCF-4DAAEC1A780D}" type="pres">
      <dgm:prSet presAssocID="{05A04F17-9149-4ACD-8355-681E6BDE295A}" presName="node" presStyleLbl="node1" presStyleIdx="2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62DF6EA-99E8-4C07-B2BD-31B794B833F7}" srcId="{6B57BD72-1DDE-4979-A4DC-4C3C1881D0E4}" destId="{56CB4642-140C-4E40-BFCC-05982F1EE9EC}" srcOrd="1" destOrd="0" parTransId="{EDDDB2B0-4493-46BF-B480-D0A83450AFAC}" sibTransId="{12C8EB4D-22FD-4D2C-B607-A3978399FE57}"/>
    <dgm:cxn modelId="{9AAB9A1D-FE8E-7E4B-A15C-BAE1CB3EBE25}" type="presOf" srcId="{0619B6DB-7CD0-4DC8-A4C6-9CA5A2088601}" destId="{23733572-530C-4776-9587-CDD6AE536576}" srcOrd="0" destOrd="0" presId="urn:microsoft.com/office/officeart/2005/8/layout/process1"/>
    <dgm:cxn modelId="{8A335ADA-0A93-4E48-BB98-0855554CC873}" type="presOf" srcId="{6B57BD72-1DDE-4979-A4DC-4C3C1881D0E4}" destId="{B207E256-A3A7-4133-9C55-13F662729FFF}" srcOrd="0" destOrd="0" presId="urn:microsoft.com/office/officeart/2005/8/layout/process1"/>
    <dgm:cxn modelId="{D0ABB295-25DC-A341-97A4-9513BEC7529C}" type="presOf" srcId="{12C8EB4D-22FD-4D2C-B607-A3978399FE57}" destId="{52C1B3B1-9162-4FCE-8543-8A2E5486E74E}" srcOrd="0" destOrd="0" presId="urn:microsoft.com/office/officeart/2005/8/layout/process1"/>
    <dgm:cxn modelId="{741B95AB-0D71-2243-9EA9-326C48ECCA4C}" type="presOf" srcId="{0619B6DB-7CD0-4DC8-A4C6-9CA5A2088601}" destId="{02557E9F-94BE-4135-A6F7-7E473AF06BC8}" srcOrd="1" destOrd="0" presId="urn:microsoft.com/office/officeart/2005/8/layout/process1"/>
    <dgm:cxn modelId="{50C98FA6-DF4B-4774-973C-9567B0EC2329}" srcId="{6B57BD72-1DDE-4979-A4DC-4C3C1881D0E4}" destId="{413E8655-2924-4876-9343-0D8A484D89AE}" srcOrd="0" destOrd="0" parTransId="{812437B4-049C-413A-AC82-7E32843BD2CD}" sibTransId="{0619B6DB-7CD0-4DC8-A4C6-9CA5A2088601}"/>
    <dgm:cxn modelId="{FF50A6F1-14D5-B242-8974-091236F9C316}" type="presOf" srcId="{05A04F17-9149-4ACD-8355-681E6BDE295A}" destId="{15675330-22BD-496A-AFCF-4DAAEC1A780D}" srcOrd="0" destOrd="0" presId="urn:microsoft.com/office/officeart/2005/8/layout/process1"/>
    <dgm:cxn modelId="{D141795F-1D9E-FB4E-B487-9E564C8C11F3}" type="presOf" srcId="{56CB4642-140C-4E40-BFCC-05982F1EE9EC}" destId="{5D41E6D0-F56F-4DEB-B5C8-2953E580F0C9}" srcOrd="0" destOrd="0" presId="urn:microsoft.com/office/officeart/2005/8/layout/process1"/>
    <dgm:cxn modelId="{292D65B4-B0C0-4195-B559-1D75208D8EC8}" srcId="{6B57BD72-1DDE-4979-A4DC-4C3C1881D0E4}" destId="{05A04F17-9149-4ACD-8355-681E6BDE295A}" srcOrd="2" destOrd="0" parTransId="{090C8CF5-E272-41E9-895F-0303EC7DE3C6}" sibTransId="{E020605A-7631-4311-AE13-60BC23C56341}"/>
    <dgm:cxn modelId="{877604E3-69AA-AB4C-9C61-89D5D4420101}" type="presOf" srcId="{413E8655-2924-4876-9343-0D8A484D89AE}" destId="{161B8175-5FD2-4AC9-8607-037EBAA4BD53}" srcOrd="0" destOrd="0" presId="urn:microsoft.com/office/officeart/2005/8/layout/process1"/>
    <dgm:cxn modelId="{F5905444-1318-554F-80AE-80B1E9ACD20A}" type="presOf" srcId="{12C8EB4D-22FD-4D2C-B607-A3978399FE57}" destId="{848677AC-877A-4B9A-9AF3-231650883DEE}" srcOrd="1" destOrd="0" presId="urn:microsoft.com/office/officeart/2005/8/layout/process1"/>
    <dgm:cxn modelId="{BC2F16A0-8206-3142-BD6C-10FCB94B3455}" type="presParOf" srcId="{B207E256-A3A7-4133-9C55-13F662729FFF}" destId="{161B8175-5FD2-4AC9-8607-037EBAA4BD53}" srcOrd="0" destOrd="0" presId="urn:microsoft.com/office/officeart/2005/8/layout/process1"/>
    <dgm:cxn modelId="{61E48432-2443-3240-B826-2A72C7774517}" type="presParOf" srcId="{B207E256-A3A7-4133-9C55-13F662729FFF}" destId="{23733572-530C-4776-9587-CDD6AE536576}" srcOrd="1" destOrd="0" presId="urn:microsoft.com/office/officeart/2005/8/layout/process1"/>
    <dgm:cxn modelId="{949DF15E-0A27-D342-8377-E2C861F0FF6D}" type="presParOf" srcId="{23733572-530C-4776-9587-CDD6AE536576}" destId="{02557E9F-94BE-4135-A6F7-7E473AF06BC8}" srcOrd="0" destOrd="0" presId="urn:microsoft.com/office/officeart/2005/8/layout/process1"/>
    <dgm:cxn modelId="{2F13CB2B-0F75-D34A-9B87-181AD3539B0A}" type="presParOf" srcId="{B207E256-A3A7-4133-9C55-13F662729FFF}" destId="{5D41E6D0-F56F-4DEB-B5C8-2953E580F0C9}" srcOrd="2" destOrd="0" presId="urn:microsoft.com/office/officeart/2005/8/layout/process1"/>
    <dgm:cxn modelId="{E9605135-46E3-1740-96B1-7CA8EFAFC228}" type="presParOf" srcId="{B207E256-A3A7-4133-9C55-13F662729FFF}" destId="{52C1B3B1-9162-4FCE-8543-8A2E5486E74E}" srcOrd="3" destOrd="0" presId="urn:microsoft.com/office/officeart/2005/8/layout/process1"/>
    <dgm:cxn modelId="{A35FAE21-4ACA-844E-A773-313572540C3A}" type="presParOf" srcId="{52C1B3B1-9162-4FCE-8543-8A2E5486E74E}" destId="{848677AC-877A-4B9A-9AF3-231650883DEE}" srcOrd="0" destOrd="0" presId="urn:microsoft.com/office/officeart/2005/8/layout/process1"/>
    <dgm:cxn modelId="{DE9DD4C1-3482-6841-8A53-4C911DD699B3}" type="presParOf" srcId="{B207E256-A3A7-4133-9C55-13F662729FFF}" destId="{15675330-22BD-496A-AFCF-4DAAEC1A78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7BD72-1DDE-4979-A4DC-4C3C1881D0E4}" type="doc">
      <dgm:prSet loTypeId="urn:microsoft.com/office/officeart/2005/8/layout/process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13E8655-2924-4876-9343-0D8A484D89AE}">
      <dgm:prSet/>
      <dgm:spPr>
        <a:solidFill>
          <a:srgbClr val="00B0F0"/>
        </a:solidFill>
      </dgm:spPr>
      <dgm:t>
        <a:bodyPr/>
        <a:lstStyle/>
        <a:p>
          <a:pPr rtl="0"/>
          <a:r>
            <a:rPr lang="es-AR" dirty="0" smtClean="0"/>
            <a:t>Solicitud médica (formulario, CV, ficha de </a:t>
          </a:r>
          <a:r>
            <a:rPr lang="es-AR" dirty="0" err="1" smtClean="0"/>
            <a:t>notif</a:t>
          </a:r>
          <a:r>
            <a:rPr lang="es-AR" dirty="0" smtClean="0"/>
            <a:t>.)</a:t>
          </a:r>
          <a:endParaRPr lang="es-ES" dirty="0"/>
        </a:p>
      </dgm:t>
    </dgm:pt>
    <dgm:pt modelId="{812437B4-049C-413A-AC82-7E32843BD2CD}" type="parTrans" cxnId="{50C98FA6-DF4B-4774-973C-9567B0EC2329}">
      <dgm:prSet/>
      <dgm:spPr/>
      <dgm:t>
        <a:bodyPr/>
        <a:lstStyle/>
        <a:p>
          <a:endParaRPr lang="es-ES"/>
        </a:p>
      </dgm:t>
    </dgm:pt>
    <dgm:pt modelId="{0619B6DB-7CD0-4DC8-A4C6-9CA5A2088601}" type="sibTrans" cxnId="{50C98FA6-DF4B-4774-973C-9567B0EC2329}">
      <dgm:prSet/>
      <dgm:spPr/>
      <dgm:t>
        <a:bodyPr/>
        <a:lstStyle/>
        <a:p>
          <a:endParaRPr lang="es-ES"/>
        </a:p>
      </dgm:t>
    </dgm:pt>
    <dgm:pt modelId="{56CB4642-140C-4E40-BFCC-05982F1EE9E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rtl="0"/>
          <a:r>
            <a:rPr lang="es-AR" dirty="0" smtClean="0"/>
            <a:t>Programa Jurisdiccional</a:t>
          </a:r>
          <a:endParaRPr lang="es-ES" dirty="0"/>
        </a:p>
      </dgm:t>
    </dgm:pt>
    <dgm:pt modelId="{EDDDB2B0-4493-46BF-B480-D0A83450AFAC}" type="parTrans" cxnId="{D62DF6EA-99E8-4C07-B2BD-31B794B833F7}">
      <dgm:prSet/>
      <dgm:spPr/>
      <dgm:t>
        <a:bodyPr/>
        <a:lstStyle/>
        <a:p>
          <a:endParaRPr lang="es-ES"/>
        </a:p>
      </dgm:t>
    </dgm:pt>
    <dgm:pt modelId="{12C8EB4D-22FD-4D2C-B607-A3978399FE57}" type="sibTrans" cxnId="{D62DF6EA-99E8-4C07-B2BD-31B794B833F7}">
      <dgm:prSet/>
      <dgm:spPr/>
      <dgm:t>
        <a:bodyPr/>
        <a:lstStyle/>
        <a:p>
          <a:endParaRPr lang="es-ES"/>
        </a:p>
      </dgm:t>
    </dgm:pt>
    <dgm:pt modelId="{05A04F17-9149-4ACD-8355-681E6BDE295A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AR" dirty="0" smtClean="0"/>
            <a:t>Programa Nacional de  Control de las Hepatitis Virales</a:t>
          </a:r>
          <a:endParaRPr lang="es-ES" dirty="0"/>
        </a:p>
      </dgm:t>
    </dgm:pt>
    <dgm:pt modelId="{090C8CF5-E272-41E9-895F-0303EC7DE3C6}" type="parTrans" cxnId="{292D65B4-B0C0-4195-B559-1D75208D8EC8}">
      <dgm:prSet/>
      <dgm:spPr/>
      <dgm:t>
        <a:bodyPr/>
        <a:lstStyle/>
        <a:p>
          <a:endParaRPr lang="es-ES"/>
        </a:p>
      </dgm:t>
    </dgm:pt>
    <dgm:pt modelId="{E020605A-7631-4311-AE13-60BC23C56341}" type="sibTrans" cxnId="{292D65B4-B0C0-4195-B559-1D75208D8EC8}">
      <dgm:prSet/>
      <dgm:spPr/>
      <dgm:t>
        <a:bodyPr/>
        <a:lstStyle/>
        <a:p>
          <a:endParaRPr lang="es-ES"/>
        </a:p>
      </dgm:t>
    </dgm:pt>
    <dgm:pt modelId="{B207E256-A3A7-4133-9C55-13F662729FFF}" type="pres">
      <dgm:prSet presAssocID="{6B57BD72-1DDE-4979-A4DC-4C3C1881D0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1B8175-5FD2-4AC9-8607-037EBAA4BD53}" type="pres">
      <dgm:prSet presAssocID="{413E8655-2924-4876-9343-0D8A484D89AE}" presName="node" presStyleLbl="node1" presStyleIdx="0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33572-530C-4776-9587-CDD6AE536576}" type="pres">
      <dgm:prSet presAssocID="{0619B6DB-7CD0-4DC8-A4C6-9CA5A208860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2557E9F-94BE-4135-A6F7-7E473AF06BC8}" type="pres">
      <dgm:prSet presAssocID="{0619B6DB-7CD0-4DC8-A4C6-9CA5A208860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5D41E6D0-F56F-4DEB-B5C8-2953E580F0C9}" type="pres">
      <dgm:prSet presAssocID="{56CB4642-140C-4E40-BFCC-05982F1EE9EC}" presName="node" presStyleLbl="node1" presStyleIdx="1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C1B3B1-9162-4FCE-8543-8A2E5486E74E}" type="pres">
      <dgm:prSet presAssocID="{12C8EB4D-22FD-4D2C-B607-A3978399FE57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48677AC-877A-4B9A-9AF3-231650883DEE}" type="pres">
      <dgm:prSet presAssocID="{12C8EB4D-22FD-4D2C-B607-A3978399FE57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675330-22BD-496A-AFCF-4DAAEC1A780D}" type="pres">
      <dgm:prSet presAssocID="{05A04F17-9149-4ACD-8355-681E6BDE295A}" presName="node" presStyleLbl="node1" presStyleIdx="2" presStyleCnt="3" custScaleX="225661" custScaleY="5306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0C98FA6-DF4B-4774-973C-9567B0EC2329}" srcId="{6B57BD72-1DDE-4979-A4DC-4C3C1881D0E4}" destId="{413E8655-2924-4876-9343-0D8A484D89AE}" srcOrd="0" destOrd="0" parTransId="{812437B4-049C-413A-AC82-7E32843BD2CD}" sibTransId="{0619B6DB-7CD0-4DC8-A4C6-9CA5A2088601}"/>
    <dgm:cxn modelId="{292D65B4-B0C0-4195-B559-1D75208D8EC8}" srcId="{6B57BD72-1DDE-4979-A4DC-4C3C1881D0E4}" destId="{05A04F17-9149-4ACD-8355-681E6BDE295A}" srcOrd="2" destOrd="0" parTransId="{090C8CF5-E272-41E9-895F-0303EC7DE3C6}" sibTransId="{E020605A-7631-4311-AE13-60BC23C56341}"/>
    <dgm:cxn modelId="{D62DF6EA-99E8-4C07-B2BD-31B794B833F7}" srcId="{6B57BD72-1DDE-4979-A4DC-4C3C1881D0E4}" destId="{56CB4642-140C-4E40-BFCC-05982F1EE9EC}" srcOrd="1" destOrd="0" parTransId="{EDDDB2B0-4493-46BF-B480-D0A83450AFAC}" sibTransId="{12C8EB4D-22FD-4D2C-B607-A3978399FE57}"/>
    <dgm:cxn modelId="{7236A0AC-7881-0945-BC48-AF489ED5337B}" type="presOf" srcId="{0619B6DB-7CD0-4DC8-A4C6-9CA5A2088601}" destId="{02557E9F-94BE-4135-A6F7-7E473AF06BC8}" srcOrd="1" destOrd="0" presId="urn:microsoft.com/office/officeart/2005/8/layout/process1"/>
    <dgm:cxn modelId="{0203DBCF-BF06-BF49-9401-1BC65F51DBBF}" type="presOf" srcId="{56CB4642-140C-4E40-BFCC-05982F1EE9EC}" destId="{5D41E6D0-F56F-4DEB-B5C8-2953E580F0C9}" srcOrd="0" destOrd="0" presId="urn:microsoft.com/office/officeart/2005/8/layout/process1"/>
    <dgm:cxn modelId="{60E0B4D7-A9C1-434E-969F-8D0C1257E780}" type="presOf" srcId="{0619B6DB-7CD0-4DC8-A4C6-9CA5A2088601}" destId="{23733572-530C-4776-9587-CDD6AE536576}" srcOrd="0" destOrd="0" presId="urn:microsoft.com/office/officeart/2005/8/layout/process1"/>
    <dgm:cxn modelId="{241353C8-AC90-6F4F-BB55-CF6EEF1021F7}" type="presOf" srcId="{12C8EB4D-22FD-4D2C-B607-A3978399FE57}" destId="{52C1B3B1-9162-4FCE-8543-8A2E5486E74E}" srcOrd="0" destOrd="0" presId="urn:microsoft.com/office/officeart/2005/8/layout/process1"/>
    <dgm:cxn modelId="{DDBA1720-2CDA-9A46-B61B-A888E4195B07}" type="presOf" srcId="{12C8EB4D-22FD-4D2C-B607-A3978399FE57}" destId="{848677AC-877A-4B9A-9AF3-231650883DEE}" srcOrd="1" destOrd="0" presId="urn:microsoft.com/office/officeart/2005/8/layout/process1"/>
    <dgm:cxn modelId="{1E90B56D-3503-6A46-8B06-F0C82A84B2A7}" type="presOf" srcId="{6B57BD72-1DDE-4979-A4DC-4C3C1881D0E4}" destId="{B207E256-A3A7-4133-9C55-13F662729FFF}" srcOrd="0" destOrd="0" presId="urn:microsoft.com/office/officeart/2005/8/layout/process1"/>
    <dgm:cxn modelId="{2081EEAC-67A9-7345-9987-8BC6666BBEB9}" type="presOf" srcId="{05A04F17-9149-4ACD-8355-681E6BDE295A}" destId="{15675330-22BD-496A-AFCF-4DAAEC1A780D}" srcOrd="0" destOrd="0" presId="urn:microsoft.com/office/officeart/2005/8/layout/process1"/>
    <dgm:cxn modelId="{728A1564-0044-D346-A08D-8FB31E4E1EA2}" type="presOf" srcId="{413E8655-2924-4876-9343-0D8A484D89AE}" destId="{161B8175-5FD2-4AC9-8607-037EBAA4BD53}" srcOrd="0" destOrd="0" presId="urn:microsoft.com/office/officeart/2005/8/layout/process1"/>
    <dgm:cxn modelId="{DCEC0114-7CA1-BA4F-8138-4CA61F42868E}" type="presParOf" srcId="{B207E256-A3A7-4133-9C55-13F662729FFF}" destId="{161B8175-5FD2-4AC9-8607-037EBAA4BD53}" srcOrd="0" destOrd="0" presId="urn:microsoft.com/office/officeart/2005/8/layout/process1"/>
    <dgm:cxn modelId="{C3DA64EC-038E-5341-850E-154DEB9FCEC2}" type="presParOf" srcId="{B207E256-A3A7-4133-9C55-13F662729FFF}" destId="{23733572-530C-4776-9587-CDD6AE536576}" srcOrd="1" destOrd="0" presId="urn:microsoft.com/office/officeart/2005/8/layout/process1"/>
    <dgm:cxn modelId="{18942898-C101-464C-983A-3FE7CEFE084C}" type="presParOf" srcId="{23733572-530C-4776-9587-CDD6AE536576}" destId="{02557E9F-94BE-4135-A6F7-7E473AF06BC8}" srcOrd="0" destOrd="0" presId="urn:microsoft.com/office/officeart/2005/8/layout/process1"/>
    <dgm:cxn modelId="{5B62C44C-3EC7-ED41-8117-EF272A982322}" type="presParOf" srcId="{B207E256-A3A7-4133-9C55-13F662729FFF}" destId="{5D41E6D0-F56F-4DEB-B5C8-2953E580F0C9}" srcOrd="2" destOrd="0" presId="urn:microsoft.com/office/officeart/2005/8/layout/process1"/>
    <dgm:cxn modelId="{CB3E72D2-D89D-A442-8EEA-EA4161334C26}" type="presParOf" srcId="{B207E256-A3A7-4133-9C55-13F662729FFF}" destId="{52C1B3B1-9162-4FCE-8543-8A2E5486E74E}" srcOrd="3" destOrd="0" presId="urn:microsoft.com/office/officeart/2005/8/layout/process1"/>
    <dgm:cxn modelId="{040E06F3-4704-AC45-95BC-3F1C017A3821}" type="presParOf" srcId="{52C1B3B1-9162-4FCE-8543-8A2E5486E74E}" destId="{848677AC-877A-4B9A-9AF3-231650883DEE}" srcOrd="0" destOrd="0" presId="urn:microsoft.com/office/officeart/2005/8/layout/process1"/>
    <dgm:cxn modelId="{43484FF4-3936-6F4D-A575-ABBE7EFAF04F}" type="presParOf" srcId="{B207E256-A3A7-4133-9C55-13F662729FFF}" destId="{15675330-22BD-496A-AFCF-4DAAEC1A780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2B4613-DA95-4C9C-9866-24EA03578B0E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D9DB3EFE-B7D9-47B6-8C21-37639D5D4B30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AR" dirty="0" smtClean="0"/>
            <a:t>Autorización del Programa Nacional </a:t>
          </a:r>
          <a:endParaRPr lang="es-ES" dirty="0"/>
        </a:p>
      </dgm:t>
    </dgm:pt>
    <dgm:pt modelId="{4B1B38B0-A5A7-41AF-B1F9-E95951E6CB69}" type="parTrans" cxnId="{F145D0A2-FFB2-42A1-A916-09812FB09F53}">
      <dgm:prSet/>
      <dgm:spPr/>
      <dgm:t>
        <a:bodyPr/>
        <a:lstStyle/>
        <a:p>
          <a:endParaRPr lang="es-ES"/>
        </a:p>
      </dgm:t>
    </dgm:pt>
    <dgm:pt modelId="{AE0B1FA1-4977-4BF5-BE04-78E6A7554B28}" type="sibTrans" cxnId="{F145D0A2-FFB2-42A1-A916-09812FB09F53}">
      <dgm:prSet/>
      <dgm:spPr/>
      <dgm:t>
        <a:bodyPr/>
        <a:lstStyle/>
        <a:p>
          <a:endParaRPr lang="es-ES"/>
        </a:p>
      </dgm:t>
    </dgm:pt>
    <dgm:pt modelId="{EB65DC42-5329-48B2-A4F1-C5E45DC158C8}">
      <dgm:prSet/>
      <dgm:spPr>
        <a:solidFill>
          <a:schemeClr val="accent6">
            <a:lumMod val="40000"/>
            <a:lumOff val="60000"/>
            <a:alpha val="80000"/>
          </a:schemeClr>
        </a:solidFill>
      </dgm:spPr>
      <dgm:t>
        <a:bodyPr/>
        <a:lstStyle/>
        <a:p>
          <a:pPr rtl="0"/>
          <a:r>
            <a:rPr lang="es-AR" dirty="0" smtClean="0"/>
            <a:t>Orden de entrega al proveedor</a:t>
          </a:r>
          <a:endParaRPr lang="es-ES" dirty="0"/>
        </a:p>
      </dgm:t>
    </dgm:pt>
    <dgm:pt modelId="{3CF74275-F859-4273-896C-AF64ACB93817}" type="parTrans" cxnId="{821C745A-0AAD-4AED-83F2-0FA0C8A66218}">
      <dgm:prSet/>
      <dgm:spPr/>
      <dgm:t>
        <a:bodyPr/>
        <a:lstStyle/>
        <a:p>
          <a:endParaRPr lang="es-ES"/>
        </a:p>
      </dgm:t>
    </dgm:pt>
    <dgm:pt modelId="{FF6198D7-FA90-4B80-8AC7-57CB18C6646B}" type="sibTrans" cxnId="{821C745A-0AAD-4AED-83F2-0FA0C8A66218}">
      <dgm:prSet/>
      <dgm:spPr/>
      <dgm:t>
        <a:bodyPr/>
        <a:lstStyle/>
        <a:p>
          <a:endParaRPr lang="es-ES"/>
        </a:p>
      </dgm:t>
    </dgm:pt>
    <dgm:pt modelId="{D9E97EC7-371D-4468-9509-22BB91E459BD}">
      <dgm:prSet/>
      <dgm:spPr>
        <a:solidFill>
          <a:schemeClr val="accent6">
            <a:lumMod val="40000"/>
            <a:lumOff val="60000"/>
            <a:alpha val="70000"/>
          </a:schemeClr>
        </a:solidFill>
      </dgm:spPr>
      <dgm:t>
        <a:bodyPr/>
        <a:lstStyle/>
        <a:p>
          <a:pPr rtl="0"/>
          <a:r>
            <a:rPr lang="es-AR" dirty="0" smtClean="0"/>
            <a:t>Entrega al Programa Jurisdiccional</a:t>
          </a:r>
          <a:endParaRPr lang="es-ES" dirty="0"/>
        </a:p>
      </dgm:t>
    </dgm:pt>
    <dgm:pt modelId="{BF4484B2-AAA3-4482-AAA3-757158E62D66}" type="parTrans" cxnId="{0B5BD028-4B22-45C3-BB02-0D809ADB50F6}">
      <dgm:prSet/>
      <dgm:spPr/>
      <dgm:t>
        <a:bodyPr/>
        <a:lstStyle/>
        <a:p>
          <a:endParaRPr lang="es-ES"/>
        </a:p>
      </dgm:t>
    </dgm:pt>
    <dgm:pt modelId="{A9E3C4BD-60A6-4E40-91BD-0376271A1356}" type="sibTrans" cxnId="{0B5BD028-4B22-45C3-BB02-0D809ADB50F6}">
      <dgm:prSet/>
      <dgm:spPr/>
      <dgm:t>
        <a:bodyPr/>
        <a:lstStyle/>
        <a:p>
          <a:endParaRPr lang="es-ES"/>
        </a:p>
      </dgm:t>
    </dgm:pt>
    <dgm:pt modelId="{08B54863-C59F-47A8-8092-70C01080E1E7}">
      <dgm:prSet/>
      <dgm:spPr>
        <a:solidFill>
          <a:schemeClr val="accent6">
            <a:lumMod val="40000"/>
            <a:lumOff val="60000"/>
            <a:alpha val="60000"/>
          </a:schemeClr>
        </a:solidFill>
      </dgm:spPr>
      <dgm:t>
        <a:bodyPr/>
        <a:lstStyle/>
        <a:p>
          <a:pPr rtl="0"/>
          <a:r>
            <a:rPr lang="es-AR" dirty="0" smtClean="0"/>
            <a:t>Entrega al efector</a:t>
          </a:r>
          <a:endParaRPr lang="es-ES" dirty="0"/>
        </a:p>
      </dgm:t>
    </dgm:pt>
    <dgm:pt modelId="{4209DA65-0895-47FA-8B0F-05348A9F1F7A}" type="parTrans" cxnId="{79B39E5D-C7F7-479F-AE54-11EDEBB267AE}">
      <dgm:prSet/>
      <dgm:spPr/>
      <dgm:t>
        <a:bodyPr/>
        <a:lstStyle/>
        <a:p>
          <a:endParaRPr lang="es-ES"/>
        </a:p>
      </dgm:t>
    </dgm:pt>
    <dgm:pt modelId="{0ABEB8FF-2EC1-45E9-8177-38F5E2895B2B}" type="sibTrans" cxnId="{79B39E5D-C7F7-479F-AE54-11EDEBB267AE}">
      <dgm:prSet/>
      <dgm:spPr/>
      <dgm:t>
        <a:bodyPr/>
        <a:lstStyle/>
        <a:p>
          <a:endParaRPr lang="es-ES"/>
        </a:p>
      </dgm:t>
    </dgm:pt>
    <dgm:pt modelId="{321AC295-6766-481D-AB20-B5DC39AB0895}">
      <dgm:prSet/>
      <dgm:spPr/>
      <dgm:t>
        <a:bodyPr/>
        <a:lstStyle/>
        <a:p>
          <a:r>
            <a:rPr lang="es-ES" dirty="0" smtClean="0"/>
            <a:t>Paciente</a:t>
          </a:r>
          <a:endParaRPr lang="es-ES" dirty="0"/>
        </a:p>
      </dgm:t>
    </dgm:pt>
    <dgm:pt modelId="{50978B72-2050-48B1-808E-8B22F3B8669A}" type="parTrans" cxnId="{1AACBD9B-F928-4621-8722-F526342F98B4}">
      <dgm:prSet/>
      <dgm:spPr/>
      <dgm:t>
        <a:bodyPr/>
        <a:lstStyle/>
        <a:p>
          <a:endParaRPr lang="es-ES"/>
        </a:p>
      </dgm:t>
    </dgm:pt>
    <dgm:pt modelId="{638DA490-FDD0-4405-B667-43BCB46D855D}" type="sibTrans" cxnId="{1AACBD9B-F928-4621-8722-F526342F98B4}">
      <dgm:prSet/>
      <dgm:spPr/>
      <dgm:t>
        <a:bodyPr/>
        <a:lstStyle/>
        <a:p>
          <a:endParaRPr lang="es-ES"/>
        </a:p>
      </dgm:t>
    </dgm:pt>
    <dgm:pt modelId="{0FCFF351-BB97-46C8-8D4C-7E0EDDF8457F}" type="pres">
      <dgm:prSet presAssocID="{8D2B4613-DA95-4C9C-9866-24EA03578B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8772AE-9224-4719-A5E1-7E52C623E29E}" type="pres">
      <dgm:prSet presAssocID="{8D2B4613-DA95-4C9C-9866-24EA03578B0E}" presName="arrow" presStyleLbl="bgShp" presStyleIdx="0" presStyleCnt="1"/>
      <dgm:spPr/>
    </dgm:pt>
    <dgm:pt modelId="{651E6D79-C737-48AE-A38C-D092544C6AEB}" type="pres">
      <dgm:prSet presAssocID="{8D2B4613-DA95-4C9C-9866-24EA03578B0E}" presName="linearProcess" presStyleCnt="0"/>
      <dgm:spPr/>
    </dgm:pt>
    <dgm:pt modelId="{C556B5A1-F53F-4E74-A110-6AA1E49C0D8A}" type="pres">
      <dgm:prSet presAssocID="{D9DB3EFE-B7D9-47B6-8C21-37639D5D4B3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E3C5A-778E-4BEC-8D70-FA9BFA023D54}" type="pres">
      <dgm:prSet presAssocID="{AE0B1FA1-4977-4BF5-BE04-78E6A7554B28}" presName="sibTrans" presStyleCnt="0"/>
      <dgm:spPr/>
    </dgm:pt>
    <dgm:pt modelId="{05C536BC-F17B-4697-9B9B-10AB84023C18}" type="pres">
      <dgm:prSet presAssocID="{EB65DC42-5329-48B2-A4F1-C5E45DC158C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FBD1F-3540-40C3-8BCB-9B63E9F1660A}" type="pres">
      <dgm:prSet presAssocID="{FF6198D7-FA90-4B80-8AC7-57CB18C6646B}" presName="sibTrans" presStyleCnt="0"/>
      <dgm:spPr/>
    </dgm:pt>
    <dgm:pt modelId="{E923A94F-43A5-4891-85D0-0B89E8C65124}" type="pres">
      <dgm:prSet presAssocID="{D9E97EC7-371D-4468-9509-22BB91E459B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B1323-5193-4D52-A91B-7D707888DD4A}" type="pres">
      <dgm:prSet presAssocID="{A9E3C4BD-60A6-4E40-91BD-0376271A1356}" presName="sibTrans" presStyleCnt="0"/>
      <dgm:spPr/>
    </dgm:pt>
    <dgm:pt modelId="{802E0E4F-E8FA-4DCC-9B9D-FE9649AEC068}" type="pres">
      <dgm:prSet presAssocID="{08B54863-C59F-47A8-8092-70C01080E1E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93C411-2EA5-4ED5-954A-105865B3E949}" type="pres">
      <dgm:prSet presAssocID="{0ABEB8FF-2EC1-45E9-8177-38F5E2895B2B}" presName="sibTrans" presStyleCnt="0"/>
      <dgm:spPr/>
    </dgm:pt>
    <dgm:pt modelId="{09F02EF6-EB3B-4B9A-A5E7-1270AB3EF5F5}" type="pres">
      <dgm:prSet presAssocID="{321AC295-6766-481D-AB20-B5DC39AB089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8406D4-1896-C244-92F5-FEA1FA0D6A0D}" type="presOf" srcId="{321AC295-6766-481D-AB20-B5DC39AB0895}" destId="{09F02EF6-EB3B-4B9A-A5E7-1270AB3EF5F5}" srcOrd="0" destOrd="0" presId="urn:microsoft.com/office/officeart/2005/8/layout/hProcess9"/>
    <dgm:cxn modelId="{1D69DAFA-6B5D-B243-AC8E-0257BF348D49}" type="presOf" srcId="{EB65DC42-5329-48B2-A4F1-C5E45DC158C8}" destId="{05C536BC-F17B-4697-9B9B-10AB84023C18}" srcOrd="0" destOrd="0" presId="urn:microsoft.com/office/officeart/2005/8/layout/hProcess9"/>
    <dgm:cxn modelId="{821C745A-0AAD-4AED-83F2-0FA0C8A66218}" srcId="{8D2B4613-DA95-4C9C-9866-24EA03578B0E}" destId="{EB65DC42-5329-48B2-A4F1-C5E45DC158C8}" srcOrd="1" destOrd="0" parTransId="{3CF74275-F859-4273-896C-AF64ACB93817}" sibTransId="{FF6198D7-FA90-4B80-8AC7-57CB18C6646B}"/>
    <dgm:cxn modelId="{85428453-C6F7-4741-9125-A56A1B6216DD}" type="presOf" srcId="{8D2B4613-DA95-4C9C-9866-24EA03578B0E}" destId="{0FCFF351-BB97-46C8-8D4C-7E0EDDF8457F}" srcOrd="0" destOrd="0" presId="urn:microsoft.com/office/officeart/2005/8/layout/hProcess9"/>
    <dgm:cxn modelId="{188AAC08-F411-224E-9105-0276E7FF877E}" type="presOf" srcId="{D9E97EC7-371D-4468-9509-22BB91E459BD}" destId="{E923A94F-43A5-4891-85D0-0B89E8C65124}" srcOrd="0" destOrd="0" presId="urn:microsoft.com/office/officeart/2005/8/layout/hProcess9"/>
    <dgm:cxn modelId="{AB49A48D-69A9-674C-805D-BB1E04BFF74A}" type="presOf" srcId="{08B54863-C59F-47A8-8092-70C01080E1E7}" destId="{802E0E4F-E8FA-4DCC-9B9D-FE9649AEC068}" srcOrd="0" destOrd="0" presId="urn:microsoft.com/office/officeart/2005/8/layout/hProcess9"/>
    <dgm:cxn modelId="{F145D0A2-FFB2-42A1-A916-09812FB09F53}" srcId="{8D2B4613-DA95-4C9C-9866-24EA03578B0E}" destId="{D9DB3EFE-B7D9-47B6-8C21-37639D5D4B30}" srcOrd="0" destOrd="0" parTransId="{4B1B38B0-A5A7-41AF-B1F9-E95951E6CB69}" sibTransId="{AE0B1FA1-4977-4BF5-BE04-78E6A7554B28}"/>
    <dgm:cxn modelId="{0B5BD028-4B22-45C3-BB02-0D809ADB50F6}" srcId="{8D2B4613-DA95-4C9C-9866-24EA03578B0E}" destId="{D9E97EC7-371D-4468-9509-22BB91E459BD}" srcOrd="2" destOrd="0" parTransId="{BF4484B2-AAA3-4482-AAA3-757158E62D66}" sibTransId="{A9E3C4BD-60A6-4E40-91BD-0376271A1356}"/>
    <dgm:cxn modelId="{E0893867-7938-2444-8087-E9E0BDC09E8D}" type="presOf" srcId="{D9DB3EFE-B7D9-47B6-8C21-37639D5D4B30}" destId="{C556B5A1-F53F-4E74-A110-6AA1E49C0D8A}" srcOrd="0" destOrd="0" presId="urn:microsoft.com/office/officeart/2005/8/layout/hProcess9"/>
    <dgm:cxn modelId="{79B39E5D-C7F7-479F-AE54-11EDEBB267AE}" srcId="{8D2B4613-DA95-4C9C-9866-24EA03578B0E}" destId="{08B54863-C59F-47A8-8092-70C01080E1E7}" srcOrd="3" destOrd="0" parTransId="{4209DA65-0895-47FA-8B0F-05348A9F1F7A}" sibTransId="{0ABEB8FF-2EC1-45E9-8177-38F5E2895B2B}"/>
    <dgm:cxn modelId="{1AACBD9B-F928-4621-8722-F526342F98B4}" srcId="{8D2B4613-DA95-4C9C-9866-24EA03578B0E}" destId="{321AC295-6766-481D-AB20-B5DC39AB0895}" srcOrd="4" destOrd="0" parTransId="{50978B72-2050-48B1-808E-8B22F3B8669A}" sibTransId="{638DA490-FDD0-4405-B667-43BCB46D855D}"/>
    <dgm:cxn modelId="{FAC9EF99-9AE2-8F40-B02E-0C510EA1F324}" type="presParOf" srcId="{0FCFF351-BB97-46C8-8D4C-7E0EDDF8457F}" destId="{B78772AE-9224-4719-A5E1-7E52C623E29E}" srcOrd="0" destOrd="0" presId="urn:microsoft.com/office/officeart/2005/8/layout/hProcess9"/>
    <dgm:cxn modelId="{7CD4C7B4-5E8A-4B49-B85A-6F793317248E}" type="presParOf" srcId="{0FCFF351-BB97-46C8-8D4C-7E0EDDF8457F}" destId="{651E6D79-C737-48AE-A38C-D092544C6AEB}" srcOrd="1" destOrd="0" presId="urn:microsoft.com/office/officeart/2005/8/layout/hProcess9"/>
    <dgm:cxn modelId="{B9B9F9E3-B982-204B-A6EE-1F850BBE42A8}" type="presParOf" srcId="{651E6D79-C737-48AE-A38C-D092544C6AEB}" destId="{C556B5A1-F53F-4E74-A110-6AA1E49C0D8A}" srcOrd="0" destOrd="0" presId="urn:microsoft.com/office/officeart/2005/8/layout/hProcess9"/>
    <dgm:cxn modelId="{8E12592E-476E-9F4D-A0E5-66C093FABD22}" type="presParOf" srcId="{651E6D79-C737-48AE-A38C-D092544C6AEB}" destId="{6D0E3C5A-778E-4BEC-8D70-FA9BFA023D54}" srcOrd="1" destOrd="0" presId="urn:microsoft.com/office/officeart/2005/8/layout/hProcess9"/>
    <dgm:cxn modelId="{307713C7-5062-474A-BCF6-A40D9950BD4A}" type="presParOf" srcId="{651E6D79-C737-48AE-A38C-D092544C6AEB}" destId="{05C536BC-F17B-4697-9B9B-10AB84023C18}" srcOrd="2" destOrd="0" presId="urn:microsoft.com/office/officeart/2005/8/layout/hProcess9"/>
    <dgm:cxn modelId="{1A1EE000-DDC0-1C46-A714-77AB9759CAF8}" type="presParOf" srcId="{651E6D79-C737-48AE-A38C-D092544C6AEB}" destId="{D00FBD1F-3540-40C3-8BCB-9B63E9F1660A}" srcOrd="3" destOrd="0" presId="urn:microsoft.com/office/officeart/2005/8/layout/hProcess9"/>
    <dgm:cxn modelId="{5A0BC789-4E14-D048-980F-F28138F56586}" type="presParOf" srcId="{651E6D79-C737-48AE-A38C-D092544C6AEB}" destId="{E923A94F-43A5-4891-85D0-0B89E8C65124}" srcOrd="4" destOrd="0" presId="urn:microsoft.com/office/officeart/2005/8/layout/hProcess9"/>
    <dgm:cxn modelId="{EA3C8B37-E22C-3B4D-B28A-496757652761}" type="presParOf" srcId="{651E6D79-C737-48AE-A38C-D092544C6AEB}" destId="{B17B1323-5193-4D52-A91B-7D707888DD4A}" srcOrd="5" destOrd="0" presId="urn:microsoft.com/office/officeart/2005/8/layout/hProcess9"/>
    <dgm:cxn modelId="{FB1C9D6B-6AAF-BD4D-8AB3-4C223B7E64E4}" type="presParOf" srcId="{651E6D79-C737-48AE-A38C-D092544C6AEB}" destId="{802E0E4F-E8FA-4DCC-9B9D-FE9649AEC068}" srcOrd="6" destOrd="0" presId="urn:microsoft.com/office/officeart/2005/8/layout/hProcess9"/>
    <dgm:cxn modelId="{99BF2B42-A068-4A43-9A32-9ECE9258E4D6}" type="presParOf" srcId="{651E6D79-C737-48AE-A38C-D092544C6AEB}" destId="{FF93C411-2EA5-4ED5-954A-105865B3E949}" srcOrd="7" destOrd="0" presId="urn:microsoft.com/office/officeart/2005/8/layout/hProcess9"/>
    <dgm:cxn modelId="{ADE8AD23-7EC0-924E-A081-943102E15245}" type="presParOf" srcId="{651E6D79-C737-48AE-A38C-D092544C6AEB}" destId="{09F02EF6-EB3B-4B9A-A5E7-1270AB3EF5F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2B4613-DA95-4C9C-9866-24EA03578B0E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D9DB3EFE-B7D9-47B6-8C21-37639D5D4B30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AR" dirty="0" smtClean="0"/>
            <a:t>Autorización del Programa Nacional </a:t>
          </a:r>
          <a:endParaRPr lang="es-ES" dirty="0"/>
        </a:p>
      </dgm:t>
    </dgm:pt>
    <dgm:pt modelId="{4B1B38B0-A5A7-41AF-B1F9-E95951E6CB69}" type="parTrans" cxnId="{F145D0A2-FFB2-42A1-A916-09812FB09F53}">
      <dgm:prSet/>
      <dgm:spPr/>
      <dgm:t>
        <a:bodyPr/>
        <a:lstStyle/>
        <a:p>
          <a:endParaRPr lang="es-ES"/>
        </a:p>
      </dgm:t>
    </dgm:pt>
    <dgm:pt modelId="{AE0B1FA1-4977-4BF5-BE04-78E6A7554B28}" type="sibTrans" cxnId="{F145D0A2-FFB2-42A1-A916-09812FB09F53}">
      <dgm:prSet/>
      <dgm:spPr/>
      <dgm:t>
        <a:bodyPr/>
        <a:lstStyle/>
        <a:p>
          <a:endParaRPr lang="es-ES"/>
        </a:p>
      </dgm:t>
    </dgm:pt>
    <dgm:pt modelId="{EB65DC42-5329-48B2-A4F1-C5E45DC158C8}">
      <dgm:prSet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pPr rtl="0"/>
          <a:r>
            <a:rPr lang="es-AR" dirty="0" smtClean="0"/>
            <a:t>Orden de entrega al proveedor</a:t>
          </a:r>
          <a:endParaRPr lang="es-ES" dirty="0"/>
        </a:p>
      </dgm:t>
    </dgm:pt>
    <dgm:pt modelId="{3CF74275-F859-4273-896C-AF64ACB93817}" type="parTrans" cxnId="{821C745A-0AAD-4AED-83F2-0FA0C8A66218}">
      <dgm:prSet/>
      <dgm:spPr/>
      <dgm:t>
        <a:bodyPr/>
        <a:lstStyle/>
        <a:p>
          <a:endParaRPr lang="es-ES"/>
        </a:p>
      </dgm:t>
    </dgm:pt>
    <dgm:pt modelId="{FF6198D7-FA90-4B80-8AC7-57CB18C6646B}" type="sibTrans" cxnId="{821C745A-0AAD-4AED-83F2-0FA0C8A66218}">
      <dgm:prSet/>
      <dgm:spPr/>
      <dgm:t>
        <a:bodyPr/>
        <a:lstStyle/>
        <a:p>
          <a:endParaRPr lang="es-ES"/>
        </a:p>
      </dgm:t>
    </dgm:pt>
    <dgm:pt modelId="{D9E97EC7-371D-4468-9509-22BB91E459BD}">
      <dgm:prSet/>
      <dgm:spPr>
        <a:solidFill>
          <a:schemeClr val="accent6">
            <a:lumMod val="75000"/>
            <a:alpha val="70000"/>
          </a:schemeClr>
        </a:solidFill>
      </dgm:spPr>
      <dgm:t>
        <a:bodyPr/>
        <a:lstStyle/>
        <a:p>
          <a:pPr rtl="0"/>
          <a:r>
            <a:rPr lang="es-AR" dirty="0" smtClean="0"/>
            <a:t>Entrega al Programa Jurisdiccional</a:t>
          </a:r>
          <a:endParaRPr lang="es-ES" dirty="0"/>
        </a:p>
      </dgm:t>
    </dgm:pt>
    <dgm:pt modelId="{BF4484B2-AAA3-4482-AAA3-757158E62D66}" type="parTrans" cxnId="{0B5BD028-4B22-45C3-BB02-0D809ADB50F6}">
      <dgm:prSet/>
      <dgm:spPr/>
      <dgm:t>
        <a:bodyPr/>
        <a:lstStyle/>
        <a:p>
          <a:endParaRPr lang="es-ES"/>
        </a:p>
      </dgm:t>
    </dgm:pt>
    <dgm:pt modelId="{A9E3C4BD-60A6-4E40-91BD-0376271A1356}" type="sibTrans" cxnId="{0B5BD028-4B22-45C3-BB02-0D809ADB50F6}">
      <dgm:prSet/>
      <dgm:spPr/>
      <dgm:t>
        <a:bodyPr/>
        <a:lstStyle/>
        <a:p>
          <a:endParaRPr lang="es-ES"/>
        </a:p>
      </dgm:t>
    </dgm:pt>
    <dgm:pt modelId="{08B54863-C59F-47A8-8092-70C01080E1E7}">
      <dgm:prSet/>
      <dgm:spPr>
        <a:solidFill>
          <a:schemeClr val="accent6">
            <a:lumMod val="75000"/>
            <a:alpha val="60000"/>
          </a:schemeClr>
        </a:solidFill>
      </dgm:spPr>
      <dgm:t>
        <a:bodyPr/>
        <a:lstStyle/>
        <a:p>
          <a:pPr rtl="0"/>
          <a:r>
            <a:rPr lang="es-AR" dirty="0" smtClean="0"/>
            <a:t>Entrega al efector</a:t>
          </a:r>
          <a:endParaRPr lang="es-ES" dirty="0"/>
        </a:p>
      </dgm:t>
    </dgm:pt>
    <dgm:pt modelId="{4209DA65-0895-47FA-8B0F-05348A9F1F7A}" type="parTrans" cxnId="{79B39E5D-C7F7-479F-AE54-11EDEBB267AE}">
      <dgm:prSet/>
      <dgm:spPr/>
      <dgm:t>
        <a:bodyPr/>
        <a:lstStyle/>
        <a:p>
          <a:endParaRPr lang="es-ES"/>
        </a:p>
      </dgm:t>
    </dgm:pt>
    <dgm:pt modelId="{0ABEB8FF-2EC1-45E9-8177-38F5E2895B2B}" type="sibTrans" cxnId="{79B39E5D-C7F7-479F-AE54-11EDEBB267AE}">
      <dgm:prSet/>
      <dgm:spPr/>
      <dgm:t>
        <a:bodyPr/>
        <a:lstStyle/>
        <a:p>
          <a:endParaRPr lang="es-ES"/>
        </a:p>
      </dgm:t>
    </dgm:pt>
    <dgm:pt modelId="{321AC295-6766-481D-AB20-B5DC39AB0895}">
      <dgm:prSet/>
      <dgm:spPr/>
      <dgm:t>
        <a:bodyPr/>
        <a:lstStyle/>
        <a:p>
          <a:r>
            <a:rPr lang="es-ES" dirty="0" smtClean="0"/>
            <a:t>Paciente</a:t>
          </a:r>
          <a:endParaRPr lang="es-ES" dirty="0"/>
        </a:p>
      </dgm:t>
    </dgm:pt>
    <dgm:pt modelId="{50978B72-2050-48B1-808E-8B22F3B8669A}" type="parTrans" cxnId="{1AACBD9B-F928-4621-8722-F526342F98B4}">
      <dgm:prSet/>
      <dgm:spPr/>
      <dgm:t>
        <a:bodyPr/>
        <a:lstStyle/>
        <a:p>
          <a:endParaRPr lang="es-ES"/>
        </a:p>
      </dgm:t>
    </dgm:pt>
    <dgm:pt modelId="{638DA490-FDD0-4405-B667-43BCB46D855D}" type="sibTrans" cxnId="{1AACBD9B-F928-4621-8722-F526342F98B4}">
      <dgm:prSet/>
      <dgm:spPr/>
      <dgm:t>
        <a:bodyPr/>
        <a:lstStyle/>
        <a:p>
          <a:endParaRPr lang="es-ES"/>
        </a:p>
      </dgm:t>
    </dgm:pt>
    <dgm:pt modelId="{0FCFF351-BB97-46C8-8D4C-7E0EDDF8457F}" type="pres">
      <dgm:prSet presAssocID="{8D2B4613-DA95-4C9C-9866-24EA03578B0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8772AE-9224-4719-A5E1-7E52C623E29E}" type="pres">
      <dgm:prSet presAssocID="{8D2B4613-DA95-4C9C-9866-24EA03578B0E}" presName="arrow" presStyleLbl="bgShp" presStyleIdx="0" presStyleCnt="1"/>
      <dgm:spPr/>
    </dgm:pt>
    <dgm:pt modelId="{651E6D79-C737-48AE-A38C-D092544C6AEB}" type="pres">
      <dgm:prSet presAssocID="{8D2B4613-DA95-4C9C-9866-24EA03578B0E}" presName="linearProcess" presStyleCnt="0"/>
      <dgm:spPr/>
    </dgm:pt>
    <dgm:pt modelId="{C556B5A1-F53F-4E74-A110-6AA1E49C0D8A}" type="pres">
      <dgm:prSet presAssocID="{D9DB3EFE-B7D9-47B6-8C21-37639D5D4B3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E3C5A-778E-4BEC-8D70-FA9BFA023D54}" type="pres">
      <dgm:prSet presAssocID="{AE0B1FA1-4977-4BF5-BE04-78E6A7554B28}" presName="sibTrans" presStyleCnt="0"/>
      <dgm:spPr/>
    </dgm:pt>
    <dgm:pt modelId="{05C536BC-F17B-4697-9B9B-10AB84023C18}" type="pres">
      <dgm:prSet presAssocID="{EB65DC42-5329-48B2-A4F1-C5E45DC158C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0FBD1F-3540-40C3-8BCB-9B63E9F1660A}" type="pres">
      <dgm:prSet presAssocID="{FF6198D7-FA90-4B80-8AC7-57CB18C6646B}" presName="sibTrans" presStyleCnt="0"/>
      <dgm:spPr/>
    </dgm:pt>
    <dgm:pt modelId="{E923A94F-43A5-4891-85D0-0B89E8C65124}" type="pres">
      <dgm:prSet presAssocID="{D9E97EC7-371D-4468-9509-22BB91E459B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B1323-5193-4D52-A91B-7D707888DD4A}" type="pres">
      <dgm:prSet presAssocID="{A9E3C4BD-60A6-4E40-91BD-0376271A1356}" presName="sibTrans" presStyleCnt="0"/>
      <dgm:spPr/>
    </dgm:pt>
    <dgm:pt modelId="{802E0E4F-E8FA-4DCC-9B9D-FE9649AEC068}" type="pres">
      <dgm:prSet presAssocID="{08B54863-C59F-47A8-8092-70C01080E1E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93C411-2EA5-4ED5-954A-105865B3E949}" type="pres">
      <dgm:prSet presAssocID="{0ABEB8FF-2EC1-45E9-8177-38F5E2895B2B}" presName="sibTrans" presStyleCnt="0"/>
      <dgm:spPr/>
    </dgm:pt>
    <dgm:pt modelId="{09F02EF6-EB3B-4B9A-A5E7-1270AB3EF5F5}" type="pres">
      <dgm:prSet presAssocID="{321AC295-6766-481D-AB20-B5DC39AB089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226321-C519-E042-A926-E38A1BD2A697}" type="presOf" srcId="{D9DB3EFE-B7D9-47B6-8C21-37639D5D4B30}" destId="{C556B5A1-F53F-4E74-A110-6AA1E49C0D8A}" srcOrd="0" destOrd="0" presId="urn:microsoft.com/office/officeart/2005/8/layout/hProcess9"/>
    <dgm:cxn modelId="{1AACBD9B-F928-4621-8722-F526342F98B4}" srcId="{8D2B4613-DA95-4C9C-9866-24EA03578B0E}" destId="{321AC295-6766-481D-AB20-B5DC39AB0895}" srcOrd="4" destOrd="0" parTransId="{50978B72-2050-48B1-808E-8B22F3B8669A}" sibTransId="{638DA490-FDD0-4405-B667-43BCB46D855D}"/>
    <dgm:cxn modelId="{083ACC71-1B60-7248-BAA4-E07A324F1E12}" type="presOf" srcId="{D9E97EC7-371D-4468-9509-22BB91E459BD}" destId="{E923A94F-43A5-4891-85D0-0B89E8C65124}" srcOrd="0" destOrd="0" presId="urn:microsoft.com/office/officeart/2005/8/layout/hProcess9"/>
    <dgm:cxn modelId="{79B39E5D-C7F7-479F-AE54-11EDEBB267AE}" srcId="{8D2B4613-DA95-4C9C-9866-24EA03578B0E}" destId="{08B54863-C59F-47A8-8092-70C01080E1E7}" srcOrd="3" destOrd="0" parTransId="{4209DA65-0895-47FA-8B0F-05348A9F1F7A}" sibTransId="{0ABEB8FF-2EC1-45E9-8177-38F5E2895B2B}"/>
    <dgm:cxn modelId="{0B5BD028-4B22-45C3-BB02-0D809ADB50F6}" srcId="{8D2B4613-DA95-4C9C-9866-24EA03578B0E}" destId="{D9E97EC7-371D-4468-9509-22BB91E459BD}" srcOrd="2" destOrd="0" parTransId="{BF4484B2-AAA3-4482-AAA3-757158E62D66}" sibTransId="{A9E3C4BD-60A6-4E40-91BD-0376271A1356}"/>
    <dgm:cxn modelId="{F145D0A2-FFB2-42A1-A916-09812FB09F53}" srcId="{8D2B4613-DA95-4C9C-9866-24EA03578B0E}" destId="{D9DB3EFE-B7D9-47B6-8C21-37639D5D4B30}" srcOrd="0" destOrd="0" parTransId="{4B1B38B0-A5A7-41AF-B1F9-E95951E6CB69}" sibTransId="{AE0B1FA1-4977-4BF5-BE04-78E6A7554B28}"/>
    <dgm:cxn modelId="{9B0BD76F-942B-6F4B-A0B6-E6C002320E6A}" type="presOf" srcId="{08B54863-C59F-47A8-8092-70C01080E1E7}" destId="{802E0E4F-E8FA-4DCC-9B9D-FE9649AEC068}" srcOrd="0" destOrd="0" presId="urn:microsoft.com/office/officeart/2005/8/layout/hProcess9"/>
    <dgm:cxn modelId="{901F37D7-D5F2-AD43-B2D6-270B71BBD000}" type="presOf" srcId="{321AC295-6766-481D-AB20-B5DC39AB0895}" destId="{09F02EF6-EB3B-4B9A-A5E7-1270AB3EF5F5}" srcOrd="0" destOrd="0" presId="urn:microsoft.com/office/officeart/2005/8/layout/hProcess9"/>
    <dgm:cxn modelId="{2E615410-1256-6845-A793-A98FF0C3402E}" type="presOf" srcId="{EB65DC42-5329-48B2-A4F1-C5E45DC158C8}" destId="{05C536BC-F17B-4697-9B9B-10AB84023C18}" srcOrd="0" destOrd="0" presId="urn:microsoft.com/office/officeart/2005/8/layout/hProcess9"/>
    <dgm:cxn modelId="{BF2B1029-88B8-4748-9DB5-FE2B8E1F5834}" type="presOf" srcId="{8D2B4613-DA95-4C9C-9866-24EA03578B0E}" destId="{0FCFF351-BB97-46C8-8D4C-7E0EDDF8457F}" srcOrd="0" destOrd="0" presId="urn:microsoft.com/office/officeart/2005/8/layout/hProcess9"/>
    <dgm:cxn modelId="{821C745A-0AAD-4AED-83F2-0FA0C8A66218}" srcId="{8D2B4613-DA95-4C9C-9866-24EA03578B0E}" destId="{EB65DC42-5329-48B2-A4F1-C5E45DC158C8}" srcOrd="1" destOrd="0" parTransId="{3CF74275-F859-4273-896C-AF64ACB93817}" sibTransId="{FF6198D7-FA90-4B80-8AC7-57CB18C6646B}"/>
    <dgm:cxn modelId="{EADB79BB-C3CD-444E-BA2F-1F6D1F417A44}" type="presParOf" srcId="{0FCFF351-BB97-46C8-8D4C-7E0EDDF8457F}" destId="{B78772AE-9224-4719-A5E1-7E52C623E29E}" srcOrd="0" destOrd="0" presId="urn:microsoft.com/office/officeart/2005/8/layout/hProcess9"/>
    <dgm:cxn modelId="{DEF335A0-DE0A-D548-9BBB-490AC95B075B}" type="presParOf" srcId="{0FCFF351-BB97-46C8-8D4C-7E0EDDF8457F}" destId="{651E6D79-C737-48AE-A38C-D092544C6AEB}" srcOrd="1" destOrd="0" presId="urn:microsoft.com/office/officeart/2005/8/layout/hProcess9"/>
    <dgm:cxn modelId="{93592C33-E35B-FC4F-A6B9-4B52056DD044}" type="presParOf" srcId="{651E6D79-C737-48AE-A38C-D092544C6AEB}" destId="{C556B5A1-F53F-4E74-A110-6AA1E49C0D8A}" srcOrd="0" destOrd="0" presId="urn:microsoft.com/office/officeart/2005/8/layout/hProcess9"/>
    <dgm:cxn modelId="{7D310CD5-A238-174C-936D-8EA229D1332E}" type="presParOf" srcId="{651E6D79-C737-48AE-A38C-D092544C6AEB}" destId="{6D0E3C5A-778E-4BEC-8D70-FA9BFA023D54}" srcOrd="1" destOrd="0" presId="urn:microsoft.com/office/officeart/2005/8/layout/hProcess9"/>
    <dgm:cxn modelId="{F686FAF2-284E-5544-95ED-5CDBDEEE987E}" type="presParOf" srcId="{651E6D79-C737-48AE-A38C-D092544C6AEB}" destId="{05C536BC-F17B-4697-9B9B-10AB84023C18}" srcOrd="2" destOrd="0" presId="urn:microsoft.com/office/officeart/2005/8/layout/hProcess9"/>
    <dgm:cxn modelId="{020E8414-27BA-2940-B688-45E29C2FE794}" type="presParOf" srcId="{651E6D79-C737-48AE-A38C-D092544C6AEB}" destId="{D00FBD1F-3540-40C3-8BCB-9B63E9F1660A}" srcOrd="3" destOrd="0" presId="urn:microsoft.com/office/officeart/2005/8/layout/hProcess9"/>
    <dgm:cxn modelId="{B8D68866-CAAC-F14D-A1CD-EE1C3C95FA5D}" type="presParOf" srcId="{651E6D79-C737-48AE-A38C-D092544C6AEB}" destId="{E923A94F-43A5-4891-85D0-0B89E8C65124}" srcOrd="4" destOrd="0" presId="urn:microsoft.com/office/officeart/2005/8/layout/hProcess9"/>
    <dgm:cxn modelId="{3CE3474A-BDE2-D240-AF9A-2AE46DCDFE6E}" type="presParOf" srcId="{651E6D79-C737-48AE-A38C-D092544C6AEB}" destId="{B17B1323-5193-4D52-A91B-7D707888DD4A}" srcOrd="5" destOrd="0" presId="urn:microsoft.com/office/officeart/2005/8/layout/hProcess9"/>
    <dgm:cxn modelId="{FE47899C-C490-BE45-BC6B-57232111F5A7}" type="presParOf" srcId="{651E6D79-C737-48AE-A38C-D092544C6AEB}" destId="{802E0E4F-E8FA-4DCC-9B9D-FE9649AEC068}" srcOrd="6" destOrd="0" presId="urn:microsoft.com/office/officeart/2005/8/layout/hProcess9"/>
    <dgm:cxn modelId="{8E8D15B4-783A-F243-AAB9-EE2AAC9DA7B8}" type="presParOf" srcId="{651E6D79-C737-48AE-A38C-D092544C6AEB}" destId="{FF93C411-2EA5-4ED5-954A-105865B3E949}" srcOrd="7" destOrd="0" presId="urn:microsoft.com/office/officeart/2005/8/layout/hProcess9"/>
    <dgm:cxn modelId="{9EC724D4-CE4F-3047-A52E-88129DF5EFDC}" type="presParOf" srcId="{651E6D79-C737-48AE-A38C-D092544C6AEB}" destId="{09F02EF6-EB3B-4B9A-A5E7-1270AB3EF5F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B8175-5FD2-4AC9-8607-037EBAA4BD53}">
      <dsp:nvSpPr>
        <dsp:cNvPr id="0" name=""/>
        <dsp:cNvSpPr/>
      </dsp:nvSpPr>
      <dsp:spPr>
        <a:xfrm>
          <a:off x="725" y="532657"/>
          <a:ext cx="2452858" cy="3460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Solicitud médica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 (formulario, CV, ficha de </a:t>
          </a:r>
          <a:r>
            <a:rPr lang="es-AR" sz="2600" kern="1200" dirty="0" err="1" smtClean="0"/>
            <a:t>notif</a:t>
          </a:r>
          <a:r>
            <a:rPr lang="es-AR" sz="2600" kern="1200" dirty="0" smtClean="0"/>
            <a:t>.)</a:t>
          </a:r>
          <a:endParaRPr lang="es-ES" sz="2600" kern="1200" dirty="0"/>
        </a:p>
      </dsp:txBody>
      <dsp:txXfrm>
        <a:off x="72567" y="604499"/>
        <a:ext cx="2309174" cy="3316964"/>
      </dsp:txXfrm>
    </dsp:sp>
    <dsp:sp modelId="{23733572-530C-4776-9587-CDD6AE536576}">
      <dsp:nvSpPr>
        <dsp:cNvPr id="0" name=""/>
        <dsp:cNvSpPr/>
      </dsp:nvSpPr>
      <dsp:spPr>
        <a:xfrm>
          <a:off x="2562280" y="2128197"/>
          <a:ext cx="230436" cy="269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562280" y="2182110"/>
        <a:ext cx="161305" cy="161741"/>
      </dsp:txXfrm>
    </dsp:sp>
    <dsp:sp modelId="{5D41E6D0-F56F-4DEB-B5C8-2953E580F0C9}">
      <dsp:nvSpPr>
        <dsp:cNvPr id="0" name=""/>
        <dsp:cNvSpPr/>
      </dsp:nvSpPr>
      <dsp:spPr>
        <a:xfrm>
          <a:off x="2888370" y="532657"/>
          <a:ext cx="2452858" cy="346064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Programa Jurisdiccional</a:t>
          </a:r>
          <a:endParaRPr lang="es-ES" sz="2500" kern="1200" dirty="0"/>
        </a:p>
      </dsp:txBody>
      <dsp:txXfrm>
        <a:off x="2960212" y="604499"/>
        <a:ext cx="2309174" cy="3316964"/>
      </dsp:txXfrm>
    </dsp:sp>
    <dsp:sp modelId="{52C1B3B1-9162-4FCE-8543-8A2E5486E74E}">
      <dsp:nvSpPr>
        <dsp:cNvPr id="0" name=""/>
        <dsp:cNvSpPr/>
      </dsp:nvSpPr>
      <dsp:spPr>
        <a:xfrm>
          <a:off x="5449926" y="2128197"/>
          <a:ext cx="230436" cy="269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7516"/>
            <a:satOff val="-5512"/>
            <a:lumOff val="30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449926" y="2182110"/>
        <a:ext cx="161305" cy="161741"/>
      </dsp:txXfrm>
    </dsp:sp>
    <dsp:sp modelId="{15675330-22BD-496A-AFCF-4DAAEC1A780D}">
      <dsp:nvSpPr>
        <dsp:cNvPr id="0" name=""/>
        <dsp:cNvSpPr/>
      </dsp:nvSpPr>
      <dsp:spPr>
        <a:xfrm>
          <a:off x="5776015" y="532657"/>
          <a:ext cx="2452858" cy="346064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Programa Nacional de  Control de las Hepatitis Virales</a:t>
          </a:r>
          <a:endParaRPr lang="es-ES" sz="2400" kern="1200" dirty="0"/>
        </a:p>
      </dsp:txBody>
      <dsp:txXfrm>
        <a:off x="5847857" y="604499"/>
        <a:ext cx="2309174" cy="3316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B8175-5FD2-4AC9-8607-037EBAA4BD53}">
      <dsp:nvSpPr>
        <dsp:cNvPr id="0" name=""/>
        <dsp:cNvSpPr/>
      </dsp:nvSpPr>
      <dsp:spPr>
        <a:xfrm>
          <a:off x="725" y="532657"/>
          <a:ext cx="2452858" cy="346064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Solicitud médica (formulario, CV, ficha de </a:t>
          </a:r>
          <a:r>
            <a:rPr lang="es-AR" sz="2600" kern="1200" dirty="0" err="1" smtClean="0"/>
            <a:t>notif</a:t>
          </a:r>
          <a:r>
            <a:rPr lang="es-AR" sz="2600" kern="1200" dirty="0" smtClean="0"/>
            <a:t>.)</a:t>
          </a:r>
          <a:endParaRPr lang="es-ES" sz="2600" kern="1200" dirty="0"/>
        </a:p>
      </dsp:txBody>
      <dsp:txXfrm>
        <a:off x="72567" y="604499"/>
        <a:ext cx="2309174" cy="3316964"/>
      </dsp:txXfrm>
    </dsp:sp>
    <dsp:sp modelId="{23733572-530C-4776-9587-CDD6AE536576}">
      <dsp:nvSpPr>
        <dsp:cNvPr id="0" name=""/>
        <dsp:cNvSpPr/>
      </dsp:nvSpPr>
      <dsp:spPr>
        <a:xfrm>
          <a:off x="2562280" y="2128197"/>
          <a:ext cx="230436" cy="269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562280" y="2182110"/>
        <a:ext cx="161305" cy="161741"/>
      </dsp:txXfrm>
    </dsp:sp>
    <dsp:sp modelId="{5D41E6D0-F56F-4DEB-B5C8-2953E580F0C9}">
      <dsp:nvSpPr>
        <dsp:cNvPr id="0" name=""/>
        <dsp:cNvSpPr/>
      </dsp:nvSpPr>
      <dsp:spPr>
        <a:xfrm>
          <a:off x="2888370" y="532657"/>
          <a:ext cx="2452858" cy="3460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Programa Jurisdiccional</a:t>
          </a:r>
          <a:endParaRPr lang="es-ES" sz="2500" kern="1200" dirty="0"/>
        </a:p>
      </dsp:txBody>
      <dsp:txXfrm>
        <a:off x="2960212" y="604499"/>
        <a:ext cx="2309174" cy="3316964"/>
      </dsp:txXfrm>
    </dsp:sp>
    <dsp:sp modelId="{52C1B3B1-9162-4FCE-8543-8A2E5486E74E}">
      <dsp:nvSpPr>
        <dsp:cNvPr id="0" name=""/>
        <dsp:cNvSpPr/>
      </dsp:nvSpPr>
      <dsp:spPr>
        <a:xfrm>
          <a:off x="5449926" y="2128197"/>
          <a:ext cx="230436" cy="269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7516"/>
            <a:satOff val="-5512"/>
            <a:lumOff val="30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449926" y="2182110"/>
        <a:ext cx="161305" cy="161741"/>
      </dsp:txXfrm>
    </dsp:sp>
    <dsp:sp modelId="{15675330-22BD-496A-AFCF-4DAAEC1A780D}">
      <dsp:nvSpPr>
        <dsp:cNvPr id="0" name=""/>
        <dsp:cNvSpPr/>
      </dsp:nvSpPr>
      <dsp:spPr>
        <a:xfrm>
          <a:off x="5776015" y="532657"/>
          <a:ext cx="2452858" cy="346064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Programa Nacional de  Control de las Hepatitis Virales</a:t>
          </a:r>
          <a:endParaRPr lang="es-ES" sz="2400" kern="1200" dirty="0"/>
        </a:p>
      </dsp:txBody>
      <dsp:txXfrm>
        <a:off x="5847857" y="604499"/>
        <a:ext cx="2309174" cy="3316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B8175-5FD2-4AC9-8607-037EBAA4BD53}">
      <dsp:nvSpPr>
        <dsp:cNvPr id="0" name=""/>
        <dsp:cNvSpPr/>
      </dsp:nvSpPr>
      <dsp:spPr>
        <a:xfrm>
          <a:off x="725" y="532657"/>
          <a:ext cx="2452858" cy="3460648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600" kern="1200" dirty="0" smtClean="0"/>
            <a:t>Solicitud médica (formulario, CV, ficha de </a:t>
          </a:r>
          <a:r>
            <a:rPr lang="es-AR" sz="2600" kern="1200" dirty="0" err="1" smtClean="0"/>
            <a:t>notif</a:t>
          </a:r>
          <a:r>
            <a:rPr lang="es-AR" sz="2600" kern="1200" dirty="0" smtClean="0"/>
            <a:t>.)</a:t>
          </a:r>
          <a:endParaRPr lang="es-ES" sz="2600" kern="1200" dirty="0"/>
        </a:p>
      </dsp:txBody>
      <dsp:txXfrm>
        <a:off x="72567" y="604499"/>
        <a:ext cx="2309174" cy="3316964"/>
      </dsp:txXfrm>
    </dsp:sp>
    <dsp:sp modelId="{23733572-530C-4776-9587-CDD6AE536576}">
      <dsp:nvSpPr>
        <dsp:cNvPr id="0" name=""/>
        <dsp:cNvSpPr/>
      </dsp:nvSpPr>
      <dsp:spPr>
        <a:xfrm>
          <a:off x="2562280" y="2128197"/>
          <a:ext cx="230436" cy="269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2562280" y="2182110"/>
        <a:ext cx="161305" cy="161741"/>
      </dsp:txXfrm>
    </dsp:sp>
    <dsp:sp modelId="{5D41E6D0-F56F-4DEB-B5C8-2953E580F0C9}">
      <dsp:nvSpPr>
        <dsp:cNvPr id="0" name=""/>
        <dsp:cNvSpPr/>
      </dsp:nvSpPr>
      <dsp:spPr>
        <a:xfrm>
          <a:off x="2888370" y="532657"/>
          <a:ext cx="2452858" cy="346064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500" kern="1200" dirty="0" smtClean="0"/>
            <a:t>Programa Jurisdiccional</a:t>
          </a:r>
          <a:endParaRPr lang="es-ES" sz="2500" kern="1200" dirty="0"/>
        </a:p>
      </dsp:txBody>
      <dsp:txXfrm>
        <a:off x="2960212" y="604499"/>
        <a:ext cx="2309174" cy="3316964"/>
      </dsp:txXfrm>
    </dsp:sp>
    <dsp:sp modelId="{52C1B3B1-9162-4FCE-8543-8A2E5486E74E}">
      <dsp:nvSpPr>
        <dsp:cNvPr id="0" name=""/>
        <dsp:cNvSpPr/>
      </dsp:nvSpPr>
      <dsp:spPr>
        <a:xfrm>
          <a:off x="5449926" y="2128197"/>
          <a:ext cx="230436" cy="2695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7516"/>
            <a:satOff val="-5512"/>
            <a:lumOff val="305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449926" y="2182110"/>
        <a:ext cx="161305" cy="161741"/>
      </dsp:txXfrm>
    </dsp:sp>
    <dsp:sp modelId="{15675330-22BD-496A-AFCF-4DAAEC1A780D}">
      <dsp:nvSpPr>
        <dsp:cNvPr id="0" name=""/>
        <dsp:cNvSpPr/>
      </dsp:nvSpPr>
      <dsp:spPr>
        <a:xfrm>
          <a:off x="5776015" y="532657"/>
          <a:ext cx="2452858" cy="346064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/>
            <a:t>Programa Nacional de  Control de las Hepatitis Virales</a:t>
          </a:r>
          <a:endParaRPr lang="es-ES" sz="2400" kern="1200" dirty="0"/>
        </a:p>
      </dsp:txBody>
      <dsp:txXfrm>
        <a:off x="5847857" y="604499"/>
        <a:ext cx="2309174" cy="3316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72AE-9224-4719-A5E1-7E52C623E29E}">
      <dsp:nvSpPr>
        <dsp:cNvPr id="0" name=""/>
        <dsp:cNvSpPr/>
      </dsp:nvSpPr>
      <dsp:spPr>
        <a:xfrm>
          <a:off x="617219" y="0"/>
          <a:ext cx="6995160" cy="511256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5A1-F53F-4E74-A110-6AA1E49C0D8A}">
      <dsp:nvSpPr>
        <dsp:cNvPr id="0" name=""/>
        <dsp:cNvSpPr/>
      </dsp:nvSpPr>
      <dsp:spPr>
        <a:xfrm>
          <a:off x="3616" y="1533770"/>
          <a:ext cx="1581224" cy="204502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Autorización del Programa Nacional </a:t>
          </a:r>
          <a:endParaRPr lang="es-ES" sz="1800" kern="1200" dirty="0"/>
        </a:p>
      </dsp:txBody>
      <dsp:txXfrm>
        <a:off x="80805" y="1610959"/>
        <a:ext cx="1426846" cy="1890649"/>
      </dsp:txXfrm>
    </dsp:sp>
    <dsp:sp modelId="{05C536BC-F17B-4697-9B9B-10AB84023C18}">
      <dsp:nvSpPr>
        <dsp:cNvPr id="0" name=""/>
        <dsp:cNvSpPr/>
      </dsp:nvSpPr>
      <dsp:spPr>
        <a:xfrm>
          <a:off x="1663902" y="1533770"/>
          <a:ext cx="1581224" cy="2045027"/>
        </a:xfrm>
        <a:prstGeom prst="roundRect">
          <a:avLst/>
        </a:prstGeom>
        <a:solidFill>
          <a:schemeClr val="accent6">
            <a:lumMod val="40000"/>
            <a:lumOff val="6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Orden de entrega al proveedor</a:t>
          </a:r>
          <a:endParaRPr lang="es-ES" sz="1800" kern="1200" dirty="0"/>
        </a:p>
      </dsp:txBody>
      <dsp:txXfrm>
        <a:off x="1741091" y="1610959"/>
        <a:ext cx="1426846" cy="1890649"/>
      </dsp:txXfrm>
    </dsp:sp>
    <dsp:sp modelId="{E923A94F-43A5-4891-85D0-0B89E8C65124}">
      <dsp:nvSpPr>
        <dsp:cNvPr id="0" name=""/>
        <dsp:cNvSpPr/>
      </dsp:nvSpPr>
      <dsp:spPr>
        <a:xfrm>
          <a:off x="3324187" y="1533770"/>
          <a:ext cx="1581224" cy="2045027"/>
        </a:xfrm>
        <a:prstGeom prst="roundRect">
          <a:avLst/>
        </a:prstGeom>
        <a:solidFill>
          <a:schemeClr val="accent6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Entrega al Programa Jurisdiccional</a:t>
          </a:r>
          <a:endParaRPr lang="es-ES" sz="1800" kern="1200" dirty="0"/>
        </a:p>
      </dsp:txBody>
      <dsp:txXfrm>
        <a:off x="3401376" y="1610959"/>
        <a:ext cx="1426846" cy="1890649"/>
      </dsp:txXfrm>
    </dsp:sp>
    <dsp:sp modelId="{802E0E4F-E8FA-4DCC-9B9D-FE9649AEC068}">
      <dsp:nvSpPr>
        <dsp:cNvPr id="0" name=""/>
        <dsp:cNvSpPr/>
      </dsp:nvSpPr>
      <dsp:spPr>
        <a:xfrm>
          <a:off x="4984473" y="1533770"/>
          <a:ext cx="1581224" cy="2045027"/>
        </a:xfrm>
        <a:prstGeom prst="roundRect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Entrega al efector</a:t>
          </a:r>
          <a:endParaRPr lang="es-ES" sz="1800" kern="1200" dirty="0"/>
        </a:p>
      </dsp:txBody>
      <dsp:txXfrm>
        <a:off x="5061662" y="1610959"/>
        <a:ext cx="1426846" cy="1890649"/>
      </dsp:txXfrm>
    </dsp:sp>
    <dsp:sp modelId="{09F02EF6-EB3B-4B9A-A5E7-1270AB3EF5F5}">
      <dsp:nvSpPr>
        <dsp:cNvPr id="0" name=""/>
        <dsp:cNvSpPr/>
      </dsp:nvSpPr>
      <dsp:spPr>
        <a:xfrm>
          <a:off x="6644759" y="1533770"/>
          <a:ext cx="1581224" cy="204502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Paciente</a:t>
          </a:r>
          <a:endParaRPr lang="es-ES" sz="1800" kern="1200" dirty="0"/>
        </a:p>
      </dsp:txBody>
      <dsp:txXfrm>
        <a:off x="6721948" y="1610959"/>
        <a:ext cx="1426846" cy="1890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72AE-9224-4719-A5E1-7E52C623E29E}">
      <dsp:nvSpPr>
        <dsp:cNvPr id="0" name=""/>
        <dsp:cNvSpPr/>
      </dsp:nvSpPr>
      <dsp:spPr>
        <a:xfrm>
          <a:off x="617219" y="0"/>
          <a:ext cx="6995160" cy="5112568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6B5A1-F53F-4E74-A110-6AA1E49C0D8A}">
      <dsp:nvSpPr>
        <dsp:cNvPr id="0" name=""/>
        <dsp:cNvSpPr/>
      </dsp:nvSpPr>
      <dsp:spPr>
        <a:xfrm>
          <a:off x="3616" y="1533770"/>
          <a:ext cx="1581224" cy="2045027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Autorización del Programa Nacional </a:t>
          </a:r>
          <a:endParaRPr lang="es-ES" sz="1800" kern="1200" dirty="0"/>
        </a:p>
      </dsp:txBody>
      <dsp:txXfrm>
        <a:off x="80805" y="1610959"/>
        <a:ext cx="1426846" cy="1890649"/>
      </dsp:txXfrm>
    </dsp:sp>
    <dsp:sp modelId="{05C536BC-F17B-4697-9B9B-10AB84023C18}">
      <dsp:nvSpPr>
        <dsp:cNvPr id="0" name=""/>
        <dsp:cNvSpPr/>
      </dsp:nvSpPr>
      <dsp:spPr>
        <a:xfrm>
          <a:off x="1663902" y="1533770"/>
          <a:ext cx="1581224" cy="2045027"/>
        </a:xfrm>
        <a:prstGeom prst="roundRect">
          <a:avLst/>
        </a:prstGeom>
        <a:solidFill>
          <a:schemeClr val="accent6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Orden de entrega al proveedor</a:t>
          </a:r>
          <a:endParaRPr lang="es-ES" sz="1800" kern="1200" dirty="0"/>
        </a:p>
      </dsp:txBody>
      <dsp:txXfrm>
        <a:off x="1741091" y="1610959"/>
        <a:ext cx="1426846" cy="1890649"/>
      </dsp:txXfrm>
    </dsp:sp>
    <dsp:sp modelId="{E923A94F-43A5-4891-85D0-0B89E8C65124}">
      <dsp:nvSpPr>
        <dsp:cNvPr id="0" name=""/>
        <dsp:cNvSpPr/>
      </dsp:nvSpPr>
      <dsp:spPr>
        <a:xfrm>
          <a:off x="3324187" y="1533770"/>
          <a:ext cx="1581224" cy="2045027"/>
        </a:xfrm>
        <a:prstGeom prst="roundRect">
          <a:avLst/>
        </a:prstGeom>
        <a:solidFill>
          <a:schemeClr val="accent6">
            <a:lumMod val="75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Entrega al Programa Jurisdiccional</a:t>
          </a:r>
          <a:endParaRPr lang="es-ES" sz="1800" kern="1200" dirty="0"/>
        </a:p>
      </dsp:txBody>
      <dsp:txXfrm>
        <a:off x="3401376" y="1610959"/>
        <a:ext cx="1426846" cy="1890649"/>
      </dsp:txXfrm>
    </dsp:sp>
    <dsp:sp modelId="{802E0E4F-E8FA-4DCC-9B9D-FE9649AEC068}">
      <dsp:nvSpPr>
        <dsp:cNvPr id="0" name=""/>
        <dsp:cNvSpPr/>
      </dsp:nvSpPr>
      <dsp:spPr>
        <a:xfrm>
          <a:off x="4984473" y="1533770"/>
          <a:ext cx="1581224" cy="2045027"/>
        </a:xfrm>
        <a:prstGeom prst="roundRect">
          <a:avLst/>
        </a:prstGeom>
        <a:solidFill>
          <a:schemeClr val="accent6">
            <a:lumMod val="75000"/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kern="1200" dirty="0" smtClean="0"/>
            <a:t>Entrega al efector</a:t>
          </a:r>
          <a:endParaRPr lang="es-ES" sz="1800" kern="1200" dirty="0"/>
        </a:p>
      </dsp:txBody>
      <dsp:txXfrm>
        <a:off x="5061662" y="1610959"/>
        <a:ext cx="1426846" cy="1890649"/>
      </dsp:txXfrm>
    </dsp:sp>
    <dsp:sp modelId="{09F02EF6-EB3B-4B9A-A5E7-1270AB3EF5F5}">
      <dsp:nvSpPr>
        <dsp:cNvPr id="0" name=""/>
        <dsp:cNvSpPr/>
      </dsp:nvSpPr>
      <dsp:spPr>
        <a:xfrm>
          <a:off x="6644759" y="1533770"/>
          <a:ext cx="1581224" cy="204502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Paciente</a:t>
          </a:r>
          <a:endParaRPr lang="es-ES" sz="1800" kern="1200" dirty="0"/>
        </a:p>
      </dsp:txBody>
      <dsp:txXfrm>
        <a:off x="6721948" y="1610959"/>
        <a:ext cx="1426846" cy="1890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DB924-053B-2D4A-B110-89B7AFEB485D}" type="datetimeFigureOut">
              <a:rPr lang="en-US" smtClean="0"/>
              <a:t>1/12/15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C5863-4DE5-8B40-901A-B5291A7C8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14785-56CF-406B-8331-F62127C54CD4}" type="datetimeFigureOut">
              <a:rPr lang="es-AR" smtClean="0"/>
              <a:pPr/>
              <a:t>1/12/15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5BDFB-06FC-40DE-8A30-06A25A251B91}" type="slidenum">
              <a:rPr lang="es-AR" smtClean="0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965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15E50B-A770-4903-A047-B828ABBAE047}" type="slidenum">
              <a:rPr lang="es-MX">
                <a:solidFill>
                  <a:srgbClr val="000000"/>
                </a:solidFill>
              </a:rPr>
              <a:pPr/>
              <a:t>2</a:t>
            </a:fld>
            <a:endParaRPr lang="es-MX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2C7227-6338-44E7-8344-B3BB4673B6C9}" type="slidenum">
              <a:rPr lang="es-AR" altLang="es-AR" smtClean="0"/>
              <a:pPr/>
              <a:t>34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s-AR" smtClean="0"/>
          </a:p>
        </p:txBody>
      </p:sp>
      <p:sp>
        <p:nvSpPr>
          <p:cNvPr id="604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47E717-1B71-4ADB-80F1-0464B5431816}" type="slidenum">
              <a:rPr lang="en-US" altLang="es-AR" smtClean="0"/>
              <a:pPr/>
              <a:t>51</a:t>
            </a:fld>
            <a:endParaRPr lang="en-US" altLang="es-A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Diagnóstico en el título y en el texto</a:t>
            </a:r>
          </a:p>
          <a:p>
            <a:r>
              <a:rPr lang="es-AR" altLang="es-AR" smtClean="0"/>
              <a:t>Específicas</a:t>
            </a:r>
          </a:p>
          <a:p>
            <a:r>
              <a:rPr lang="es-AR" altLang="es-AR" smtClean="0"/>
              <a:t>Diagnóstico</a:t>
            </a:r>
          </a:p>
          <a:p>
            <a:endParaRPr lang="es-AR" altLang="es-AR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145EE-AC4E-4800-8CF9-A4F7DD1B53CE}" type="slidenum">
              <a:rPr lang="es-AR" altLang="es-AR" smtClean="0"/>
              <a:pPr/>
              <a:t>53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85" name="Shape 8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Interior del pais represento un 17%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Va primero lo de abajo y luego lo otro en la animacion??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85" name="Shape 8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Interior del pais represento un 17%</a:t>
            </a:r>
          </a:p>
          <a:p>
            <a:pPr lvl="0" defTabSz="914400">
              <a:lnSpc>
                <a:spcPct val="100000"/>
              </a:lnSpc>
              <a:defRPr sz="1800"/>
            </a:pPr>
            <a:r>
              <a:rPr sz="1200">
                <a:latin typeface="Calibri"/>
                <a:ea typeface="Calibri"/>
                <a:cs typeface="Calibri"/>
                <a:sym typeface="Calibri"/>
              </a:rPr>
              <a:t>Va primero lo de abajo y luego lo otro en la animacion??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AR">
                <a:latin typeface="Calibri" charset="0"/>
              </a:rPr>
              <a:t>Interior del pais represento un 17%</a:t>
            </a:r>
          </a:p>
        </p:txBody>
      </p:sp>
      <p:sp>
        <p:nvSpPr>
          <p:cNvPr id="8499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D88890BE-4B5C-DF4B-BA73-F383BBA757E7}" type="slidenum">
              <a:rPr lang="es-AR" sz="1200">
                <a:latin typeface="Arial" charset="0"/>
              </a:rPr>
              <a:pPr algn="r" eaLnBrk="1" hangingPunct="1"/>
              <a:t>12</a:t>
            </a:fld>
            <a:endParaRPr lang="es-AR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CE0EE-80D9-42E8-A205-64A666F45DA2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DCE0EE-80D9-42E8-A205-64A666F45DA2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167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255E79-F712-4CE2-BDB7-EFAF0EB25720}" type="slidenum">
              <a:rPr lang="es-AR" smtClean="0">
                <a:cs typeface="Arial" pitchFamily="34" charset="0"/>
              </a:rPr>
              <a:pPr/>
              <a:t>20</a:t>
            </a:fld>
            <a:endParaRPr lang="es-A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1" name="Shape 7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i="0"/>
            </a:pPr>
            <a:r>
              <a:rPr sz="1200" i="1"/>
              <a:t>HCV, hepatitis C virus.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6" name="Shape 6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Interior del pais represento un 17%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2C7227-6338-44E7-8344-B3BB4673B6C9}" type="slidenum">
              <a:rPr lang="es-AR" altLang="es-AR" smtClean="0"/>
              <a:pPr/>
              <a:t>32</a:t>
            </a:fld>
            <a:endParaRPr lang="es-AR" altLang="es-A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2C7227-6338-44E7-8344-B3BB4673B6C9}" type="slidenum">
              <a:rPr lang="es-AR" altLang="es-AR" smtClean="0"/>
              <a:pPr/>
              <a:t>33</a:t>
            </a:fld>
            <a:endParaRPr lang="es-AR" alt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556233-2597-2645-B8EA-9D5FC2996422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6299B-F6D4-B943-84C8-EE779377A23D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32149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3E1AD2-7AB4-4040-9544-71251A2F7AB6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97F8-17E6-E04C-A09A-B94F5C172688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59928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36103-81B1-E64F-9E42-6D4313262DE1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DAFA7-605D-DD41-9E98-C2BEF86AE02C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131272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F31D69-6ADC-E24E-9A5E-6287F5222883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B385D-06BA-F546-8CB8-ED44D7698713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92463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7E29F-D1C2-5941-99DA-31716FE55387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0EBC-C795-E347-A718-38B681BECF9F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728780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5B3EB7-0481-694B-9BC8-9A0EE2EE3E7B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81EF-6C37-DA42-BFFA-2E7215404487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294696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DF2A2-9736-6B4A-9A1B-1B674782402C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823A1-3A40-CE47-96C9-0272A0723F89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0094569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D4B55-DCA2-444C-8162-C9882A777402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FC9F5-2D94-C149-A3AE-161B67CEA37E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8166183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97F976-E32D-6040-A100-2C0C5B714AC7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6A412-F1D3-B04C-BB0B-5BA6A5300EFB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8322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63577A-F376-4E4D-9FD9-C0AC7666615E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D891A-B03A-5348-A324-E83AFE277D91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820609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45A9AF-B850-DF44-9D22-B188F997E2B8}" type="datetimeFigureOut">
              <a:rPr lang="es-AR"/>
              <a:pPr/>
              <a:t>1/12/15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FC86A-E69B-8C43-B01D-C936E524B845}" type="slidenum">
              <a:rPr lang="es-AR"/>
              <a:pPr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5799422"/>
      </p:ext>
    </p:extLst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49A134-0759-7F47-BB1A-7EE84AE4E2F5}" type="datetimeFigureOut">
              <a:rPr lang="es-AR" smtClean="0"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1/12/15</a:t>
            </a:fld>
            <a:endParaRPr lang="es-AR" smtClean="0"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012BA-0FDF-1742-9510-404665E22778}" type="slidenum">
              <a:rPr lang="es-AR" smtClean="0">
                <a:latin typeface="Calibri" charset="0"/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AR" smtClean="0">
              <a:latin typeface="Calibri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oleObject" Target="../embeddings/Microsoft_Excel_97_-_2004_Worksheet2.xls"/><Relationship Id="rId6" Type="http://schemas.openxmlformats.org/officeDocument/2006/relationships/image" Target="../media/image13.emf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3.xml"/><Relationship Id="rId2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oleObject" Target="../embeddings/Microsoft_Excel_97_-_2004_Worksheet3.xls"/><Relationship Id="rId6" Type="http://schemas.openxmlformats.org/officeDocument/2006/relationships/image" Target="../media/image14.emf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4.xml"/><Relationship Id="rId2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5" Type="http://schemas.openxmlformats.org/officeDocument/2006/relationships/oleObject" Target="../embeddings/Microsoft_Excel_97_-_2004_Worksheet4.xls"/><Relationship Id="rId6" Type="http://schemas.openxmlformats.org/officeDocument/2006/relationships/image" Target="../media/image15.emf"/><Relationship Id="rId1" Type="http://schemas.openxmlformats.org/officeDocument/2006/relationships/themeOverride" Target="../theme/themeOverride5.xml"/><Relationship Id="rId2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jpeg"/><Relationship Id="rId6" Type="http://schemas.openxmlformats.org/officeDocument/2006/relationships/oleObject" Target="../embeddings/Microsoft_Excel_97_-_2004_Worksheet5.xls"/><Relationship Id="rId7" Type="http://schemas.openxmlformats.org/officeDocument/2006/relationships/image" Target="../media/image16.emf"/><Relationship Id="rId1" Type="http://schemas.openxmlformats.org/officeDocument/2006/relationships/themeOverride" Target="../theme/themeOverride6.xml"/><Relationship Id="rId2" Type="http://schemas.openxmlformats.org/officeDocument/2006/relationships/vmlDrawing" Target="../drawings/vmlDrawing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chart" Target="../charts/chart1.xml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5" Type="http://schemas.openxmlformats.org/officeDocument/2006/relationships/image" Target="../media/image24.jpeg"/><Relationship Id="rId6" Type="http://schemas.openxmlformats.org/officeDocument/2006/relationships/image" Target="../media/image2.jpeg"/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5.jpeg"/><Relationship Id="rId5" Type="http://schemas.openxmlformats.org/officeDocument/2006/relationships/image" Target="../media/image26.JPG"/><Relationship Id="rId6" Type="http://schemas.openxmlformats.org/officeDocument/2006/relationships/image" Target="../media/image2.jpeg"/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5" Type="http://schemas.openxmlformats.org/officeDocument/2006/relationships/image" Target="../media/image24.jpeg"/><Relationship Id="rId6" Type="http://schemas.openxmlformats.org/officeDocument/2006/relationships/image" Target="../media/image27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30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1.jpeg"/><Relationship Id="rId5" Type="http://schemas.openxmlformats.org/officeDocument/2006/relationships/image" Target="../media/image27.jpeg"/><Relationship Id="rId6" Type="http://schemas.openxmlformats.org/officeDocument/2006/relationships/image" Target="../media/image30.jpeg"/><Relationship Id="rId7" Type="http://schemas.openxmlformats.org/officeDocument/2006/relationships/image" Target="../media/image32.jpe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3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31.xml"/><Relationship Id="rId2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5" Type="http://schemas.openxmlformats.org/officeDocument/2006/relationships/image" Target="../media/image24.jpeg"/><Relationship Id="rId6" Type="http://schemas.openxmlformats.org/officeDocument/2006/relationships/image" Target="../media/image27.jpeg"/><Relationship Id="rId7" Type="http://schemas.openxmlformats.org/officeDocument/2006/relationships/image" Target="../media/image34.jpe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32.xml"/><Relationship Id="rId2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33.xml"/><Relationship Id="rId2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35.jpe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34.xml"/><Relationship Id="rId2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2.jpeg"/><Relationship Id="rId1" Type="http://schemas.openxmlformats.org/officeDocument/2006/relationships/themeOverride" Target="../theme/themeOverride35.xml"/><Relationship Id="rId2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36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2.jpeg"/><Relationship Id="rId1" Type="http://schemas.openxmlformats.org/officeDocument/2006/relationships/themeOverride" Target="../theme/themeOverride37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38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39.x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2.jpeg"/><Relationship Id="rId1" Type="http://schemas.openxmlformats.org/officeDocument/2006/relationships/themeOverride" Target="../theme/themeOverride40.xml"/><Relationship Id="rId2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41.xml"/><Relationship Id="rId2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6.png"/><Relationship Id="rId5" Type="http://schemas.openxmlformats.org/officeDocument/2006/relationships/image" Target="../media/image47.emf"/><Relationship Id="rId6" Type="http://schemas.openxmlformats.org/officeDocument/2006/relationships/image" Target="../media/image48.pn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42.xml"/><Relationship Id="rId2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35.jpeg"/><Relationship Id="rId7" Type="http://schemas.openxmlformats.org/officeDocument/2006/relationships/image" Target="../media/image49.jpeg"/><Relationship Id="rId8" Type="http://schemas.openxmlformats.org/officeDocument/2006/relationships/image" Target="../media/image50.jpeg"/><Relationship Id="rId9" Type="http://schemas.openxmlformats.org/officeDocument/2006/relationships/image" Target="../media/image2.jpeg"/><Relationship Id="rId1" Type="http://schemas.openxmlformats.org/officeDocument/2006/relationships/themeOverride" Target="../theme/themeOverride43.xml"/><Relationship Id="rId2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35.jpeg"/><Relationship Id="rId7" Type="http://schemas.openxmlformats.org/officeDocument/2006/relationships/image" Target="../media/image51.jpe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44.xml"/><Relationship Id="rId2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pn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45.x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5.pn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46.xml"/><Relationship Id="rId2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5" Type="http://schemas.openxmlformats.org/officeDocument/2006/relationships/image" Target="../media/image24.jpeg"/><Relationship Id="rId6" Type="http://schemas.openxmlformats.org/officeDocument/2006/relationships/image" Target="../media/image27.jpeg"/><Relationship Id="rId7" Type="http://schemas.openxmlformats.org/officeDocument/2006/relationships/image" Target="../media/image34.jpeg"/><Relationship Id="rId8" Type="http://schemas.openxmlformats.org/officeDocument/2006/relationships/image" Target="../media/image2.jpeg"/><Relationship Id="rId1" Type="http://schemas.openxmlformats.org/officeDocument/2006/relationships/themeOverride" Target="../theme/themeOverride47.xml"/><Relationship Id="rId2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jpeg"/><Relationship Id="rId12" Type="http://schemas.openxmlformats.org/officeDocument/2006/relationships/image" Target="../media/image2.jpeg"/><Relationship Id="rId1" Type="http://schemas.openxmlformats.org/officeDocument/2006/relationships/themeOverride" Target="../theme/themeOverride48.x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.jpeg"/><Relationship Id="rId4" Type="http://schemas.openxmlformats.org/officeDocument/2006/relationships/image" Target="../media/image22.jpeg"/><Relationship Id="rId5" Type="http://schemas.openxmlformats.org/officeDocument/2006/relationships/image" Target="../media/image24.jpeg"/><Relationship Id="rId6" Type="http://schemas.openxmlformats.org/officeDocument/2006/relationships/image" Target="../media/image56.jpeg"/><Relationship Id="rId7" Type="http://schemas.openxmlformats.org/officeDocument/2006/relationships/image" Target="../media/image35.jpeg"/><Relationship Id="rId8" Type="http://schemas.openxmlformats.org/officeDocument/2006/relationships/image" Target="../media/image57.jpeg"/><Relationship Id="rId9" Type="http://schemas.openxmlformats.org/officeDocument/2006/relationships/image" Target="../media/image27.jpeg"/><Relationship Id="rId10" Type="http://schemas.openxmlformats.org/officeDocument/2006/relationships/image" Target="../media/image58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7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1" Type="http://schemas.openxmlformats.org/officeDocument/2006/relationships/themeOverride" Target="../theme/themeOverride49.xml"/><Relationship Id="rId2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2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50.xml"/><Relationship Id="rId2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2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51.xml"/><Relationship Id="rId2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3.jpeg"/><Relationship Id="rId5" Type="http://schemas.openxmlformats.org/officeDocument/2006/relationships/image" Target="../media/image64.png"/><Relationship Id="rId6" Type="http://schemas.openxmlformats.org/officeDocument/2006/relationships/image" Target="../media/image27.jpeg"/><Relationship Id="rId7" Type="http://schemas.openxmlformats.org/officeDocument/2006/relationships/image" Target="../media/image2.jpeg"/><Relationship Id="rId1" Type="http://schemas.openxmlformats.org/officeDocument/2006/relationships/themeOverride" Target="../theme/themeOverride52.xml"/><Relationship Id="rId2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2.jpeg"/><Relationship Id="rId1" Type="http://schemas.openxmlformats.org/officeDocument/2006/relationships/themeOverride" Target="../theme/themeOverride53.xml"/><Relationship Id="rId2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5.jpeg"/><Relationship Id="rId1" Type="http://schemas.openxmlformats.org/officeDocument/2006/relationships/themeOverride" Target="../theme/themeOverride5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07504" y="1052736"/>
            <a:ext cx="8856984" cy="18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alt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ea typeface="+mj-ea"/>
                <a:cs typeface="Arial" pitchFamily="34" charset="0"/>
              </a:rPr>
              <a:t>Logística del Programa</a:t>
            </a:r>
          </a:p>
          <a:p>
            <a:pPr algn="ctr" eaLnBrk="1" hangingPunct="1">
              <a:defRPr/>
            </a:pPr>
            <a:r>
              <a:rPr lang="es-AR" alt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ea typeface="+mj-ea"/>
                <a:cs typeface="Arial" pitchFamily="34" charset="0"/>
              </a:rPr>
              <a:t>Acceso al Tratamiento en la Argentina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43711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Joaquin </a:t>
            </a:r>
            <a:r>
              <a:rPr lang="en-US" sz="2000" dirty="0" err="1" smtClean="0">
                <a:latin typeface="Book Antiqua"/>
                <a:cs typeface="Book Antiqua"/>
              </a:rPr>
              <a:t>Solari</a:t>
            </a:r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err="1" smtClean="0">
                <a:latin typeface="Book Antiqua"/>
                <a:cs typeface="Book Antiqua"/>
              </a:rPr>
              <a:t>Programa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Nacional</a:t>
            </a:r>
            <a:r>
              <a:rPr lang="en-US" sz="2000" dirty="0">
                <a:latin typeface="Book Antiqua"/>
                <a:cs typeface="Book Antiqua"/>
              </a:rPr>
              <a:t> </a:t>
            </a:r>
            <a:r>
              <a:rPr lang="en-US" sz="2000" dirty="0" smtClean="0">
                <a:latin typeface="Book Antiqua"/>
                <a:cs typeface="Book Antiqua"/>
              </a:rPr>
              <a:t>de</a:t>
            </a:r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Control de </a:t>
            </a:r>
            <a:r>
              <a:rPr lang="en-US" sz="2000" dirty="0" err="1" smtClean="0">
                <a:latin typeface="Book Antiqua"/>
                <a:cs typeface="Book Antiqua"/>
              </a:rPr>
              <a:t>las</a:t>
            </a:r>
            <a:r>
              <a:rPr lang="en-US" sz="2000" dirty="0" smtClean="0">
                <a:latin typeface="Book Antiqua"/>
                <a:cs typeface="Book Antiqua"/>
              </a:rPr>
              <a:t> Hepatitis </a:t>
            </a:r>
            <a:r>
              <a:rPr lang="en-US" sz="2000" dirty="0" err="1" smtClean="0">
                <a:latin typeface="Book Antiqua"/>
                <a:cs typeface="Book Antiqua"/>
              </a:rPr>
              <a:t>Virales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06896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/>
                <a:cs typeface="Book Antiqua"/>
              </a:rPr>
              <a:t>24° </a:t>
            </a:r>
            <a:r>
              <a:rPr lang="en-US" sz="2800" dirty="0" err="1" smtClean="0">
                <a:latin typeface="Book Antiqua"/>
                <a:cs typeface="Book Antiqua"/>
              </a:rPr>
              <a:t>Reunión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Anual</a:t>
            </a:r>
            <a:r>
              <a:rPr lang="en-US" sz="2800" dirty="0" smtClean="0">
                <a:latin typeface="Book Antiqua"/>
                <a:cs typeface="Book Antiqua"/>
              </a:rPr>
              <a:t> de </a:t>
            </a:r>
            <a:r>
              <a:rPr lang="en-US" sz="2800" dirty="0" err="1" smtClean="0">
                <a:latin typeface="Book Antiqua"/>
                <a:cs typeface="Book Antiqua"/>
              </a:rPr>
              <a:t>las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Unidades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Centinelas</a:t>
            </a:r>
            <a:endParaRPr lang="en-US" sz="2800" dirty="0" smtClean="0">
              <a:latin typeface="Book Antiqua"/>
              <a:cs typeface="Book Antiqua"/>
            </a:endParaRPr>
          </a:p>
          <a:p>
            <a:pPr algn="ctr"/>
            <a:r>
              <a:rPr lang="en-US" sz="2800" dirty="0" err="1">
                <a:latin typeface="Book Antiqua"/>
                <a:cs typeface="Book Antiqua"/>
              </a:rPr>
              <a:t>p</a:t>
            </a:r>
            <a:r>
              <a:rPr lang="en-US" sz="2800" dirty="0" err="1" smtClean="0">
                <a:latin typeface="Book Antiqua"/>
                <a:cs typeface="Book Antiqua"/>
              </a:rPr>
              <a:t>ara</a:t>
            </a:r>
            <a:r>
              <a:rPr lang="en-US" sz="2800" dirty="0" smtClean="0">
                <a:latin typeface="Book Antiqua"/>
                <a:cs typeface="Book Antiqua"/>
              </a:rPr>
              <a:t> Hepatitis </a:t>
            </a:r>
            <a:r>
              <a:rPr lang="en-US" sz="2800" dirty="0" err="1" smtClean="0">
                <a:latin typeface="Book Antiqua"/>
                <a:cs typeface="Book Antiqua"/>
              </a:rPr>
              <a:t>Virales</a:t>
            </a:r>
            <a:endParaRPr lang="en-US" sz="2800" dirty="0">
              <a:latin typeface="Book Antiqua"/>
              <a:cs typeface="Book Antiqua"/>
            </a:endParaRPr>
          </a:p>
        </p:txBody>
      </p:sp>
      <p:pic>
        <p:nvPicPr>
          <p:cNvPr id="5" name="image3.jpeg" descr="C:\Users\wdtoledo\Desktop\mis documentos\logo hepatitis.jpg"/>
          <p:cNvPicPr/>
          <p:nvPr/>
        </p:nvPicPr>
        <p:blipFill>
          <a:blip r:embed="rId2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000470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 txBox="1">
            <a:spLocks/>
          </p:cNvSpPr>
          <p:nvPr/>
        </p:nvSpPr>
        <p:spPr bwMode="auto">
          <a:xfrm>
            <a:off x="457200" y="990600"/>
            <a:ext cx="8229600" cy="7921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>
                <a:solidFill>
                  <a:srgbClr val="758085"/>
                </a:solidFill>
                <a:latin typeface="Arial" charset="0"/>
              </a:rPr>
              <a:t>Circuito de entrega de medicación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00701968"/>
              </p:ext>
            </p:extLst>
          </p:nvPr>
        </p:nvGraphicFramePr>
        <p:xfrm>
          <a:off x="304800" y="162880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188" y="2060575"/>
            <a:ext cx="2520950" cy="6461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/>
              <a:t>Pedido desde la jurisdicción (bimensual)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908175" y="2781300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12793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 txBox="1">
            <a:spLocks/>
          </p:cNvSpPr>
          <p:nvPr/>
        </p:nvSpPr>
        <p:spPr bwMode="auto">
          <a:xfrm>
            <a:off x="533400" y="6858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>
                <a:solidFill>
                  <a:srgbClr val="0070C0"/>
                </a:solidFill>
              </a:rPr>
              <a:t>Circuito de solicitud de tratamientos</a:t>
            </a:r>
          </a:p>
        </p:txBody>
      </p:sp>
      <p:grpSp>
        <p:nvGrpSpPr>
          <p:cNvPr id="24579" name="3 Grupo"/>
          <p:cNvGrpSpPr>
            <a:grpSpLocks/>
          </p:cNvGrpSpPr>
          <p:nvPr/>
        </p:nvGrpSpPr>
        <p:grpSpPr bwMode="auto">
          <a:xfrm>
            <a:off x="179388" y="1700213"/>
            <a:ext cx="2452687" cy="3460750"/>
            <a:chOff x="725" y="532657"/>
            <a:chExt cx="2452858" cy="3460648"/>
          </a:xfrm>
        </p:grpSpPr>
        <p:sp>
          <p:nvSpPr>
            <p:cNvPr id="5" name="4 Rectángulo redondeado"/>
            <p:cNvSpPr/>
            <p:nvPr/>
          </p:nvSpPr>
          <p:spPr>
            <a:xfrm>
              <a:off x="725" y="532657"/>
              <a:ext cx="2452858" cy="346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2167" y="604092"/>
              <a:ext cx="2309974" cy="3317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s-AR" sz="40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rPr>
                <a:t>Solicitud médica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s-AR" sz="16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rPr>
                <a:t>(VHB ó biterapia p/ VHC)</a:t>
              </a:r>
              <a:endParaRPr lang="es-ES" sz="14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700338" y="2354263"/>
            <a:ext cx="6048375" cy="1938337"/>
          </a:xfrm>
          <a:prstGeom prst="rect">
            <a:avLst/>
          </a:prstGeom>
          <a:gradFill rotWithShape="1">
            <a:gsLst>
              <a:gs pos="0">
                <a:srgbClr val="C5E2AA"/>
              </a:gs>
              <a:gs pos="35001">
                <a:srgbClr val="D6E9C4"/>
              </a:gs>
              <a:gs pos="100000">
                <a:srgbClr val="EFF7E8"/>
              </a:gs>
            </a:gsLst>
            <a:lin ang="16200000" scaled="1"/>
          </a:gradFill>
          <a:ln w="9525">
            <a:solidFill>
              <a:srgbClr val="61881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AR" sz="2400">
                <a:solidFill>
                  <a:srgbClr val="000000"/>
                </a:solidFill>
                <a:latin typeface="Arial" charset="0"/>
              </a:rPr>
              <a:t>Ficha de notificación epidemiológica </a:t>
            </a:r>
            <a:r>
              <a:rPr lang="es-AR" sz="2000">
                <a:solidFill>
                  <a:srgbClr val="000000"/>
                </a:solidFill>
                <a:latin typeface="Arial" charset="0"/>
              </a:rPr>
              <a:t>(1 hoja)</a:t>
            </a:r>
            <a:endParaRPr lang="es-AR" sz="24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s-AR" sz="24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s-AR" sz="2400">
                <a:solidFill>
                  <a:srgbClr val="000000"/>
                </a:solidFill>
                <a:latin typeface="Arial" charset="0"/>
              </a:rPr>
              <a:t>Ficha de inicio de tratamiento </a:t>
            </a:r>
            <a:r>
              <a:rPr lang="es-AR" sz="2000">
                <a:solidFill>
                  <a:srgbClr val="000000"/>
                </a:solidFill>
                <a:latin typeface="Arial" charset="0"/>
              </a:rPr>
              <a:t>(2 hojas)</a:t>
            </a:r>
            <a:endParaRPr lang="es-AR" sz="24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s-AR" sz="240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s-AR" sz="2400">
                <a:solidFill>
                  <a:srgbClr val="000000"/>
                </a:solidFill>
                <a:latin typeface="Arial" charset="0"/>
              </a:rPr>
              <a:t>Pedido de carga viral </a:t>
            </a:r>
            <a:r>
              <a:rPr lang="es-AR" sz="2000">
                <a:solidFill>
                  <a:srgbClr val="000000"/>
                </a:solidFill>
                <a:latin typeface="Arial" charset="0"/>
              </a:rPr>
              <a:t>(1 hoja)</a:t>
            </a:r>
            <a:endParaRPr lang="en-US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image3.jpeg" descr="C:\Users\wdtoledo\Desktop\mis documentos\logo hepatitis.jpg"/>
          <p:cNvPicPr/>
          <p:nvPr/>
        </p:nvPicPr>
        <p:blipFill>
          <a:blip r:embed="rId2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5768324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s://encrypted-tbn2.gstatic.com/images?q=tbn:ANd9GcTidejGpWmA-qPMFDdQCrgywc-D06vXoAc9tg7S3x06vExX-hxfX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33600"/>
            <a:ext cx="37893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https://encrypted-tbn0.gstatic.com/images?q=tbn:ANd9GcRqoMKpjMiu_bVTojwuBaMUFRdwThxGpfQZsMFa8ZaQvlxWVt5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255838"/>
            <a:ext cx="3995737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8 CuadroTexto"/>
          <p:cNvSpPr txBox="1">
            <a:spLocks noChangeArrowheads="1"/>
          </p:cNvSpPr>
          <p:nvPr/>
        </p:nvSpPr>
        <p:spPr bwMode="auto">
          <a:xfrm>
            <a:off x="2051050" y="1052513"/>
            <a:ext cx="5113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4800"/>
              <a:t>Muchos papeles…..</a:t>
            </a:r>
            <a:endParaRPr lang="en-US" sz="4800"/>
          </a:p>
        </p:txBody>
      </p:sp>
      <p:graphicFrame>
        <p:nvGraphicFramePr>
          <p:cNvPr id="1026" name="5 Gráfico"/>
          <p:cNvGraphicFramePr>
            <a:graphicFrameLocks/>
          </p:cNvGraphicFramePr>
          <p:nvPr/>
        </p:nvGraphicFramePr>
        <p:xfrm>
          <a:off x="2720975" y="4162425"/>
          <a:ext cx="3316288" cy="298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Chart" r:id="rId6" imgW="3316511" imgH="2987299" progId="Excel.Chart.8">
                  <p:embed/>
                </p:oleObj>
              </mc:Choice>
              <mc:Fallback>
                <p:oleObj name="Chart" r:id="rId6" imgW="3316511" imgH="298729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4162425"/>
                        <a:ext cx="3316288" cy="298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86135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 txBox="1">
            <a:spLocks/>
          </p:cNvSpPr>
          <p:nvPr/>
        </p:nvSpPr>
        <p:spPr bwMode="auto">
          <a:xfrm>
            <a:off x="533400" y="6858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>
                <a:solidFill>
                  <a:srgbClr val="0070C0"/>
                </a:solidFill>
              </a:rPr>
              <a:t>Circuito de solicitud de tratamientos</a:t>
            </a:r>
          </a:p>
        </p:txBody>
      </p:sp>
      <p:grpSp>
        <p:nvGrpSpPr>
          <p:cNvPr id="25603" name="3 Grupo"/>
          <p:cNvGrpSpPr>
            <a:grpSpLocks/>
          </p:cNvGrpSpPr>
          <p:nvPr/>
        </p:nvGrpSpPr>
        <p:grpSpPr bwMode="auto">
          <a:xfrm>
            <a:off x="179388" y="1700213"/>
            <a:ext cx="2452687" cy="3460750"/>
            <a:chOff x="725" y="532657"/>
            <a:chExt cx="2452858" cy="3460648"/>
          </a:xfrm>
        </p:grpSpPr>
        <p:sp>
          <p:nvSpPr>
            <p:cNvPr id="5" name="4 Rectángulo redondeado"/>
            <p:cNvSpPr/>
            <p:nvPr/>
          </p:nvSpPr>
          <p:spPr>
            <a:xfrm>
              <a:off x="725" y="532657"/>
              <a:ext cx="2452858" cy="346064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72167" y="604092"/>
              <a:ext cx="2309974" cy="3317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s-AR" sz="40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rPr>
                <a:t>Solicitud médica</a:t>
              </a: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s-AR" sz="1600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Arial" charset="0"/>
                </a:rPr>
                <a:t>(VHB ó biterapia p/ VHC)</a:t>
              </a:r>
              <a:endParaRPr lang="es-ES" sz="1400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2699792" y="2354104"/>
            <a:ext cx="604867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Ficha de notificación epidemiológica 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(1 hoja)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AR" sz="2400" dirty="0">
                <a:latin typeface="Arial" pitchFamily="34" charset="0"/>
                <a:cs typeface="Arial" pitchFamily="34" charset="0"/>
              </a:rPr>
              <a:t>Ficha de inicio de tratamiento </a:t>
            </a:r>
            <a:r>
              <a:rPr lang="es-AR" sz="2000" dirty="0">
                <a:latin typeface="Arial" pitchFamily="34" charset="0"/>
                <a:cs typeface="Arial" pitchFamily="34" charset="0"/>
              </a:rPr>
              <a:t>(2 hojas)</a:t>
            </a: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AR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AR" sz="2400" strike="sngStrike" dirty="0">
                <a:latin typeface="Arial" pitchFamily="34" charset="0"/>
                <a:cs typeface="Arial" pitchFamily="34" charset="0"/>
              </a:rPr>
              <a:t>Pedido de carga viral </a:t>
            </a:r>
            <a:r>
              <a:rPr lang="es-AR" sz="2000" strike="sngStrike" dirty="0">
                <a:latin typeface="Arial" pitchFamily="34" charset="0"/>
                <a:cs typeface="Arial" pitchFamily="34" charset="0"/>
              </a:rPr>
              <a:t>(1 hoja)</a:t>
            </a:r>
            <a:endParaRPr lang="en-US" sz="2400" strike="sngStrik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curvada hacia arriba"/>
          <p:cNvSpPr/>
          <p:nvPr/>
        </p:nvSpPr>
        <p:spPr>
          <a:xfrm rot="16200000">
            <a:off x="7812088" y="3500438"/>
            <a:ext cx="1008062" cy="57626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606" name="11 Grupo"/>
          <p:cNvGrpSpPr>
            <a:grpSpLocks/>
          </p:cNvGrpSpPr>
          <p:nvPr/>
        </p:nvGrpSpPr>
        <p:grpSpPr bwMode="auto">
          <a:xfrm>
            <a:off x="2987675" y="2781300"/>
            <a:ext cx="4392613" cy="1152525"/>
            <a:chOff x="2123728" y="5157192"/>
            <a:chExt cx="4392488" cy="1152128"/>
          </a:xfrm>
        </p:grpSpPr>
        <p:sp>
          <p:nvSpPr>
            <p:cNvPr id="10" name="9 Elipse"/>
            <p:cNvSpPr/>
            <p:nvPr/>
          </p:nvSpPr>
          <p:spPr>
            <a:xfrm>
              <a:off x="2123728" y="5157192"/>
              <a:ext cx="4392488" cy="115212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09" name="8 CuadroTexto"/>
            <p:cNvSpPr txBox="1">
              <a:spLocks noChangeArrowheads="1"/>
            </p:cNvSpPr>
            <p:nvPr/>
          </p:nvSpPr>
          <p:spPr bwMode="auto">
            <a:xfrm>
              <a:off x="2267744" y="5373216"/>
              <a:ext cx="403244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AR" sz="3200">
                  <a:latin typeface="Arial" charset="0"/>
                </a:rPr>
                <a:t>¡¡Auto completables!!</a:t>
              </a:r>
              <a:endParaRPr lang="en-US" sz="3200">
                <a:latin typeface="Arial" charset="0"/>
              </a:endParaRPr>
            </a:p>
          </p:txBody>
        </p:sp>
      </p:grpSp>
      <p:pic>
        <p:nvPicPr>
          <p:cNvPr id="25607" name="Picture 6" descr="https://encrypted-tbn2.gstatic.com/images?q=tbn:ANd9GcRIJwg-QhF-nTdLctHcS_eSSU_9sxEPvT16dmZ6fsjy9ib00kL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437063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29630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07504" y="1052736"/>
            <a:ext cx="8856984" cy="18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altLang="es-AR" sz="3600" b="1" dirty="0" smtClean="0">
                <a:solidFill>
                  <a:srgbClr val="E4E9EF"/>
                </a:solidFill>
                <a:latin typeface="Book Antiqua" pitchFamily="18" charset="0"/>
                <a:ea typeface="+mj-ea"/>
                <a:cs typeface="Arial" pitchFamily="34" charset="0"/>
              </a:rPr>
              <a:t>Logística del Programa</a:t>
            </a:r>
          </a:p>
          <a:p>
            <a:pPr algn="ctr" eaLnBrk="1" hangingPunct="1">
              <a:defRPr/>
            </a:pPr>
            <a:r>
              <a:rPr lang="es-AR" alt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ea typeface="+mj-ea"/>
                <a:cs typeface="Arial" pitchFamily="34" charset="0"/>
              </a:rPr>
              <a:t>Acceso al Tratamiento en la Argentina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43711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Joaquin </a:t>
            </a:r>
            <a:r>
              <a:rPr lang="en-US" sz="2000" dirty="0" err="1" smtClean="0">
                <a:latin typeface="Book Antiqua"/>
                <a:cs typeface="Book Antiqua"/>
              </a:rPr>
              <a:t>Solari</a:t>
            </a:r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err="1" smtClean="0">
                <a:latin typeface="Book Antiqua"/>
                <a:cs typeface="Book Antiqua"/>
              </a:rPr>
              <a:t>Programa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Nacional</a:t>
            </a:r>
            <a:r>
              <a:rPr lang="en-US" sz="2000" dirty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para</a:t>
            </a:r>
            <a:r>
              <a:rPr lang="en-US" sz="2000" dirty="0" smtClean="0">
                <a:latin typeface="Book Antiqua"/>
                <a:cs typeface="Book Antiqua"/>
              </a:rPr>
              <a:t> el</a:t>
            </a: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Control de </a:t>
            </a:r>
            <a:r>
              <a:rPr lang="en-US" sz="2000" dirty="0" err="1" smtClean="0">
                <a:latin typeface="Book Antiqua"/>
                <a:cs typeface="Book Antiqua"/>
              </a:rPr>
              <a:t>las</a:t>
            </a:r>
            <a:r>
              <a:rPr lang="en-US" sz="2000" dirty="0" smtClean="0">
                <a:latin typeface="Book Antiqua"/>
                <a:cs typeface="Book Antiqua"/>
              </a:rPr>
              <a:t> Hepatitis </a:t>
            </a:r>
            <a:r>
              <a:rPr lang="en-US" sz="2000" dirty="0" err="1" smtClean="0">
                <a:latin typeface="Book Antiqua"/>
                <a:cs typeface="Book Antiqua"/>
              </a:rPr>
              <a:t>Virales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06896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/>
                <a:cs typeface="Book Antiqua"/>
              </a:rPr>
              <a:t>24° </a:t>
            </a:r>
            <a:r>
              <a:rPr lang="en-US" sz="2800" dirty="0" err="1" smtClean="0">
                <a:latin typeface="Book Antiqua"/>
                <a:cs typeface="Book Antiqua"/>
              </a:rPr>
              <a:t>Reunión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Anual</a:t>
            </a:r>
            <a:r>
              <a:rPr lang="en-US" sz="2800" dirty="0" smtClean="0">
                <a:latin typeface="Book Antiqua"/>
                <a:cs typeface="Book Antiqua"/>
              </a:rPr>
              <a:t> de </a:t>
            </a:r>
            <a:r>
              <a:rPr lang="en-US" sz="2800" dirty="0" err="1" smtClean="0">
                <a:latin typeface="Book Antiqua"/>
                <a:cs typeface="Book Antiqua"/>
              </a:rPr>
              <a:t>las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Unidades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Centinelas</a:t>
            </a:r>
            <a:endParaRPr lang="en-US" sz="2800" dirty="0" smtClean="0">
              <a:latin typeface="Book Antiqua"/>
              <a:cs typeface="Book Antiqua"/>
            </a:endParaRPr>
          </a:p>
          <a:p>
            <a:pPr algn="ctr"/>
            <a:r>
              <a:rPr lang="en-US" sz="2800" dirty="0" err="1">
                <a:latin typeface="Book Antiqua"/>
                <a:cs typeface="Book Antiqua"/>
              </a:rPr>
              <a:t>p</a:t>
            </a:r>
            <a:r>
              <a:rPr lang="en-US" sz="2800" dirty="0" err="1" smtClean="0">
                <a:latin typeface="Book Antiqua"/>
                <a:cs typeface="Book Antiqua"/>
              </a:rPr>
              <a:t>ara</a:t>
            </a:r>
            <a:r>
              <a:rPr lang="en-US" sz="2800" dirty="0" smtClean="0">
                <a:latin typeface="Book Antiqua"/>
                <a:cs typeface="Book Antiqua"/>
              </a:rPr>
              <a:t> Hepatitis </a:t>
            </a:r>
            <a:r>
              <a:rPr lang="en-US" sz="2800" dirty="0" err="1" smtClean="0">
                <a:latin typeface="Book Antiqua"/>
                <a:cs typeface="Book Antiqua"/>
              </a:rPr>
              <a:t>Virales</a:t>
            </a:r>
            <a:endParaRPr lang="en-US" sz="2800" dirty="0">
              <a:latin typeface="Book Antiqua"/>
              <a:cs typeface="Book Antiqua"/>
            </a:endParaRPr>
          </a:p>
        </p:txBody>
      </p:sp>
      <p:pic>
        <p:nvPicPr>
          <p:cNvPr id="5" name="image3.jpeg" descr="C:\Users\wdtoledo\Desktop\mis documentos\logo hepatitis.jpg"/>
          <p:cNvPicPr/>
          <p:nvPr/>
        </p:nvPicPr>
        <p:blipFill>
          <a:blip r:embed="rId2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07738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30711" t="12422" r="44937" b="8829"/>
          <a:stretch>
            <a:fillRect/>
          </a:stretch>
        </p:blipFill>
        <p:spPr bwMode="auto">
          <a:xfrm>
            <a:off x="500063" y="1252082"/>
            <a:ext cx="2631777" cy="4778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059" name="AutoShape 7" descr="Resultado de imagen para pregunt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8 Imagen" descr="descarg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8338" y="1725389"/>
            <a:ext cx="523398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-32" y="55414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Book Antiqua" pitchFamily="18" charset="0"/>
              </a:rPr>
              <a:t>Situación en la Argentina…..</a:t>
            </a:r>
            <a:endParaRPr lang="es-ES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30711" t="12422" r="44937" b="8829"/>
          <a:stretch>
            <a:fillRect/>
          </a:stretch>
        </p:blipFill>
        <p:spPr bwMode="auto">
          <a:xfrm>
            <a:off x="500063" y="1252082"/>
            <a:ext cx="2631777" cy="4778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5059" name="AutoShape 7" descr="Resultado de imagen para pregunt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5060" name="8 Imagen" descr="descarg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8338" y="1725389"/>
            <a:ext cx="523398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-32" y="55414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Book Antiqua" pitchFamily="18" charset="0"/>
              </a:rPr>
              <a:t>Situación en la Argentina…..</a:t>
            </a:r>
            <a:endParaRPr lang="es-ES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3923928" y="5076472"/>
            <a:ext cx="3994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Tasas</a:t>
            </a:r>
            <a:r>
              <a:rPr lang="en-US" sz="3200" dirty="0" smtClean="0">
                <a:latin typeface="Arial"/>
                <a:cs typeface="Arial"/>
              </a:rPr>
              <a:t> de </a:t>
            </a:r>
            <a:r>
              <a:rPr lang="en-US" sz="3200" dirty="0" err="1" smtClean="0">
                <a:latin typeface="Arial"/>
                <a:cs typeface="Arial"/>
              </a:rPr>
              <a:t>tratamiento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93241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3 Gráfico"/>
          <p:cNvGraphicFramePr>
            <a:graphicFrameLocks/>
          </p:cNvGraphicFramePr>
          <p:nvPr/>
        </p:nvGraphicFramePr>
        <p:xfrm>
          <a:off x="892175" y="1501775"/>
          <a:ext cx="7805738" cy="526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81" name="Worksheet" r:id="rId5" imgW="6355161" imgH="4290071" progId="Excel.Sheet.8">
                  <p:embed/>
                </p:oleObj>
              </mc:Choice>
              <mc:Fallback>
                <p:oleObj name="Worksheet" r:id="rId5" imgW="6355161" imgH="4290071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1501775"/>
                        <a:ext cx="7805738" cy="526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286116" y="3429000"/>
            <a:ext cx="1081087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217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29322" y="2786058"/>
            <a:ext cx="10810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320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18 CuadroTexto"/>
          <p:cNvSpPr txBox="1">
            <a:spLocks noChangeArrowheads="1"/>
          </p:cNvSpPr>
          <p:nvPr/>
        </p:nvSpPr>
        <p:spPr bwMode="auto">
          <a:xfrm rot="-5400000">
            <a:off x="-1866899" y="3733800"/>
            <a:ext cx="4894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AR" altLang="es-AR" b="1"/>
              <a:t>Total de pacientes tratados</a:t>
            </a:r>
          </a:p>
        </p:txBody>
      </p:sp>
      <p:pic>
        <p:nvPicPr>
          <p:cNvPr id="10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16 CuadroTexto"/>
          <p:cNvSpPr txBox="1"/>
          <p:nvPr/>
        </p:nvSpPr>
        <p:spPr>
          <a:xfrm>
            <a:off x="357158" y="620688"/>
            <a:ext cx="8358246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Pacientes tratados por Hepatitis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B y C</a:t>
            </a:r>
          </a:p>
        </p:txBody>
      </p:sp>
      <p:sp>
        <p:nvSpPr>
          <p:cNvPr id="14" name="11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3 Gráfico"/>
          <p:cNvGraphicFramePr>
            <a:graphicFrameLocks/>
          </p:cNvGraphicFramePr>
          <p:nvPr/>
        </p:nvGraphicFramePr>
        <p:xfrm>
          <a:off x="642910" y="1071546"/>
          <a:ext cx="779786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Worksheet" r:id="rId5" imgW="6362713" imgH="4183295" progId="Excel.Sheet.8">
                  <p:embed/>
                </p:oleObj>
              </mc:Choice>
              <mc:Fallback>
                <p:oleObj name="Worksheet" r:id="rId5" imgW="6362713" imgH="4183295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071546"/>
                        <a:ext cx="7797860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10 CuadroTexto"/>
          <p:cNvSpPr txBox="1">
            <a:spLocks noChangeArrowheads="1"/>
          </p:cNvSpPr>
          <p:nvPr/>
        </p:nvSpPr>
        <p:spPr bwMode="auto">
          <a:xfrm rot="-5400000">
            <a:off x="-1947862" y="3619500"/>
            <a:ext cx="4894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AR" altLang="es-AR" b="1"/>
              <a:t>Promedio de pacientes nuevos x mes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850422" y="2500306"/>
            <a:ext cx="12144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dirty="0">
                <a:latin typeface="Arial" pitchFamily="34" charset="0"/>
                <a:cs typeface="Arial" pitchFamily="34" charset="0"/>
              </a:rPr>
              <a:t>8.1 x mes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428992" y="2071678"/>
            <a:ext cx="12144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dirty="0">
                <a:latin typeface="Arial" pitchFamily="34" charset="0"/>
                <a:cs typeface="Arial" pitchFamily="34" charset="0"/>
              </a:rPr>
              <a:t>10 x mes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929190" y="1643050"/>
            <a:ext cx="1364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12.6 x mes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16 CuadroTexto"/>
          <p:cNvSpPr txBox="1"/>
          <p:nvPr/>
        </p:nvSpPr>
        <p:spPr>
          <a:xfrm>
            <a:off x="357158" y="620688"/>
            <a:ext cx="8358246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Nuevos Pacientes Tratados por Hepatitis </a:t>
            </a:r>
            <a:r>
              <a:rPr lang="es-AR" sz="2800" dirty="0">
                <a:latin typeface="Arial" pitchFamily="34" charset="0"/>
                <a:cs typeface="Arial" pitchFamily="34" charset="0"/>
              </a:rPr>
              <a:t>B y C</a:t>
            </a:r>
          </a:p>
        </p:txBody>
      </p:sp>
      <p:sp>
        <p:nvSpPr>
          <p:cNvPr id="17" name="11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3 Gráfico"/>
          <p:cNvGraphicFramePr>
            <a:graphicFrameLocks/>
          </p:cNvGraphicFramePr>
          <p:nvPr/>
        </p:nvGraphicFramePr>
        <p:xfrm>
          <a:off x="500034" y="1814512"/>
          <a:ext cx="80010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Worksheet" r:id="rId5" imgW="6560807" imgH="4137688" progId="Excel.Sheet.8">
                  <p:embed/>
                </p:oleObj>
              </mc:Choice>
              <mc:Fallback>
                <p:oleObj name="Worksheet" r:id="rId5" imgW="6560807" imgH="4137688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814512"/>
                        <a:ext cx="8001000" cy="5043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11 CuadroTexto"/>
          <p:cNvSpPr txBox="1">
            <a:spLocks noChangeArrowheads="1"/>
          </p:cNvSpPr>
          <p:nvPr/>
        </p:nvSpPr>
        <p:spPr bwMode="auto">
          <a:xfrm rot="-5400000">
            <a:off x="-1947863" y="4110038"/>
            <a:ext cx="4894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b="1"/>
              <a:t>Promedio de pacientes nuevos x mes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357422" y="4214818"/>
            <a:ext cx="1081088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dirty="0"/>
              <a:t>2.3 x mes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143636" y="3786190"/>
            <a:ext cx="10810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dirty="0" smtClean="0"/>
              <a:t>4.1 </a:t>
            </a:r>
            <a:r>
              <a:rPr lang="es-AR" dirty="0"/>
              <a:t>x mes</a:t>
            </a:r>
          </a:p>
        </p:txBody>
      </p:sp>
      <p:sp>
        <p:nvSpPr>
          <p:cNvPr id="10" name="16 CuadroTexto"/>
          <p:cNvSpPr txBox="1"/>
          <p:nvPr/>
        </p:nvSpPr>
        <p:spPr>
          <a:xfrm>
            <a:off x="357158" y="620688"/>
            <a:ext cx="835824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Pacientes co infectados nuevos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 Grupo"/>
          <p:cNvGrpSpPr>
            <a:grpSpLocks/>
          </p:cNvGrpSpPr>
          <p:nvPr/>
        </p:nvGrpSpPr>
        <p:grpSpPr bwMode="auto">
          <a:xfrm>
            <a:off x="2178050" y="1168400"/>
            <a:ext cx="5975350" cy="4410075"/>
            <a:chOff x="1408223" y="781050"/>
            <a:chExt cx="4649677" cy="3437698"/>
          </a:xfrm>
        </p:grpSpPr>
        <p:pic>
          <p:nvPicPr>
            <p:cNvPr id="5018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145" t="10947" r="57101" b="55232"/>
            <a:stretch>
              <a:fillRect/>
            </a:stretch>
          </p:blipFill>
          <p:spPr bwMode="auto">
            <a:xfrm>
              <a:off x="1576389" y="781050"/>
              <a:ext cx="4481511" cy="329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6" name="4 Flecha derecha"/>
            <p:cNvSpPr>
              <a:spLocks noChangeArrowheads="1"/>
            </p:cNvSpPr>
            <p:nvPr/>
          </p:nvSpPr>
          <p:spPr bwMode="auto">
            <a:xfrm>
              <a:off x="1547813" y="1628775"/>
              <a:ext cx="144462" cy="46038"/>
            </a:xfrm>
            <a:prstGeom prst="rightArrow">
              <a:avLst>
                <a:gd name="adj1" fmla="val 50000"/>
                <a:gd name="adj2" fmla="val 4981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s-MX" sz="4400">
                <a:solidFill>
                  <a:srgbClr val="1F497D"/>
                </a:solidFill>
                <a:latin typeface="Verdana" pitchFamily="34" charset="0"/>
              </a:endParaRPr>
            </a:p>
          </p:txBody>
        </p:sp>
        <p:sp>
          <p:nvSpPr>
            <p:cNvPr id="50187" name="4 CuadroTexto"/>
            <p:cNvSpPr txBox="1">
              <a:spLocks noChangeArrowheads="1"/>
            </p:cNvSpPr>
            <p:nvPr/>
          </p:nvSpPr>
          <p:spPr bwMode="auto">
            <a:xfrm>
              <a:off x="1408223" y="926329"/>
              <a:ext cx="2658951" cy="32924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Coronary heart disease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Diabetes mellitus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Cirrhosis and other chronic liver diseases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Cerebrovascular disease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Land transport accidents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Murders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Influenza and pneumonia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Cancer in the respiratory system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Hypertensive diseases</a:t>
              </a:r>
            </a:p>
            <a:p>
              <a:pPr marL="228600" indent="-228600">
                <a:buFontTx/>
                <a:buAutoNum type="arabicPlain"/>
              </a:pPr>
              <a:endParaRPr lang="en-US" sz="1300" b="1" dirty="0">
                <a:solidFill>
                  <a:srgbClr val="0070C0"/>
                </a:solidFill>
              </a:endParaRPr>
            </a:p>
            <a:p>
              <a:pPr marL="228600" indent="-228600">
                <a:buFontTx/>
                <a:buAutoNum type="arabicPlain"/>
              </a:pPr>
              <a:r>
                <a:rPr lang="en-US" sz="1300" b="1" dirty="0">
                  <a:solidFill>
                    <a:srgbClr val="0070C0"/>
                  </a:solidFill>
                </a:rPr>
                <a:t>Breast cancer  </a:t>
              </a:r>
            </a:p>
          </p:txBody>
        </p:sp>
      </p:grpSp>
      <p:sp>
        <p:nvSpPr>
          <p:cNvPr id="50179" name="9 CuadroTexto"/>
          <p:cNvSpPr txBox="1">
            <a:spLocks noChangeArrowheads="1"/>
          </p:cNvSpPr>
          <p:nvPr/>
        </p:nvSpPr>
        <p:spPr bwMode="auto">
          <a:xfrm>
            <a:off x="0" y="5835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Book Antiqua" pitchFamily="18" charset="0"/>
              </a:rPr>
              <a:t>Principales causas de mortalidad en las Américas</a:t>
            </a:r>
            <a:endParaRPr lang="es-ES" sz="28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50180" name="10 CuadroTexto"/>
          <p:cNvSpPr txBox="1">
            <a:spLocks noChangeArrowheads="1"/>
          </p:cNvSpPr>
          <p:nvPr/>
        </p:nvSpPr>
        <p:spPr bwMode="auto">
          <a:xfrm>
            <a:off x="5486400" y="5527675"/>
            <a:ext cx="281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100" b="1">
                <a:solidFill>
                  <a:srgbClr val="000000"/>
                </a:solidFill>
              </a:rPr>
              <a:t> 0K           20K            40K                60K          </a:t>
            </a:r>
          </a:p>
          <a:p>
            <a:r>
              <a:rPr lang="es-MX" sz="1100" b="1">
                <a:solidFill>
                  <a:srgbClr val="000000"/>
                </a:solidFill>
              </a:rPr>
              <a:t> Number of deaths </a:t>
            </a:r>
            <a:endParaRPr lang="es-ES" sz="1100" b="1">
              <a:solidFill>
                <a:srgbClr val="000000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990600" y="2189163"/>
            <a:ext cx="958850" cy="3254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O" sz="180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0182" name="Picture 2" descr="http://antibioticawareness.ca/wp-content/uploads/partners/paho_en.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13325"/>
            <a:ext cx="2006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107504" y="6497638"/>
            <a:ext cx="6834187" cy="277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 b="1" i="1" dirty="0">
                <a:solidFill>
                  <a:srgbClr val="660066"/>
                </a:solidFill>
                <a:latin typeface="Book Antiqua" pitchFamily="18" charset="0"/>
              </a:rPr>
              <a:t>Sistema Regional de Mortalidad, 2012. Pan American Health Organization. http://www.paho.org</a:t>
            </a:r>
            <a:endParaRPr lang="es-ES" sz="1200" b="1" i="1" dirty="0">
              <a:solidFill>
                <a:srgbClr val="660066"/>
              </a:solidFill>
              <a:latin typeface="Book Antiqua" pitchFamily="18" charset="0"/>
            </a:endParaRPr>
          </a:p>
        </p:txBody>
      </p:sp>
      <p:sp>
        <p:nvSpPr>
          <p:cNvPr id="2" name="1 Rectángulo"/>
          <p:cNvSpPr>
            <a:spLocks noChangeArrowheads="1"/>
          </p:cNvSpPr>
          <p:nvPr/>
        </p:nvSpPr>
        <p:spPr bwMode="auto">
          <a:xfrm>
            <a:off x="79375" y="1150714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5919808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229023"/>
              </p:ext>
            </p:extLst>
          </p:nvPr>
        </p:nvGraphicFramePr>
        <p:xfrm>
          <a:off x="182563" y="503238"/>
          <a:ext cx="8672512" cy="705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2" name="Worksheet" r:id="rId6" imgW="7071360" imgH="5882637" progId="Excel.Sheet.8">
                  <p:embed/>
                </p:oleObj>
              </mc:Choice>
              <mc:Fallback>
                <p:oleObj name="Worksheet" r:id="rId6" imgW="7071360" imgH="5882637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503238"/>
                        <a:ext cx="8672512" cy="705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3 CuadroTexto"/>
          <p:cNvSpPr txBox="1">
            <a:spLocks noChangeArrowheads="1"/>
          </p:cNvSpPr>
          <p:nvPr/>
        </p:nvSpPr>
        <p:spPr bwMode="auto">
          <a:xfrm>
            <a:off x="179388" y="6524625"/>
            <a:ext cx="42481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AR" sz="1400" dirty="0"/>
              <a:t>Fuente: PNH, MSAL,  </a:t>
            </a:r>
            <a:r>
              <a:rPr lang="es-AR" sz="1400" dirty="0" err="1" smtClean="0"/>
              <a:t>Dic</a:t>
            </a:r>
            <a:r>
              <a:rPr lang="es-AR" sz="1400" dirty="0" smtClean="0"/>
              <a:t> 2014 </a:t>
            </a:r>
            <a:r>
              <a:rPr lang="es-AR" sz="1400" dirty="0"/>
              <a:t>y Censo Nacional 2011</a:t>
            </a:r>
            <a:endParaRPr lang="en-US" sz="1400" dirty="0"/>
          </a:p>
        </p:txBody>
      </p:sp>
      <p:sp>
        <p:nvSpPr>
          <p:cNvPr id="9" name="16 CuadroTexto"/>
          <p:cNvSpPr txBox="1"/>
          <p:nvPr/>
        </p:nvSpPr>
        <p:spPr>
          <a:xfrm>
            <a:off x="357158" y="620688"/>
            <a:ext cx="8358246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Distribución de los pedidos de Tratamiento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6055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528790"/>
            <a:ext cx="4686292" cy="468629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071934" y="257174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Arial" pitchFamily="34" charset="0"/>
                <a:cs typeface="Arial" pitchFamily="34" charset="0"/>
              </a:rPr>
              <a:t>Provincias con &lt; 5 tratamientos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429124" y="2643182"/>
            <a:ext cx="357190" cy="35719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5642776" y="3999710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4071934" y="45598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latin typeface="Arial" pitchFamily="34" charset="0"/>
                <a:cs typeface="Arial" pitchFamily="34" charset="0"/>
              </a:rPr>
              <a:t>68% de las Jurisdicciones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16 CuadroTexto"/>
          <p:cNvSpPr txBox="1"/>
          <p:nvPr/>
        </p:nvSpPr>
        <p:spPr>
          <a:xfrm>
            <a:off x="357158" y="620688"/>
            <a:ext cx="8358246" cy="5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800" dirty="0" smtClean="0">
                <a:latin typeface="Arial" pitchFamily="34" charset="0"/>
                <a:cs typeface="Arial" pitchFamily="34" charset="0"/>
              </a:rPr>
              <a:t>Distribución de los pedidos de Tratamiento</a:t>
            </a:r>
            <a:endParaRPr lang="es-A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1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/>
          <p:nvPr/>
        </p:nvSpPr>
        <p:spPr>
          <a:xfrm>
            <a:off x="2523969" y="2030256"/>
            <a:ext cx="4047819" cy="4057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095A89"/>
              </a:gs>
              <a:gs pos="19999">
                <a:srgbClr val="0C5986"/>
              </a:gs>
              <a:gs pos="100000">
                <a:srgbClr val="064265"/>
              </a:gs>
            </a:gsLst>
            <a:lin ang="5400000"/>
          </a:gradFill>
          <a:ln>
            <a:solidFill>
              <a:srgbClr val="18567B"/>
            </a:solidFill>
            <a:rou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0" name="Shape 690"/>
          <p:cNvSpPr>
            <a:spLocks noGrp="1"/>
          </p:cNvSpPr>
          <p:nvPr>
            <p:ph type="title" idx="4294967295"/>
          </p:nvPr>
        </p:nvSpPr>
        <p:spPr>
          <a:xfrm>
            <a:off x="446856" y="1052736"/>
            <a:ext cx="82296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3200" b="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400" dirty="0">
                <a:latin typeface="Arial" pitchFamily="34" charset="0"/>
                <a:cs typeface="Arial" pitchFamily="34" charset="0"/>
              </a:rPr>
              <a:t>Actualmente en el mundo, muy pocos pacientes llegan a recibir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tratamiento</a:t>
            </a:r>
            <a:r>
              <a:rPr lang="es-ES_tradnl" sz="2400" dirty="0" smtClean="0">
                <a:latin typeface="Arial" pitchFamily="34" charset="0"/>
                <a:cs typeface="Arial" pitchFamily="34" charset="0"/>
              </a:rPr>
              <a:t>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2339752" y="6453916"/>
            <a:ext cx="435112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400" dirty="0">
                <a:solidFill>
                  <a:srgbClr val="660066"/>
                </a:solidFill>
              </a:rPr>
              <a:t>Asrani SK, et al. Curr Gastroenterol Rep. 2014;16:381.</a:t>
            </a:r>
          </a:p>
        </p:txBody>
      </p:sp>
      <p:sp>
        <p:nvSpPr>
          <p:cNvPr id="692" name="Shape 692"/>
          <p:cNvSpPr/>
          <p:nvPr/>
        </p:nvSpPr>
        <p:spPr>
          <a:xfrm>
            <a:off x="2933574" y="2839911"/>
            <a:ext cx="3238422" cy="32382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7F09"/>
          </a:solidFill>
          <a:ln w="38100">
            <a:solidFill>
              <a:srgbClr val="FFFFFF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spcBef>
                <a:spcPts val="700"/>
              </a:spcBef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3327307" y="3652744"/>
            <a:ext cx="2438216" cy="2438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DE5CD"/>
          </a:solidFill>
          <a:ln w="28575">
            <a:solidFill>
              <a:srgbClr val="9F2936"/>
            </a:solidFill>
            <a:round/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spcBef>
                <a:spcPts val="7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733737" y="4465574"/>
            <a:ext cx="1638177" cy="16367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3CC33"/>
          </a:solidFill>
          <a:ln w="28575">
            <a:solidFill>
              <a:srgbClr val="9F2936"/>
            </a:solidFill>
            <a:round/>
          </a:ln>
        </p:spPr>
        <p:txBody>
          <a:bodyPr lIns="0" tIns="0" rIns="0" bIns="0"/>
          <a:lstStyle/>
          <a:p>
            <a:pPr lvl="0" algn="ctr">
              <a:lnSpc>
                <a:spcPct val="90000"/>
              </a:lnSpc>
              <a:spcBef>
                <a:spcPts val="7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2701925" y="2146299"/>
            <a:ext cx="3630613" cy="61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b="1">
                <a:latin typeface="Arial"/>
                <a:ea typeface="Arial"/>
                <a:cs typeface="Arial"/>
                <a:sym typeface="Arial"/>
              </a:rPr>
              <a:t>100% total de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b="1">
                <a:latin typeface="Arial"/>
                <a:ea typeface="Arial"/>
                <a:cs typeface="Arial"/>
                <a:sym typeface="Arial"/>
              </a:rPr>
              <a:t>infectados</a:t>
            </a:r>
          </a:p>
        </p:txBody>
      </p:sp>
      <p:sp>
        <p:nvSpPr>
          <p:cNvPr id="696" name="Shape 696"/>
          <p:cNvSpPr/>
          <p:nvPr/>
        </p:nvSpPr>
        <p:spPr>
          <a:xfrm>
            <a:off x="2266950" y="2916234"/>
            <a:ext cx="4500563" cy="61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b="1">
                <a:latin typeface="Arial"/>
                <a:ea typeface="Arial"/>
                <a:cs typeface="Arial"/>
                <a:sym typeface="Arial"/>
              </a:rPr>
              <a:t>50% HVC</a:t>
            </a:r>
            <a:br>
              <a:rPr b="1">
                <a:latin typeface="Arial"/>
                <a:ea typeface="Arial"/>
                <a:cs typeface="Arial"/>
                <a:sym typeface="Arial"/>
              </a:rPr>
            </a:br>
            <a:r>
              <a:rPr b="1">
                <a:latin typeface="Arial"/>
                <a:ea typeface="Arial"/>
                <a:cs typeface="Arial"/>
                <a:sym typeface="Arial"/>
              </a:rPr>
              <a:t>detectados</a:t>
            </a:r>
          </a:p>
        </p:txBody>
      </p:sp>
      <p:sp>
        <p:nvSpPr>
          <p:cNvPr id="697" name="Shape 697"/>
          <p:cNvSpPr/>
          <p:nvPr/>
        </p:nvSpPr>
        <p:spPr>
          <a:xfrm>
            <a:off x="3357562" y="3857624"/>
            <a:ext cx="2395542" cy="61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b="1">
                <a:latin typeface="Arial"/>
                <a:ea typeface="Arial"/>
                <a:cs typeface="Arial"/>
                <a:sym typeface="Arial"/>
              </a:rPr>
              <a:t>32% a 38%</a:t>
            </a:r>
            <a:br>
              <a:rPr b="1">
                <a:latin typeface="Arial"/>
                <a:ea typeface="Arial"/>
                <a:cs typeface="Arial"/>
                <a:sym typeface="Arial"/>
              </a:rPr>
            </a:br>
            <a:r>
              <a:rPr b="1">
                <a:latin typeface="Arial"/>
                <a:ea typeface="Arial"/>
                <a:cs typeface="Arial"/>
                <a:sym typeface="Arial"/>
              </a:rPr>
              <a:t>referidos a consulta</a:t>
            </a:r>
          </a:p>
        </p:txBody>
      </p:sp>
      <p:sp>
        <p:nvSpPr>
          <p:cNvPr id="698" name="Shape 698"/>
          <p:cNvSpPr/>
          <p:nvPr/>
        </p:nvSpPr>
        <p:spPr>
          <a:xfrm>
            <a:off x="3767137" y="4992687"/>
            <a:ext cx="1609729" cy="66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/>
            <a:r>
              <a:rPr sz="2000" b="1">
                <a:latin typeface="Arial"/>
                <a:ea typeface="Arial"/>
                <a:cs typeface="Arial"/>
                <a:sym typeface="Arial"/>
              </a:rPr>
              <a:t>7% a 11%</a:t>
            </a:r>
            <a:br>
              <a:rPr sz="2000" b="1">
                <a:latin typeface="Arial"/>
                <a:ea typeface="Arial"/>
                <a:cs typeface="Arial"/>
                <a:sym typeface="Arial"/>
              </a:rPr>
            </a:br>
            <a:r>
              <a:rPr sz="2000" b="1">
                <a:latin typeface="Arial"/>
                <a:ea typeface="Arial"/>
                <a:cs typeface="Arial"/>
                <a:sym typeface="Arial"/>
              </a:rPr>
              <a:t>tratados</a:t>
            </a:r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Book Antiqua" pitchFamily="18" charset="0"/>
              </a:rPr>
              <a:t>Tratamiento para Hepatitis Virales</a:t>
            </a:r>
            <a:endParaRPr lang="es-ES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79375" y="1166907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5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3850" y="1454150"/>
            <a:ext cx="8351838" cy="4465638"/>
            <a:chOff x="204" y="935"/>
            <a:chExt cx="5261" cy="2813"/>
          </a:xfrm>
        </p:grpSpPr>
        <p:sp>
          <p:nvSpPr>
            <p:cNvPr id="134148" name="Oval 4"/>
            <p:cNvSpPr>
              <a:spLocks noChangeArrowheads="1"/>
            </p:cNvSpPr>
            <p:nvPr/>
          </p:nvSpPr>
          <p:spPr bwMode="auto">
            <a:xfrm>
              <a:off x="204" y="935"/>
              <a:ext cx="2903" cy="281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3600" dirty="0" smtClean="0">
                  <a:solidFill>
                    <a:srgbClr val="000000"/>
                  </a:solidFill>
                  <a:latin typeface="Century Gothic" pitchFamily="34" charset="0"/>
                </a:rPr>
                <a:t>Prevalencia de </a:t>
              </a:r>
            </a:p>
            <a:p>
              <a:pPr algn="ctr"/>
              <a:r>
                <a:rPr lang="de-DE" sz="3600" dirty="0" smtClean="0">
                  <a:solidFill>
                    <a:srgbClr val="000000"/>
                  </a:solidFill>
                  <a:latin typeface="Century Gothic" pitchFamily="34" charset="0"/>
                </a:rPr>
                <a:t>VHC</a:t>
              </a:r>
            </a:p>
            <a:p>
              <a:pPr algn="ctr"/>
              <a:r>
                <a:rPr lang="de-DE" sz="3600" dirty="0" smtClean="0">
                  <a:solidFill>
                    <a:srgbClr val="000000"/>
                  </a:solidFill>
                  <a:latin typeface="Century Gothic" pitchFamily="34" charset="0"/>
                </a:rPr>
                <a:t>en la población</a:t>
              </a:r>
              <a:endParaRPr lang="de-DE" sz="36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49" name="Oval 5"/>
            <p:cNvSpPr>
              <a:spLocks noChangeArrowheads="1"/>
            </p:cNvSpPr>
            <p:nvPr/>
          </p:nvSpPr>
          <p:spPr bwMode="auto">
            <a:xfrm>
              <a:off x="3198" y="1890"/>
              <a:ext cx="907" cy="8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 smtClean="0">
                  <a:solidFill>
                    <a:srgbClr val="000000"/>
                  </a:solidFill>
                  <a:latin typeface="Century Gothic" pitchFamily="34" charset="0"/>
                </a:rPr>
                <a:t>Diagnosticados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4150" name="Oval 6"/>
            <p:cNvSpPr>
              <a:spLocks noChangeArrowheads="1"/>
            </p:cNvSpPr>
            <p:nvPr/>
          </p:nvSpPr>
          <p:spPr bwMode="auto">
            <a:xfrm>
              <a:off x="5012" y="2160"/>
              <a:ext cx="453" cy="453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 smtClean="0">
                  <a:solidFill>
                    <a:srgbClr val="FFFFFF"/>
                  </a:solidFill>
                  <a:latin typeface="Century Gothic" pitchFamily="34" charset="0"/>
                </a:rPr>
                <a:t>Cura</a:t>
              </a:r>
              <a:endParaRPr lang="en-US" sz="140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  <p:sp>
          <p:nvSpPr>
            <p:cNvPr id="134151" name="Oval 7"/>
            <p:cNvSpPr>
              <a:spLocks noChangeArrowheads="1"/>
            </p:cNvSpPr>
            <p:nvPr/>
          </p:nvSpPr>
          <p:spPr bwMode="auto">
            <a:xfrm>
              <a:off x="4286" y="2069"/>
              <a:ext cx="590" cy="5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 err="1" smtClean="0">
                  <a:solidFill>
                    <a:srgbClr val="000000"/>
                  </a:solidFill>
                  <a:latin typeface="Century Gothic" pitchFamily="34" charset="0"/>
                </a:rPr>
                <a:t>Tratados</a:t>
              </a:r>
              <a:endParaRPr lang="en-US" sz="14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pic>
        <p:nvPicPr>
          <p:cNvPr id="12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Book Antiqua" pitchFamily="18" charset="0"/>
              </a:rPr>
              <a:t>Tratamiento para Hepatitis Virales</a:t>
            </a:r>
            <a:endParaRPr lang="es-ES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79375" y="1166907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2875" y="2205038"/>
            <a:ext cx="9001125" cy="3311525"/>
            <a:chOff x="68" y="1389"/>
            <a:chExt cx="5670" cy="2086"/>
          </a:xfrm>
        </p:grpSpPr>
        <p:sp>
          <p:nvSpPr>
            <p:cNvPr id="135172" name="Oval 4"/>
            <p:cNvSpPr>
              <a:spLocks noChangeArrowheads="1"/>
            </p:cNvSpPr>
            <p:nvPr/>
          </p:nvSpPr>
          <p:spPr bwMode="auto">
            <a:xfrm>
              <a:off x="68" y="1389"/>
              <a:ext cx="2132" cy="2086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800" dirty="0" smtClean="0">
                  <a:solidFill>
                    <a:srgbClr val="000000"/>
                  </a:solidFill>
                  <a:latin typeface="Century Gothic" pitchFamily="34" charset="0"/>
                </a:rPr>
                <a:t>Prevalencia de</a:t>
              </a:r>
              <a:endParaRPr lang="de-DE" sz="2800" dirty="0">
                <a:solidFill>
                  <a:srgbClr val="000000"/>
                </a:solidFill>
                <a:latin typeface="Century Gothic" pitchFamily="34" charset="0"/>
              </a:endParaRPr>
            </a:p>
            <a:p>
              <a:pPr algn="ctr"/>
              <a:r>
                <a:rPr lang="de-DE" sz="2800" dirty="0" smtClean="0">
                  <a:solidFill>
                    <a:srgbClr val="000000"/>
                  </a:solidFill>
                  <a:latin typeface="Century Gothic" pitchFamily="34" charset="0"/>
                </a:rPr>
                <a:t>VHC</a:t>
              </a:r>
              <a:endParaRPr lang="de-DE" sz="2800" dirty="0">
                <a:solidFill>
                  <a:srgbClr val="000000"/>
                </a:solidFill>
                <a:latin typeface="Century Gothic" pitchFamily="34" charset="0"/>
              </a:endParaRPr>
            </a:p>
            <a:p>
              <a:pPr algn="ctr"/>
              <a:r>
                <a:rPr lang="de-DE" sz="2800" dirty="0" smtClean="0">
                  <a:solidFill>
                    <a:srgbClr val="000000"/>
                  </a:solidFill>
                  <a:latin typeface="Century Gothic" pitchFamily="34" charset="0"/>
                </a:rPr>
                <a:t>en la </a:t>
              </a:r>
              <a:endParaRPr lang="de-DE" sz="2800" dirty="0">
                <a:solidFill>
                  <a:srgbClr val="000000"/>
                </a:solidFill>
                <a:latin typeface="Century Gothic" pitchFamily="34" charset="0"/>
              </a:endParaRPr>
            </a:p>
            <a:p>
              <a:pPr algn="ctr"/>
              <a:r>
                <a:rPr lang="de-DE" sz="2800" dirty="0" smtClean="0">
                  <a:solidFill>
                    <a:srgbClr val="000000"/>
                  </a:solidFill>
                  <a:latin typeface="Century Gothic" pitchFamily="34" charset="0"/>
                </a:rPr>
                <a:t>población</a:t>
              </a:r>
              <a:endParaRPr lang="de-DE" sz="28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5173" name="Oval 5"/>
            <p:cNvSpPr>
              <a:spLocks noChangeArrowheads="1"/>
            </p:cNvSpPr>
            <p:nvPr/>
          </p:nvSpPr>
          <p:spPr bwMode="auto">
            <a:xfrm>
              <a:off x="1928" y="1389"/>
              <a:ext cx="1905" cy="19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  <a:latin typeface="Century Gothic" pitchFamily="34" charset="0"/>
                </a:rPr>
                <a:t>Diagnóstico</a:t>
              </a:r>
              <a:endParaRPr lang="en-US" sz="2800" dirty="0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35174" name="Oval 6"/>
            <p:cNvSpPr>
              <a:spLocks noChangeArrowheads="1"/>
            </p:cNvSpPr>
            <p:nvPr/>
          </p:nvSpPr>
          <p:spPr bwMode="auto">
            <a:xfrm>
              <a:off x="3811" y="1389"/>
              <a:ext cx="1927" cy="199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000" dirty="0" err="1" smtClean="0">
                  <a:solidFill>
                    <a:srgbClr val="FFFFFF"/>
                  </a:solidFill>
                  <a:latin typeface="Century Gothic" pitchFamily="34" charset="0"/>
                </a:rPr>
                <a:t>Curados</a:t>
              </a:r>
              <a:endParaRPr lang="en-US" sz="3000" dirty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algn="ctr"/>
              <a:r>
                <a:rPr lang="en-US" sz="3000" dirty="0" smtClean="0">
                  <a:solidFill>
                    <a:srgbClr val="FFFFFF"/>
                  </a:solidFill>
                  <a:latin typeface="Century Gothic" pitchFamily="34" charset="0"/>
                </a:rPr>
                <a:t>con </a:t>
              </a:r>
              <a:r>
                <a:rPr lang="en-US" sz="3000" dirty="0" err="1" smtClean="0">
                  <a:solidFill>
                    <a:srgbClr val="FFFFFF"/>
                  </a:solidFill>
                  <a:latin typeface="Century Gothic" pitchFamily="34" charset="0"/>
                </a:rPr>
                <a:t>esquemas</a:t>
              </a:r>
              <a:endParaRPr lang="en-US" sz="3000" dirty="0" smtClean="0">
                <a:solidFill>
                  <a:srgbClr val="FFFFFF"/>
                </a:solidFill>
                <a:latin typeface="Century Gothic" pitchFamily="34" charset="0"/>
              </a:endParaRPr>
            </a:p>
            <a:p>
              <a:pPr algn="ctr"/>
              <a:r>
                <a:rPr lang="en-US" sz="3000" dirty="0" err="1" smtClean="0">
                  <a:solidFill>
                    <a:srgbClr val="FFFFFF"/>
                  </a:solidFill>
                  <a:latin typeface="Century Gothic" pitchFamily="34" charset="0"/>
                </a:rPr>
                <a:t>libres</a:t>
              </a:r>
              <a:r>
                <a:rPr lang="en-US" sz="3000" dirty="0" smtClean="0">
                  <a:solidFill>
                    <a:srgbClr val="FFFFFF"/>
                  </a:solidFill>
                  <a:latin typeface="Century Gothic" pitchFamily="34" charset="0"/>
                </a:rPr>
                <a:t> de IFN</a:t>
              </a:r>
              <a:endParaRPr lang="en-US" sz="3000" dirty="0">
                <a:solidFill>
                  <a:srgbClr val="FFFFFF"/>
                </a:solidFill>
                <a:latin typeface="Century Gothic" pitchFamily="34" charset="0"/>
              </a:endParaRPr>
            </a:p>
          </p:txBody>
        </p:sp>
      </p:grpSp>
      <p:pic>
        <p:nvPicPr>
          <p:cNvPr id="11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0" y="54868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70C0"/>
                </a:solidFill>
                <a:latin typeface="Book Antiqua" pitchFamily="18" charset="0"/>
              </a:rPr>
              <a:t>Tratamiento para Hepatitis Virales</a:t>
            </a:r>
            <a:endParaRPr lang="es-ES" sz="36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13" name="13 Rectángulo"/>
          <p:cNvSpPr>
            <a:spLocks noChangeArrowheads="1"/>
          </p:cNvSpPr>
          <p:nvPr/>
        </p:nvSpPr>
        <p:spPr bwMode="auto">
          <a:xfrm>
            <a:off x="79375" y="1166907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00034" y="47957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Por qué no tratamos más pacientes con </a:t>
            </a:r>
            <a:r>
              <a:rPr lang="es-AR" sz="3200" u="sng" dirty="0" smtClean="0">
                <a:solidFill>
                  <a:srgbClr val="0070C0"/>
                </a:solidFill>
                <a:latin typeface="Book Antiqua" pitchFamily="18" charset="0"/>
              </a:rPr>
              <a:t>hepatitis B</a:t>
            </a:r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 en Argentina?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1657831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dirty="0" smtClean="0"/>
              <a:t>DISPONIBILIDAD??</a:t>
            </a:r>
          </a:p>
          <a:p>
            <a:pPr marL="1257300" lvl="2" indent="-342900"/>
            <a:r>
              <a:rPr lang="es-AR" b="1" dirty="0" smtClean="0">
                <a:solidFill>
                  <a:srgbClr val="FF0000"/>
                </a:solidFill>
              </a:rPr>
              <a:t>NO</a:t>
            </a:r>
            <a:r>
              <a:rPr lang="es-AR" dirty="0" smtClean="0"/>
              <a:t>: La medicación de elección está disponible</a:t>
            </a:r>
          </a:p>
          <a:p>
            <a:pPr marL="342900" indent="-342900">
              <a:buAutoNum type="arabicPeriod"/>
            </a:pPr>
            <a:endParaRPr lang="es-AR" dirty="0" smtClean="0"/>
          </a:p>
          <a:p>
            <a:pPr marL="342900" indent="-342900">
              <a:buAutoNum type="arabicPeriod"/>
            </a:pPr>
            <a:r>
              <a:rPr lang="es-AR" dirty="0" smtClean="0"/>
              <a:t>DROGAS COMPLEJAS??</a:t>
            </a:r>
          </a:p>
          <a:p>
            <a:pPr marL="800100" lvl="1" indent="-342900"/>
            <a:r>
              <a:rPr lang="es-AR" dirty="0" smtClean="0"/>
              <a:t>		</a:t>
            </a:r>
            <a:r>
              <a:rPr lang="es-AR" b="1" dirty="0" smtClean="0">
                <a:solidFill>
                  <a:srgbClr val="FF0000"/>
                </a:solidFill>
              </a:rPr>
              <a:t>NO</a:t>
            </a:r>
            <a:r>
              <a:rPr lang="es-AR" dirty="0" smtClean="0"/>
              <a:t>: El </a:t>
            </a:r>
            <a:r>
              <a:rPr lang="es-AR" dirty="0" err="1" smtClean="0"/>
              <a:t>entecavir</a:t>
            </a:r>
            <a:r>
              <a:rPr lang="es-AR" dirty="0" smtClean="0"/>
              <a:t> ó </a:t>
            </a:r>
            <a:r>
              <a:rPr lang="es-AR" dirty="0" err="1" smtClean="0"/>
              <a:t>tenofovir</a:t>
            </a:r>
            <a:r>
              <a:rPr lang="es-AR" dirty="0" smtClean="0"/>
              <a:t> no son drogas de uso complejo</a:t>
            </a:r>
          </a:p>
          <a:p>
            <a:pPr marL="800100" lvl="1" indent="-342900"/>
            <a:endParaRPr lang="es-AR" dirty="0" smtClean="0"/>
          </a:p>
          <a:p>
            <a:pPr marL="358775" lvl="1" indent="-358775">
              <a:buAutoNum type="arabicPeriod" startAt="3"/>
            </a:pPr>
            <a:r>
              <a:rPr lang="es-AR" dirty="0" smtClean="0"/>
              <a:t>EFECTOS ADVERSOS??</a:t>
            </a:r>
          </a:p>
          <a:p>
            <a:pPr marL="815975" lvl="2" indent="-358775"/>
            <a:r>
              <a:rPr lang="es-AR" dirty="0" smtClean="0"/>
              <a:t>		</a:t>
            </a:r>
            <a:r>
              <a:rPr lang="es-AR" b="1" dirty="0" smtClean="0">
                <a:solidFill>
                  <a:srgbClr val="FF0000"/>
                </a:solidFill>
              </a:rPr>
              <a:t>NO</a:t>
            </a:r>
            <a:r>
              <a:rPr lang="es-AR" dirty="0" smtClean="0"/>
              <a:t>: medicamentos sin mayores interacciones ni efectos indeseables</a:t>
            </a:r>
          </a:p>
          <a:p>
            <a:pPr marL="342900" indent="-342900">
              <a:buAutoNum type="arabicPeriod"/>
            </a:pPr>
            <a:endParaRPr lang="es-AR" dirty="0" smtClean="0"/>
          </a:p>
          <a:p>
            <a:pPr marL="342900" indent="-342900"/>
            <a:r>
              <a:rPr lang="es-AR" dirty="0" smtClean="0"/>
              <a:t>4. 	ESTADIFICACIÓN DEL PACIENTE??</a:t>
            </a:r>
          </a:p>
          <a:p>
            <a:pPr marL="1257300" lvl="2" indent="-342900"/>
            <a:r>
              <a:rPr lang="es-AR" b="1" dirty="0" smtClean="0">
                <a:solidFill>
                  <a:srgbClr val="FF0000"/>
                </a:solidFill>
              </a:rPr>
              <a:t>NO</a:t>
            </a:r>
            <a:r>
              <a:rPr lang="es-AR" dirty="0" smtClean="0"/>
              <a:t>: No es un requisito imprescindible la </a:t>
            </a:r>
            <a:r>
              <a:rPr lang="es-AR" dirty="0" err="1" smtClean="0"/>
              <a:t>estadificación</a:t>
            </a:r>
            <a:r>
              <a:rPr lang="es-AR" dirty="0" smtClean="0"/>
              <a:t> de la fibrosis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34" y="4929198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Cuál será el escenario con la hepatitis C??</a:t>
            </a:r>
            <a:endParaRPr lang="es-AR" sz="3200" dirty="0"/>
          </a:p>
        </p:txBody>
      </p:sp>
      <p:pic>
        <p:nvPicPr>
          <p:cNvPr id="5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714348" y="1657831"/>
            <a:ext cx="7715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dirty="0" smtClean="0"/>
              <a:t>DISPONIBILIDAD??</a:t>
            </a:r>
          </a:p>
          <a:p>
            <a:pPr marL="1257300" lvl="2" indent="-342900"/>
            <a:r>
              <a:rPr lang="es-AR" b="1" dirty="0" smtClean="0">
                <a:solidFill>
                  <a:srgbClr val="FF0000"/>
                </a:solidFill>
              </a:rPr>
              <a:t>NO</a:t>
            </a:r>
            <a:r>
              <a:rPr lang="es-AR" dirty="0" smtClean="0"/>
              <a:t>: La medicación de elección está disponible</a:t>
            </a:r>
          </a:p>
          <a:p>
            <a:pPr marL="342900" indent="-342900">
              <a:buAutoNum type="arabicPeriod"/>
            </a:pPr>
            <a:endParaRPr lang="es-AR" dirty="0" smtClean="0"/>
          </a:p>
          <a:p>
            <a:pPr marL="342900" indent="-342900">
              <a:buAutoNum type="arabicPeriod"/>
            </a:pPr>
            <a:r>
              <a:rPr lang="es-AR" dirty="0" smtClean="0"/>
              <a:t>DROGAS COMPLEJAS??</a:t>
            </a:r>
          </a:p>
          <a:p>
            <a:pPr marL="800100" lvl="1" indent="-342900"/>
            <a:r>
              <a:rPr lang="es-AR" dirty="0" smtClean="0"/>
              <a:t>		</a:t>
            </a:r>
            <a:r>
              <a:rPr lang="es-AR" b="1" dirty="0" smtClean="0">
                <a:solidFill>
                  <a:srgbClr val="FF0000"/>
                </a:solidFill>
              </a:rPr>
              <a:t>NO?</a:t>
            </a:r>
          </a:p>
          <a:p>
            <a:pPr marL="800100" lvl="1" indent="-342900"/>
            <a:endParaRPr lang="es-AR" dirty="0" smtClean="0"/>
          </a:p>
          <a:p>
            <a:pPr marL="358775" lvl="1" indent="-358775">
              <a:buAutoNum type="arabicPeriod" startAt="3"/>
            </a:pPr>
            <a:r>
              <a:rPr lang="es-AR" dirty="0" smtClean="0"/>
              <a:t>EFECTOS ADVERSOS??</a:t>
            </a:r>
          </a:p>
          <a:p>
            <a:pPr marL="815975" lvl="2" indent="-358775"/>
            <a:r>
              <a:rPr lang="es-AR" dirty="0" smtClean="0"/>
              <a:t>		</a:t>
            </a:r>
            <a:r>
              <a:rPr lang="es-AR" b="1" dirty="0" smtClean="0">
                <a:solidFill>
                  <a:srgbClr val="FF0000"/>
                </a:solidFill>
              </a:rPr>
              <a:t>NO?</a:t>
            </a:r>
            <a:endParaRPr lang="es-AR" dirty="0" smtClean="0"/>
          </a:p>
          <a:p>
            <a:pPr marL="342900" indent="-342900">
              <a:buAutoNum type="arabicPeriod"/>
            </a:pPr>
            <a:endParaRPr lang="es-AR" dirty="0" smtClean="0"/>
          </a:p>
          <a:p>
            <a:pPr marL="342900" indent="-342900"/>
            <a:r>
              <a:rPr lang="es-AR" dirty="0" smtClean="0"/>
              <a:t>4. 	</a:t>
            </a:r>
            <a:r>
              <a:rPr lang="es-AR" dirty="0" smtClean="0">
                <a:solidFill>
                  <a:srgbClr val="7030A0"/>
                </a:solidFill>
              </a:rPr>
              <a:t>ESTADIFICACIÓN DEL PACIENTE??</a:t>
            </a:r>
          </a:p>
          <a:p>
            <a:pPr marL="1257300" lvl="2" indent="-342900"/>
            <a:r>
              <a:rPr lang="es-AR" b="1" dirty="0" smtClean="0">
                <a:solidFill>
                  <a:srgbClr val="FF0000"/>
                </a:solidFill>
              </a:rPr>
              <a:t>SI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034" y="464344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/>
              <a:t>Por qué la tasa de tratamiento debiera ser elevada??</a:t>
            </a:r>
            <a:endParaRPr lang="es-AR" sz="3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47957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Asumiendo un panorama “similar” en nuestro país para hepatitis C…</a:t>
            </a:r>
          </a:p>
        </p:txBody>
      </p:sp>
      <p:pic>
        <p:nvPicPr>
          <p:cNvPr id="6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image2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2910" y="1928802"/>
            <a:ext cx="7924800" cy="3810007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hape 705"/>
          <p:cNvSpPr/>
          <p:nvPr/>
        </p:nvSpPr>
        <p:spPr>
          <a:xfrm>
            <a:off x="1295400" y="5826123"/>
            <a:ext cx="73152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Infected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Diagnosed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Referred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HCV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RNA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Treated    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‘Cure’</a:t>
            </a:r>
          </a:p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care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dirty="0">
              <a:solidFill>
                <a:srgbClr val="1F26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Shape 706"/>
          <p:cNvSpPr/>
          <p:nvPr/>
        </p:nvSpPr>
        <p:spPr>
          <a:xfrm rot="16200000">
            <a:off x="-659135" y="3707131"/>
            <a:ext cx="2286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F2650"/>
                </a:solidFill>
              </a:rPr>
              <a:t>X1000 persons </a:t>
            </a:r>
          </a:p>
        </p:txBody>
      </p:sp>
      <p:sp>
        <p:nvSpPr>
          <p:cNvPr id="707" name="Shape 707"/>
          <p:cNvSpPr/>
          <p:nvPr/>
        </p:nvSpPr>
        <p:spPr>
          <a:xfrm>
            <a:off x="3000364" y="3633787"/>
            <a:ext cx="762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50%</a:t>
            </a:r>
          </a:p>
        </p:txBody>
      </p:sp>
      <p:sp>
        <p:nvSpPr>
          <p:cNvPr id="708" name="Shape 708"/>
          <p:cNvSpPr/>
          <p:nvPr/>
        </p:nvSpPr>
        <p:spPr>
          <a:xfrm>
            <a:off x="4000496" y="4143380"/>
            <a:ext cx="106680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32-38%</a:t>
            </a:r>
          </a:p>
        </p:txBody>
      </p:sp>
      <p:sp>
        <p:nvSpPr>
          <p:cNvPr id="709" name="Shape 709"/>
          <p:cNvSpPr/>
          <p:nvPr/>
        </p:nvSpPr>
        <p:spPr>
          <a:xfrm>
            <a:off x="5143504" y="4500570"/>
            <a:ext cx="1143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20-23%</a:t>
            </a:r>
          </a:p>
        </p:txBody>
      </p:sp>
      <p:sp>
        <p:nvSpPr>
          <p:cNvPr id="710" name="Shape 710"/>
          <p:cNvSpPr/>
          <p:nvPr/>
        </p:nvSpPr>
        <p:spPr>
          <a:xfrm>
            <a:off x="6353192" y="4714884"/>
            <a:ext cx="86201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7-11%</a:t>
            </a:r>
          </a:p>
        </p:txBody>
      </p:sp>
      <p:sp>
        <p:nvSpPr>
          <p:cNvPr id="712" name="Shape 712"/>
          <p:cNvSpPr/>
          <p:nvPr/>
        </p:nvSpPr>
        <p:spPr>
          <a:xfrm>
            <a:off x="2043111" y="2236785"/>
            <a:ext cx="4600591" cy="2478099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228600" y="6575523"/>
            <a:ext cx="76962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60066"/>
                </a:solidFill>
              </a:rPr>
              <a:t>Holmberg S, N Engl J Med 2013; 368: 1859</a:t>
            </a:r>
          </a:p>
        </p:txBody>
      </p:sp>
      <p:sp>
        <p:nvSpPr>
          <p:cNvPr id="19" name="7 Rectángulo"/>
          <p:cNvSpPr>
            <a:spLocks noChangeArrowheads="1"/>
          </p:cNvSpPr>
          <p:nvPr/>
        </p:nvSpPr>
        <p:spPr bwMode="auto">
          <a:xfrm>
            <a:off x="79375" y="169941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13 CuadroTexto"/>
          <p:cNvSpPr txBox="1"/>
          <p:nvPr/>
        </p:nvSpPr>
        <p:spPr>
          <a:xfrm>
            <a:off x="500034" y="5486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Asumiendo un panorama “similar” en nuestro país para hepatitis C…</a:t>
            </a:r>
          </a:p>
        </p:txBody>
      </p:sp>
      <p:pic>
        <p:nvPicPr>
          <p:cNvPr id="21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5198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image2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2910" y="1928802"/>
            <a:ext cx="7924800" cy="3810007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hape 705"/>
          <p:cNvSpPr/>
          <p:nvPr/>
        </p:nvSpPr>
        <p:spPr>
          <a:xfrm>
            <a:off x="1295400" y="5826123"/>
            <a:ext cx="73152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Infected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Diagnosed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Referred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HCV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RNA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Treated    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‘Cure’</a:t>
            </a:r>
          </a:p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care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dirty="0">
              <a:solidFill>
                <a:srgbClr val="1F26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Shape 706"/>
          <p:cNvSpPr/>
          <p:nvPr/>
        </p:nvSpPr>
        <p:spPr>
          <a:xfrm rot="16200000">
            <a:off x="-659135" y="3707131"/>
            <a:ext cx="2286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F2650"/>
                </a:solidFill>
              </a:rPr>
              <a:t>X1000 persons </a:t>
            </a:r>
          </a:p>
        </p:txBody>
      </p:sp>
      <p:sp>
        <p:nvSpPr>
          <p:cNvPr id="707" name="Shape 707"/>
          <p:cNvSpPr/>
          <p:nvPr/>
        </p:nvSpPr>
        <p:spPr>
          <a:xfrm>
            <a:off x="3000364" y="3633787"/>
            <a:ext cx="762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50%</a:t>
            </a:r>
          </a:p>
        </p:txBody>
      </p:sp>
      <p:sp>
        <p:nvSpPr>
          <p:cNvPr id="708" name="Shape 708"/>
          <p:cNvSpPr/>
          <p:nvPr/>
        </p:nvSpPr>
        <p:spPr>
          <a:xfrm>
            <a:off x="4000496" y="4143380"/>
            <a:ext cx="106680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32-38%</a:t>
            </a:r>
          </a:p>
        </p:txBody>
      </p:sp>
      <p:sp>
        <p:nvSpPr>
          <p:cNvPr id="709" name="Shape 709"/>
          <p:cNvSpPr/>
          <p:nvPr/>
        </p:nvSpPr>
        <p:spPr>
          <a:xfrm>
            <a:off x="5143504" y="4500570"/>
            <a:ext cx="1143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20-23%</a:t>
            </a:r>
          </a:p>
        </p:txBody>
      </p:sp>
      <p:sp>
        <p:nvSpPr>
          <p:cNvPr id="710" name="Shape 710"/>
          <p:cNvSpPr/>
          <p:nvPr/>
        </p:nvSpPr>
        <p:spPr>
          <a:xfrm>
            <a:off x="6353192" y="4714884"/>
            <a:ext cx="86201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7-11%</a:t>
            </a:r>
          </a:p>
        </p:txBody>
      </p:sp>
      <p:sp>
        <p:nvSpPr>
          <p:cNvPr id="711" name="Shape 711"/>
          <p:cNvSpPr/>
          <p:nvPr/>
        </p:nvSpPr>
        <p:spPr>
          <a:xfrm>
            <a:off x="7572396" y="4714884"/>
            <a:ext cx="78581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s-AR" dirty="0" smtClean="0">
                <a:solidFill>
                  <a:srgbClr val="1F2650"/>
                </a:solidFill>
              </a:rPr>
              <a:t>7-11</a:t>
            </a:r>
            <a:r>
              <a:rPr dirty="0" smtClean="0">
                <a:solidFill>
                  <a:srgbClr val="1F2650"/>
                </a:solidFill>
              </a:rPr>
              <a:t>%</a:t>
            </a:r>
            <a:endParaRPr dirty="0">
              <a:solidFill>
                <a:srgbClr val="1F2650"/>
              </a:solidFill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2043111" y="2236785"/>
            <a:ext cx="4600591" cy="2478099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228600" y="6575523"/>
            <a:ext cx="76962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60066"/>
                </a:solidFill>
              </a:rPr>
              <a:t>Holmberg S, N Engl J Med 2013; 368: 1859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429388" y="514351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7572396" y="514351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7572396" y="5143512"/>
            <a:ext cx="571504" cy="2143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Shape 712"/>
          <p:cNvSpPr/>
          <p:nvPr/>
        </p:nvSpPr>
        <p:spPr>
          <a:xfrm flipV="1">
            <a:off x="6715140" y="4714884"/>
            <a:ext cx="1571635" cy="0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1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7 Rectángulo"/>
          <p:cNvSpPr>
            <a:spLocks noChangeArrowheads="1"/>
          </p:cNvSpPr>
          <p:nvPr/>
        </p:nvSpPr>
        <p:spPr bwMode="auto">
          <a:xfrm>
            <a:off x="79375" y="169941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13 CuadroTexto"/>
          <p:cNvSpPr txBox="1"/>
          <p:nvPr/>
        </p:nvSpPr>
        <p:spPr>
          <a:xfrm>
            <a:off x="500034" y="5486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Asumiendo un panorama “similar” en nuestro país para hepatitis C…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image2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2910" y="1928802"/>
            <a:ext cx="7924800" cy="3810007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hape 705"/>
          <p:cNvSpPr/>
          <p:nvPr/>
        </p:nvSpPr>
        <p:spPr>
          <a:xfrm>
            <a:off x="1295400" y="5826123"/>
            <a:ext cx="73152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Infected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Diagnosed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Referred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HCV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RNA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Treated    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‘Cure’</a:t>
            </a:r>
          </a:p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care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dirty="0">
              <a:solidFill>
                <a:srgbClr val="1F26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Shape 706"/>
          <p:cNvSpPr/>
          <p:nvPr/>
        </p:nvSpPr>
        <p:spPr>
          <a:xfrm rot="16200000">
            <a:off x="-659135" y="3707131"/>
            <a:ext cx="2286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F2650"/>
                </a:solidFill>
              </a:rPr>
              <a:t>X1000 persons </a:t>
            </a:r>
          </a:p>
        </p:txBody>
      </p:sp>
      <p:sp>
        <p:nvSpPr>
          <p:cNvPr id="707" name="Shape 707"/>
          <p:cNvSpPr/>
          <p:nvPr/>
        </p:nvSpPr>
        <p:spPr>
          <a:xfrm>
            <a:off x="3000364" y="3633787"/>
            <a:ext cx="762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50%</a:t>
            </a:r>
          </a:p>
        </p:txBody>
      </p:sp>
      <p:sp>
        <p:nvSpPr>
          <p:cNvPr id="708" name="Shape 708"/>
          <p:cNvSpPr/>
          <p:nvPr/>
        </p:nvSpPr>
        <p:spPr>
          <a:xfrm>
            <a:off x="4000496" y="4143380"/>
            <a:ext cx="106680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32-38%</a:t>
            </a:r>
          </a:p>
        </p:txBody>
      </p:sp>
      <p:sp>
        <p:nvSpPr>
          <p:cNvPr id="709" name="Shape 709"/>
          <p:cNvSpPr/>
          <p:nvPr/>
        </p:nvSpPr>
        <p:spPr>
          <a:xfrm>
            <a:off x="5143504" y="4500570"/>
            <a:ext cx="1143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20-23%</a:t>
            </a:r>
          </a:p>
        </p:txBody>
      </p:sp>
      <p:sp>
        <p:nvSpPr>
          <p:cNvPr id="710" name="Shape 710"/>
          <p:cNvSpPr/>
          <p:nvPr/>
        </p:nvSpPr>
        <p:spPr>
          <a:xfrm>
            <a:off x="6357950" y="4286256"/>
            <a:ext cx="100013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s-AR" dirty="0" smtClean="0">
                <a:solidFill>
                  <a:srgbClr val="1F2650"/>
                </a:solidFill>
              </a:rPr>
              <a:t>20-23%</a:t>
            </a:r>
            <a:r>
              <a:rPr dirty="0" smtClean="0">
                <a:solidFill>
                  <a:srgbClr val="1F2650"/>
                </a:solidFill>
              </a:rPr>
              <a:t>%</a:t>
            </a:r>
            <a:endParaRPr dirty="0">
              <a:solidFill>
                <a:srgbClr val="1F2650"/>
              </a:solidFill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2043111" y="2236785"/>
            <a:ext cx="4600591" cy="2478099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228600" y="6575523"/>
            <a:ext cx="76962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60066"/>
                </a:solidFill>
              </a:rPr>
              <a:t>Holmberg S, N Engl J Med 2013; 368: 1859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429388" y="4857760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7572396" y="4857760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7572396" y="4857760"/>
            <a:ext cx="571504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Shape 710"/>
          <p:cNvSpPr/>
          <p:nvPr/>
        </p:nvSpPr>
        <p:spPr>
          <a:xfrm>
            <a:off x="7500958" y="4286256"/>
            <a:ext cx="100013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s-AR" dirty="0" smtClean="0">
                <a:solidFill>
                  <a:srgbClr val="1F2650"/>
                </a:solidFill>
              </a:rPr>
              <a:t>20-23%</a:t>
            </a:r>
            <a:r>
              <a:rPr dirty="0" smtClean="0">
                <a:solidFill>
                  <a:srgbClr val="1F2650"/>
                </a:solidFill>
              </a:rPr>
              <a:t>%</a:t>
            </a:r>
            <a:endParaRPr dirty="0">
              <a:solidFill>
                <a:srgbClr val="1F2650"/>
              </a:solidFill>
            </a:endParaRPr>
          </a:p>
        </p:txBody>
      </p:sp>
      <p:sp>
        <p:nvSpPr>
          <p:cNvPr id="19" name="Shape 712"/>
          <p:cNvSpPr/>
          <p:nvPr/>
        </p:nvSpPr>
        <p:spPr>
          <a:xfrm flipV="1">
            <a:off x="6715141" y="4643446"/>
            <a:ext cx="1214446" cy="357190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pic>
        <p:nvPicPr>
          <p:cNvPr id="22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7 Rectángulo"/>
          <p:cNvSpPr>
            <a:spLocks noChangeArrowheads="1"/>
          </p:cNvSpPr>
          <p:nvPr/>
        </p:nvSpPr>
        <p:spPr bwMode="auto">
          <a:xfrm>
            <a:off x="79375" y="169941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13 CuadroTexto"/>
          <p:cNvSpPr txBox="1"/>
          <p:nvPr/>
        </p:nvSpPr>
        <p:spPr>
          <a:xfrm>
            <a:off x="500034" y="5486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Asumiendo un panorama “similar” en nuestro país para hepatitis C…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0466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Creación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del </a:t>
            </a: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Programa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Nacional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de Control de </a:t>
            </a:r>
            <a:r>
              <a:rPr 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las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 Hepatitis </a:t>
            </a:r>
            <a:r>
              <a:rPr lang="en-US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Virales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cs typeface="Arial" pitchFamily="34" charset="0"/>
              </a:rPr>
              <a:t>.</a:t>
            </a:r>
            <a:endParaRPr lang="es-AR" sz="4000" dirty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>
          <a:xfrm>
            <a:off x="395288" y="1285875"/>
            <a:ext cx="8229600" cy="5157788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s-ES" altLang="es-AR" sz="1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ES" altLang="es-AR" sz="1800" dirty="0" smtClean="0">
                <a:latin typeface="Arial" pitchFamily="34" charset="0"/>
                <a:cs typeface="Arial" pitchFamily="34" charset="0"/>
              </a:rPr>
              <a:t>Desde el año </a:t>
            </a:r>
            <a:r>
              <a:rPr lang="es-ES" altLang="es-AR" sz="1800" b="1" dirty="0" smtClean="0">
                <a:latin typeface="Arial" pitchFamily="34" charset="0"/>
                <a:cs typeface="Arial" pitchFamily="34" charset="0"/>
              </a:rPr>
              <a:t>2007</a:t>
            </a:r>
            <a:r>
              <a:rPr lang="es-ES" altLang="es-AR" sz="1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s-ES" altLang="es-AR" sz="1800" b="1" dirty="0" smtClean="0">
                <a:latin typeface="Arial" pitchFamily="34" charset="0"/>
                <a:cs typeface="Arial" pitchFamily="34" charset="0"/>
              </a:rPr>
              <a:t>Dirección de Sida y ETS </a:t>
            </a:r>
            <a:r>
              <a:rPr lang="es-ES" altLang="es-AR" sz="1800" dirty="0" smtClean="0">
                <a:latin typeface="Arial" pitchFamily="34" charset="0"/>
                <a:cs typeface="Arial" pitchFamily="34" charset="0"/>
              </a:rPr>
              <a:t>: tratamiento para hepatitis virales crónicas para personas </a:t>
            </a:r>
            <a:r>
              <a:rPr lang="es-ES" altLang="es-AR" sz="1800" b="1" dirty="0" smtClean="0">
                <a:latin typeface="Arial" pitchFamily="34" charset="0"/>
                <a:cs typeface="Arial" pitchFamily="34" charset="0"/>
              </a:rPr>
              <a:t>coinfectadas con VIH</a:t>
            </a:r>
            <a:r>
              <a:rPr lang="es-ES" altLang="es-AR" sz="18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s-ES" altLang="es-AR" sz="1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1800" dirty="0" smtClean="0">
                <a:latin typeface="Arial" pitchFamily="34" charset="0"/>
                <a:cs typeface="Arial" pitchFamily="34" charset="0"/>
              </a:rPr>
              <a:t>Julio de </a:t>
            </a:r>
            <a:r>
              <a:rPr lang="es-AR" altLang="es-AR" sz="1800" b="1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es-AR" altLang="es-AR" sz="1800" dirty="0" smtClean="0">
                <a:latin typeface="Arial" pitchFamily="34" charset="0"/>
                <a:cs typeface="Arial" pitchFamily="34" charset="0"/>
              </a:rPr>
              <a:t> se formalizó por Resolución Ministerial la creación del </a:t>
            </a:r>
            <a:r>
              <a:rPr lang="es-AR" altLang="es-AR" sz="1800" b="1" dirty="0" smtClean="0">
                <a:latin typeface="Arial" pitchFamily="34" charset="0"/>
                <a:cs typeface="Arial" pitchFamily="34" charset="0"/>
              </a:rPr>
              <a:t>Programa Nacional de Control de las Hepatitis Virales </a:t>
            </a:r>
            <a:r>
              <a:rPr lang="es-AR" altLang="es-AR" sz="1800" dirty="0" smtClean="0">
                <a:latin typeface="Arial" pitchFamily="34" charset="0"/>
                <a:cs typeface="Arial" pitchFamily="34" charset="0"/>
              </a:rPr>
              <a:t>dentro de la estructura de la Dirección de Sida y ETS.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s-ES" altLang="es-AR" sz="18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1800" b="1" u="sng" dirty="0" smtClean="0">
                <a:latin typeface="Arial" pitchFamily="34" charset="0"/>
                <a:cs typeface="Arial" pitchFamily="34" charset="0"/>
              </a:rPr>
              <a:t>Comisión </a:t>
            </a:r>
            <a:r>
              <a:rPr lang="es-AR" altLang="es-AR" sz="1800" b="1" u="sng" dirty="0">
                <a:latin typeface="Arial" pitchFamily="34" charset="0"/>
                <a:cs typeface="Arial" pitchFamily="34" charset="0"/>
              </a:rPr>
              <a:t>general asesora</a:t>
            </a:r>
            <a:r>
              <a:rPr lang="es-AR" altLang="es-AR" sz="1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88000"/>
              <a:buFont typeface="Wingdings" pitchFamily="2" charset="2"/>
              <a:buChar char="Ø"/>
              <a:defRPr/>
            </a:pPr>
            <a:r>
              <a:rPr lang="es-ES" altLang="es-AR" sz="1800" dirty="0">
                <a:latin typeface="Arial" pitchFamily="34" charset="0"/>
                <a:cs typeface="Arial" pitchFamily="34" charset="0"/>
              </a:rPr>
              <a:t>Representantes </a:t>
            </a:r>
            <a:r>
              <a:rPr lang="es-ES" altLang="es-AR" sz="1800" b="1" dirty="0">
                <a:latin typeface="Arial" pitchFamily="34" charset="0"/>
                <a:cs typeface="Arial" pitchFamily="34" charset="0"/>
              </a:rPr>
              <a:t>programas del Ministerio de Salud </a:t>
            </a:r>
            <a:r>
              <a:rPr lang="es-ES" altLang="es-AR" sz="1800" dirty="0">
                <a:latin typeface="Arial" pitchFamily="34" charset="0"/>
                <a:cs typeface="Arial" pitchFamily="34" charset="0"/>
              </a:rPr>
              <a:t>(Dirección de epidemiologia, PRONACEI, Plan Nacional de Sangre)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88000"/>
              <a:buFont typeface="Wingdings" pitchFamily="2" charset="2"/>
              <a:buChar char="Ø"/>
              <a:defRPr/>
            </a:pPr>
            <a:r>
              <a:rPr lang="es-ES" altLang="es-AR" sz="1800" b="1" dirty="0">
                <a:latin typeface="Arial" pitchFamily="34" charset="0"/>
                <a:cs typeface="Arial" pitchFamily="34" charset="0"/>
              </a:rPr>
              <a:t>Sociedades Científicas </a:t>
            </a:r>
            <a:r>
              <a:rPr lang="es-ES" altLang="es-AR" sz="1800" dirty="0">
                <a:latin typeface="Arial" pitchFamily="34" charset="0"/>
                <a:cs typeface="Arial" pitchFamily="34" charset="0"/>
              </a:rPr>
              <a:t>(AAEEH, SADI, SAP, SADIP, SAT)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88000"/>
              <a:buFont typeface="Wingdings" pitchFamily="2" charset="2"/>
              <a:buChar char="Ø"/>
              <a:defRPr/>
            </a:pPr>
            <a:r>
              <a:rPr lang="es-ES" altLang="es-AR" sz="1800" b="1" dirty="0">
                <a:latin typeface="Arial" pitchFamily="34" charset="0"/>
                <a:cs typeface="Arial" pitchFamily="34" charset="0"/>
              </a:rPr>
              <a:t>Sociedad Civil </a:t>
            </a:r>
            <a:r>
              <a:rPr lang="es-ES" altLang="es-AR" sz="1800" dirty="0">
                <a:latin typeface="Arial" pitchFamily="34" charset="0"/>
                <a:cs typeface="Arial" pitchFamily="34" charset="0"/>
              </a:rPr>
              <a:t>(ONG </a:t>
            </a:r>
            <a:r>
              <a:rPr lang="es-ES" altLang="es-AR" sz="1800" dirty="0" smtClean="0">
                <a:latin typeface="Arial" pitchFamily="34" charset="0"/>
                <a:cs typeface="Arial" pitchFamily="34" charset="0"/>
              </a:rPr>
              <a:t>HCV Sin Fronteras, Red de mujeres viviendo con VIH) </a:t>
            </a:r>
            <a:endParaRPr lang="es-ES" altLang="es-AR" sz="18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>
                <a:srgbClr val="722672"/>
              </a:buClr>
              <a:buSzPct val="88000"/>
              <a:buFont typeface="Wingdings" pitchFamily="2" charset="2"/>
              <a:buChar char="Ø"/>
              <a:defRPr/>
            </a:pPr>
            <a:r>
              <a:rPr lang="es-ES" altLang="es-AR" sz="1800" dirty="0">
                <a:latin typeface="Arial" pitchFamily="34" charset="0"/>
                <a:cs typeface="Arial" pitchFamily="34" charset="0"/>
              </a:rPr>
              <a:t>Representante de la </a:t>
            </a:r>
            <a:r>
              <a:rPr lang="es-ES" altLang="es-AR" sz="1800" b="1" dirty="0">
                <a:latin typeface="Arial" pitchFamily="34" charset="0"/>
                <a:cs typeface="Arial" pitchFamily="34" charset="0"/>
              </a:rPr>
              <a:t>OPS</a:t>
            </a:r>
            <a:r>
              <a:rPr lang="es-ES" altLang="es-AR" sz="1800" dirty="0">
                <a:latin typeface="Arial" pitchFamily="34" charset="0"/>
                <a:cs typeface="Arial" pitchFamily="34" charset="0"/>
              </a:rPr>
              <a:t> para la Argentina.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endParaRPr lang="es-AR" altLang="es-A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9375" y="1510754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image3.jpeg" descr="C:\Users\wdtoledo\Desktop\mis documentos\logo hepatitis.jpg"/>
          <p:cNvPicPr/>
          <p:nvPr/>
        </p:nvPicPr>
        <p:blipFill>
          <a:blip r:embed="rId2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lipse"/>
          <p:cNvSpPr/>
          <p:nvPr/>
        </p:nvSpPr>
        <p:spPr>
          <a:xfrm>
            <a:off x="5429256" y="2285992"/>
            <a:ext cx="1785950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03" name="image2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2910" y="1928802"/>
            <a:ext cx="7924800" cy="3810007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hape 705"/>
          <p:cNvSpPr/>
          <p:nvPr/>
        </p:nvSpPr>
        <p:spPr>
          <a:xfrm>
            <a:off x="1295400" y="5826123"/>
            <a:ext cx="73152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Infected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Diagnosed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Referred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HCV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RNA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Treated    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‘Cure’</a:t>
            </a:r>
          </a:p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care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dirty="0">
              <a:solidFill>
                <a:srgbClr val="1F26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Shape 706"/>
          <p:cNvSpPr/>
          <p:nvPr/>
        </p:nvSpPr>
        <p:spPr>
          <a:xfrm rot="16200000">
            <a:off x="-659135" y="3707131"/>
            <a:ext cx="2286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F2650"/>
                </a:solidFill>
              </a:rPr>
              <a:t>X1000 persons </a:t>
            </a:r>
          </a:p>
        </p:txBody>
      </p:sp>
      <p:sp>
        <p:nvSpPr>
          <p:cNvPr id="707" name="Shape 707"/>
          <p:cNvSpPr/>
          <p:nvPr/>
        </p:nvSpPr>
        <p:spPr>
          <a:xfrm>
            <a:off x="3000364" y="3633787"/>
            <a:ext cx="762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50%</a:t>
            </a:r>
          </a:p>
        </p:txBody>
      </p:sp>
      <p:sp>
        <p:nvSpPr>
          <p:cNvPr id="708" name="Shape 708"/>
          <p:cNvSpPr/>
          <p:nvPr/>
        </p:nvSpPr>
        <p:spPr>
          <a:xfrm>
            <a:off x="4000496" y="4143380"/>
            <a:ext cx="106680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32-38%</a:t>
            </a:r>
          </a:p>
        </p:txBody>
      </p:sp>
      <p:sp>
        <p:nvSpPr>
          <p:cNvPr id="709" name="Shape 709"/>
          <p:cNvSpPr/>
          <p:nvPr/>
        </p:nvSpPr>
        <p:spPr>
          <a:xfrm>
            <a:off x="5143504" y="4500570"/>
            <a:ext cx="1143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20-23%</a:t>
            </a:r>
          </a:p>
        </p:txBody>
      </p:sp>
      <p:sp>
        <p:nvSpPr>
          <p:cNvPr id="710" name="Shape 710"/>
          <p:cNvSpPr/>
          <p:nvPr/>
        </p:nvSpPr>
        <p:spPr>
          <a:xfrm>
            <a:off x="6357950" y="4286256"/>
            <a:ext cx="100013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s-AR" dirty="0" smtClean="0">
                <a:solidFill>
                  <a:srgbClr val="1F2650"/>
                </a:solidFill>
              </a:rPr>
              <a:t>20-23%</a:t>
            </a:r>
            <a:r>
              <a:rPr dirty="0" smtClean="0">
                <a:solidFill>
                  <a:srgbClr val="1F2650"/>
                </a:solidFill>
              </a:rPr>
              <a:t>%</a:t>
            </a:r>
            <a:endParaRPr dirty="0">
              <a:solidFill>
                <a:srgbClr val="1F2650"/>
              </a:solidFill>
            </a:endParaRPr>
          </a:p>
        </p:txBody>
      </p:sp>
      <p:sp>
        <p:nvSpPr>
          <p:cNvPr id="712" name="Shape 712"/>
          <p:cNvSpPr/>
          <p:nvPr/>
        </p:nvSpPr>
        <p:spPr>
          <a:xfrm>
            <a:off x="2043111" y="2236785"/>
            <a:ext cx="4600591" cy="2478099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228600" y="6575523"/>
            <a:ext cx="76962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60066"/>
                </a:solidFill>
              </a:rPr>
              <a:t>Holmberg S, N Engl J Med 2013; 368: 1859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429388" y="4857760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7572396" y="2428868"/>
            <a:ext cx="571504" cy="29289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Shape 712"/>
          <p:cNvSpPr/>
          <p:nvPr/>
        </p:nvSpPr>
        <p:spPr>
          <a:xfrm flipV="1">
            <a:off x="7286644" y="2428868"/>
            <a:ext cx="0" cy="1785950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20" name="19 CuadroTexto"/>
          <p:cNvSpPr txBox="1"/>
          <p:nvPr/>
        </p:nvSpPr>
        <p:spPr>
          <a:xfrm>
            <a:off x="5357818" y="2577108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No depende de la disponibilidad de drogas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7572396" y="4857760"/>
            <a:ext cx="571504" cy="6429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7 Rectángulo"/>
          <p:cNvSpPr>
            <a:spLocks noChangeArrowheads="1"/>
          </p:cNvSpPr>
          <p:nvPr/>
        </p:nvSpPr>
        <p:spPr bwMode="auto">
          <a:xfrm>
            <a:off x="79375" y="169941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13 CuadroTexto"/>
          <p:cNvSpPr txBox="1"/>
          <p:nvPr/>
        </p:nvSpPr>
        <p:spPr>
          <a:xfrm>
            <a:off x="500034" y="54868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Asumiendo un panorama “similar” en nuestro país para hepatitis C…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/>
          <p:nvPr/>
        </p:nvSpPr>
        <p:spPr>
          <a:xfrm>
            <a:off x="1386009" y="1204079"/>
            <a:ext cx="6072194" cy="8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4800" dirty="0"/>
              <a:t>Situación ideal…</a:t>
            </a:r>
          </a:p>
        </p:txBody>
      </p:sp>
      <p:pic>
        <p:nvPicPr>
          <p:cNvPr id="630" name="image6.jpeg" descr="https://encrypted-tbn2.gstatic.com/images?q=tbn:ANd9GcRIJwg-QhF-nTdLctHcS_eSSU_9sxEPvT16dmZ6fsjy9ib00kLj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14437" y="1909560"/>
            <a:ext cx="2181226" cy="2095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7.jpeg" descr="https://encrypted-tbn1.gstatic.com/images?q=tbn:ANd9GcSCb5C_wN7ATcc-jxYpB4FuarAroVNbu_m28Hj3GQxyNAo0Wtaq-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286375" y="1988840"/>
            <a:ext cx="2533650" cy="180975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32" name="Chart 632"/>
          <p:cNvGraphicFramePr/>
          <p:nvPr>
            <p:extLst>
              <p:ext uri="{D42A27DB-BD31-4B8C-83A1-F6EECF244321}">
                <p14:modId xmlns:p14="http://schemas.microsoft.com/office/powerpoint/2010/main" val="1674848645"/>
              </p:ext>
            </p:extLst>
          </p:nvPr>
        </p:nvGraphicFramePr>
        <p:xfrm>
          <a:off x="1619672" y="2988586"/>
          <a:ext cx="6264292" cy="383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79512" y="1374289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600171" y="404664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0070C0"/>
                </a:solidFill>
                <a:latin typeface="Book Antiqua" pitchFamily="18" charset="0"/>
              </a:rPr>
              <a:t>Confrontar el virus C</a:t>
            </a:r>
          </a:p>
        </p:txBody>
      </p:sp>
      <p:pic>
        <p:nvPicPr>
          <p:cNvPr id="10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" grpId="0" animBg="1"/>
      <p:bldGraphic spid="63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8 CuadroTexto"/>
          <p:cNvSpPr txBox="1">
            <a:spLocks noChangeArrowheads="1"/>
          </p:cNvSpPr>
          <p:nvPr/>
        </p:nvSpPr>
        <p:spPr bwMode="auto">
          <a:xfrm>
            <a:off x="1143000" y="30226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s-AR"/>
              <a:t>Ejemplo de Francia</a:t>
            </a: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800689"/>
              </p:ext>
            </p:extLst>
          </p:nvPr>
        </p:nvGraphicFramePr>
        <p:xfrm>
          <a:off x="395288" y="1520006"/>
          <a:ext cx="5499118" cy="3677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9559"/>
                <a:gridCol w="2749559"/>
              </a:tblGrid>
              <a:tr h="1136640">
                <a:tc>
                  <a:txBody>
                    <a:bodyPr/>
                    <a:lstStyle/>
                    <a:p>
                      <a:pPr algn="ctr"/>
                      <a:r>
                        <a:rPr lang="es-AR" sz="36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País</a:t>
                      </a:r>
                      <a:endParaRPr lang="es-AR" sz="3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</a:t>
                      </a:r>
                      <a:r>
                        <a:rPr lang="es-AR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de personas iniciadas a tratamiento anualmente</a:t>
                      </a:r>
                      <a:endParaRPr lang="es-AR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6" marR="91436" marT="45722" marB="45722" anchor="ctr"/>
                </a:tc>
              </a:tr>
              <a:tr h="455541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Inglaterra </a:t>
                      </a:r>
                      <a:r>
                        <a:rPr lang="es-AR" sz="2000" dirty="0" smtClean="0"/>
                        <a:t>(2013)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5400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Francia </a:t>
                      </a:r>
                      <a:r>
                        <a:rPr lang="es-AR" sz="2000" b="0" dirty="0" smtClean="0"/>
                        <a:t>(2013)</a:t>
                      </a:r>
                      <a:endParaRPr lang="es-AR" sz="1800" b="1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10.100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Alemania</a:t>
                      </a:r>
                      <a:r>
                        <a:rPr lang="es-AR" sz="2000" b="1" baseline="0" dirty="0" smtClean="0"/>
                        <a:t> </a:t>
                      </a:r>
                      <a:r>
                        <a:rPr lang="es-AR" sz="2000" b="0" baseline="0" dirty="0" smtClean="0"/>
                        <a:t>(2013)</a:t>
                      </a:r>
                      <a:endParaRPr lang="es-AR" sz="1800" b="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12700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Austria</a:t>
                      </a:r>
                      <a:r>
                        <a:rPr lang="es-AR" sz="2000" b="0" baseline="0" dirty="0" smtClean="0"/>
                        <a:t> (2013)</a:t>
                      </a:r>
                      <a:endParaRPr lang="es-AR" sz="2000" b="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1100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</a:tr>
              <a:tr h="513342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Australia </a:t>
                      </a:r>
                      <a:r>
                        <a:rPr lang="es-AR" sz="2000" dirty="0" smtClean="0"/>
                        <a:t>(2013)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2640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</a:tr>
            </a:tbl>
          </a:graphicData>
        </a:graphic>
      </p:graphicFrame>
      <p:sp>
        <p:nvSpPr>
          <p:cNvPr id="24618" name="8 CuadroTexto"/>
          <p:cNvSpPr txBox="1">
            <a:spLocks noChangeArrowheads="1"/>
          </p:cNvSpPr>
          <p:nvPr/>
        </p:nvSpPr>
        <p:spPr bwMode="auto">
          <a:xfrm>
            <a:off x="357188" y="5255294"/>
            <a:ext cx="8501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/>
              <a:t>Fuente: Wedemeyer et al. J Viral Hepatitis, 2014, 21(1);60-89.</a:t>
            </a:r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79375" y="1294730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3 CuadroTexto"/>
          <p:cNvSpPr txBox="1"/>
          <p:nvPr/>
        </p:nvSpPr>
        <p:spPr>
          <a:xfrm>
            <a:off x="500034" y="325105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0070C0"/>
                </a:solidFill>
                <a:latin typeface="Book Antiqua" pitchFamily="18" charset="0"/>
              </a:rPr>
              <a:t>Acceso</a:t>
            </a:r>
          </a:p>
        </p:txBody>
      </p:sp>
      <p:pic>
        <p:nvPicPr>
          <p:cNvPr id="13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8 CuadroTexto"/>
          <p:cNvSpPr txBox="1">
            <a:spLocks noChangeArrowheads="1"/>
          </p:cNvSpPr>
          <p:nvPr/>
        </p:nvSpPr>
        <p:spPr bwMode="auto">
          <a:xfrm>
            <a:off x="1143000" y="30226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s-AR"/>
              <a:t>Ejemplo de Francia</a:t>
            </a: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140184"/>
              </p:ext>
            </p:extLst>
          </p:nvPr>
        </p:nvGraphicFramePr>
        <p:xfrm>
          <a:off x="395288" y="1520006"/>
          <a:ext cx="8248677" cy="3677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9559"/>
                <a:gridCol w="2749559"/>
                <a:gridCol w="2749559"/>
              </a:tblGrid>
              <a:tr h="1136640">
                <a:tc>
                  <a:txBody>
                    <a:bodyPr/>
                    <a:lstStyle/>
                    <a:p>
                      <a:pPr algn="ctr"/>
                      <a:r>
                        <a:rPr lang="es-AR" sz="36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País</a:t>
                      </a:r>
                      <a:endParaRPr lang="es-AR" sz="3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</a:t>
                      </a:r>
                      <a:r>
                        <a:rPr lang="es-AR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de personas iniciadas a tratamiento anualmente</a:t>
                      </a:r>
                      <a:endParaRPr lang="es-AR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% de personas  bajo tratamiento</a:t>
                      </a:r>
                      <a:endParaRPr lang="es-AR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455541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Inglaterra </a:t>
                      </a:r>
                      <a:r>
                        <a:rPr lang="es-AR" sz="2000" dirty="0" smtClean="0"/>
                        <a:t>(2013)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5400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3.8</a:t>
                      </a:r>
                      <a:endParaRPr lang="es-AR" sz="2000" b="1" dirty="0"/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Francia </a:t>
                      </a:r>
                      <a:r>
                        <a:rPr lang="es-AR" sz="2000" b="0" dirty="0" smtClean="0"/>
                        <a:t>(2013)</a:t>
                      </a:r>
                      <a:endParaRPr lang="es-AR" sz="1800" b="1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10.100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</a:rPr>
                        <a:t>5.2 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Alemania</a:t>
                      </a:r>
                      <a:r>
                        <a:rPr lang="es-AR" sz="2000" b="1" baseline="0" dirty="0" smtClean="0"/>
                        <a:t> </a:t>
                      </a:r>
                      <a:r>
                        <a:rPr lang="es-AR" sz="2000" b="0" baseline="0" dirty="0" smtClean="0"/>
                        <a:t>(2013)</a:t>
                      </a:r>
                      <a:endParaRPr lang="es-AR" sz="1800" b="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12700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</a:rPr>
                        <a:t>4.7 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Austria</a:t>
                      </a:r>
                      <a:r>
                        <a:rPr lang="es-AR" sz="2000" b="0" baseline="0" dirty="0" smtClean="0"/>
                        <a:t> (2013)</a:t>
                      </a:r>
                      <a:endParaRPr lang="es-AR" sz="2000" b="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1100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13342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Australia </a:t>
                      </a:r>
                      <a:r>
                        <a:rPr lang="es-AR" sz="2000" dirty="0" smtClean="0"/>
                        <a:t>(2013)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2640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1.1</a:t>
                      </a:r>
                      <a:endParaRPr lang="es-AR" sz="2000" b="1" dirty="0"/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4618" name="8 CuadroTexto"/>
          <p:cNvSpPr txBox="1">
            <a:spLocks noChangeArrowheads="1"/>
          </p:cNvSpPr>
          <p:nvPr/>
        </p:nvSpPr>
        <p:spPr bwMode="auto">
          <a:xfrm>
            <a:off x="357188" y="5255294"/>
            <a:ext cx="8501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/>
              <a:t>Fuente: Wedemeyer et al. J Viral Hepatitis, 2014, 21(1);60-89.</a:t>
            </a:r>
          </a:p>
        </p:txBody>
      </p:sp>
      <p:pic>
        <p:nvPicPr>
          <p:cNvPr id="13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79375" y="1294730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500034" y="325105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0070C0"/>
                </a:solidFill>
                <a:latin typeface="Book Antiqua" pitchFamily="18" charset="0"/>
              </a:rPr>
              <a:t>Acceso</a:t>
            </a:r>
          </a:p>
        </p:txBody>
      </p:sp>
    </p:spTree>
    <p:extLst>
      <p:ext uri="{BB962C8B-B14F-4D97-AF65-F5344CB8AC3E}">
        <p14:creationId xmlns:p14="http://schemas.microsoft.com/office/powerpoint/2010/main" val="428314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8 CuadroTexto"/>
          <p:cNvSpPr txBox="1">
            <a:spLocks noChangeArrowheads="1"/>
          </p:cNvSpPr>
          <p:nvPr/>
        </p:nvSpPr>
        <p:spPr bwMode="auto">
          <a:xfrm>
            <a:off x="1143000" y="30226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s-AR"/>
              <a:t>Ejemplo de Francia</a:t>
            </a:r>
          </a:p>
        </p:txBody>
      </p:sp>
      <p:graphicFrame>
        <p:nvGraphicFramePr>
          <p:cNvPr id="10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956368"/>
              </p:ext>
            </p:extLst>
          </p:nvPr>
        </p:nvGraphicFramePr>
        <p:xfrm>
          <a:off x="395288" y="1520006"/>
          <a:ext cx="8248677" cy="36771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9559"/>
                <a:gridCol w="2749559"/>
                <a:gridCol w="2749559"/>
              </a:tblGrid>
              <a:tr h="1136640">
                <a:tc>
                  <a:txBody>
                    <a:bodyPr/>
                    <a:lstStyle/>
                    <a:p>
                      <a:pPr algn="ctr"/>
                      <a:r>
                        <a:rPr lang="es-AR" sz="3600" dirty="0" smtClean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rPr>
                        <a:t>País</a:t>
                      </a:r>
                      <a:endParaRPr lang="es-AR" sz="3600" dirty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N</a:t>
                      </a:r>
                      <a:r>
                        <a:rPr lang="es-AR" sz="2000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de personas iniciadas a tratamiento anualmente</a:t>
                      </a:r>
                      <a:endParaRPr lang="es-AR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% de personas  bajo tratamiento</a:t>
                      </a:r>
                      <a:endParaRPr lang="es-AR" sz="20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455541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Inglaterra </a:t>
                      </a:r>
                      <a:r>
                        <a:rPr lang="es-AR" sz="2000" dirty="0" smtClean="0"/>
                        <a:t>(2013)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5400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3.8</a:t>
                      </a:r>
                      <a:endParaRPr lang="es-AR" sz="2000" b="1" dirty="0"/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Francia </a:t>
                      </a:r>
                      <a:r>
                        <a:rPr lang="es-AR" sz="2000" b="0" dirty="0" smtClean="0"/>
                        <a:t>(2013)</a:t>
                      </a:r>
                      <a:endParaRPr lang="es-AR" sz="1800" b="1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10.100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</a:rPr>
                        <a:t>5.2 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Alemania</a:t>
                      </a:r>
                      <a:r>
                        <a:rPr lang="es-AR" sz="2000" b="1" baseline="0" dirty="0" smtClean="0"/>
                        <a:t> </a:t>
                      </a:r>
                      <a:r>
                        <a:rPr lang="es-AR" sz="2000" b="0" baseline="0" dirty="0" smtClean="0"/>
                        <a:t>(2013)</a:t>
                      </a:r>
                      <a:endParaRPr lang="es-AR" sz="1800" b="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12700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</a:rPr>
                        <a:t>4.7 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Austria</a:t>
                      </a:r>
                      <a:r>
                        <a:rPr lang="es-AR" sz="2000" b="0" baseline="0" dirty="0" smtClean="0"/>
                        <a:t> (2013)</a:t>
                      </a:r>
                      <a:endParaRPr lang="es-AR" sz="2000" b="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1100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endParaRPr lang="es-A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  <a:tr h="513342">
                <a:tc>
                  <a:txBody>
                    <a:bodyPr/>
                    <a:lstStyle/>
                    <a:p>
                      <a:r>
                        <a:rPr lang="es-AR" sz="2000" b="1" dirty="0" smtClean="0"/>
                        <a:t>Australia </a:t>
                      </a:r>
                      <a:r>
                        <a:rPr lang="es-AR" sz="2000" dirty="0" smtClean="0"/>
                        <a:t>(2013)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2640</a:t>
                      </a:r>
                      <a:endParaRPr lang="es-AR" sz="2000" dirty="0"/>
                    </a:p>
                  </a:txBody>
                  <a:tcPr marL="91436" marR="91436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b="1" dirty="0" smtClean="0"/>
                        <a:t>1.1</a:t>
                      </a:r>
                      <a:endParaRPr lang="es-AR" sz="2000" b="1" dirty="0"/>
                    </a:p>
                  </a:txBody>
                  <a:tcPr marL="91436" marR="91436" marT="45722" marB="45722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51520" y="2204864"/>
            <a:ext cx="8568952" cy="26642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8" name="8 CuadroTexto"/>
          <p:cNvSpPr txBox="1">
            <a:spLocks noChangeArrowheads="1"/>
          </p:cNvSpPr>
          <p:nvPr/>
        </p:nvSpPr>
        <p:spPr bwMode="auto">
          <a:xfrm>
            <a:off x="357188" y="5255294"/>
            <a:ext cx="8501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1100" dirty="0"/>
              <a:t>Fuente: Wedemeyer et al. J Viral Hepatitis, 2014, 21(1);60-89.</a:t>
            </a:r>
          </a:p>
        </p:txBody>
      </p:sp>
      <p:sp>
        <p:nvSpPr>
          <p:cNvPr id="40963" name="3 CuadroTexto"/>
          <p:cNvSpPr txBox="1">
            <a:spLocks noChangeArrowheads="1"/>
          </p:cNvSpPr>
          <p:nvPr/>
        </p:nvSpPr>
        <p:spPr bwMode="auto">
          <a:xfrm>
            <a:off x="6045374" y="2636912"/>
            <a:ext cx="2559074" cy="156966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3200" dirty="0">
                <a:latin typeface="Arial" charset="0"/>
              </a:rPr>
              <a:t>ACCESO</a:t>
            </a:r>
          </a:p>
          <a:p>
            <a:pPr algn="ctr" eaLnBrk="1" hangingPunct="1">
              <a:defRPr/>
            </a:pPr>
            <a:r>
              <a:rPr lang="es-AR" sz="3200" dirty="0">
                <a:latin typeface="Arial" charset="0"/>
              </a:rPr>
              <a:t>al tratamiento</a:t>
            </a:r>
          </a:p>
        </p:txBody>
      </p:sp>
      <p:sp>
        <p:nvSpPr>
          <p:cNvPr id="40964" name="4 CuadroTexto"/>
          <p:cNvSpPr txBox="1">
            <a:spLocks noChangeArrowheads="1"/>
          </p:cNvSpPr>
          <p:nvPr/>
        </p:nvSpPr>
        <p:spPr bwMode="auto">
          <a:xfrm>
            <a:off x="395536" y="2855838"/>
            <a:ext cx="3528392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sz="3200" dirty="0" smtClean="0">
                <a:latin typeface="Arial" charset="0"/>
              </a:rPr>
              <a:t>DISPONIBILIDAD</a:t>
            </a:r>
          </a:p>
          <a:p>
            <a:pPr algn="ctr" eaLnBrk="1" hangingPunct="1">
              <a:defRPr/>
            </a:pPr>
            <a:r>
              <a:rPr lang="es-AR" sz="3200" dirty="0" smtClean="0">
                <a:latin typeface="Arial" charset="0"/>
              </a:rPr>
              <a:t>de </a:t>
            </a:r>
            <a:r>
              <a:rPr lang="es-AR" sz="3200" dirty="0">
                <a:latin typeface="Arial" charset="0"/>
              </a:rPr>
              <a:t>medicamentos</a:t>
            </a:r>
          </a:p>
        </p:txBody>
      </p:sp>
      <p:sp>
        <p:nvSpPr>
          <p:cNvPr id="7" name="6 Distinto de"/>
          <p:cNvSpPr/>
          <p:nvPr/>
        </p:nvSpPr>
        <p:spPr>
          <a:xfrm>
            <a:off x="3726730" y="2790056"/>
            <a:ext cx="2357438" cy="1143000"/>
          </a:xfrm>
          <a:prstGeom prst="mathNot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2400">
              <a:solidFill>
                <a:schemeClr val="tx1"/>
              </a:solidFill>
            </a:endParaRPr>
          </a:p>
        </p:txBody>
      </p:sp>
      <p:pic>
        <p:nvPicPr>
          <p:cNvPr id="13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7 Rectángulo"/>
          <p:cNvSpPr>
            <a:spLocks noChangeArrowheads="1"/>
          </p:cNvSpPr>
          <p:nvPr/>
        </p:nvSpPr>
        <p:spPr bwMode="auto">
          <a:xfrm>
            <a:off x="79375" y="1294730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13 CuadroTexto"/>
          <p:cNvSpPr txBox="1"/>
          <p:nvPr/>
        </p:nvSpPr>
        <p:spPr>
          <a:xfrm>
            <a:off x="500034" y="325105"/>
            <a:ext cx="8001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dirty="0" smtClean="0">
                <a:solidFill>
                  <a:srgbClr val="0070C0"/>
                </a:solidFill>
                <a:latin typeface="Book Antiqua" pitchFamily="18" charset="0"/>
              </a:rPr>
              <a:t>Acceso</a:t>
            </a:r>
          </a:p>
        </p:txBody>
      </p:sp>
    </p:spTree>
    <p:extLst>
      <p:ext uri="{BB962C8B-B14F-4D97-AF65-F5344CB8AC3E}">
        <p14:creationId xmlns:p14="http://schemas.microsoft.com/office/powerpoint/2010/main" val="99484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1"/>
          <p:cNvGrpSpPr/>
          <p:nvPr/>
        </p:nvGrpSpPr>
        <p:grpSpPr>
          <a:xfrm>
            <a:off x="5870575" y="1865308"/>
            <a:ext cx="2187575" cy="781057"/>
            <a:chOff x="0" y="-1"/>
            <a:chExt cx="2187575" cy="781055"/>
          </a:xfrm>
        </p:grpSpPr>
        <p:pic>
          <p:nvPicPr>
            <p:cNvPr id="729" name="image29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-2"/>
              <a:ext cx="2187575" cy="781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0" name="Shape 730"/>
            <p:cNvSpPr/>
            <p:nvPr/>
          </p:nvSpPr>
          <p:spPr>
            <a:xfrm>
              <a:off x="58735" y="60325"/>
              <a:ext cx="2071693" cy="617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Drogas para el tratamiento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3214685" y="2545778"/>
            <a:ext cx="4500567" cy="352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5" extrusionOk="0">
                <a:moveTo>
                  <a:pt x="21600" y="1708"/>
                </a:moveTo>
                <a:cubicBezTo>
                  <a:pt x="19347" y="211"/>
                  <a:pt x="17094" y="-1285"/>
                  <a:pt x="13494" y="1816"/>
                </a:cubicBezTo>
                <a:cubicBezTo>
                  <a:pt x="9894" y="4917"/>
                  <a:pt x="4947" y="12616"/>
                  <a:pt x="0" y="20315"/>
                </a:cubicBezTo>
              </a:path>
            </a:pathLst>
          </a:custGeom>
          <a:ln w="38100">
            <a:solidFill>
              <a:srgbClr val="1B587C"/>
            </a:solidFill>
            <a:rou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33" name="image8.jpeg" descr="https://encrypted-tbn3.gstatic.com/images?q=tbn:ANd9GcTqnBxH7FDR3k2CO7ruNsSVtywjgprw3_fjt7GX0073D-6Bv8sI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7185" y="4357687"/>
            <a:ext cx="2581278" cy="1771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9.jpeg" descr="C:\Users\kroitman\Desktop\descarga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43437" y="4500562"/>
            <a:ext cx="2724154" cy="1676404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/>
          <p:nvPr/>
        </p:nvSpPr>
        <p:spPr>
          <a:xfrm>
            <a:off x="3786821" y="4715509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286884" y="4215446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4715509" y="3572509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5215571" y="3143885"/>
            <a:ext cx="4" cy="1071564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571498" y="4286248"/>
            <a:ext cx="207169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Población con VHC</a:t>
            </a:r>
          </a:p>
        </p:txBody>
      </p:sp>
      <p:sp>
        <p:nvSpPr>
          <p:cNvPr id="740" name="Shape 740"/>
          <p:cNvSpPr/>
          <p:nvPr/>
        </p:nvSpPr>
        <p:spPr>
          <a:xfrm>
            <a:off x="3358196" y="5072696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142755" y="4071838"/>
            <a:ext cx="3071896" cy="2571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2990816" y="4786251"/>
            <a:ext cx="795282" cy="157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  <p:pic>
        <p:nvPicPr>
          <p:cNvPr id="21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 animBg="1" advAuto="0"/>
      <p:bldP spid="742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image8.jpeg" descr="https://encrypted-tbn3.gstatic.com/images?q=tbn:ANd9GcTqnBxH7FDR3k2CO7ruNsSVtywjgprw3_fjt7GX0073D-6Bv8sI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3850" y="1222375"/>
            <a:ext cx="8432800" cy="429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age10.jpeg" descr="1111111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14310" y="1525587"/>
            <a:ext cx="3368681" cy="3903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.jpeg" descr="C:\Users\wdtoledo\Desktop\mis documentos\logo hepatitis.jpg"/>
          <p:cNvPicPr/>
          <p:nvPr/>
        </p:nvPicPr>
        <p:blipFill>
          <a:blip r:embed="rId6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6"/>
          <p:cNvGrpSpPr/>
          <p:nvPr/>
        </p:nvGrpSpPr>
        <p:grpSpPr>
          <a:xfrm>
            <a:off x="87310" y="1571620"/>
            <a:ext cx="8972555" cy="4357696"/>
            <a:chOff x="0" y="-1"/>
            <a:chExt cx="8972553" cy="4357694"/>
          </a:xfrm>
        </p:grpSpPr>
        <p:sp>
          <p:nvSpPr>
            <p:cNvPr id="754" name="Shape 754"/>
            <p:cNvSpPr/>
            <p:nvPr/>
          </p:nvSpPr>
          <p:spPr>
            <a:xfrm>
              <a:off x="-1" y="-2"/>
              <a:ext cx="8972555" cy="4357696"/>
            </a:xfrm>
            <a:prstGeom prst="rect">
              <a:avLst/>
            </a:prstGeom>
            <a:solidFill>
              <a:srgbClr val="00B0F0"/>
            </a:solidFill>
            <a:ln w="9525" cap="flat">
              <a:solidFill>
                <a:srgbClr val="5E4576"/>
              </a:solidFill>
              <a:prstDash val="solid"/>
              <a:rou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spcBef>
                  <a:spcPts val="400"/>
                </a:spcBef>
                <a:def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-1" y="-2"/>
              <a:ext cx="8972555" cy="3660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marL="522632" lvl="0" indent="-522632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•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Un gran porcentaje de pacientes con infección crónica del VHC en </a:t>
              </a:r>
              <a:b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los EE. UU. no han sido diagnosticados</a:t>
              </a:r>
            </a:p>
            <a:p>
              <a:pPr marL="892726" lvl="1" indent="-435526">
                <a:spcBef>
                  <a:spcPts val="400"/>
                </a:spcBef>
                <a:buClr>
                  <a:srgbClr val="323232"/>
                </a:buClr>
                <a:buSzPct val="100000"/>
                <a:buFont typeface="Arial"/>
                <a:buChar char="–"/>
              </a:pPr>
              <a:r>
                <a:rPr sz="2000" b="1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Las estimaciones indican que al menos el 50% no es consciente de  tener  infección por  VHC </a:t>
              </a:r>
              <a:r>
                <a:rPr sz="2000" b="1" baseline="30000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[1,2]</a:t>
              </a:r>
            </a:p>
            <a:p>
              <a:pPr marL="522632" lvl="0" indent="-522632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•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El porcentaje estimado de personas con infección del VHC que no </a:t>
              </a:r>
              <a:b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han sido diagnosticadas varía entre los distintos países</a:t>
              </a:r>
              <a:r>
                <a:rPr sz="2000" b="1" baseline="30000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[3,4]</a:t>
              </a:r>
            </a:p>
            <a:p>
              <a:pPr marL="892726" lvl="1" indent="-435526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–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Francia: 44%                          -  LatinoAmerica: 55%</a:t>
              </a:r>
            </a:p>
            <a:p>
              <a:pPr marL="892726" lvl="1" indent="-435526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–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Reino Unido: 49%                 -  Brasil: 48%</a:t>
              </a:r>
            </a:p>
            <a:p>
              <a:pPr marL="892726" lvl="1" indent="-435526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–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Norte de España: 84%         -   Argentina: 50%</a:t>
              </a:r>
            </a:p>
            <a:p>
              <a:pPr marL="892726" lvl="1" indent="-435526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–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Alemania: 45%</a:t>
              </a:r>
            </a:p>
            <a:p>
              <a:pPr marL="892726" lvl="1" indent="-435526">
                <a:spcBef>
                  <a:spcPts val="400"/>
                </a:spcBef>
                <a:buClr>
                  <a:srgbClr val="F2F2F2"/>
                </a:buClr>
                <a:buSzPct val="100000"/>
                <a:buFont typeface="Arial"/>
                <a:buChar char="–"/>
              </a:pPr>
              <a:r>
                <a:rPr sz="2000" b="1">
                  <a:solidFill>
                    <a:srgbClr val="F2F2F2"/>
                  </a:solidFill>
                  <a:latin typeface="Calibri"/>
                  <a:ea typeface="Calibri"/>
                  <a:cs typeface="Calibri"/>
                  <a:sym typeface="Calibri"/>
                </a:rPr>
                <a:t>Polonia: 68%</a:t>
              </a:r>
            </a:p>
          </p:txBody>
        </p:sp>
      </p:grpSp>
      <p:sp>
        <p:nvSpPr>
          <p:cNvPr id="757" name="Shape 757"/>
          <p:cNvSpPr/>
          <p:nvPr/>
        </p:nvSpPr>
        <p:spPr>
          <a:xfrm>
            <a:off x="71436" y="6143623"/>
            <a:ext cx="8859840" cy="660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1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1. Gordon FD. Am J Med. 1999;107:36S-40S. 2. Culver DH, et ál. Transfusión 2000;40:1176-1181. </a:t>
            </a:r>
            <a:br>
              <a:rPr sz="1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40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3. Red de reducción del dolor euroasiática. Análisis comparativo de la preponderancia del VHC en países seleccionados de Europa y el área mediterránea. Octubre de 2007. 4. SzaboSM Annals of Hepatology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85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El </a:t>
            </a:r>
            <a:r>
              <a:rPr lang="en-US" sz="2800" dirty="0" err="1" smtClean="0">
                <a:latin typeface="Arial"/>
                <a:cs typeface="Arial"/>
              </a:rPr>
              <a:t>problema</a:t>
            </a:r>
            <a:r>
              <a:rPr lang="en-US" sz="2800" dirty="0" smtClean="0">
                <a:latin typeface="Arial"/>
                <a:cs typeface="Arial"/>
              </a:rPr>
              <a:t> del sub </a:t>
            </a:r>
            <a:r>
              <a:rPr lang="en-US" sz="2800" dirty="0" err="1" smtClean="0">
                <a:latin typeface="Arial"/>
                <a:cs typeface="Arial"/>
              </a:rPr>
              <a:t>diagnóstico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/>
          <p:nvPr/>
        </p:nvSpPr>
        <p:spPr>
          <a:xfrm>
            <a:off x="71436" y="6143623"/>
            <a:ext cx="8859840" cy="660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sz="1400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1. Gordon FD. Am J Med. 1999;107:36S-40S. 2. Culver DH, et ál. Transfusión 2000;40:1176-1181. </a:t>
            </a:r>
            <a:br>
              <a:rPr sz="1400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1400" dirty="0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3. Red de reducción del dolor euroasiática. Análisis comparativo de la preponderancia del VHC en países seleccionados de Europa y el área mediterránea. Octubre de 2007. 4. SzaboSM Annals of Hepatology 2012</a:t>
            </a:r>
          </a:p>
        </p:txBody>
      </p:sp>
      <p:graphicFrame>
        <p:nvGraphicFramePr>
          <p:cNvPr id="762" name="Chart 762"/>
          <p:cNvGraphicFramePr/>
          <p:nvPr>
            <p:extLst>
              <p:ext uri="{D42A27DB-BD31-4B8C-83A1-F6EECF244321}">
                <p14:modId xmlns:p14="http://schemas.microsoft.com/office/powerpoint/2010/main" val="1705377956"/>
              </p:ext>
            </p:extLst>
          </p:nvPr>
        </p:nvGraphicFramePr>
        <p:xfrm>
          <a:off x="1785505" y="2743016"/>
          <a:ext cx="402221" cy="40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3" name="Chart 763"/>
          <p:cNvGraphicFramePr/>
          <p:nvPr>
            <p:extLst>
              <p:ext uri="{D42A27DB-BD31-4B8C-83A1-F6EECF244321}">
                <p14:modId xmlns:p14="http://schemas.microsoft.com/office/powerpoint/2010/main" val="4089333110"/>
              </p:ext>
            </p:extLst>
          </p:nvPr>
        </p:nvGraphicFramePr>
        <p:xfrm>
          <a:off x="4571566" y="1742891"/>
          <a:ext cx="402221" cy="40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64" name="Chart 764"/>
          <p:cNvGraphicFramePr/>
          <p:nvPr>
            <p:extLst>
              <p:ext uri="{D42A27DB-BD31-4B8C-83A1-F6EECF244321}">
                <p14:modId xmlns:p14="http://schemas.microsoft.com/office/powerpoint/2010/main" val="3301221737"/>
              </p:ext>
            </p:extLst>
          </p:nvPr>
        </p:nvGraphicFramePr>
        <p:xfrm>
          <a:off x="2999942" y="5100454"/>
          <a:ext cx="402221" cy="40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66" name="Chart 766"/>
          <p:cNvGraphicFramePr/>
          <p:nvPr>
            <p:extLst>
              <p:ext uri="{D42A27DB-BD31-4B8C-83A1-F6EECF244321}">
                <p14:modId xmlns:p14="http://schemas.microsoft.com/office/powerpoint/2010/main" val="403354634"/>
              </p:ext>
            </p:extLst>
          </p:nvPr>
        </p:nvGraphicFramePr>
        <p:xfrm>
          <a:off x="4857316" y="2743016"/>
          <a:ext cx="402221" cy="402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169063013"/>
              </p:ext>
            </p:extLst>
          </p:nvPr>
        </p:nvGraphicFramePr>
        <p:xfrm>
          <a:off x="611560" y="1124744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908720"/>
            <a:ext cx="885698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El </a:t>
            </a:r>
            <a:r>
              <a:rPr lang="en-US" sz="2800" dirty="0" err="1" smtClean="0">
                <a:latin typeface="Arial"/>
                <a:cs typeface="Arial"/>
              </a:rPr>
              <a:t>problema</a:t>
            </a:r>
            <a:r>
              <a:rPr lang="en-US" sz="2800" dirty="0" smtClean="0">
                <a:latin typeface="Arial"/>
                <a:cs typeface="Arial"/>
              </a:rPr>
              <a:t> del sub </a:t>
            </a:r>
            <a:r>
              <a:rPr lang="en-US" sz="2800" dirty="0" err="1" smtClean="0">
                <a:latin typeface="Arial"/>
                <a:cs typeface="Arial"/>
              </a:rPr>
              <a:t>diagnóstico</a:t>
            </a:r>
            <a:endParaRPr lang="en-US" sz="2800" dirty="0"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Imagen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0397" y="1988840"/>
            <a:ext cx="38380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G_086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4" y="1988840"/>
            <a:ext cx="3803914" cy="28529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504" y="1124744"/>
            <a:ext cx="885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  <a:cs typeface="Arial"/>
              </a:rPr>
              <a:t>Visualizar</a:t>
            </a:r>
            <a:r>
              <a:rPr lang="en-US" sz="3600" dirty="0" smtClean="0">
                <a:latin typeface="Arial"/>
                <a:cs typeface="Arial"/>
              </a:rPr>
              <a:t> la </a:t>
            </a:r>
            <a:r>
              <a:rPr lang="en-US" sz="3600" dirty="0" err="1" smtClean="0">
                <a:latin typeface="Arial"/>
                <a:cs typeface="Arial"/>
              </a:rPr>
              <a:t>situación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5" y="5014917"/>
            <a:ext cx="8856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785 </a:t>
            </a:r>
            <a:r>
              <a:rPr lang="en-US" sz="2800" dirty="0" err="1" smtClean="0">
                <a:latin typeface="Arial"/>
                <a:cs typeface="Arial"/>
              </a:rPr>
              <a:t>vacunados</a:t>
            </a:r>
            <a:r>
              <a:rPr lang="en-US" sz="2800" dirty="0" smtClean="0">
                <a:latin typeface="Arial"/>
                <a:cs typeface="Arial"/>
              </a:rPr>
              <a:t> contra la hepatitis B….</a:t>
            </a:r>
          </a:p>
          <a:p>
            <a:pPr algn="ctr"/>
            <a:r>
              <a:rPr lang="en-US" sz="2800" dirty="0" err="1" smtClean="0">
                <a:latin typeface="Arial"/>
                <a:cs typeface="Arial"/>
              </a:rPr>
              <a:t>Más</a:t>
            </a:r>
            <a:r>
              <a:rPr lang="en-US" sz="2800" dirty="0" smtClean="0">
                <a:latin typeface="Arial"/>
                <a:cs typeface="Arial"/>
              </a:rPr>
              <a:t> de 5000 </a:t>
            </a:r>
            <a:r>
              <a:rPr lang="en-US" sz="2800" dirty="0" err="1" smtClean="0">
                <a:latin typeface="Arial"/>
                <a:cs typeface="Arial"/>
              </a:rPr>
              <a:t>folletos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distribuidos</a:t>
            </a:r>
            <a:r>
              <a:rPr lang="en-US" sz="2800" dirty="0" smtClean="0">
                <a:latin typeface="Arial"/>
                <a:cs typeface="Arial"/>
              </a:rPr>
              <a:t>…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6" name="image3.jpeg" descr="C:\Users\wdtoledo\Desktop\mis documentos\logo hepatitis.jpg"/>
          <p:cNvPicPr/>
          <p:nvPr/>
        </p:nvPicPr>
        <p:blipFill>
          <a:blip r:embed="rId6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001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" name="image22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786050" y="1785926"/>
            <a:ext cx="3076580" cy="3800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23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857884" y="5143512"/>
            <a:ext cx="2390776" cy="666754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Shape 605"/>
          <p:cNvSpPr/>
          <p:nvPr/>
        </p:nvSpPr>
        <p:spPr>
          <a:xfrm>
            <a:off x="1692272" y="1053137"/>
            <a:ext cx="5688019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2400"/>
              <a:t>Encuesta Mundial de la OMS, 2013</a:t>
            </a:r>
          </a:p>
        </p:txBody>
      </p:sp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0" y="7455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 smtClean="0">
                <a:solidFill>
                  <a:srgbClr val="0070C0"/>
                </a:solidFill>
                <a:latin typeface="Book Antiqua" pitchFamily="18" charset="0"/>
              </a:rPr>
              <a:t>Programas Nacionales de Hepatitis en las Américas</a:t>
            </a:r>
            <a:endParaRPr lang="es-ES" sz="28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79375" y="736600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42844" y="6464369"/>
            <a:ext cx="86439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http://apps.who.int/iris/bitstream/10665/85397/1/9789241564632_eng.pdf?ua=1</a:t>
            </a:r>
            <a:endParaRPr lang="es-AR" sz="1200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3.jpeg" descr="C:\Users\wdtoledo\Desktop\mis documentos\logo hepatitis.jpg"/>
          <p:cNvPicPr/>
          <p:nvPr/>
        </p:nvPicPr>
        <p:blipFill>
          <a:blip r:embed="rId6" cstate="print">
            <a:extLst/>
          </a:blip>
          <a:srcRect l="26420" t="1823" r="804" b="39689"/>
          <a:stretch>
            <a:fillRect/>
          </a:stretch>
        </p:blipFill>
        <p:spPr>
          <a:xfrm>
            <a:off x="251520" y="6135832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image8.jpeg" descr="https://encrypted-tbn3.gstatic.com/images?q=tbn:ANd9GcTqnBxH7FDR3k2CO7ruNsSVtywjgprw3_fjt7GX0073D-6Bv8sI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3850" y="1222375"/>
            <a:ext cx="8432800" cy="429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age10.jpeg" descr="1111111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14310" y="1525587"/>
            <a:ext cx="3368681" cy="39036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  <p:pic>
        <p:nvPicPr>
          <p:cNvPr id="9" name="image27.jpeg" descr="https://encrypted-tbn0.gstatic.com/images?q=tbn:ANd9GcTZtxmnjWa3f9OiJ8hoEoxrn_7Lqm1fVew2aCk1Bq5kTRjf_Har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75856" y="1628800"/>
            <a:ext cx="2825751" cy="364331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773"/>
          <p:cNvSpPr/>
          <p:nvPr/>
        </p:nvSpPr>
        <p:spPr>
          <a:xfrm>
            <a:off x="3143249" y="5517232"/>
            <a:ext cx="3084517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“me siento bien”</a:t>
            </a:r>
          </a:p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“nunca me puse amarillo”</a:t>
            </a:r>
          </a:p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“Nada me cae mal”</a:t>
            </a:r>
          </a:p>
        </p:txBody>
      </p:sp>
      <p:pic>
        <p:nvPicPr>
          <p:cNvPr id="11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15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7.jpeg" descr="https://encrypted-tbn0.gstatic.com/images?q=tbn:ANd9GcTZtxmnjWa3f9OiJ8hoEoxrn_7Lqm1fVew2aCk1Bq5kTRjf_Har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491880" y="1268760"/>
            <a:ext cx="1907307" cy="1944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images-6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451100" cy="2738636"/>
          </a:xfrm>
          <a:prstGeom prst="rect">
            <a:avLst/>
          </a:prstGeom>
        </p:spPr>
      </p:pic>
      <p:sp>
        <p:nvSpPr>
          <p:cNvPr id="4" name="Bent-Up Arrow 3"/>
          <p:cNvSpPr/>
          <p:nvPr/>
        </p:nvSpPr>
        <p:spPr>
          <a:xfrm rot="10800000">
            <a:off x="827584" y="2625471"/>
            <a:ext cx="720080" cy="10915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059832" y="4797152"/>
            <a:ext cx="1296144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erpiente-mas-letal-del-mundo-300x25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3810000" cy="31877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91680" y="2060848"/>
            <a:ext cx="1656184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VIH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900008"/>
            <a:ext cx="30816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Concientización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14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95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7.jpeg" descr="https://encrypted-tbn0.gstatic.com/images?q=tbn:ANd9GcTZtxmnjWa3f9OiJ8hoEoxrn_7Lqm1fVew2aCk1Bq5kTRjf_Har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491880" y="1268760"/>
            <a:ext cx="1907307" cy="19442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images-6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451100" cy="2738636"/>
          </a:xfrm>
          <a:prstGeom prst="rect">
            <a:avLst/>
          </a:prstGeom>
        </p:spPr>
      </p:pic>
      <p:sp>
        <p:nvSpPr>
          <p:cNvPr id="4" name="Bent-Up Arrow 3"/>
          <p:cNvSpPr/>
          <p:nvPr/>
        </p:nvSpPr>
        <p:spPr>
          <a:xfrm rot="10800000">
            <a:off x="827584" y="2625471"/>
            <a:ext cx="720080" cy="10915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1680" y="2060848"/>
            <a:ext cx="1656184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VIH</a:t>
            </a:r>
            <a:endParaRPr lang="en-US" sz="4400" dirty="0"/>
          </a:p>
        </p:txBody>
      </p:sp>
      <p:pic>
        <p:nvPicPr>
          <p:cNvPr id="10" name="Picture 9" descr="images-4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717032"/>
            <a:ext cx="2952328" cy="29129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80112" y="2060848"/>
            <a:ext cx="1656184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VHC</a:t>
            </a:r>
            <a:endParaRPr lang="en-US" sz="4400" dirty="0"/>
          </a:p>
        </p:txBody>
      </p:sp>
      <p:sp>
        <p:nvSpPr>
          <p:cNvPr id="12" name="Bent-Up Arrow 11"/>
          <p:cNvSpPr/>
          <p:nvPr/>
        </p:nvSpPr>
        <p:spPr>
          <a:xfrm rot="10800000" flipH="1">
            <a:off x="7452320" y="2625472"/>
            <a:ext cx="720080" cy="10915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/>
          <p:cNvSpPr txBox="1"/>
          <p:nvPr/>
        </p:nvSpPr>
        <p:spPr>
          <a:xfrm>
            <a:off x="179512" y="900008"/>
            <a:ext cx="30816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Concientización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283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5724128" y="5157192"/>
            <a:ext cx="720080" cy="5760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85415_findingdoryfeatureimage_princip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365104"/>
            <a:ext cx="2544452" cy="1976191"/>
          </a:xfrm>
          <a:prstGeom prst="rect">
            <a:avLst/>
          </a:prstGeom>
        </p:spPr>
      </p:pic>
      <p:pic>
        <p:nvPicPr>
          <p:cNvPr id="13" name="image27.jpeg" descr="https://encrypted-tbn0.gstatic.com/images?q=tbn:ANd9GcTZtxmnjWa3f9OiJ8hoEoxrn_7Lqm1fVew2aCk1Bq5kTRjf_Har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491880" y="1268760"/>
            <a:ext cx="1907307" cy="194421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Oval 6"/>
          <p:cNvSpPr/>
          <p:nvPr/>
        </p:nvSpPr>
        <p:spPr>
          <a:xfrm>
            <a:off x="1691680" y="2060848"/>
            <a:ext cx="1656184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VIH</a:t>
            </a:r>
            <a:endParaRPr lang="en-US" sz="4400" dirty="0"/>
          </a:p>
        </p:txBody>
      </p:sp>
      <p:pic>
        <p:nvPicPr>
          <p:cNvPr id="10" name="Picture 9" descr="images-4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17032"/>
            <a:ext cx="2376264" cy="291298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580112" y="2060848"/>
            <a:ext cx="1656184" cy="1224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VHC</a:t>
            </a:r>
            <a:endParaRPr lang="en-US" sz="4400" dirty="0"/>
          </a:p>
        </p:txBody>
      </p:sp>
      <p:sp>
        <p:nvSpPr>
          <p:cNvPr id="12" name="Bent-Up Arrow 11"/>
          <p:cNvSpPr/>
          <p:nvPr/>
        </p:nvSpPr>
        <p:spPr>
          <a:xfrm rot="10800000" flipH="1">
            <a:off x="7452320" y="2625472"/>
            <a:ext cx="720080" cy="109156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3131840" y="5229200"/>
            <a:ext cx="576064" cy="504056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ages-8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5282"/>
            <a:ext cx="3001268" cy="2248054"/>
          </a:xfrm>
          <a:prstGeom prst="rect">
            <a:avLst/>
          </a:prstGeom>
        </p:spPr>
      </p:pic>
      <p:pic>
        <p:nvPicPr>
          <p:cNvPr id="17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/>
          <p:cNvSpPr txBox="1"/>
          <p:nvPr/>
        </p:nvSpPr>
        <p:spPr>
          <a:xfrm>
            <a:off x="179512" y="900008"/>
            <a:ext cx="30816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Concientización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170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/>
          <p:nvPr/>
        </p:nvSpPr>
        <p:spPr>
          <a:xfrm>
            <a:off x="2411760" y="6251915"/>
            <a:ext cx="424973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 lvl="0" algn="ctr"/>
            <a:r>
              <a:rPr dirty="0">
                <a:solidFill>
                  <a:srgbClr val="660066"/>
                </a:solidFill>
              </a:rPr>
              <a:t>Fuente: Plan Nacional de Sangre. MSAL</a:t>
            </a:r>
          </a:p>
        </p:txBody>
      </p:sp>
      <p:graphicFrame>
        <p:nvGraphicFramePr>
          <p:cNvPr id="1062" name="Table 1062"/>
          <p:cNvGraphicFramePr/>
          <p:nvPr/>
        </p:nvGraphicFramePr>
        <p:xfrm>
          <a:off x="755650" y="1603375"/>
          <a:ext cx="7637459" cy="4328217"/>
        </p:xfrm>
        <a:graphic>
          <a:graphicData uri="http://schemas.openxmlformats.org/drawingml/2006/table">
            <a:tbl>
              <a:tblPr/>
              <a:tblGrid>
                <a:gridCol w="1584325"/>
                <a:gridCol w="2233612"/>
                <a:gridCol w="1909761"/>
                <a:gridCol w="1909761"/>
              </a:tblGrid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Año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Donantes (n)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IgG HVC (n)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IgG HVC (%)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2004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405906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2614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0,63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2005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365313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3580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0,98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2006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345502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3282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0,95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2008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484122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2390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0,76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2009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502811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2351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0,46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2010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608027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1944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0,32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9422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2011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611978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2061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0,42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9249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2012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500955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1815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0,36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1063" name="Shape 1063"/>
          <p:cNvSpPr/>
          <p:nvPr/>
        </p:nvSpPr>
        <p:spPr>
          <a:xfrm>
            <a:off x="6372200" y="2060574"/>
            <a:ext cx="2016151" cy="3888705"/>
          </a:xfrm>
          <a:prstGeom prst="rect">
            <a:avLst/>
          </a:prstGeom>
          <a:ln w="57150">
            <a:solidFill>
              <a:srgbClr val="00FF0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980728"/>
            <a:ext cx="551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Prevalencia</a:t>
            </a:r>
            <a:r>
              <a:rPr lang="en-US" sz="2800" dirty="0" smtClean="0">
                <a:latin typeface="Arial"/>
                <a:cs typeface="Arial"/>
              </a:rPr>
              <a:t> en </a:t>
            </a:r>
            <a:r>
              <a:rPr lang="en-US" sz="2800" dirty="0" err="1" smtClean="0">
                <a:latin typeface="Arial"/>
                <a:cs typeface="Arial"/>
              </a:rPr>
              <a:t>bancos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sangre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9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48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580112" y="3861048"/>
            <a:ext cx="2880320" cy="23762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66" name="Table 1066"/>
          <p:cNvGraphicFramePr/>
          <p:nvPr/>
        </p:nvGraphicFramePr>
        <p:xfrm>
          <a:off x="755650" y="1603375"/>
          <a:ext cx="7637459" cy="1442738"/>
        </p:xfrm>
        <a:graphic>
          <a:graphicData uri="http://schemas.openxmlformats.org/drawingml/2006/table">
            <a:tbl>
              <a:tblPr/>
              <a:tblGrid>
                <a:gridCol w="1584325"/>
                <a:gridCol w="2233612"/>
                <a:gridCol w="1909761"/>
                <a:gridCol w="1909761"/>
              </a:tblGrid>
              <a:tr h="4759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Año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Donantes (n)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IgG HVC (n)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IgG HVC (%)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</a:tr>
              <a:tr h="490828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2012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611978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2061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0,42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  <a:tr h="475955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2400">
                          <a:sym typeface="Helvetica"/>
                        </a:rPr>
                        <a:t>2013</a:t>
                      </a:r>
                    </a:p>
                  </a:txBody>
                  <a:tcPr marL="45698" marR="45698" marT="45698" marB="45698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500955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1815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 b="0" i="0"/>
                      </a:pPr>
                      <a:r>
                        <a:rPr sz="2400" b="1">
                          <a:sym typeface="Helvetica"/>
                        </a:rPr>
                        <a:t>0,36</a:t>
                      </a:r>
                    </a:p>
                  </a:txBody>
                  <a:tcPr marL="45698" marR="45698" marT="45698" marB="45698" anchor="ctr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1067" name="Shape 1067"/>
          <p:cNvSpPr/>
          <p:nvPr/>
        </p:nvSpPr>
        <p:spPr>
          <a:xfrm>
            <a:off x="539749" y="3213099"/>
            <a:ext cx="7993065" cy="293316"/>
          </a:xfrm>
          <a:prstGeom prst="rect">
            <a:avLst/>
          </a:prstGeom>
          <a:gradFill>
            <a:gsLst>
              <a:gs pos="0">
                <a:srgbClr val="FFE8DA"/>
              </a:gs>
              <a:gs pos="64999">
                <a:srgbClr val="FFC7A6"/>
              </a:gs>
              <a:gs pos="100000">
                <a:srgbClr val="FFB280"/>
              </a:gs>
            </a:gsLst>
            <a:lin ang="5400000"/>
          </a:gradFill>
          <a:ln>
            <a:solidFill>
              <a:srgbClr val="F07C03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2000"/>
              <a:t>1500 a 2000 personas por año que son “derivadas al especialista”</a:t>
            </a:r>
          </a:p>
        </p:txBody>
      </p:sp>
      <p:pic>
        <p:nvPicPr>
          <p:cNvPr id="1068" name="image34.jpeg" descr="https://encrypted-tbn2.gstatic.com/images?q=tbn:ANd9GcQwQau-Bp2XCUQj2UZ8XeWmUbc42n4NDVHUrOixzrxteHUP7PS0mQ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843808" y="3861048"/>
            <a:ext cx="2667004" cy="237172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980728"/>
            <a:ext cx="5514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/>
                <a:cs typeface="Arial"/>
              </a:rPr>
              <a:t>Prevalencia</a:t>
            </a:r>
            <a:r>
              <a:rPr lang="en-US" sz="2800" dirty="0" smtClean="0">
                <a:latin typeface="Arial"/>
                <a:cs typeface="Arial"/>
              </a:rPr>
              <a:t> en </a:t>
            </a:r>
            <a:r>
              <a:rPr lang="en-US" sz="2800" dirty="0" err="1" smtClean="0">
                <a:latin typeface="Arial"/>
                <a:cs typeface="Arial"/>
              </a:rPr>
              <a:t>bancos</a:t>
            </a:r>
            <a:r>
              <a:rPr lang="en-US" sz="2800" dirty="0" smtClean="0">
                <a:latin typeface="Arial"/>
                <a:cs typeface="Arial"/>
              </a:rPr>
              <a:t> de </a:t>
            </a:r>
            <a:r>
              <a:rPr lang="en-US" sz="2800" dirty="0" err="1" smtClean="0">
                <a:latin typeface="Arial"/>
                <a:cs typeface="Arial"/>
              </a:rPr>
              <a:t>sangre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76755" y="4509120"/>
            <a:ext cx="2440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25%  </a:t>
            </a:r>
            <a:r>
              <a:rPr lang="en-US" sz="2800" dirty="0" err="1" smtClean="0">
                <a:latin typeface="Arial"/>
                <a:cs typeface="Arial"/>
              </a:rPr>
              <a:t>consulta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al </a:t>
            </a:r>
            <a:r>
              <a:rPr lang="en-US" sz="2800" dirty="0" err="1" smtClean="0">
                <a:latin typeface="Arial"/>
                <a:cs typeface="Arial"/>
              </a:rPr>
              <a:t>especialista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1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024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68" grpId="0" animBg="1" advAuto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image8.jpeg" descr="https://encrypted-tbn3.gstatic.com/images?q=tbn:ANd9GcTqnBxH7FDR3k2CO7ruNsSVtywjgprw3_fjt7GX0073D-6Bv8sI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3850" y="1222375"/>
            <a:ext cx="8432800" cy="429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age10.jpeg" descr="1111111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14310" y="1525587"/>
            <a:ext cx="3368681" cy="39036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  <p:pic>
        <p:nvPicPr>
          <p:cNvPr id="9" name="image27.jpeg" descr="https://encrypted-tbn0.gstatic.com/images?q=tbn:ANd9GcTZtxmnjWa3f9OiJ8hoEoxrn_7Lqm1fVew2aCk1Bq5kTRjf_Har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75856" y="1628800"/>
            <a:ext cx="2825751" cy="364331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773"/>
          <p:cNvSpPr/>
          <p:nvPr/>
        </p:nvSpPr>
        <p:spPr>
          <a:xfrm>
            <a:off x="3143249" y="5517232"/>
            <a:ext cx="3084517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“me siento bien”</a:t>
            </a:r>
          </a:p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“nunca me puse amarillo”</a:t>
            </a:r>
          </a:p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“Nada me cae mal”</a:t>
            </a:r>
          </a:p>
        </p:txBody>
      </p:sp>
      <p:pic>
        <p:nvPicPr>
          <p:cNvPr id="11" name="image13.jpeg" descr="https://encrypted-tbn1.gstatic.com/images?q=tbn:ANd9GcR3PMOxEgpG9jIfHmDLdgnGjYBvexYa_vha1aJXis5GL2ov2QZSyw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300192" y="2071684"/>
            <a:ext cx="2466979" cy="18478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775"/>
          <p:cNvSpPr/>
          <p:nvPr/>
        </p:nvSpPr>
        <p:spPr>
          <a:xfrm>
            <a:off x="6300192" y="3943348"/>
            <a:ext cx="2519366" cy="1059322"/>
          </a:xfrm>
          <a:prstGeom prst="rect">
            <a:avLst/>
          </a:prstGeom>
          <a:solidFill>
            <a:srgbClr val="F3EAD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geográficas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económicas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sociales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etc</a:t>
            </a:r>
          </a:p>
        </p:txBody>
      </p:sp>
      <p:pic>
        <p:nvPicPr>
          <p:cNvPr id="13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03553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dvAuto="0"/>
      <p:bldP spid="12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1"/>
          <p:cNvGrpSpPr/>
          <p:nvPr/>
        </p:nvGrpSpPr>
        <p:grpSpPr>
          <a:xfrm>
            <a:off x="5870575" y="1865308"/>
            <a:ext cx="2187575" cy="781057"/>
            <a:chOff x="0" y="-1"/>
            <a:chExt cx="2187575" cy="781055"/>
          </a:xfrm>
        </p:grpSpPr>
        <p:pic>
          <p:nvPicPr>
            <p:cNvPr id="729" name="image29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-2"/>
              <a:ext cx="2187575" cy="781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0" name="Shape 730"/>
            <p:cNvSpPr/>
            <p:nvPr/>
          </p:nvSpPr>
          <p:spPr>
            <a:xfrm>
              <a:off x="58735" y="60325"/>
              <a:ext cx="2071693" cy="617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Drogas para el tratamiento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3214685" y="2545778"/>
            <a:ext cx="4500567" cy="352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5" extrusionOk="0">
                <a:moveTo>
                  <a:pt x="21600" y="1708"/>
                </a:moveTo>
                <a:cubicBezTo>
                  <a:pt x="19347" y="211"/>
                  <a:pt x="17094" y="-1285"/>
                  <a:pt x="13494" y="1816"/>
                </a:cubicBezTo>
                <a:cubicBezTo>
                  <a:pt x="9894" y="4917"/>
                  <a:pt x="4947" y="12616"/>
                  <a:pt x="0" y="20315"/>
                </a:cubicBezTo>
              </a:path>
            </a:pathLst>
          </a:custGeom>
          <a:ln w="38100">
            <a:solidFill>
              <a:srgbClr val="1B587C"/>
            </a:solidFill>
            <a:rou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33" name="image8.jpeg" descr="https://encrypted-tbn3.gstatic.com/images?q=tbn:ANd9GcTqnBxH7FDR3k2CO7ruNsSVtywjgprw3_fjt7GX0073D-6Bv8sI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7185" y="4357687"/>
            <a:ext cx="2581278" cy="1771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9.jpeg" descr="C:\Users\kroitman\Desktop\descarga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43437" y="4500562"/>
            <a:ext cx="2724154" cy="1676404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/>
          <p:nvPr/>
        </p:nvSpPr>
        <p:spPr>
          <a:xfrm>
            <a:off x="3786821" y="4715509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286884" y="4215446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4715509" y="3572509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5215571" y="3143885"/>
            <a:ext cx="4" cy="1071564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571498" y="4286248"/>
            <a:ext cx="207169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Población con VHC</a:t>
            </a:r>
          </a:p>
        </p:txBody>
      </p:sp>
      <p:sp>
        <p:nvSpPr>
          <p:cNvPr id="740" name="Shape 740"/>
          <p:cNvSpPr/>
          <p:nvPr/>
        </p:nvSpPr>
        <p:spPr>
          <a:xfrm>
            <a:off x="3358196" y="5072696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2990816" y="4786251"/>
            <a:ext cx="795282" cy="157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45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</p:spTree>
    <p:extLst>
      <p:ext uri="{BB962C8B-B14F-4D97-AF65-F5344CB8AC3E}">
        <p14:creationId xmlns:p14="http://schemas.microsoft.com/office/powerpoint/2010/main" val="225901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1"/>
          <p:cNvGrpSpPr/>
          <p:nvPr/>
        </p:nvGrpSpPr>
        <p:grpSpPr>
          <a:xfrm>
            <a:off x="5870575" y="1865308"/>
            <a:ext cx="2187575" cy="781057"/>
            <a:chOff x="0" y="-1"/>
            <a:chExt cx="2187575" cy="781055"/>
          </a:xfrm>
        </p:grpSpPr>
        <p:pic>
          <p:nvPicPr>
            <p:cNvPr id="729" name="image29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-2"/>
              <a:ext cx="2187575" cy="781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0" name="Shape 730"/>
            <p:cNvSpPr/>
            <p:nvPr/>
          </p:nvSpPr>
          <p:spPr>
            <a:xfrm>
              <a:off x="58735" y="60325"/>
              <a:ext cx="2071693" cy="617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Drogas para el tratamiento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3214685" y="2545778"/>
            <a:ext cx="4500567" cy="352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5" extrusionOk="0">
                <a:moveTo>
                  <a:pt x="21600" y="1708"/>
                </a:moveTo>
                <a:cubicBezTo>
                  <a:pt x="19347" y="211"/>
                  <a:pt x="17094" y="-1285"/>
                  <a:pt x="13494" y="1816"/>
                </a:cubicBezTo>
                <a:cubicBezTo>
                  <a:pt x="9894" y="4917"/>
                  <a:pt x="4947" y="12616"/>
                  <a:pt x="0" y="20315"/>
                </a:cubicBezTo>
              </a:path>
            </a:pathLst>
          </a:custGeom>
          <a:ln w="38100">
            <a:solidFill>
              <a:srgbClr val="1B587C"/>
            </a:solidFill>
            <a:rou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33" name="image8.jpeg" descr="https://encrypted-tbn3.gstatic.com/images?q=tbn:ANd9GcTqnBxH7FDR3k2CO7ruNsSVtywjgprw3_fjt7GX0073D-6Bv8sI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7185" y="4357687"/>
            <a:ext cx="2581278" cy="1771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9.jpeg" descr="C:\Users\kroitman\Desktop\descarga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643437" y="4500562"/>
            <a:ext cx="2724154" cy="1676404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/>
          <p:nvPr/>
        </p:nvSpPr>
        <p:spPr>
          <a:xfrm>
            <a:off x="3786821" y="4715509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286884" y="4215446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4715509" y="3572509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5215571" y="3143885"/>
            <a:ext cx="4" cy="1071564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571498" y="4286248"/>
            <a:ext cx="207169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Población con VHC</a:t>
            </a:r>
          </a:p>
        </p:txBody>
      </p:sp>
      <p:sp>
        <p:nvSpPr>
          <p:cNvPr id="740" name="Shape 740"/>
          <p:cNvSpPr/>
          <p:nvPr/>
        </p:nvSpPr>
        <p:spPr>
          <a:xfrm>
            <a:off x="3358196" y="5072696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2990816" y="4786251"/>
            <a:ext cx="795282" cy="157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" name="image14.jpeg" descr="https://encrypted-tbn3.gstatic.com/images?q=tbn:ANd9GcTQJoWV_ZFZ7LJ44bReDbWzkqJNAp8e32IuCiwZLdHbs-LS0YrhoA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916234" y="4797425"/>
            <a:ext cx="889004" cy="147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</p:spTree>
    <p:extLst>
      <p:ext uri="{BB962C8B-B14F-4D97-AF65-F5344CB8AC3E}">
        <p14:creationId xmlns:p14="http://schemas.microsoft.com/office/powerpoint/2010/main" val="32709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age14.jpeg" descr="https://encrypted-tbn3.gstatic.com/images?q=tbn:ANd9GcTQJoWV_ZFZ7LJ44bReDbWzkqJNAp8e32IuCiwZLdHbs-LS0YrhoA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2645" y="1813048"/>
            <a:ext cx="2422525" cy="183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image15.jpeg" descr="https://encrypted-tbn3.gstatic.com/images?q=tbn:ANd9GcTcorRJBVG5MXdNv7UIWHxUSm13wE2OpF8aoTLPX6kQAm-AhCbkCrS-e6f4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731020" y="1854323"/>
            <a:ext cx="5513388" cy="1790701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756740" y="3969611"/>
            <a:ext cx="7559676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buSzPct val="100000"/>
              <a:buFont typeface="Wingdings"/>
              <a:buChar char="❖"/>
            </a:pPr>
            <a:r>
              <a:rPr dirty="0">
                <a:latin typeface="Calibri"/>
                <a:ea typeface="Calibri"/>
                <a:cs typeface="Calibri"/>
                <a:sym typeface="Calibri"/>
              </a:rPr>
              <a:t> Importante porcentaje de </a:t>
            </a:r>
            <a:r>
              <a:rPr u="sng" dirty="0">
                <a:latin typeface="Calibri"/>
                <a:ea typeface="Calibri"/>
                <a:cs typeface="Calibri"/>
                <a:sym typeface="Calibri"/>
              </a:rPr>
              <a:t>médicos generalistas, clínicos, médicos de familia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u="sng" dirty="0">
                <a:latin typeface="Calibri"/>
                <a:ea typeface="Calibri"/>
                <a:cs typeface="Calibri"/>
                <a:sym typeface="Calibri"/>
              </a:rPr>
              <a:t>ginecólogos…desconocen la gravedad de las hepatitis</a:t>
            </a:r>
            <a:r>
              <a:rPr dirty="0">
                <a:latin typeface="Calibri"/>
                <a:ea typeface="Calibri"/>
                <a:cs typeface="Calibri"/>
                <a:sym typeface="Calibri"/>
              </a:rPr>
              <a:t>, la posibilidad de curación y la importancia de su testeo.</a:t>
            </a:r>
          </a:p>
          <a:p>
            <a:pPr lvl="0"/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100000"/>
              <a:buFont typeface="Wingdings"/>
              <a:buChar char="❖"/>
            </a:pPr>
            <a:r>
              <a:rPr dirty="0">
                <a:latin typeface="Calibri"/>
                <a:ea typeface="Calibri"/>
                <a:cs typeface="Calibri"/>
                <a:sym typeface="Calibri"/>
              </a:rPr>
              <a:t>  Distribución heterogénea de médicos capacitados para tratar los pacientes una vez diagnosticados</a:t>
            </a:r>
            <a:r>
              <a:rPr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s-ES_tradnl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100000"/>
              <a:buFont typeface="Wingdings"/>
              <a:buChar char="❖"/>
            </a:pPr>
            <a:endParaRPr lang="es-ES_tradnl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100000"/>
              <a:buFont typeface="Wingdings"/>
              <a:buChar char="❖"/>
            </a:pPr>
            <a:r>
              <a:rPr lang="es-ES_tradnl" dirty="0" smtClean="0">
                <a:latin typeface="Calibri"/>
                <a:ea typeface="Calibri"/>
                <a:cs typeface="Calibri"/>
                <a:sym typeface="Calibri"/>
              </a:rPr>
              <a:t> Desconocimiento del Programa y sus alcances</a:t>
            </a: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064930"/>
            <a:ext cx="5117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Conocimiento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médico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8" name="image3.jpeg" descr="C:\Users\wdtoledo\Desktop\mis documentos\logo hepatitis.jpg"/>
          <p:cNvPicPr/>
          <p:nvPr/>
        </p:nvPicPr>
        <p:blipFill>
          <a:blip r:embed="rId6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4786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07504" y="1052736"/>
            <a:ext cx="8856984" cy="1800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s-AR" altLang="es-A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  <a:ea typeface="+mj-ea"/>
                <a:cs typeface="Arial" pitchFamily="34" charset="0"/>
              </a:rPr>
              <a:t>Logística del Programa</a:t>
            </a:r>
          </a:p>
          <a:p>
            <a:pPr algn="ctr" eaLnBrk="1" hangingPunct="1">
              <a:defRPr/>
            </a:pPr>
            <a:r>
              <a:rPr lang="es-AR" altLang="es-AR" sz="3600" b="1" dirty="0" smtClean="0">
                <a:solidFill>
                  <a:schemeClr val="bg2"/>
                </a:solidFill>
                <a:latin typeface="Book Antiqua" pitchFamily="18" charset="0"/>
                <a:ea typeface="+mj-ea"/>
                <a:cs typeface="Arial" pitchFamily="34" charset="0"/>
              </a:rPr>
              <a:t>Acceso al Tratamiento en la Argentina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4437112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Joaquin </a:t>
            </a:r>
            <a:r>
              <a:rPr lang="en-US" sz="2000" dirty="0" err="1" smtClean="0">
                <a:latin typeface="Book Antiqua"/>
                <a:cs typeface="Book Antiqua"/>
              </a:rPr>
              <a:t>Solari</a:t>
            </a:r>
            <a:endParaRPr lang="en-US" sz="2000" dirty="0" smtClean="0">
              <a:latin typeface="Book Antiqua"/>
              <a:cs typeface="Book Antiqua"/>
            </a:endParaRPr>
          </a:p>
          <a:p>
            <a:pPr algn="ctr"/>
            <a:r>
              <a:rPr lang="en-US" sz="2000" dirty="0" err="1" smtClean="0">
                <a:latin typeface="Book Antiqua"/>
                <a:cs typeface="Book Antiqua"/>
              </a:rPr>
              <a:t>Programa</a:t>
            </a:r>
            <a:r>
              <a:rPr lang="en-US" sz="2000" dirty="0" smtClean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Nacional</a:t>
            </a:r>
            <a:r>
              <a:rPr lang="en-US" sz="2000" dirty="0"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latin typeface="Book Antiqua"/>
                <a:cs typeface="Book Antiqua"/>
              </a:rPr>
              <a:t>para</a:t>
            </a:r>
            <a:r>
              <a:rPr lang="en-US" sz="2000" dirty="0" smtClean="0">
                <a:latin typeface="Book Antiqua"/>
                <a:cs typeface="Book Antiqua"/>
              </a:rPr>
              <a:t> el</a:t>
            </a:r>
          </a:p>
          <a:p>
            <a:pPr algn="ctr"/>
            <a:r>
              <a:rPr lang="en-US" sz="2000" dirty="0" smtClean="0">
                <a:latin typeface="Book Antiqua"/>
                <a:cs typeface="Book Antiqua"/>
              </a:rPr>
              <a:t>Control de </a:t>
            </a:r>
            <a:r>
              <a:rPr lang="en-US" sz="2000" dirty="0" err="1" smtClean="0">
                <a:latin typeface="Book Antiqua"/>
                <a:cs typeface="Book Antiqua"/>
              </a:rPr>
              <a:t>las</a:t>
            </a:r>
            <a:r>
              <a:rPr lang="en-US" sz="2000" dirty="0" smtClean="0">
                <a:latin typeface="Book Antiqua"/>
                <a:cs typeface="Book Antiqua"/>
              </a:rPr>
              <a:t> Hepatitis </a:t>
            </a:r>
            <a:r>
              <a:rPr lang="en-US" sz="2000" dirty="0" err="1" smtClean="0">
                <a:latin typeface="Book Antiqua"/>
                <a:cs typeface="Book Antiqua"/>
              </a:rPr>
              <a:t>Virales</a:t>
            </a:r>
            <a:endParaRPr lang="en-US" sz="2000" dirty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306896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ook Antiqua"/>
                <a:cs typeface="Book Antiqua"/>
              </a:rPr>
              <a:t>24° </a:t>
            </a:r>
            <a:r>
              <a:rPr lang="en-US" sz="2800" dirty="0" err="1" smtClean="0">
                <a:latin typeface="Book Antiqua"/>
                <a:cs typeface="Book Antiqua"/>
              </a:rPr>
              <a:t>Reunión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Anual</a:t>
            </a:r>
            <a:r>
              <a:rPr lang="en-US" sz="2800" dirty="0" smtClean="0">
                <a:latin typeface="Book Antiqua"/>
                <a:cs typeface="Book Antiqua"/>
              </a:rPr>
              <a:t> de </a:t>
            </a:r>
            <a:r>
              <a:rPr lang="en-US" sz="2800" dirty="0" err="1" smtClean="0">
                <a:latin typeface="Book Antiqua"/>
                <a:cs typeface="Book Antiqua"/>
              </a:rPr>
              <a:t>las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Unidades</a:t>
            </a:r>
            <a:r>
              <a:rPr lang="en-US" sz="2800" dirty="0" smtClean="0">
                <a:latin typeface="Book Antiqua"/>
                <a:cs typeface="Book Antiqua"/>
              </a:rPr>
              <a:t> </a:t>
            </a:r>
            <a:r>
              <a:rPr lang="en-US" sz="2800" dirty="0" err="1" smtClean="0">
                <a:latin typeface="Book Antiqua"/>
                <a:cs typeface="Book Antiqua"/>
              </a:rPr>
              <a:t>Centinelas</a:t>
            </a:r>
            <a:endParaRPr lang="en-US" sz="2800" dirty="0" smtClean="0">
              <a:latin typeface="Book Antiqua"/>
              <a:cs typeface="Book Antiqua"/>
            </a:endParaRPr>
          </a:p>
          <a:p>
            <a:pPr algn="ctr"/>
            <a:r>
              <a:rPr lang="en-US" sz="2800" dirty="0" err="1">
                <a:latin typeface="Book Antiqua"/>
                <a:cs typeface="Book Antiqua"/>
              </a:rPr>
              <a:t>p</a:t>
            </a:r>
            <a:r>
              <a:rPr lang="en-US" sz="2800" dirty="0" err="1" smtClean="0">
                <a:latin typeface="Book Antiqua"/>
                <a:cs typeface="Book Antiqua"/>
              </a:rPr>
              <a:t>ara</a:t>
            </a:r>
            <a:r>
              <a:rPr lang="en-US" sz="2800" dirty="0" smtClean="0">
                <a:latin typeface="Book Antiqua"/>
                <a:cs typeface="Book Antiqua"/>
              </a:rPr>
              <a:t> Hepatitis </a:t>
            </a:r>
            <a:r>
              <a:rPr lang="en-US" sz="2800" dirty="0" err="1" smtClean="0">
                <a:latin typeface="Book Antiqua"/>
                <a:cs typeface="Book Antiqua"/>
              </a:rPr>
              <a:t>Virales</a:t>
            </a:r>
            <a:endParaRPr lang="en-US" sz="2800" dirty="0">
              <a:latin typeface="Book Antiqua"/>
              <a:cs typeface="Book Antiqua"/>
            </a:endParaRPr>
          </a:p>
        </p:txBody>
      </p:sp>
      <p:pic>
        <p:nvPicPr>
          <p:cNvPr id="5" name="image3.jpeg" descr="C:\Users\wdtoledo\Desktop\mis documentos\logo hepatitis.jpg"/>
          <p:cNvPicPr/>
          <p:nvPr/>
        </p:nvPicPr>
        <p:blipFill>
          <a:blip r:embed="rId2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077388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Marcador de contenido 2"/>
          <p:cNvSpPr>
            <a:spLocks noGrp="1"/>
          </p:cNvSpPr>
          <p:nvPr>
            <p:ph idx="1"/>
          </p:nvPr>
        </p:nvSpPr>
        <p:spPr>
          <a:xfrm>
            <a:off x="71438" y="1484784"/>
            <a:ext cx="9001125" cy="4714875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 smtClean="0">
                <a:cs typeface="Arial" panose="020B0604020202020204" pitchFamily="34" charset="0"/>
              </a:rPr>
              <a:t>Brasil</a:t>
            </a:r>
            <a:r>
              <a:rPr lang="es-AR" altLang="es-AR" sz="2000" u="sng" dirty="0" smtClean="0">
                <a:cs typeface="Arial" panose="020B0604020202020204" pitchFamily="34" charset="0"/>
              </a:rPr>
              <a:t>:</a:t>
            </a:r>
            <a:r>
              <a:rPr lang="es-AR" altLang="es-AR" sz="2000" dirty="0" smtClean="0">
                <a:cs typeface="Arial" panose="020B0604020202020204" pitchFamily="34" charset="0"/>
              </a:rPr>
              <a:t> </a:t>
            </a:r>
            <a:r>
              <a:rPr lang="es-AR" altLang="es-AR" sz="2000" dirty="0">
                <a:cs typeface="Arial" panose="020B0604020202020204" pitchFamily="34" charset="0"/>
              </a:rPr>
              <a:t>Presentación del </a:t>
            </a:r>
            <a:r>
              <a:rPr lang="es-AR" altLang="es-AR" sz="2000" dirty="0" smtClean="0">
                <a:cs typeface="Arial" panose="020B0604020202020204" pitchFamily="34" charset="0"/>
              </a:rPr>
              <a:t>Programa. ¨</a:t>
            </a:r>
            <a:r>
              <a:rPr lang="en-US" sz="2000" dirty="0" smtClean="0">
                <a:cs typeface="Arial" panose="020B0604020202020204" pitchFamily="34" charset="0"/>
              </a:rPr>
              <a:t>Prevention and control of viral hepatitis in </a:t>
            </a:r>
            <a:r>
              <a:rPr lang="en-US" sz="2000" dirty="0" err="1" smtClean="0">
                <a:cs typeface="Arial" panose="020B0604020202020204" pitchFamily="34" charset="0"/>
              </a:rPr>
              <a:t>Brasil</a:t>
            </a:r>
            <a:r>
              <a:rPr lang="en-US" sz="2000" dirty="0" smtClean="0">
                <a:cs typeface="Arial" panose="020B0604020202020204" pitchFamily="34" charset="0"/>
              </a:rPr>
              <a:t> and </a:t>
            </a:r>
            <a:r>
              <a:rPr lang="en-US" sz="2000" dirty="0">
                <a:cs typeface="Arial" panose="020B0604020202020204" pitchFamily="34" charset="0"/>
              </a:rPr>
              <a:t>other Latin American </a:t>
            </a:r>
            <a:r>
              <a:rPr lang="en-US" sz="2000" dirty="0" smtClean="0">
                <a:cs typeface="Arial" panose="020B0604020202020204" pitchFamily="34" charset="0"/>
              </a:rPr>
              <a:t>countries¨.</a:t>
            </a:r>
            <a:r>
              <a:rPr lang="en-US" sz="2000" dirty="0" smtClean="0">
                <a:solidFill>
                  <a:schemeClr val="accent2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AR" altLang="es-AR" sz="2000" dirty="0" smtClean="0">
                <a:cs typeface="Arial" panose="020B0604020202020204" pitchFamily="34" charset="0"/>
              </a:rPr>
              <a:t>Brasilia. Marzo 2014.</a:t>
            </a:r>
            <a:endParaRPr lang="es-AR" altLang="es-AR" sz="2000" u="sng" dirty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 smtClean="0">
                <a:cs typeface="Arial" panose="020B0604020202020204" pitchFamily="34" charset="0"/>
              </a:rPr>
              <a:t>Rosario</a:t>
            </a:r>
            <a:r>
              <a:rPr lang="es-AR" altLang="es-AR" sz="2000" dirty="0" smtClean="0">
                <a:cs typeface="Arial" panose="020B0604020202020204" pitchFamily="34" charset="0"/>
              </a:rPr>
              <a:t>: </a:t>
            </a:r>
            <a:r>
              <a:rPr lang="es-AR" altLang="es-AR" sz="2000" dirty="0" err="1" smtClean="0">
                <a:cs typeface="Arial" panose="020B0604020202020204" pitchFamily="34" charset="0"/>
              </a:rPr>
              <a:t>HepaRed</a:t>
            </a:r>
            <a:r>
              <a:rPr lang="es-AR" altLang="es-AR" sz="2000" dirty="0" smtClean="0">
                <a:cs typeface="Arial" panose="020B0604020202020204" pitchFamily="34" charset="0"/>
              </a:rPr>
              <a:t> Fundación HCV sin Fronteras. ¨Juntos frente a las hepatitis virales¨.</a:t>
            </a:r>
            <a:r>
              <a:rPr lang="es-AR" altLang="es-AR" sz="2000" dirty="0">
                <a:cs typeface="Arial" panose="020B0604020202020204" pitchFamily="34" charset="0"/>
              </a:rPr>
              <a:t> </a:t>
            </a:r>
            <a:r>
              <a:rPr lang="es-AR" altLang="es-AR" sz="2000" dirty="0" smtClean="0">
                <a:cs typeface="Arial" panose="020B0604020202020204" pitchFamily="34" charset="0"/>
              </a:rPr>
              <a:t>Marzo 2014.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>
                <a:cs typeface="Arial" panose="020B0604020202020204" pitchFamily="34" charset="0"/>
              </a:rPr>
              <a:t>CABA</a:t>
            </a:r>
            <a:r>
              <a:rPr lang="es-AR" altLang="es-AR" sz="2000" b="1" dirty="0">
                <a:cs typeface="Arial" panose="020B0604020202020204" pitchFamily="34" charset="0"/>
              </a:rPr>
              <a:t>:</a:t>
            </a:r>
            <a:r>
              <a:rPr lang="es-AR" altLang="es-AR" sz="2000" dirty="0">
                <a:cs typeface="Arial" panose="020B0604020202020204" pitchFamily="34" charset="0"/>
              </a:rPr>
              <a:t> Primeras Jornadas Servicio Penitenciario Federal. Junio 2014 </a:t>
            </a:r>
            <a:endParaRPr lang="es-AR" altLang="es-AR" sz="2000" dirty="0" smtClean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 smtClean="0">
                <a:cs typeface="Arial" panose="020B0604020202020204" pitchFamily="34" charset="0"/>
              </a:rPr>
              <a:t>Catamarca</a:t>
            </a:r>
            <a:r>
              <a:rPr lang="es-AR" altLang="es-AR" sz="2000" dirty="0">
                <a:cs typeface="Arial" panose="020B0604020202020204" pitchFamily="34" charset="0"/>
              </a:rPr>
              <a:t>: I Jornadas Provinciales de Hepatitis Virales. Agosto </a:t>
            </a:r>
            <a:r>
              <a:rPr lang="es-AR" altLang="es-AR" sz="2000" dirty="0" smtClean="0">
                <a:cs typeface="Arial" panose="020B0604020202020204" pitchFamily="34" charset="0"/>
              </a:rPr>
              <a:t>2014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>
                <a:cs typeface="Arial" panose="020B0604020202020204" pitchFamily="34" charset="0"/>
              </a:rPr>
              <a:t>Iguazú:</a:t>
            </a:r>
            <a:r>
              <a:rPr lang="es-AR" altLang="es-AR" sz="2000" u="sng" dirty="0">
                <a:cs typeface="Arial" panose="020B0604020202020204" pitchFamily="34" charset="0"/>
              </a:rPr>
              <a:t> </a:t>
            </a:r>
            <a:r>
              <a:rPr lang="es-AR" altLang="es-AR" sz="2000" dirty="0">
                <a:cs typeface="Arial" panose="020B0604020202020204" pitchFamily="34" charset="0"/>
              </a:rPr>
              <a:t>Simposio Nacional de Inmunizaciones. Reunión de referentes de Programa de Hepatitis. Agosto </a:t>
            </a:r>
            <a:r>
              <a:rPr lang="es-AR" altLang="es-AR" sz="2000" dirty="0" smtClean="0">
                <a:cs typeface="Arial" panose="020B0604020202020204" pitchFamily="34" charset="0"/>
              </a:rPr>
              <a:t>2014.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 smtClean="0">
                <a:cs typeface="Arial" panose="020B0604020202020204" pitchFamily="34" charset="0"/>
              </a:rPr>
              <a:t>CABA</a:t>
            </a:r>
            <a:r>
              <a:rPr lang="es-AR" altLang="es-AR" sz="2000" b="1" dirty="0" smtClean="0">
                <a:cs typeface="Arial" panose="020B0604020202020204" pitchFamily="34" charset="0"/>
              </a:rPr>
              <a:t>:</a:t>
            </a:r>
            <a:r>
              <a:rPr lang="es-AR" altLang="es-AR" sz="2000" dirty="0" smtClean="0">
                <a:cs typeface="Arial" panose="020B0604020202020204" pitchFamily="34" charset="0"/>
              </a:rPr>
              <a:t> HCV SIN FRONTERAS. ¨Juntos frente a las </a:t>
            </a:r>
            <a:r>
              <a:rPr lang="es-AR" altLang="es-AR" sz="2000" dirty="0">
                <a:cs typeface="Arial" panose="020B0604020202020204" pitchFamily="34" charset="0"/>
              </a:rPr>
              <a:t>H</a:t>
            </a:r>
            <a:r>
              <a:rPr lang="es-AR" altLang="es-AR" sz="2000" dirty="0" smtClean="0">
                <a:cs typeface="Arial" panose="020B0604020202020204" pitchFamily="34" charset="0"/>
              </a:rPr>
              <a:t>epatitis Virales¨. Septiembre 2014.</a:t>
            </a: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>
                <a:cs typeface="Arial" panose="020B0604020202020204" pitchFamily="34" charset="0"/>
              </a:rPr>
              <a:t>Congreso de ALEH: </a:t>
            </a:r>
            <a:r>
              <a:rPr lang="es-AR" altLang="es-AR" sz="2000" dirty="0">
                <a:cs typeface="Arial" panose="020B0604020202020204" pitchFamily="34" charset="0"/>
              </a:rPr>
              <a:t>Presentación del Programa y datos preliminares del estudio de prevalencia de hepatitis y sífilis en </a:t>
            </a:r>
            <a:r>
              <a:rPr lang="es-AR" altLang="es-AR" sz="2000" dirty="0" smtClean="0">
                <a:cs typeface="Arial" panose="020B0604020202020204" pitchFamily="34" charset="0"/>
              </a:rPr>
              <a:t>prenupciales. Septiembre 2014</a:t>
            </a:r>
            <a:endParaRPr lang="es-AR" altLang="es-AR" sz="2000" dirty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es-AR" altLang="es-AR" sz="2000" b="1" u="sng" dirty="0" smtClean="0">
                <a:cs typeface="Arial" panose="020B0604020202020204" pitchFamily="34" charset="0"/>
              </a:rPr>
              <a:t>CABA</a:t>
            </a:r>
            <a:r>
              <a:rPr lang="es-AR" altLang="es-AR" sz="2000" b="1" dirty="0" smtClean="0">
                <a:cs typeface="Arial" panose="020B0604020202020204" pitchFamily="34" charset="0"/>
              </a:rPr>
              <a:t>:</a:t>
            </a:r>
            <a:r>
              <a:rPr lang="es-AR" altLang="es-AR" sz="2000" dirty="0" smtClean="0">
                <a:cs typeface="Arial" panose="020B0604020202020204" pitchFamily="34" charset="0"/>
              </a:rPr>
              <a:t> reuniones con referentes de </a:t>
            </a:r>
            <a:r>
              <a:rPr lang="es-AR" altLang="es-AR" sz="2000" dirty="0" err="1" smtClean="0">
                <a:cs typeface="Arial" panose="020B0604020202020204" pitchFamily="34" charset="0"/>
              </a:rPr>
              <a:t>Htal</a:t>
            </a:r>
            <a:r>
              <a:rPr lang="es-AR" altLang="es-AR" sz="2000" dirty="0" smtClean="0">
                <a:cs typeface="Arial" panose="020B0604020202020204" pitchFamily="34" charset="0"/>
              </a:rPr>
              <a:t> Durand, Ramos Mejía, Muñiz, </a:t>
            </a:r>
            <a:r>
              <a:rPr lang="es-AR" altLang="es-AR" sz="2000" dirty="0" err="1" smtClean="0">
                <a:cs typeface="Arial" panose="020B0604020202020204" pitchFamily="34" charset="0"/>
              </a:rPr>
              <a:t>Udaondo</a:t>
            </a:r>
            <a:r>
              <a:rPr lang="es-AR" altLang="es-AR" sz="2000" dirty="0" smtClean="0">
                <a:cs typeface="Arial" panose="020B0604020202020204" pitchFamily="34" charset="0"/>
              </a:rPr>
              <a:t>, Posadas.</a:t>
            </a:r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13 CuadroTexto"/>
          <p:cNvSpPr txBox="1"/>
          <p:nvPr/>
        </p:nvSpPr>
        <p:spPr>
          <a:xfrm>
            <a:off x="603392" y="622429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rgbClr val="0070C0"/>
                </a:solidFill>
                <a:latin typeface="Book Antiqua" pitchFamily="18" charset="0"/>
              </a:rPr>
              <a:t>Difusión del Programa y las hepatitis</a:t>
            </a:r>
          </a:p>
        </p:txBody>
      </p:sp>
      <p:pic>
        <p:nvPicPr>
          <p:cNvPr id="8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910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Marcador de contenido 4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68288" y="1197893"/>
            <a:ext cx="4395787" cy="2374900"/>
          </a:xfrm>
        </p:spPr>
      </p:pic>
      <p:pic>
        <p:nvPicPr>
          <p:cNvPr id="29700" name="Imagen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8" y="3545805"/>
            <a:ext cx="3570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Imagen 6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4075" y="1197893"/>
            <a:ext cx="42656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Imagen 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1400" y="3572793"/>
            <a:ext cx="28082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Imagen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8638" y="3545805"/>
            <a:ext cx="32035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79375" y="1148973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13 CuadroTexto"/>
          <p:cNvSpPr txBox="1"/>
          <p:nvPr/>
        </p:nvSpPr>
        <p:spPr>
          <a:xfrm>
            <a:off x="603392" y="40466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rgbClr val="0070C0"/>
                </a:solidFill>
                <a:latin typeface="Book Antiqua" pitchFamily="18" charset="0"/>
              </a:rPr>
              <a:t>Difusión del Programa y las hepatitis</a:t>
            </a:r>
          </a:p>
        </p:txBody>
      </p:sp>
      <p:pic>
        <p:nvPicPr>
          <p:cNvPr id="13" name="image3.jpeg" descr="C:\Users\wdtoledo\Desktop\mis documentos\logo hepatitis.jpg"/>
          <p:cNvPicPr/>
          <p:nvPr/>
        </p:nvPicPr>
        <p:blipFill>
          <a:blip r:embed="rId10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81328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7154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38" y="1214215"/>
            <a:ext cx="3422650" cy="2274887"/>
          </a:xfrm>
        </p:spPr>
      </p:pic>
      <p:pic>
        <p:nvPicPr>
          <p:cNvPr id="31748" name="Imagen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63" y="1196752"/>
            <a:ext cx="391477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Imagen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885977"/>
            <a:ext cx="342265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Imagen 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1863" y="3855815"/>
            <a:ext cx="40163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79375" y="1150714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13 CuadroTexto"/>
          <p:cNvSpPr txBox="1"/>
          <p:nvPr/>
        </p:nvSpPr>
        <p:spPr>
          <a:xfrm>
            <a:off x="603392" y="406405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rgbClr val="0070C0"/>
                </a:solidFill>
                <a:latin typeface="Book Antiqua" pitchFamily="18" charset="0"/>
              </a:rPr>
              <a:t>Difusión del Programa y las hepatitis</a:t>
            </a:r>
          </a:p>
        </p:txBody>
      </p:sp>
      <p:pic>
        <p:nvPicPr>
          <p:cNvPr id="12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4756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Marcador de contenido 2"/>
          <p:cNvSpPr>
            <a:spLocks noGrp="1"/>
          </p:cNvSpPr>
          <p:nvPr>
            <p:ph idx="1"/>
          </p:nvPr>
        </p:nvSpPr>
        <p:spPr>
          <a:xfrm>
            <a:off x="457200" y="1843608"/>
            <a:ext cx="8229600" cy="446571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b="1" dirty="0" smtClean="0"/>
              <a:t>Publicación de recomendaciones </a:t>
            </a:r>
            <a:r>
              <a:rPr lang="es-AR" altLang="es-AR" sz="2400" dirty="0" smtClean="0"/>
              <a:t>actualizadas acerca del diagnóstico de las hepatitis virales: </a:t>
            </a:r>
            <a:r>
              <a:rPr lang="es-AR" altLang="es-AR" sz="2400" b="1" dirty="0" smtClean="0"/>
              <a:t>definición de caso </a:t>
            </a:r>
            <a:r>
              <a:rPr lang="es-AR" altLang="es-AR" sz="2400" dirty="0" smtClean="0"/>
              <a:t>y </a:t>
            </a:r>
            <a:r>
              <a:rPr lang="es-AR" altLang="es-AR" sz="2400" b="1" dirty="0" smtClean="0"/>
              <a:t>algoritmos diagnósticos </a:t>
            </a:r>
            <a:r>
              <a:rPr lang="es-AR" altLang="es-AR" sz="2400" dirty="0" smtClean="0"/>
              <a:t>hepatitis A-D.</a:t>
            </a:r>
          </a:p>
          <a:p>
            <a:pPr marL="0" indent="0" eaLnBrk="1" hangingPunct="1">
              <a:buNone/>
              <a:defRPr/>
            </a:pPr>
            <a:endParaRPr lang="es-AR" altLang="es-A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b="1" dirty="0" smtClean="0"/>
              <a:t>Incorporación de test rápido para virus hepatitis B </a:t>
            </a:r>
            <a:r>
              <a:rPr lang="es-AR" altLang="es-AR" sz="2400" dirty="0" smtClean="0"/>
              <a:t>(y en un futuro C) como prueba piloto en CAPS, aprovechando la logística </a:t>
            </a:r>
            <a:r>
              <a:rPr lang="es-AR" altLang="es-AR" sz="2400" dirty="0"/>
              <a:t>de extracción y derivación organizada por dirección de SIDA  y ETS para </a:t>
            </a:r>
            <a:r>
              <a:rPr lang="es-AR" altLang="es-AR" sz="2400" dirty="0" smtClean="0"/>
              <a:t>test rápido </a:t>
            </a:r>
            <a:r>
              <a:rPr lang="es-AR" altLang="es-AR" sz="2400" dirty="0"/>
              <a:t>de </a:t>
            </a:r>
            <a:r>
              <a:rPr lang="es-AR" altLang="es-AR" sz="2400" dirty="0" smtClean="0"/>
              <a:t>VIH.</a:t>
            </a:r>
          </a:p>
          <a:p>
            <a:pPr marL="0" indent="0" eaLnBrk="1" hangingPunct="1">
              <a:buNone/>
              <a:defRPr/>
            </a:pPr>
            <a:endParaRPr lang="es-AR" altLang="es-AR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s-AR" altLang="es-AR" sz="2400" dirty="0" smtClean="0"/>
              <a:t>Incorporar disponibilidad de </a:t>
            </a:r>
            <a:r>
              <a:rPr lang="es-AR" altLang="es-AR" sz="2400" b="1" dirty="0" smtClean="0"/>
              <a:t>reactivos</a:t>
            </a:r>
            <a:r>
              <a:rPr lang="es-AR" altLang="es-AR" sz="2400" dirty="0" smtClean="0"/>
              <a:t> de serología para equipos </a:t>
            </a:r>
            <a:r>
              <a:rPr lang="es-AR" altLang="es-AR" sz="2400" b="1" dirty="0" smtClean="0"/>
              <a:t>automatizados</a:t>
            </a:r>
            <a:r>
              <a:rPr lang="es-AR" altLang="es-AR" sz="2400" b="1" dirty="0"/>
              <a:t>.</a:t>
            </a:r>
            <a:endParaRPr lang="es-AR" altLang="es-AR" sz="2400" b="1" dirty="0" smtClean="0"/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9375" y="158276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531384" y="500479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rgbClr val="0070C0"/>
                </a:solidFill>
                <a:latin typeface="Book Antiqua" pitchFamily="18" charset="0"/>
              </a:rPr>
              <a:t>Otras estrategias para incrementar el Diagnóstico</a:t>
            </a:r>
          </a:p>
        </p:txBody>
      </p:sp>
      <p:pic>
        <p:nvPicPr>
          <p:cNvPr id="9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6141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age14.jpeg" descr="https://encrypted-tbn3.gstatic.com/images?q=tbn:ANd9GcTQJoWV_ZFZ7LJ44bReDbWzkqJNAp8e32IuCiwZLdHbs-LS0YrhoA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92645" y="1813048"/>
            <a:ext cx="2422525" cy="1831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image15.jpeg" descr="https://encrypted-tbn3.gstatic.com/images?q=tbn:ANd9GcTcorRJBVG5MXdNv7UIWHxUSm13wE2OpF8aoTLPX6kQAm-AhCbkCrS-e6f4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731020" y="1854323"/>
            <a:ext cx="5513388" cy="1790701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756740" y="3969611"/>
            <a:ext cx="7559676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ctr">
              <a:buSzPct val="100000"/>
            </a:pPr>
            <a:endParaRPr lang="es-ES_tradnl" sz="28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100000"/>
              <a:buFont typeface="Wingdings"/>
              <a:buChar char="❖"/>
            </a:pPr>
            <a:r>
              <a:rPr lang="es-ES_tradnl" sz="2800" dirty="0" smtClean="0">
                <a:latin typeface="Calibri"/>
                <a:ea typeface="Calibri"/>
                <a:cs typeface="Calibri"/>
                <a:sym typeface="Calibri"/>
              </a:rPr>
              <a:t> Desconocimiento sobre la notificación de las Hepatitis Virales</a:t>
            </a: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064930"/>
            <a:ext cx="5117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Arial"/>
                <a:cs typeface="Arial"/>
              </a:rPr>
              <a:t>Conocimiento</a:t>
            </a:r>
            <a:r>
              <a:rPr lang="en-US" sz="4000" dirty="0" smtClean="0">
                <a:latin typeface="Arial"/>
                <a:cs typeface="Arial"/>
              </a:rPr>
              <a:t> </a:t>
            </a:r>
            <a:r>
              <a:rPr lang="en-US" sz="4000" dirty="0" err="1" smtClean="0">
                <a:latin typeface="Arial"/>
                <a:cs typeface="Arial"/>
              </a:rPr>
              <a:t>médico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8" name="image3.jpeg" descr="C:\Users\wdtoledo\Desktop\mis documentos\logo hepatitis.jpg"/>
          <p:cNvPicPr/>
          <p:nvPr/>
        </p:nvPicPr>
        <p:blipFill>
          <a:blip r:embed="rId6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14513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079" y="980728"/>
            <a:ext cx="748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  <a:cs typeface="Arial"/>
              </a:rPr>
              <a:t>Desconocimiento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sobre</a:t>
            </a:r>
            <a:r>
              <a:rPr lang="en-US" sz="3600" dirty="0" smtClean="0">
                <a:latin typeface="Arial"/>
                <a:cs typeface="Arial"/>
              </a:rPr>
              <a:t> la </a:t>
            </a:r>
            <a:r>
              <a:rPr lang="en-US" sz="3600" dirty="0" err="1" smtClean="0">
                <a:latin typeface="Arial"/>
                <a:cs typeface="Arial"/>
              </a:rPr>
              <a:t>notificación</a:t>
            </a:r>
            <a:r>
              <a:rPr lang="en-US" sz="3600" dirty="0" smtClean="0">
                <a:latin typeface="Arial"/>
                <a:cs typeface="Arial"/>
              </a:rPr>
              <a:t> de </a:t>
            </a:r>
            <a:r>
              <a:rPr lang="en-US" sz="3600" dirty="0" err="1" smtClean="0">
                <a:latin typeface="Arial"/>
                <a:cs typeface="Arial"/>
              </a:rPr>
              <a:t>las</a:t>
            </a:r>
            <a:r>
              <a:rPr lang="en-US" sz="3600" dirty="0" smtClean="0">
                <a:latin typeface="Arial"/>
                <a:cs typeface="Arial"/>
              </a:rPr>
              <a:t> Hepatitis </a:t>
            </a:r>
            <a:r>
              <a:rPr lang="en-US" sz="3600" dirty="0" err="1" smtClean="0">
                <a:latin typeface="Arial"/>
                <a:cs typeface="Arial"/>
              </a:rPr>
              <a:t>Virales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6738" y="3135279"/>
            <a:ext cx="8076824" cy="115781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s-A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Ley Nº 15.465 /60: "</a:t>
            </a:r>
            <a:r>
              <a:rPr lang="es-AR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REGIMEN LEGAL DE LAS ENFERMEDADES DE NOTIFICACION OBLIGATORIA", </a:t>
            </a:r>
            <a:r>
              <a:rPr lang="es-A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publicado en el Boletín Oficial, el 28 de octubre del mismo año</a:t>
            </a:r>
            <a:r>
              <a:rPr lang="es-AR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Decreto </a:t>
            </a:r>
            <a:r>
              <a:rPr lang="es-A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Nacional Nº 3640/64.</a:t>
            </a:r>
          </a:p>
        </p:txBody>
      </p:sp>
      <p:sp>
        <p:nvSpPr>
          <p:cNvPr id="3" name="Oval 2"/>
          <p:cNvSpPr/>
          <p:nvPr/>
        </p:nvSpPr>
        <p:spPr>
          <a:xfrm>
            <a:off x="1907704" y="299695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0" name="image3.jpeg" descr="C:\Users\wdtoledo\Desktop\mis documentos\logo hepatitis.jpg"/>
          <p:cNvPicPr/>
          <p:nvPr/>
        </p:nvPicPr>
        <p:blipFill>
          <a:blip r:embed="rId4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627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8079" y="980728"/>
            <a:ext cx="7488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/>
                <a:cs typeface="Arial"/>
              </a:rPr>
              <a:t>Desconocimiento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 err="1" smtClean="0">
                <a:latin typeface="Arial"/>
                <a:cs typeface="Arial"/>
              </a:rPr>
              <a:t>sobre</a:t>
            </a:r>
            <a:r>
              <a:rPr lang="en-US" sz="3600" dirty="0" smtClean="0">
                <a:latin typeface="Arial"/>
                <a:cs typeface="Arial"/>
              </a:rPr>
              <a:t> la </a:t>
            </a:r>
            <a:r>
              <a:rPr lang="en-US" sz="3600" dirty="0" err="1" smtClean="0">
                <a:latin typeface="Arial"/>
                <a:cs typeface="Arial"/>
              </a:rPr>
              <a:t>notificación</a:t>
            </a:r>
            <a:r>
              <a:rPr lang="en-US" sz="3600" dirty="0" smtClean="0">
                <a:latin typeface="Arial"/>
                <a:cs typeface="Arial"/>
              </a:rPr>
              <a:t> de </a:t>
            </a:r>
            <a:r>
              <a:rPr lang="en-US" sz="3600" dirty="0" err="1" smtClean="0">
                <a:latin typeface="Arial"/>
                <a:cs typeface="Arial"/>
              </a:rPr>
              <a:t>las</a:t>
            </a:r>
            <a:r>
              <a:rPr lang="en-US" sz="3600" dirty="0" smtClean="0">
                <a:latin typeface="Arial"/>
                <a:cs typeface="Arial"/>
              </a:rPr>
              <a:t> Hepatitis </a:t>
            </a:r>
            <a:r>
              <a:rPr lang="en-US" sz="3600" dirty="0" err="1" smtClean="0">
                <a:latin typeface="Arial"/>
                <a:cs typeface="Arial"/>
              </a:rPr>
              <a:t>Virales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" y="2395702"/>
            <a:ext cx="2815611" cy="3453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0907"/>
            <a:ext cx="396426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5184"/>
            <a:ext cx="394181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6532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1"/>
          <p:cNvGrpSpPr/>
          <p:nvPr/>
        </p:nvGrpSpPr>
        <p:grpSpPr>
          <a:xfrm>
            <a:off x="5870575" y="1865308"/>
            <a:ext cx="2187575" cy="781057"/>
            <a:chOff x="0" y="-1"/>
            <a:chExt cx="2187575" cy="781055"/>
          </a:xfrm>
        </p:grpSpPr>
        <p:pic>
          <p:nvPicPr>
            <p:cNvPr id="729" name="image29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-2"/>
              <a:ext cx="2187575" cy="781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0" name="Shape 730"/>
            <p:cNvSpPr/>
            <p:nvPr/>
          </p:nvSpPr>
          <p:spPr>
            <a:xfrm>
              <a:off x="58735" y="60325"/>
              <a:ext cx="2071693" cy="617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Drogas para el tratamiento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3214685" y="2545778"/>
            <a:ext cx="4500567" cy="352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5" extrusionOk="0">
                <a:moveTo>
                  <a:pt x="21600" y="1708"/>
                </a:moveTo>
                <a:cubicBezTo>
                  <a:pt x="19347" y="211"/>
                  <a:pt x="17094" y="-1285"/>
                  <a:pt x="13494" y="1816"/>
                </a:cubicBezTo>
                <a:cubicBezTo>
                  <a:pt x="9894" y="4917"/>
                  <a:pt x="4947" y="12616"/>
                  <a:pt x="0" y="20315"/>
                </a:cubicBezTo>
              </a:path>
            </a:pathLst>
          </a:custGeom>
          <a:ln w="38100">
            <a:solidFill>
              <a:srgbClr val="1B587C"/>
            </a:solidFill>
            <a:rou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33" name="image8.jpeg" descr="https://encrypted-tbn3.gstatic.com/images?q=tbn:ANd9GcTqnBxH7FDR3k2CO7ruNsSVtywjgprw3_fjt7GX0073D-6Bv8sI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7185" y="4357687"/>
            <a:ext cx="2581278" cy="1771654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/>
          <p:nvPr/>
        </p:nvSpPr>
        <p:spPr>
          <a:xfrm>
            <a:off x="3786821" y="4715509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286884" y="4215446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4715509" y="3572509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5215571" y="3143885"/>
            <a:ext cx="4" cy="1071564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571498" y="4286248"/>
            <a:ext cx="207169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Población con VHC</a:t>
            </a:r>
          </a:p>
        </p:txBody>
      </p:sp>
      <p:sp>
        <p:nvSpPr>
          <p:cNvPr id="740" name="Shape 740"/>
          <p:cNvSpPr/>
          <p:nvPr/>
        </p:nvSpPr>
        <p:spPr>
          <a:xfrm>
            <a:off x="3358196" y="5072696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2990816" y="4786251"/>
            <a:ext cx="795282" cy="157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7 Rectángulo"/>
          <p:cNvSpPr>
            <a:spLocks noChangeArrowheads="1"/>
          </p:cNvSpPr>
          <p:nvPr/>
        </p:nvSpPr>
        <p:spPr bwMode="auto">
          <a:xfrm>
            <a:off x="79375" y="1438746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13 CuadroTexto"/>
          <p:cNvSpPr txBox="1"/>
          <p:nvPr/>
        </p:nvSpPr>
        <p:spPr>
          <a:xfrm>
            <a:off x="500034" y="613137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  <p:pic>
        <p:nvPicPr>
          <p:cNvPr id="21" name="image14.jpeg" descr="https://encrypted-tbn3.gstatic.com/images?q=tbn:ANd9GcTQJoWV_ZFZ7LJ44bReDbWzkqJNAp8e32IuCiwZLdHbs-LS0YrhoA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916234" y="4797425"/>
            <a:ext cx="889004" cy="147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16.jpeg" descr="https://encrypted-tbn2.gstatic.com/images?q=tbn:ANd9GcS6adT9xucymzW6sFaHfSy4tCvOSiTghntXrGGRVbGmrBz-J2__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610175" y="3524420"/>
            <a:ext cx="2562225" cy="1128716"/>
          </a:xfrm>
          <a:prstGeom prst="rect">
            <a:avLst/>
          </a:prstGeom>
          <a:ln w="38100">
            <a:solidFill>
              <a:srgbClr val="00B050"/>
            </a:solidFill>
            <a:round/>
          </a:ln>
        </p:spPr>
      </p:pic>
      <p:pic>
        <p:nvPicPr>
          <p:cNvPr id="23" name="image18.jpeg" descr="https://encrypted-tbn1.gstatic.com/images?q=tbn:ANd9GcQHfcBOciP7KnWz8cPV5AoCGxhL8ytWTXo_3hMWUjFs6lBjDOQj34atcagR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2843209" y="1700209"/>
            <a:ext cx="2019304" cy="226695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extBox 23"/>
          <p:cNvSpPr txBox="1"/>
          <p:nvPr/>
        </p:nvSpPr>
        <p:spPr>
          <a:xfrm>
            <a:off x="5291037" y="4941168"/>
            <a:ext cx="3212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/>
                <a:cs typeface="Arial"/>
              </a:rPr>
              <a:t>Metodos</a:t>
            </a:r>
            <a:r>
              <a:rPr lang="en-US" sz="2400" dirty="0" smtClean="0">
                <a:latin typeface="Arial"/>
                <a:cs typeface="Arial"/>
              </a:rPr>
              <a:t> No </a:t>
            </a:r>
            <a:r>
              <a:rPr lang="en-US" sz="2400" dirty="0" err="1" smtClean="0">
                <a:latin typeface="Arial"/>
                <a:cs typeface="Arial"/>
              </a:rPr>
              <a:t>Invasivos</a:t>
            </a:r>
            <a:endParaRPr lang="en-US" sz="2400" dirty="0" smtClean="0"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atin typeface="Arial"/>
                <a:cs typeface="Arial"/>
              </a:rPr>
              <a:t>APRI??</a:t>
            </a:r>
          </a:p>
        </p:txBody>
      </p:sp>
      <p:pic>
        <p:nvPicPr>
          <p:cNvPr id="25" name="image3.jpeg" descr="C:\Users\wdtoledo\Desktop\mis documentos\logo hepatitis.jpg"/>
          <p:cNvPicPr/>
          <p:nvPr/>
        </p:nvPicPr>
        <p:blipFill>
          <a:blip r:embed="rId9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77659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 advAuto="0"/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1"/>
          <p:cNvGrpSpPr/>
          <p:nvPr/>
        </p:nvGrpSpPr>
        <p:grpSpPr>
          <a:xfrm>
            <a:off x="5870575" y="1865308"/>
            <a:ext cx="2187575" cy="781057"/>
            <a:chOff x="0" y="-1"/>
            <a:chExt cx="2187575" cy="781055"/>
          </a:xfrm>
        </p:grpSpPr>
        <p:pic>
          <p:nvPicPr>
            <p:cNvPr id="729" name="image29.png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0" y="-2"/>
              <a:ext cx="2187575" cy="7810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0" name="Shape 730"/>
            <p:cNvSpPr/>
            <p:nvPr/>
          </p:nvSpPr>
          <p:spPr>
            <a:xfrm>
              <a:off x="58735" y="60325"/>
              <a:ext cx="2071693" cy="617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/>
              <a:r>
                <a:t>Drogas para el tratamiento</a:t>
              </a:r>
            </a:p>
          </p:txBody>
        </p:sp>
      </p:grpSp>
      <p:sp>
        <p:nvSpPr>
          <p:cNvPr id="732" name="Shape 732"/>
          <p:cNvSpPr/>
          <p:nvPr/>
        </p:nvSpPr>
        <p:spPr>
          <a:xfrm>
            <a:off x="3214685" y="2545778"/>
            <a:ext cx="4500567" cy="3526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15" extrusionOk="0">
                <a:moveTo>
                  <a:pt x="21600" y="1708"/>
                </a:moveTo>
                <a:cubicBezTo>
                  <a:pt x="19347" y="211"/>
                  <a:pt x="17094" y="-1285"/>
                  <a:pt x="13494" y="1816"/>
                </a:cubicBezTo>
                <a:cubicBezTo>
                  <a:pt x="9894" y="4917"/>
                  <a:pt x="4947" y="12616"/>
                  <a:pt x="0" y="20315"/>
                </a:cubicBezTo>
              </a:path>
            </a:pathLst>
          </a:custGeom>
          <a:ln w="38100">
            <a:solidFill>
              <a:srgbClr val="1B587C"/>
            </a:solidFill>
            <a:rou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33" name="image8.jpeg" descr="https://encrypted-tbn3.gstatic.com/images?q=tbn:ANd9GcTqnBxH7FDR3k2CO7ruNsSVtywjgprw3_fjt7GX0073D-6Bv8sI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7185" y="4357687"/>
            <a:ext cx="2581278" cy="1771654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/>
          <p:nvPr/>
        </p:nvSpPr>
        <p:spPr>
          <a:xfrm>
            <a:off x="3786821" y="4715509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4286884" y="4215446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4715509" y="3572509"/>
            <a:ext cx="3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5215571" y="3143885"/>
            <a:ext cx="4" cy="1071564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571498" y="4286248"/>
            <a:ext cx="2071692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Población con VHC</a:t>
            </a:r>
          </a:p>
        </p:txBody>
      </p:sp>
      <p:sp>
        <p:nvSpPr>
          <p:cNvPr id="740" name="Shape 740"/>
          <p:cNvSpPr/>
          <p:nvPr/>
        </p:nvSpPr>
        <p:spPr>
          <a:xfrm>
            <a:off x="3358196" y="5072696"/>
            <a:ext cx="4" cy="1071566"/>
          </a:xfrm>
          <a:prstGeom prst="line">
            <a:avLst/>
          </a:prstGeom>
          <a:ln>
            <a:solidFill>
              <a:srgbClr val="F07C03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2990816" y="4786251"/>
            <a:ext cx="795282" cy="15716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38100">
            <a:solidFill>
              <a:srgbClr val="00B0F0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1" name="image14.jpeg" descr="https://encrypted-tbn3.gstatic.com/images?q=tbn:ANd9GcTQJoWV_ZFZ7LJ44bReDbWzkqJNAp8e32IuCiwZLdHbs-LS0YrhoA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916234" y="4797425"/>
            <a:ext cx="889004" cy="147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19.jpeg" descr="https://encrypted-tbn0.gstatic.com/images?q=tbn:ANd9GcROldRebiesbH2Z2NI3xA-kPH7-rlmC_jGZ4MPIwr76U0qLc46B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275856" y="1196975"/>
            <a:ext cx="2466975" cy="184785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Oval 2"/>
          <p:cNvSpPr/>
          <p:nvPr/>
        </p:nvSpPr>
        <p:spPr>
          <a:xfrm>
            <a:off x="5508104" y="1556792"/>
            <a:ext cx="2952328" cy="136815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7 Rectángulo"/>
          <p:cNvSpPr>
            <a:spLocks noChangeArrowheads="1"/>
          </p:cNvSpPr>
          <p:nvPr/>
        </p:nvSpPr>
        <p:spPr bwMode="auto">
          <a:xfrm>
            <a:off x="79375" y="1438746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13 CuadroTexto"/>
          <p:cNvSpPr txBox="1"/>
          <p:nvPr/>
        </p:nvSpPr>
        <p:spPr>
          <a:xfrm>
            <a:off x="500034" y="613137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</p:spTree>
    <p:extLst>
      <p:ext uri="{BB962C8B-B14F-4D97-AF65-F5344CB8AC3E}">
        <p14:creationId xmlns:p14="http://schemas.microsoft.com/office/powerpoint/2010/main" val="970141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image24.jpeg" descr="https://encrypted-tbn0.gstatic.com/images?q=tbn:ANd9GcSEJMhV_1ue69686tEJlNnTlBAhku7YI83V2DaPl492b4w5foy7LA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11462" y="1484784"/>
            <a:ext cx="4768850" cy="213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age25.jpeg" descr="https://encrypted-tbn1.gstatic.com/images?q=tbn:ANd9GcTH1pDKSSWGVrgppHXBvcmWy8QznY1OIAUFNHFGp9jYUzYNUQuw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663724" y="1683225"/>
            <a:ext cx="1676401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881" name="Shape 881"/>
          <p:cNvSpPr/>
          <p:nvPr/>
        </p:nvSpPr>
        <p:spPr>
          <a:xfrm>
            <a:off x="3248938" y="1772816"/>
            <a:ext cx="2087567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 dirty="0"/>
              <a:t>Costos</a:t>
            </a:r>
          </a:p>
        </p:txBody>
      </p:sp>
      <p:pic>
        <p:nvPicPr>
          <p:cNvPr id="883" name="image31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957262" y="4279900"/>
            <a:ext cx="7004051" cy="221297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13 CuadroTexto"/>
          <p:cNvSpPr txBox="1"/>
          <p:nvPr/>
        </p:nvSpPr>
        <p:spPr>
          <a:xfrm>
            <a:off x="603392" y="539968"/>
            <a:ext cx="8001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Costos comparativos DAAs y HAART…</a:t>
            </a:r>
          </a:p>
        </p:txBody>
      </p:sp>
      <p:pic>
        <p:nvPicPr>
          <p:cNvPr id="10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 txBox="1">
            <a:spLocks/>
          </p:cNvSpPr>
          <p:nvPr/>
        </p:nvSpPr>
        <p:spPr bwMode="auto">
          <a:xfrm>
            <a:off x="533400" y="6858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 dirty="0">
                <a:solidFill>
                  <a:srgbClr val="0070C0"/>
                </a:solidFill>
              </a:rPr>
              <a:t>Circuito de solicitud de tratamientos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979366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image24.jpeg" descr="https://encrypted-tbn0.gstatic.com/images?q=tbn:ANd9GcSEJMhV_1ue69686tEJlNnTlBAhku7YI83V2DaPl492b4w5foy7LA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611462" y="1484784"/>
            <a:ext cx="4768850" cy="2133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880" name="image25.jpeg" descr="https://encrypted-tbn1.gstatic.com/images?q=tbn:ANd9GcTH1pDKSSWGVrgppHXBvcmWy8QznY1OIAUFNHFGp9jYUzYNUQuw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663724" y="1683225"/>
            <a:ext cx="1676401" cy="1514475"/>
          </a:xfrm>
          <a:prstGeom prst="rect">
            <a:avLst/>
          </a:prstGeom>
          <a:ln w="12700">
            <a:miter lim="400000"/>
          </a:ln>
        </p:spPr>
      </p:pic>
      <p:sp>
        <p:nvSpPr>
          <p:cNvPr id="881" name="Shape 881"/>
          <p:cNvSpPr/>
          <p:nvPr/>
        </p:nvSpPr>
        <p:spPr>
          <a:xfrm>
            <a:off x="3248938" y="1772816"/>
            <a:ext cx="2087567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200" dirty="0"/>
              <a:t>Costos</a:t>
            </a:r>
          </a:p>
        </p:txBody>
      </p:sp>
      <p:pic>
        <p:nvPicPr>
          <p:cNvPr id="10" name="image32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950912" y="4279900"/>
            <a:ext cx="7010401" cy="221297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Oval 1"/>
          <p:cNvSpPr/>
          <p:nvPr/>
        </p:nvSpPr>
        <p:spPr>
          <a:xfrm>
            <a:off x="3059832" y="5517232"/>
            <a:ext cx="1008112" cy="86409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7 Rectángulo"/>
          <p:cNvSpPr>
            <a:spLocks noChangeArrowheads="1"/>
          </p:cNvSpPr>
          <p:nvPr/>
        </p:nvSpPr>
        <p:spPr bwMode="auto">
          <a:xfrm>
            <a:off x="79375" y="122272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13 CuadroTexto"/>
          <p:cNvSpPr txBox="1"/>
          <p:nvPr/>
        </p:nvSpPr>
        <p:spPr>
          <a:xfrm>
            <a:off x="603392" y="539968"/>
            <a:ext cx="80010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solidFill>
                  <a:srgbClr val="0070C0"/>
                </a:solidFill>
                <a:latin typeface="Book Antiqua" pitchFamily="18" charset="0"/>
              </a:rPr>
              <a:t>Costos comparativos DAAs y HAART…</a:t>
            </a:r>
          </a:p>
        </p:txBody>
      </p:sp>
    </p:spTree>
    <p:extLst>
      <p:ext uri="{BB962C8B-B14F-4D97-AF65-F5344CB8AC3E}">
        <p14:creationId xmlns:p14="http://schemas.microsoft.com/office/powerpoint/2010/main" val="3124260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image8.jpeg" descr="https://encrypted-tbn3.gstatic.com/images?q=tbn:ANd9GcTqnBxH7FDR3k2CO7ruNsSVtywjgprw3_fjt7GX0073D-6Bv8sI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3850" y="1222375"/>
            <a:ext cx="8432800" cy="4294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image10.jpeg" descr="1111111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14310" y="1525587"/>
            <a:ext cx="3368681" cy="39036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9375" y="1366738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13 CuadroTexto"/>
          <p:cNvSpPr txBox="1"/>
          <p:nvPr/>
        </p:nvSpPr>
        <p:spPr>
          <a:xfrm>
            <a:off x="500034" y="541129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800" dirty="0" smtClean="0">
                <a:solidFill>
                  <a:srgbClr val="0070C0"/>
                </a:solidFill>
                <a:latin typeface="Book Antiqua" pitchFamily="18" charset="0"/>
              </a:rPr>
              <a:t>Confrontando el virus C…</a:t>
            </a:r>
          </a:p>
        </p:txBody>
      </p:sp>
      <p:pic>
        <p:nvPicPr>
          <p:cNvPr id="9" name="image27.jpeg" descr="https://encrypted-tbn0.gstatic.com/images?q=tbn:ANd9GcTZtxmnjWa3f9OiJ8hoEoxrn_7Lqm1fVew2aCk1Bq5kTRjf_Har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75856" y="1628800"/>
            <a:ext cx="2825751" cy="364331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773"/>
          <p:cNvSpPr/>
          <p:nvPr/>
        </p:nvSpPr>
        <p:spPr>
          <a:xfrm>
            <a:off x="3143249" y="5517232"/>
            <a:ext cx="3084517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“me siento bien”</a:t>
            </a:r>
          </a:p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“nunca me puse amarillo”</a:t>
            </a:r>
          </a:p>
          <a:p>
            <a:pPr lvl="0"/>
            <a:r>
              <a:rPr dirty="0">
                <a:latin typeface="Calibri"/>
                <a:ea typeface="Calibri"/>
                <a:cs typeface="Calibri"/>
                <a:sym typeface="Calibri"/>
              </a:rPr>
              <a:t>“Nada me cae mal”</a:t>
            </a:r>
          </a:p>
        </p:txBody>
      </p:sp>
      <p:pic>
        <p:nvPicPr>
          <p:cNvPr id="11" name="image13.jpeg" descr="https://encrypted-tbn1.gstatic.com/images?q=tbn:ANd9GcR3PMOxEgpG9jIfHmDLdgnGjYBvexYa_vha1aJXis5GL2ov2QZSyw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300192" y="2071684"/>
            <a:ext cx="2466979" cy="18478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775"/>
          <p:cNvSpPr/>
          <p:nvPr/>
        </p:nvSpPr>
        <p:spPr>
          <a:xfrm>
            <a:off x="6300192" y="3943348"/>
            <a:ext cx="2519366" cy="1059322"/>
          </a:xfrm>
          <a:prstGeom prst="rect">
            <a:avLst/>
          </a:prstGeom>
          <a:solidFill>
            <a:srgbClr val="F3EAD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geográficas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económicas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sociales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dirty="0">
                <a:latin typeface="Arial"/>
                <a:ea typeface="Arial"/>
                <a:cs typeface="Arial"/>
                <a:sym typeface="Arial"/>
              </a:rPr>
              <a:t>&amp; etc</a:t>
            </a:r>
          </a:p>
        </p:txBody>
      </p:sp>
      <p:sp>
        <p:nvSpPr>
          <p:cNvPr id="13" name="Shape 904"/>
          <p:cNvSpPr/>
          <p:nvPr/>
        </p:nvSpPr>
        <p:spPr>
          <a:xfrm>
            <a:off x="899615" y="2527736"/>
            <a:ext cx="7416801" cy="1477328"/>
          </a:xfrm>
          <a:prstGeom prst="rect">
            <a:avLst/>
          </a:prstGeom>
          <a:solidFill>
            <a:srgbClr val="604878"/>
          </a:solidFill>
          <a:ln w="38100">
            <a:solidFill>
              <a:srgbClr val="FFFFFF"/>
            </a:solidFill>
            <a:round/>
          </a:ln>
          <a:effectLst>
            <a:outerShdw blurRad="63500" dist="20000" dir="5400000" rotWithShape="0">
              <a:srgbClr val="000000">
                <a:alpha val="37998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 dirty="0">
                <a:solidFill>
                  <a:srgbClr val="FFFFFF"/>
                </a:solidFill>
              </a:rPr>
              <a:t>Qué hacemos ante esta situación??</a:t>
            </a:r>
          </a:p>
        </p:txBody>
      </p:sp>
      <p:pic>
        <p:nvPicPr>
          <p:cNvPr id="14" name="image3.jpeg" descr="C:\Users\wdtoledo\Desktop\mis documentos\logo hepatitis.jpg"/>
          <p:cNvPicPr/>
          <p:nvPr/>
        </p:nvPicPr>
        <p:blipFill>
          <a:blip r:embed="rId8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4252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image8.jpeg" descr="https://encrypted-tbn3.gstatic.com/images?q=tbn:ANd9GcTqnBxH7FDR3k2CO7ruNsSVtywjgprw3_fjt7GX0073D-6Bv8sI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3850" y="790575"/>
            <a:ext cx="8432800" cy="4294188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Shape 907"/>
          <p:cNvSpPr/>
          <p:nvPr/>
        </p:nvSpPr>
        <p:spPr>
          <a:xfrm>
            <a:off x="6156265" y="4868820"/>
            <a:ext cx="1511266" cy="108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07F09"/>
          </a:solidFill>
          <a:ln w="25400">
            <a:solidFill>
              <a:srgbClr val="B05C0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08" name="image10.jpeg" descr="11111111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00087" y="1646234"/>
            <a:ext cx="2719391" cy="3151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909" name="image12.jpeg" descr="https://encrypted-tbn1.gstatic.com/images?q=tbn:ANd9GcS3ViqmtwYBIJnHYLn0B-sHpySUX7RU_MPwf4HDSGZ1mbVr8j8x2Q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492500" y="1628775"/>
            <a:ext cx="2438400" cy="317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0" name="image14.jpeg" descr="https://encrypted-tbn3.gstatic.com/images?q=tbn:ANd9GcTQJoWV_ZFZ7LJ44bReDbWzkqJNAp8e32IuCiwZLdHbs-LS0YrhoA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227762" y="1484312"/>
            <a:ext cx="1990729" cy="3313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1" name="image26.jpeg" descr="5555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492500" y="1341437"/>
            <a:ext cx="2619375" cy="3759202"/>
          </a:xfrm>
          <a:prstGeom prst="rect">
            <a:avLst/>
          </a:prstGeom>
          <a:ln w="76200">
            <a:solidFill>
              <a:srgbClr val="00FF00"/>
            </a:solidFill>
            <a:round/>
          </a:ln>
        </p:spPr>
      </p:pic>
      <p:pic>
        <p:nvPicPr>
          <p:cNvPr id="912" name="image27.jpeg" descr="https://encrypted-tbn0.gstatic.com/images?q=tbn:ANd9GcTZtxmnjWa3f9OiJ8hoEoxrn_7Lqm1fVew2aCk1Bq5kTRjf_Har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557212" y="1585912"/>
            <a:ext cx="2825751" cy="36433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916"/>
          <p:cNvGrpSpPr/>
          <p:nvPr/>
        </p:nvGrpSpPr>
        <p:grpSpPr>
          <a:xfrm>
            <a:off x="4705347" y="5373684"/>
            <a:ext cx="3274651" cy="792171"/>
            <a:chOff x="-1" y="0"/>
            <a:chExt cx="3274649" cy="792169"/>
          </a:xfrm>
        </p:grpSpPr>
        <p:sp>
          <p:nvSpPr>
            <p:cNvPr id="913" name="Shape 913"/>
            <p:cNvSpPr/>
            <p:nvPr/>
          </p:nvSpPr>
          <p:spPr>
            <a:xfrm>
              <a:off x="-2" y="-1"/>
              <a:ext cx="3274651" cy="79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468" y="21600"/>
                    <a:pt x="9979" y="21600"/>
                  </a:cubicBezTo>
                  <a:lnTo>
                    <a:pt x="11284" y="21600"/>
                  </a:lnTo>
                  <a:cubicBezTo>
                    <a:pt x="15835" y="21600"/>
                    <a:pt x="19809" y="14937"/>
                    <a:pt x="20946" y="5400"/>
                  </a:cubicBezTo>
                  <a:lnTo>
                    <a:pt x="21600" y="5400"/>
                  </a:lnTo>
                  <a:lnTo>
                    <a:pt x="20611" y="0"/>
                  </a:lnTo>
                  <a:lnTo>
                    <a:pt x="18987" y="5400"/>
                  </a:lnTo>
                  <a:lnTo>
                    <a:pt x="19640" y="5400"/>
                  </a:lnTo>
                  <a:cubicBezTo>
                    <a:pt x="18563" y="14430"/>
                    <a:pt x="14931" y="20943"/>
                    <a:pt x="10632" y="21554"/>
                  </a:cubicBezTo>
                  <a:cubicBezTo>
                    <a:pt x="5385" y="20809"/>
                    <a:pt x="1306" y="11381"/>
                    <a:pt x="1306" y="0"/>
                  </a:cubicBezTo>
                  <a:close/>
                </a:path>
              </a:pathLst>
            </a:custGeom>
            <a:solidFill>
              <a:srgbClr val="FF00FF"/>
            </a:solidFill>
            <a:ln w="25400" cap="flat">
              <a:solidFill>
                <a:srgbClr val="B05C0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-2" y="-1"/>
              <a:ext cx="1710779" cy="79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8552" y="21600"/>
                    <a:pt x="19100" y="21600"/>
                  </a:cubicBezTo>
                  <a:lnTo>
                    <a:pt x="21600" y="21600"/>
                  </a:lnTo>
                  <a:cubicBezTo>
                    <a:pt x="11051" y="21600"/>
                    <a:pt x="2500" y="11929"/>
                    <a:pt x="2500" y="0"/>
                  </a:cubicBezTo>
                  <a:close/>
                </a:path>
              </a:pathLst>
            </a:custGeom>
            <a:solidFill>
              <a:srgbClr val="CC00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 flipH="1">
              <a:off x="1677752" y="792166"/>
              <a:ext cx="33025" cy="4"/>
            </a:xfrm>
            <a:prstGeom prst="line">
              <a:avLst/>
            </a:prstGeom>
            <a:noFill/>
            <a:ln w="25400" cap="flat">
              <a:solidFill>
                <a:srgbClr val="B05C0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</p:grpSp>
      <p:grpSp>
        <p:nvGrpSpPr>
          <p:cNvPr id="3" name="Group 920"/>
          <p:cNvGrpSpPr/>
          <p:nvPr/>
        </p:nvGrpSpPr>
        <p:grpSpPr>
          <a:xfrm>
            <a:off x="1664892" y="5373684"/>
            <a:ext cx="3124599" cy="792171"/>
            <a:chOff x="-1" y="0"/>
            <a:chExt cx="3124598" cy="792169"/>
          </a:xfrm>
        </p:grpSpPr>
        <p:sp>
          <p:nvSpPr>
            <p:cNvPr id="917" name="Shape 917"/>
            <p:cNvSpPr/>
            <p:nvPr/>
          </p:nvSpPr>
          <p:spPr>
            <a:xfrm flipH="1">
              <a:off x="-2" y="-1"/>
              <a:ext cx="3124600" cy="79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4446" y="21600"/>
                    <a:pt x="9931" y="21600"/>
                  </a:cubicBezTo>
                  <a:lnTo>
                    <a:pt x="11300" y="21600"/>
                  </a:lnTo>
                  <a:cubicBezTo>
                    <a:pt x="15828" y="21600"/>
                    <a:pt x="19783" y="14937"/>
                    <a:pt x="20915" y="5400"/>
                  </a:cubicBezTo>
                  <a:lnTo>
                    <a:pt x="21600" y="5400"/>
                  </a:lnTo>
                  <a:lnTo>
                    <a:pt x="20547" y="0"/>
                  </a:lnTo>
                  <a:lnTo>
                    <a:pt x="18862" y="5400"/>
                  </a:lnTo>
                  <a:lnTo>
                    <a:pt x="19547" y="5400"/>
                  </a:lnTo>
                  <a:cubicBezTo>
                    <a:pt x="18478" y="14403"/>
                    <a:pt x="14880" y="20907"/>
                    <a:pt x="10616" y="21549"/>
                  </a:cubicBezTo>
                  <a:cubicBezTo>
                    <a:pt x="5409" y="20767"/>
                    <a:pt x="1369" y="11352"/>
                    <a:pt x="1369" y="0"/>
                  </a:cubicBezTo>
                  <a:close/>
                </a:path>
              </a:pathLst>
            </a:custGeom>
            <a:solidFill>
              <a:srgbClr val="FF00FF"/>
            </a:solidFill>
            <a:ln w="25400" cap="flat">
              <a:solidFill>
                <a:srgbClr val="B05C05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 flipH="1">
              <a:off x="1490011" y="-1"/>
              <a:ext cx="1634586" cy="79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1929"/>
                    <a:pt x="8499" y="21600"/>
                    <a:pt x="18984" y="21600"/>
                  </a:cubicBezTo>
                  <a:lnTo>
                    <a:pt x="21600" y="21600"/>
                  </a:lnTo>
                  <a:cubicBezTo>
                    <a:pt x="11116" y="21600"/>
                    <a:pt x="2616" y="11929"/>
                    <a:pt x="2616" y="0"/>
                  </a:cubicBezTo>
                  <a:close/>
                </a:path>
              </a:pathLst>
            </a:custGeom>
            <a:solidFill>
              <a:srgbClr val="CC00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1490011" y="792166"/>
              <a:ext cx="33007" cy="4"/>
            </a:xfrm>
            <a:prstGeom prst="line">
              <a:avLst/>
            </a:prstGeom>
            <a:noFill/>
            <a:ln w="25400" cap="flat">
              <a:solidFill>
                <a:srgbClr val="B05C05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/>
            </a:p>
          </p:txBody>
        </p:sp>
      </p:grpSp>
      <p:pic>
        <p:nvPicPr>
          <p:cNvPr id="923" name="image28.jpeg" descr="111111111111111111111.jpg"/>
          <p:cNvPicPr/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724275" y="4508500"/>
            <a:ext cx="2143125" cy="2143125"/>
          </a:xfrm>
          <a:prstGeom prst="rect">
            <a:avLst/>
          </a:prstGeom>
          <a:ln w="12700">
            <a:miter lim="400000"/>
          </a:ln>
        </p:spPr>
      </p:pic>
      <p:sp>
        <p:nvSpPr>
          <p:cNvPr id="924" name="Shape 924"/>
          <p:cNvSpPr/>
          <p:nvPr/>
        </p:nvSpPr>
        <p:spPr>
          <a:xfrm>
            <a:off x="6227762" y="4941887"/>
            <a:ext cx="1439866" cy="88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/>
            </a:pPr>
            <a:r>
              <a:rPr b="1"/>
              <a:t>Mensaje claro y sencillo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1988840"/>
            <a:ext cx="189026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esquemas</a:t>
            </a:r>
            <a:endParaRPr lang="en-US" dirty="0"/>
          </a:p>
        </p:txBody>
      </p:sp>
      <p:pic>
        <p:nvPicPr>
          <p:cNvPr id="5" name="Picture 4" descr="images-9.jpe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1633364" cy="1633364"/>
          </a:xfrm>
          <a:prstGeom prst="rect">
            <a:avLst/>
          </a:prstGeom>
        </p:spPr>
      </p:pic>
      <p:sp>
        <p:nvSpPr>
          <p:cNvPr id="23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image3.jpeg" descr="C:\Users\wdtoledo\Desktop\mis documentos\logo hepatitis.jpg"/>
          <p:cNvPicPr/>
          <p:nvPr/>
        </p:nvPicPr>
        <p:blipFill>
          <a:blip r:embed="rId12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" grpId="0" animBg="1"/>
      <p:bldP spid="924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image27.jpeg" descr="https://encrypted-tbn0.gstatic.com/images?q=tbn:ANd9GcTZtxmnjWa3f9OiJ8hoEoxrn_7Lqm1fVew2aCk1Bq5kTRjf_Har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659560" y="1206500"/>
            <a:ext cx="1890716" cy="2438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8" name="image29.jpeg" descr="huge-crowd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2237" y="2127250"/>
            <a:ext cx="5889627" cy="3533775"/>
          </a:xfrm>
          <a:prstGeom prst="rect">
            <a:avLst/>
          </a:prstGeom>
          <a:ln w="12700">
            <a:miter lim="400000"/>
          </a:ln>
        </p:spPr>
      </p:pic>
      <p:sp>
        <p:nvSpPr>
          <p:cNvPr id="929" name="Shape 929"/>
          <p:cNvSpPr/>
          <p:nvPr/>
        </p:nvSpPr>
        <p:spPr>
          <a:xfrm>
            <a:off x="437623" y="1557337"/>
            <a:ext cx="5142489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2800" dirty="0">
                <a:latin typeface="Arial"/>
                <a:cs typeface="Arial"/>
              </a:rPr>
              <a:t>Lobby de los pacientes con VIH</a:t>
            </a:r>
          </a:p>
        </p:txBody>
      </p:sp>
      <p:pic>
        <p:nvPicPr>
          <p:cNvPr id="930" name="image30.jpeg" descr="small group people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284662" y="3429000"/>
            <a:ext cx="4286254" cy="2800350"/>
          </a:xfrm>
          <a:prstGeom prst="rect">
            <a:avLst/>
          </a:prstGeom>
          <a:ln w="12700">
            <a:miter lim="400000"/>
          </a:ln>
        </p:spPr>
      </p:pic>
      <p:sp>
        <p:nvSpPr>
          <p:cNvPr id="931" name="Shape 931"/>
          <p:cNvSpPr/>
          <p:nvPr/>
        </p:nvSpPr>
        <p:spPr>
          <a:xfrm>
            <a:off x="3851920" y="6360367"/>
            <a:ext cx="5013091" cy="369332"/>
          </a:xfrm>
          <a:prstGeom prst="rect">
            <a:avLst/>
          </a:prstGeom>
          <a:solidFill>
            <a:srgbClr val="FFFFFF"/>
          </a:solidFill>
          <a:ln w="25400">
            <a:solidFill>
              <a:srgbClr val="9F2936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/>
            </a:pPr>
            <a:r>
              <a:rPr sz="2400" dirty="0">
                <a:latin typeface="Arial"/>
                <a:cs typeface="Arial"/>
              </a:rPr>
              <a:t>Lobby de los pacientes con Hepatitis</a:t>
            </a:r>
          </a:p>
        </p:txBody>
      </p:sp>
      <p:sp>
        <p:nvSpPr>
          <p:cNvPr id="932" name="Shape 932"/>
          <p:cNvSpPr/>
          <p:nvPr/>
        </p:nvSpPr>
        <p:spPr>
          <a:xfrm>
            <a:off x="179387" y="6308723"/>
            <a:ext cx="3168651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Cortesía de J Feld</a:t>
            </a: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" grpId="0" animBg="1" advAuto="0"/>
      <p:bldP spid="931" grpId="0" animBg="1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image33.png"/>
          <p:cNvPicPr/>
          <p:nvPr/>
        </p:nvPicPr>
        <p:blipFill>
          <a:blip r:embed="rId4" cstate="print">
            <a:extLst/>
          </a:blip>
          <a:srcRect l="1016" t="2783" r="2938" b="42994"/>
          <a:stretch>
            <a:fillRect/>
          </a:stretch>
        </p:blipFill>
        <p:spPr>
          <a:xfrm>
            <a:off x="428624" y="1636712"/>
            <a:ext cx="8320089" cy="4456114"/>
          </a:xfrm>
          <a:prstGeom prst="rect">
            <a:avLst/>
          </a:prstGeom>
          <a:ln w="12700">
            <a:miter lim="400000"/>
          </a:ln>
        </p:spPr>
      </p:pic>
      <p:sp>
        <p:nvSpPr>
          <p:cNvPr id="938" name="Shape 938"/>
          <p:cNvSpPr/>
          <p:nvPr/>
        </p:nvSpPr>
        <p:spPr>
          <a:xfrm>
            <a:off x="3779837" y="2349500"/>
            <a:ext cx="4968879" cy="3743325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" name="image33.png"/>
          <p:cNvPicPr/>
          <p:nvPr/>
        </p:nvPicPr>
        <p:blipFill>
          <a:blip r:embed="rId4" cstate="print">
            <a:extLst/>
          </a:blip>
          <a:srcRect l="1016" t="2783" r="2938" b="42994"/>
          <a:stretch>
            <a:fillRect/>
          </a:stretch>
        </p:blipFill>
        <p:spPr>
          <a:xfrm>
            <a:off x="428624" y="1636712"/>
            <a:ext cx="8320089" cy="445611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>
            <a:spLocks noGrp="1"/>
          </p:cNvSpPr>
          <p:nvPr>
            <p:ph type="body" idx="4294967295"/>
          </p:nvPr>
        </p:nvSpPr>
        <p:spPr>
          <a:xfrm>
            <a:off x="914400" y="1844675"/>
            <a:ext cx="8229600" cy="2232025"/>
          </a:xfrm>
          <a:prstGeom prst="rect">
            <a:avLst/>
          </a:prstGeom>
          <a:solidFill>
            <a:srgbClr val="262626"/>
          </a:solidFill>
        </p:spPr>
        <p:txBody>
          <a:bodyPr lIns="0" tIns="0" rIns="0" bIns="0">
            <a:normAutofit/>
          </a:bodyPr>
          <a:lstStyle/>
          <a:p>
            <a:pPr marL="609600" lvl="0" indent="-609600">
              <a:spcBef>
                <a:spcPts val="500"/>
              </a:spcBef>
              <a:buClr>
                <a:srgbClr val="CC00CC"/>
              </a:buClr>
              <a:buFont typeface="Wingdings"/>
              <a:buChar char="❑"/>
              <a:defRPr sz="180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Integrantes de la Comisión general asesora</a:t>
            </a:r>
            <a:r>
              <a: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293979" lvl="0" indent="-293979">
              <a:spcBef>
                <a:spcPts val="400"/>
              </a:spcBef>
              <a:buClr>
                <a:srgbClr val="CC00CC"/>
              </a:buClr>
              <a:buSzPct val="88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000">
                <a:latin typeface="Calibri"/>
                <a:ea typeface="Calibri"/>
                <a:cs typeface="Calibri"/>
                <a:sym typeface="Calibri"/>
              </a:rPr>
              <a:t>Representantes de </a:t>
            </a:r>
            <a:r>
              <a:rPr sz="2000" b="1">
                <a:latin typeface="Calibri"/>
                <a:ea typeface="Calibri"/>
                <a:cs typeface="Calibri"/>
                <a:sym typeface="Calibri"/>
              </a:rPr>
              <a:t>programas del Ministerio de Salud </a:t>
            </a:r>
            <a:r>
              <a:rPr sz="2000">
                <a:latin typeface="Calibri"/>
                <a:ea typeface="Calibri"/>
                <a:cs typeface="Calibri"/>
                <a:sym typeface="Calibri"/>
              </a:rPr>
              <a:t>(Dirección de epidemiología, PRONACEI, Plan Nacional de Sangre)</a:t>
            </a:r>
          </a:p>
          <a:p>
            <a:pPr marL="293979" lvl="0" indent="-293979">
              <a:spcBef>
                <a:spcPts val="400"/>
              </a:spcBef>
              <a:buClr>
                <a:srgbClr val="CC00CC"/>
              </a:buClr>
              <a:buSzPct val="88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000" b="1">
                <a:latin typeface="Calibri"/>
                <a:ea typeface="Calibri"/>
                <a:cs typeface="Calibri"/>
                <a:sym typeface="Calibri"/>
              </a:rPr>
              <a:t>Sociedades Científicas </a:t>
            </a:r>
            <a:r>
              <a:rPr sz="2000">
                <a:latin typeface="Calibri"/>
                <a:ea typeface="Calibri"/>
                <a:cs typeface="Calibri"/>
                <a:sym typeface="Calibri"/>
              </a:rPr>
              <a:t>(AAEEH, SADI, SAP, SADIP, SAT)</a:t>
            </a:r>
          </a:p>
          <a:p>
            <a:pPr marL="293979" lvl="0" indent="-293979">
              <a:spcBef>
                <a:spcPts val="400"/>
              </a:spcBef>
              <a:buClr>
                <a:srgbClr val="CC00CC"/>
              </a:buClr>
              <a:buSzPct val="88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000" b="1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Sociedad Civil </a:t>
            </a:r>
          </a:p>
          <a:p>
            <a:pPr marL="293979" lvl="0" indent="-293979">
              <a:spcBef>
                <a:spcPts val="400"/>
              </a:spcBef>
              <a:buClr>
                <a:srgbClr val="CC00CC"/>
              </a:buClr>
              <a:buSzPct val="88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000">
                <a:latin typeface="Calibri"/>
                <a:ea typeface="Calibri"/>
                <a:cs typeface="Calibri"/>
                <a:sym typeface="Calibri"/>
              </a:rPr>
              <a:t>Representante de la </a:t>
            </a:r>
            <a:r>
              <a:rPr sz="2000" b="1">
                <a:latin typeface="Calibri"/>
                <a:ea typeface="Calibri"/>
                <a:cs typeface="Calibri"/>
                <a:sym typeface="Calibri"/>
              </a:rPr>
              <a:t>OPS</a:t>
            </a:r>
            <a:r>
              <a:rPr sz="2000">
                <a:latin typeface="Calibri"/>
                <a:ea typeface="Calibri"/>
                <a:cs typeface="Calibri"/>
                <a:sym typeface="Calibri"/>
              </a:rPr>
              <a:t> para la Argentina.</a:t>
            </a:r>
          </a:p>
        </p:txBody>
      </p:sp>
      <p:pic>
        <p:nvPicPr>
          <p:cNvPr id="957" name="image31.jpeg" descr="easl-liver-congress-ILC-2014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31837" y="4581525"/>
            <a:ext cx="6000752" cy="19240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960"/>
          <p:cNvGrpSpPr/>
          <p:nvPr/>
        </p:nvGrpSpPr>
        <p:grpSpPr>
          <a:xfrm>
            <a:off x="6711950" y="4968875"/>
            <a:ext cx="2200275" cy="835025"/>
            <a:chOff x="0" y="0"/>
            <a:chExt cx="2200275" cy="835025"/>
          </a:xfrm>
        </p:grpSpPr>
        <p:pic>
          <p:nvPicPr>
            <p:cNvPr id="958" name="image38.png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0" y="0"/>
              <a:ext cx="2200275" cy="835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59" name="Shape 959"/>
            <p:cNvSpPr/>
            <p:nvPr/>
          </p:nvSpPr>
          <p:spPr>
            <a:xfrm>
              <a:off x="92075" y="57147"/>
              <a:ext cx="2016125" cy="667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lvl="0" algn="ctr"/>
              <a:r>
                <a: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Charles Gore </a:t>
              </a:r>
              <a:endParaRPr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(World Alliance)</a:t>
              </a:r>
            </a:p>
          </p:txBody>
        </p:sp>
      </p:grpSp>
      <p:pic>
        <p:nvPicPr>
          <p:cNvPr id="963" name="image27.jpeg" descr="https://encrypted-tbn0.gstatic.com/images?q=tbn:ANd9GcTZtxmnjWa3f9OiJ8hoEoxrn_7Lqm1fVew2aCk1Bq5kTRjf_Har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380285" y="1484312"/>
            <a:ext cx="1220791" cy="157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79375" y="862682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lipse"/>
          <p:cNvSpPr/>
          <p:nvPr/>
        </p:nvSpPr>
        <p:spPr>
          <a:xfrm>
            <a:off x="5429256" y="2070538"/>
            <a:ext cx="1785950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03" name="image2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42910" y="1916832"/>
            <a:ext cx="7924800" cy="3810007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hape 705"/>
          <p:cNvSpPr/>
          <p:nvPr/>
        </p:nvSpPr>
        <p:spPr>
          <a:xfrm>
            <a:off x="1295400" y="5826123"/>
            <a:ext cx="7315200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Infected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Diagnosed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Referred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HCV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RNA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Treated      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‘Cure’</a:t>
            </a:r>
          </a:p>
          <a:p>
            <a:pPr lvl="0" defTabSz="457200"/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dirty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care        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dirty="0" smtClean="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rPr>
              <a:t>test</a:t>
            </a:r>
            <a:endParaRPr dirty="0">
              <a:solidFill>
                <a:srgbClr val="1F26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Shape 706"/>
          <p:cNvSpPr/>
          <p:nvPr/>
        </p:nvSpPr>
        <p:spPr>
          <a:xfrm rot="16200000">
            <a:off x="-659135" y="3707131"/>
            <a:ext cx="2286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F2650"/>
                </a:solidFill>
              </a:rPr>
              <a:t>X1000 persons </a:t>
            </a:r>
          </a:p>
        </p:txBody>
      </p:sp>
      <p:sp>
        <p:nvSpPr>
          <p:cNvPr id="707" name="Shape 707"/>
          <p:cNvSpPr/>
          <p:nvPr/>
        </p:nvSpPr>
        <p:spPr>
          <a:xfrm>
            <a:off x="3000364" y="3633787"/>
            <a:ext cx="762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50%</a:t>
            </a:r>
          </a:p>
        </p:txBody>
      </p:sp>
      <p:sp>
        <p:nvSpPr>
          <p:cNvPr id="708" name="Shape 708"/>
          <p:cNvSpPr/>
          <p:nvPr/>
        </p:nvSpPr>
        <p:spPr>
          <a:xfrm>
            <a:off x="4000496" y="4143380"/>
            <a:ext cx="1066800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32-38%</a:t>
            </a:r>
          </a:p>
        </p:txBody>
      </p:sp>
      <p:sp>
        <p:nvSpPr>
          <p:cNvPr id="709" name="Shape 709"/>
          <p:cNvSpPr/>
          <p:nvPr/>
        </p:nvSpPr>
        <p:spPr>
          <a:xfrm>
            <a:off x="5143504" y="4500570"/>
            <a:ext cx="1143004" cy="35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F2650"/>
                </a:solidFill>
              </a:rPr>
              <a:t>20-23%</a:t>
            </a:r>
          </a:p>
        </p:txBody>
      </p:sp>
      <p:sp>
        <p:nvSpPr>
          <p:cNvPr id="710" name="Shape 710"/>
          <p:cNvSpPr/>
          <p:nvPr/>
        </p:nvSpPr>
        <p:spPr>
          <a:xfrm>
            <a:off x="6357950" y="4286256"/>
            <a:ext cx="100013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457200">
              <a:defRPr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s-AR" dirty="0" smtClean="0">
                <a:solidFill>
                  <a:srgbClr val="1F2650"/>
                </a:solidFill>
              </a:rPr>
              <a:t>20-23%</a:t>
            </a:r>
            <a:r>
              <a:rPr dirty="0" smtClean="0">
                <a:solidFill>
                  <a:srgbClr val="1F2650"/>
                </a:solidFill>
              </a:rPr>
              <a:t>%</a:t>
            </a:r>
            <a:endParaRPr dirty="0">
              <a:solidFill>
                <a:srgbClr val="1F2650"/>
              </a:solidFill>
            </a:endParaRPr>
          </a:p>
        </p:txBody>
      </p:sp>
      <p:sp>
        <p:nvSpPr>
          <p:cNvPr id="712" name="Shape 712"/>
          <p:cNvSpPr/>
          <p:nvPr/>
        </p:nvSpPr>
        <p:spPr>
          <a:xfrm flipV="1">
            <a:off x="2043111" y="2204864"/>
            <a:ext cx="5481217" cy="31921"/>
          </a:xfrm>
          <a:prstGeom prst="line">
            <a:avLst/>
          </a:prstGeom>
          <a:ln w="38100">
            <a:solidFill>
              <a:srgbClr val="9F2936"/>
            </a:solidFill>
            <a:round/>
            <a:tailEnd type="triangle"/>
          </a:ln>
        </p:spPr>
        <p:txBody>
          <a:bodyPr lIns="0" tIns="0" rIns="0" bIns="0"/>
          <a:lstStyle/>
          <a:p>
            <a:pPr lvl="0" defTabSz="457200">
              <a:defRPr sz="12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228600" y="6575523"/>
            <a:ext cx="76962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457200">
              <a:defRPr sz="1000">
                <a:solidFill>
                  <a:srgbClr val="1F265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1000" dirty="0">
                <a:solidFill>
                  <a:srgbClr val="660066"/>
                </a:solidFill>
              </a:rPr>
              <a:t>Holmberg S, N Engl J Med 2013; 368: 1859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429388" y="4857760"/>
            <a:ext cx="57150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"/>
          <p:cNvSpPr/>
          <p:nvPr/>
        </p:nvSpPr>
        <p:spPr>
          <a:xfrm>
            <a:off x="7572396" y="2428868"/>
            <a:ext cx="571504" cy="292895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5357818" y="228964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No depende de la disponibilidad de drogas</a:t>
            </a:r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7572396" y="4857760"/>
            <a:ext cx="571504" cy="64294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7 Rectángulo"/>
          <p:cNvSpPr>
            <a:spLocks noChangeArrowheads="1"/>
          </p:cNvSpPr>
          <p:nvPr/>
        </p:nvSpPr>
        <p:spPr bwMode="auto">
          <a:xfrm>
            <a:off x="79375" y="1294730"/>
            <a:ext cx="8882063" cy="460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MX" sz="18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13 CuadroTexto"/>
          <p:cNvSpPr txBox="1"/>
          <p:nvPr/>
        </p:nvSpPr>
        <p:spPr>
          <a:xfrm>
            <a:off x="500034" y="40466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solidFill>
                  <a:srgbClr val="0070C0"/>
                </a:solidFill>
                <a:latin typeface="Book Antiqua" pitchFamily="18" charset="0"/>
              </a:rPr>
              <a:t>Conclusiones</a:t>
            </a:r>
          </a:p>
        </p:txBody>
      </p:sp>
      <p:pic>
        <p:nvPicPr>
          <p:cNvPr id="24" name="image3.jpeg" descr="C:\Users\wdtoledo\Desktop\mis documentos\logo hepatitis.jpg"/>
          <p:cNvPicPr/>
          <p:nvPr/>
        </p:nvPicPr>
        <p:blipFill>
          <a:blip r:embed="rId5" cstate="print">
            <a:extLst/>
          </a:blip>
          <a:srcRect l="26420" t="1823" r="804" b="39689"/>
          <a:stretch>
            <a:fillRect/>
          </a:stretch>
        </p:blipFill>
        <p:spPr>
          <a:xfrm>
            <a:off x="107946" y="6351587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303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12" grpId="0" animBg="1"/>
      <p:bldP spid="17" grpId="0" animBg="1"/>
      <p:bldP spid="2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395288" y="92868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AR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Programa </a:t>
            </a:r>
            <a:r>
              <a:rPr lang="es-AR" sz="3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Nacional de Control de las Hepatitis Virales</a:t>
            </a:r>
          </a:p>
        </p:txBody>
      </p:sp>
      <p:sp>
        <p:nvSpPr>
          <p:cNvPr id="48131" name="3 Rectángulo"/>
          <p:cNvSpPr>
            <a:spLocks noChangeArrowheads="1"/>
          </p:cNvSpPr>
          <p:nvPr/>
        </p:nvSpPr>
        <p:spPr bwMode="auto">
          <a:xfrm>
            <a:off x="0" y="228600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Teléfonos: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011 4384-0324/0325 </a:t>
            </a:r>
            <a:r>
              <a:rPr lang="es-ES" altLang="es-AR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int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130/133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Fax: 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011 4379-9210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s-ES" altLang="es-A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s-ES" altLang="es-A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E-mail:</a:t>
            </a:r>
            <a:r>
              <a:rPr lang="es-ES" altLang="es-A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altLang="es-AR" sz="2800" b="1" dirty="0" err="1">
                <a:solidFill>
                  <a:srgbClr val="FF6600"/>
                </a:solidFill>
              </a:rPr>
              <a:t>pnhepatitis</a:t>
            </a:r>
            <a:r>
              <a:rPr lang="es-ES" altLang="es-AR" sz="2800" b="1" dirty="0" err="1" smtClean="0">
                <a:solidFill>
                  <a:srgbClr val="FF6600"/>
                </a:solidFill>
              </a:rPr>
              <a:t>@gmail.com</a:t>
            </a:r>
            <a:endParaRPr lang="es-AR" altLang="es-AR" sz="2800" b="1" dirty="0">
              <a:solidFill>
                <a:srgbClr val="FF6600"/>
              </a:solidFill>
            </a:endParaRPr>
          </a:p>
        </p:txBody>
      </p:sp>
      <p:pic>
        <p:nvPicPr>
          <p:cNvPr id="46084" name="Picture 3" descr="C:\Users\wdtoledo\Desktop\mis documentos\logo hepatitis.jpg"/>
          <p:cNvPicPr>
            <a:picLocks noChangeAspect="1" noChangeArrowheads="1"/>
          </p:cNvPicPr>
          <p:nvPr/>
        </p:nvPicPr>
        <p:blipFill>
          <a:blip r:embed="rId4" cstate="print"/>
          <a:srcRect l="26421" t="1823" r="806" b="39690"/>
          <a:stretch>
            <a:fillRect/>
          </a:stretch>
        </p:blipFill>
        <p:spPr bwMode="auto">
          <a:xfrm>
            <a:off x="2643188" y="4929188"/>
            <a:ext cx="36560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 txBox="1">
            <a:spLocks/>
          </p:cNvSpPr>
          <p:nvPr/>
        </p:nvSpPr>
        <p:spPr bwMode="auto">
          <a:xfrm>
            <a:off x="533400" y="6858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>
                <a:solidFill>
                  <a:srgbClr val="0070C0"/>
                </a:solidFill>
              </a:rPr>
              <a:t>Circuito de solicitud de tratamientos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4149214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 txBox="1">
            <a:spLocks/>
          </p:cNvSpPr>
          <p:nvPr/>
        </p:nvSpPr>
        <p:spPr bwMode="auto">
          <a:xfrm>
            <a:off x="533400" y="6858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>
                <a:solidFill>
                  <a:srgbClr val="0070C0"/>
                </a:solidFill>
              </a:rPr>
              <a:t>Circuito de solicitud de tratamientos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3 Conector recto de flecha"/>
          <p:cNvCxnSpPr>
            <a:endCxn id="5" idx="3"/>
          </p:cNvCxnSpPr>
          <p:nvPr/>
        </p:nvCxnSpPr>
        <p:spPr>
          <a:xfrm flipH="1">
            <a:off x="6588125" y="5661025"/>
            <a:ext cx="863600" cy="611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4067175" y="5949950"/>
            <a:ext cx="2520950" cy="64611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/>
              <a:t>Notificación al médico y la jurisdicción</a:t>
            </a:r>
          </a:p>
        </p:txBody>
      </p:sp>
      <p:cxnSp>
        <p:nvCxnSpPr>
          <p:cNvPr id="8" name="7 Conector recto de flecha"/>
          <p:cNvCxnSpPr>
            <a:stCxn id="5" idx="1"/>
          </p:cNvCxnSpPr>
          <p:nvPr/>
        </p:nvCxnSpPr>
        <p:spPr>
          <a:xfrm flipH="1" flipV="1">
            <a:off x="1908175" y="5661025"/>
            <a:ext cx="2159000" cy="6111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 flipV="1">
            <a:off x="3779838" y="5589588"/>
            <a:ext cx="287337" cy="6572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28246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 txBox="1">
            <a:spLocks/>
          </p:cNvSpPr>
          <p:nvPr/>
        </p:nvSpPr>
        <p:spPr bwMode="auto">
          <a:xfrm>
            <a:off x="457200" y="990600"/>
            <a:ext cx="8229600" cy="7921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sz="3600" b="1">
                <a:solidFill>
                  <a:srgbClr val="758085"/>
                </a:solidFill>
                <a:latin typeface="Arial" charset="0"/>
              </a:rPr>
              <a:t>Circuito de entrega de medicación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56031466"/>
              </p:ext>
            </p:extLst>
          </p:nvPr>
        </p:nvGraphicFramePr>
        <p:xfrm>
          <a:off x="304800" y="162880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611188" y="2060575"/>
            <a:ext cx="2520950" cy="646113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>
                <a:solidFill>
                  <a:srgbClr val="FFFFFF"/>
                </a:solidFill>
              </a:rPr>
              <a:t>Pedido desde la jurisdicción (bimensual)</a:t>
            </a: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908175" y="2781300"/>
            <a:ext cx="0" cy="431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3.jpeg" descr="C:\Users\wdtoledo\Desktop\mis documentos\logo hepatitis.jpg"/>
          <p:cNvPicPr/>
          <p:nvPr/>
        </p:nvPicPr>
        <p:blipFill>
          <a:blip r:embed="rId7" cstate="print">
            <a:extLst/>
          </a:blip>
          <a:srcRect l="26420" t="1823" r="804" b="39689"/>
          <a:stretch>
            <a:fillRect/>
          </a:stretch>
        </p:blipFill>
        <p:spPr>
          <a:xfrm>
            <a:off x="323174" y="6207840"/>
            <a:ext cx="2160594" cy="3175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63958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5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6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7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8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9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0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5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6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7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8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49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0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2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3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54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2247</Words>
  <Application>Microsoft Macintosh PowerPoint</Application>
  <PresentationFormat>On-screen Show (4:3)</PresentationFormat>
  <Paragraphs>478</Paragraphs>
  <Slides>68</Slides>
  <Notes>14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1_Tema de Office</vt:lpstr>
      <vt:lpstr>Chart</vt:lpstr>
      <vt:lpstr>Worksheet</vt:lpstr>
      <vt:lpstr>PowerPoint Presentation</vt:lpstr>
      <vt:lpstr>PowerPoint Presentation</vt:lpstr>
      <vt:lpstr>Creación del Programa Nacional de Control de las Hepatitis Virales.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Actualmente en el mundo, muy pocos pacientes llegan a recibir tratamiento.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Programa Nacional de Control de las Hepatitis Virales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Joaquin Solari</dc:creator>
  <cp:lastModifiedBy>Joaquin Solari</cp:lastModifiedBy>
  <cp:revision>79</cp:revision>
  <dcterms:created xsi:type="dcterms:W3CDTF">2015-08-12T13:41:15Z</dcterms:created>
  <dcterms:modified xsi:type="dcterms:W3CDTF">2015-12-01T11:33:15Z</dcterms:modified>
</cp:coreProperties>
</file>