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8"/>
  </p:notesMasterIdLst>
  <p:sldIdLst>
    <p:sldId id="296" r:id="rId2"/>
    <p:sldId id="326" r:id="rId3"/>
    <p:sldId id="369" r:id="rId4"/>
    <p:sldId id="327" r:id="rId5"/>
    <p:sldId id="371" r:id="rId6"/>
    <p:sldId id="376" r:id="rId7"/>
    <p:sldId id="378" r:id="rId8"/>
    <p:sldId id="370" r:id="rId9"/>
    <p:sldId id="375" r:id="rId10"/>
    <p:sldId id="377" r:id="rId11"/>
    <p:sldId id="380" r:id="rId12"/>
    <p:sldId id="374" r:id="rId13"/>
    <p:sldId id="382" r:id="rId14"/>
    <p:sldId id="379" r:id="rId15"/>
    <p:sldId id="373" r:id="rId16"/>
    <p:sldId id="386" r:id="rId17"/>
    <p:sldId id="383" r:id="rId18"/>
    <p:sldId id="387" r:id="rId19"/>
    <p:sldId id="384" r:id="rId20"/>
    <p:sldId id="372" r:id="rId21"/>
    <p:sldId id="388" r:id="rId22"/>
    <p:sldId id="390" r:id="rId23"/>
    <p:sldId id="391" r:id="rId24"/>
    <p:sldId id="389" r:id="rId25"/>
    <p:sldId id="323" r:id="rId26"/>
    <p:sldId id="381" r:id="rId2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11" autoAdjust="0"/>
  </p:normalViewPr>
  <p:slideViewPr>
    <p:cSldViewPr>
      <p:cViewPr varScale="1">
        <p:scale>
          <a:sx n="60" d="100"/>
          <a:sy n="60" d="100"/>
        </p:scale>
        <p:origin x="-15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A7F8C-A3C2-4795-B7CA-7793A6BAF82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141685B-18AD-4339-AE14-25CF6F97DE15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Investigación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B399F128-8DBC-4851-BF07-A08C3316127D}" type="parTrans" cxnId="{394B6001-7D9F-4C4E-88DB-B9DA787FA971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F8D4F640-7F02-4C35-9613-468678D94CAF}" type="sibTrans" cxnId="{394B6001-7D9F-4C4E-88DB-B9DA787FA971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CEBA34D1-5466-4412-A2D7-B25FCE38E1B7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Analítica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E3442972-CAF5-4B78-9CB3-121C5ECB16EF}" type="parTrans" cxnId="{7172908D-0948-4EC1-9CE1-0E6DBFB076CE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572BE849-9C94-4FBA-8F83-3A75C656AE8F}" type="sibTrans" cxnId="{7172908D-0948-4EC1-9CE1-0E6DBFB076CE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DE2935EC-A840-46C1-BF18-FFE1260AEDDF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Evaluación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8310080F-1379-479F-BD91-9449EAA1D2DA}" type="parTrans" cxnId="{7097DA11-AC37-4A44-B72E-57AC8C64A51B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DB70153D-070E-4787-BD3F-05854C559ABD}" type="sibTrans" cxnId="{7097DA11-AC37-4A44-B72E-57AC8C64A51B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0A387412-3055-426D-B44E-B7736AAC2F1A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Vigilancia</a:t>
          </a:r>
        </a:p>
      </dgm:t>
    </dgm:pt>
    <dgm:pt modelId="{CC344251-BDF5-4E5B-8982-3BC7E72B38C4}" type="parTrans" cxnId="{0066D8E9-9FDD-41FB-9F07-66B6CB027553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2B9C491B-A3BA-4E2D-A8BB-541F9F795E68}" type="sibTrans" cxnId="{0066D8E9-9FDD-41FB-9F07-66B6CB027553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0EB960C5-8BAF-453D-A7B1-8614C621BCB2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Descriptiva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00942AEE-7A59-4017-867C-D80023B20AE0}" type="parTrans" cxnId="{57F09DDC-1E4B-4B5E-908D-B7C410A93117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F9BF474D-CDFC-4D92-BD92-36D1E84A7001}" type="sibTrans" cxnId="{57F09DDC-1E4B-4B5E-908D-B7C410A93117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564ED998-171B-4DBD-9F1E-7AAE2C0F268B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Detección y control de brotes</a:t>
          </a:r>
        </a:p>
      </dgm:t>
    </dgm:pt>
    <dgm:pt modelId="{1F3ECE90-E02A-4ACD-ADB8-477FC74033B0}" type="parTrans" cxnId="{3B2C7F46-0FD2-48E4-BE10-B2A3BAAF2FB0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DCF85C4D-4BAC-43E1-B411-B4288CEB0883}" type="sibTrans" cxnId="{3B2C7F46-0FD2-48E4-BE10-B2A3BAAF2FB0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8265C2E3-9D83-476A-9EAA-EFC2528E7AAD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Intervenciones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E1678929-3543-402A-8AF5-9790D980EDC1}" type="parTrans" cxnId="{6380C4F2-13F3-49DE-9E64-37F78E070BAE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4AD656FD-530E-4651-8551-5215B8B2EC4C}" type="sibTrans" cxnId="{6380C4F2-13F3-49DE-9E64-37F78E070BAE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4C6FC938-A564-4414-8E17-0A83075AEC29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Programas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ABED6C84-732E-413A-A197-4477DE5C3655}" type="parTrans" cxnId="{6DD6FC0B-335D-4E3A-A6FE-2C2D5ED710D1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DC7CA9FA-B3FB-45F6-A626-873BAC882E3D}" type="sibTrans" cxnId="{6DD6FC0B-335D-4E3A-A6FE-2C2D5ED710D1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085C50B0-AB95-494A-AF75-B5511935F6C2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Prevención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6C9FD0AE-F66D-4689-B11D-46726B097B04}" type="parTrans" cxnId="{27212664-E3B7-4E40-8A22-6DE08AC604BF}">
      <dgm:prSet/>
      <dgm:spPr/>
      <dgm:t>
        <a:bodyPr/>
        <a:lstStyle/>
        <a:p>
          <a:endParaRPr lang="es-AR"/>
        </a:p>
      </dgm:t>
    </dgm:pt>
    <dgm:pt modelId="{209D5AFE-FCDE-4056-B8E0-8843911D6B28}" type="sibTrans" cxnId="{27212664-E3B7-4E40-8A22-6DE08AC604BF}">
      <dgm:prSet/>
      <dgm:spPr/>
      <dgm:t>
        <a:bodyPr/>
        <a:lstStyle/>
        <a:p>
          <a:endParaRPr lang="es-AR"/>
        </a:p>
      </dgm:t>
    </dgm:pt>
    <dgm:pt modelId="{1D2353AE-2140-4DB0-937E-3039E0E24171}" type="pres">
      <dgm:prSet presAssocID="{2F8A7F8C-A3C2-4795-B7CA-7793A6BAF8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67D3B42-1C36-478D-BAA8-8EC4B234B21D}" type="pres">
      <dgm:prSet presAssocID="{A141685B-18AD-4339-AE14-25CF6F97DE15}" presName="parentLin" presStyleCnt="0"/>
      <dgm:spPr/>
    </dgm:pt>
    <dgm:pt modelId="{AF9BCDAC-FD55-4C23-9EE3-B7BBFF1DD76A}" type="pres">
      <dgm:prSet presAssocID="{A141685B-18AD-4339-AE14-25CF6F97DE15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92496850-F985-41C7-90DB-081F9736BB0A}" type="pres">
      <dgm:prSet presAssocID="{A141685B-18AD-4339-AE14-25CF6F97DE15}" presName="parentText" presStyleLbl="node1" presStyleIdx="0" presStyleCnt="4" custScaleX="11102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47F257F-F980-42C7-B6E7-25934B891008}" type="pres">
      <dgm:prSet presAssocID="{A141685B-18AD-4339-AE14-25CF6F97DE15}" presName="negativeSpace" presStyleCnt="0"/>
      <dgm:spPr/>
    </dgm:pt>
    <dgm:pt modelId="{703D14B8-8529-45D0-9D44-168A84253283}" type="pres">
      <dgm:prSet presAssocID="{A141685B-18AD-4339-AE14-25CF6F97DE15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37F3CBF-BB17-4D99-A1D5-50E8D2C67A87}" type="pres">
      <dgm:prSet presAssocID="{F8D4F640-7F02-4C35-9613-468678D94CAF}" presName="spaceBetweenRectangles" presStyleCnt="0"/>
      <dgm:spPr/>
    </dgm:pt>
    <dgm:pt modelId="{0EBBE9F4-C8A2-4F58-89E5-401307F4BA9E}" type="pres">
      <dgm:prSet presAssocID="{0A387412-3055-426D-B44E-B7736AAC2F1A}" presName="parentLin" presStyleCnt="0"/>
      <dgm:spPr/>
    </dgm:pt>
    <dgm:pt modelId="{F1F33824-D889-40D3-A93B-3CA8514F2488}" type="pres">
      <dgm:prSet presAssocID="{0A387412-3055-426D-B44E-B7736AAC2F1A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601C3221-D4A2-423D-811D-4033D01A8F55}" type="pres">
      <dgm:prSet presAssocID="{0A387412-3055-426D-B44E-B7736AAC2F1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0CCBCF2-BEBB-4BE7-950E-3F19701BBAD0}" type="pres">
      <dgm:prSet presAssocID="{0A387412-3055-426D-B44E-B7736AAC2F1A}" presName="negativeSpace" presStyleCnt="0"/>
      <dgm:spPr/>
    </dgm:pt>
    <dgm:pt modelId="{4C3E0DCB-4B24-4E30-95E2-FCBD069842B1}" type="pres">
      <dgm:prSet presAssocID="{0A387412-3055-426D-B44E-B7736AAC2F1A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D0A3B62-74E5-4112-8CCC-FC3F599E0BC0}" type="pres">
      <dgm:prSet presAssocID="{2B9C491B-A3BA-4E2D-A8BB-541F9F795E68}" presName="spaceBetweenRectangles" presStyleCnt="0"/>
      <dgm:spPr/>
    </dgm:pt>
    <dgm:pt modelId="{ACFCF800-A2F8-4582-AEE8-EAE0137B78A0}" type="pres">
      <dgm:prSet presAssocID="{DE2935EC-A840-46C1-BF18-FFE1260AEDDF}" presName="parentLin" presStyleCnt="0"/>
      <dgm:spPr/>
    </dgm:pt>
    <dgm:pt modelId="{8DA76518-85FC-4430-BB7A-06963E13E919}" type="pres">
      <dgm:prSet presAssocID="{DE2935EC-A840-46C1-BF18-FFE1260AEDDF}" presName="parentLeftMargin" presStyleLbl="node1" presStyleIdx="1" presStyleCnt="4"/>
      <dgm:spPr/>
      <dgm:t>
        <a:bodyPr/>
        <a:lstStyle/>
        <a:p>
          <a:endParaRPr lang="es-AR"/>
        </a:p>
      </dgm:t>
    </dgm:pt>
    <dgm:pt modelId="{CE41C0B3-FDDF-4903-8F6A-70412B4C9EEC}" type="pres">
      <dgm:prSet presAssocID="{DE2935EC-A840-46C1-BF18-FFE1260AEDD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EC18F79-DBE0-4E41-A810-54D16D3D5F5A}" type="pres">
      <dgm:prSet presAssocID="{DE2935EC-A840-46C1-BF18-FFE1260AEDDF}" presName="negativeSpace" presStyleCnt="0"/>
      <dgm:spPr/>
    </dgm:pt>
    <dgm:pt modelId="{08AEB7BC-0603-4A8A-A77E-58DF538A2782}" type="pres">
      <dgm:prSet presAssocID="{DE2935EC-A840-46C1-BF18-FFE1260AEDDF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501AF53-E74A-4A6D-A6C1-53E9FD3B207E}" type="pres">
      <dgm:prSet presAssocID="{DB70153D-070E-4787-BD3F-05854C559ABD}" presName="spaceBetweenRectangles" presStyleCnt="0"/>
      <dgm:spPr/>
    </dgm:pt>
    <dgm:pt modelId="{3637A7FE-F86C-43C5-A2AD-73705808816A}" type="pres">
      <dgm:prSet presAssocID="{085C50B0-AB95-494A-AF75-B5511935F6C2}" presName="parentLin" presStyleCnt="0"/>
      <dgm:spPr/>
    </dgm:pt>
    <dgm:pt modelId="{1CC9FC7C-735C-4A94-9CD7-A33DAC73A330}" type="pres">
      <dgm:prSet presAssocID="{085C50B0-AB95-494A-AF75-B5511935F6C2}" presName="parentLeftMargin" presStyleLbl="node1" presStyleIdx="2" presStyleCnt="4"/>
      <dgm:spPr/>
      <dgm:t>
        <a:bodyPr/>
        <a:lstStyle/>
        <a:p>
          <a:endParaRPr lang="es-AR"/>
        </a:p>
      </dgm:t>
    </dgm:pt>
    <dgm:pt modelId="{1BED05CF-5B95-4494-AF18-BBB9958CA780}" type="pres">
      <dgm:prSet presAssocID="{085C50B0-AB95-494A-AF75-B5511935F6C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86C81FD-D40D-4407-987E-4BA2403809EF}" type="pres">
      <dgm:prSet presAssocID="{085C50B0-AB95-494A-AF75-B5511935F6C2}" presName="negativeSpace" presStyleCnt="0"/>
      <dgm:spPr/>
    </dgm:pt>
    <dgm:pt modelId="{57CBD1CC-4072-4692-B385-C2575D81921C}" type="pres">
      <dgm:prSet presAssocID="{085C50B0-AB95-494A-AF75-B5511935F6C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380C4F2-13F3-49DE-9E64-37F78E070BAE}" srcId="{DE2935EC-A840-46C1-BF18-FFE1260AEDDF}" destId="{8265C2E3-9D83-476A-9EAA-EFC2528E7AAD}" srcOrd="0" destOrd="0" parTransId="{E1678929-3543-402A-8AF5-9790D980EDC1}" sibTransId="{4AD656FD-530E-4651-8551-5215B8B2EC4C}"/>
    <dgm:cxn modelId="{6DD6FC0B-335D-4E3A-A6FE-2C2D5ED710D1}" srcId="{DE2935EC-A840-46C1-BF18-FFE1260AEDDF}" destId="{4C6FC938-A564-4414-8E17-0A83075AEC29}" srcOrd="1" destOrd="0" parTransId="{ABED6C84-732E-413A-A197-4477DE5C3655}" sibTransId="{DC7CA9FA-B3FB-45F6-A626-873BAC882E3D}"/>
    <dgm:cxn modelId="{7172908D-0948-4EC1-9CE1-0E6DBFB076CE}" srcId="{A141685B-18AD-4339-AE14-25CF6F97DE15}" destId="{CEBA34D1-5466-4412-A2D7-B25FCE38E1B7}" srcOrd="1" destOrd="0" parTransId="{E3442972-CAF5-4B78-9CB3-121C5ECB16EF}" sibTransId="{572BE849-9C94-4FBA-8F83-3A75C656AE8F}"/>
    <dgm:cxn modelId="{A5D7002E-EF1A-4DDB-981B-BDC4F93F0AC4}" type="presOf" srcId="{085C50B0-AB95-494A-AF75-B5511935F6C2}" destId="{1BED05CF-5B95-4494-AF18-BBB9958CA780}" srcOrd="1" destOrd="0" presId="urn:microsoft.com/office/officeart/2005/8/layout/list1"/>
    <dgm:cxn modelId="{8EFB0FC2-CD13-45E2-99D1-BA606B3B44B8}" type="presOf" srcId="{A141685B-18AD-4339-AE14-25CF6F97DE15}" destId="{92496850-F985-41C7-90DB-081F9736BB0A}" srcOrd="1" destOrd="0" presId="urn:microsoft.com/office/officeart/2005/8/layout/list1"/>
    <dgm:cxn modelId="{0E9203BB-955E-48DF-B4E4-27686F1E805D}" type="presOf" srcId="{CEBA34D1-5466-4412-A2D7-B25FCE38E1B7}" destId="{703D14B8-8529-45D0-9D44-168A84253283}" srcOrd="0" destOrd="1" presId="urn:microsoft.com/office/officeart/2005/8/layout/list1"/>
    <dgm:cxn modelId="{A93FFCD1-A09F-4FA4-AD98-19644D1C0FD5}" type="presOf" srcId="{8265C2E3-9D83-476A-9EAA-EFC2528E7AAD}" destId="{08AEB7BC-0603-4A8A-A77E-58DF538A2782}" srcOrd="0" destOrd="0" presId="urn:microsoft.com/office/officeart/2005/8/layout/list1"/>
    <dgm:cxn modelId="{7097DA11-AC37-4A44-B72E-57AC8C64A51B}" srcId="{2F8A7F8C-A3C2-4795-B7CA-7793A6BAF82A}" destId="{DE2935EC-A840-46C1-BF18-FFE1260AEDDF}" srcOrd="2" destOrd="0" parTransId="{8310080F-1379-479F-BD91-9449EAA1D2DA}" sibTransId="{DB70153D-070E-4787-BD3F-05854C559ABD}"/>
    <dgm:cxn modelId="{27212664-E3B7-4E40-8A22-6DE08AC604BF}" srcId="{2F8A7F8C-A3C2-4795-B7CA-7793A6BAF82A}" destId="{085C50B0-AB95-494A-AF75-B5511935F6C2}" srcOrd="3" destOrd="0" parTransId="{6C9FD0AE-F66D-4689-B11D-46726B097B04}" sibTransId="{209D5AFE-FCDE-4056-B8E0-8843911D6B28}"/>
    <dgm:cxn modelId="{12ED566D-5BCC-4863-8748-70FFF22A19D6}" type="presOf" srcId="{DE2935EC-A840-46C1-BF18-FFE1260AEDDF}" destId="{CE41C0B3-FDDF-4903-8F6A-70412B4C9EEC}" srcOrd="1" destOrd="0" presId="urn:microsoft.com/office/officeart/2005/8/layout/list1"/>
    <dgm:cxn modelId="{17A51A8C-C89C-4165-826C-06B897608CFE}" type="presOf" srcId="{2F8A7F8C-A3C2-4795-B7CA-7793A6BAF82A}" destId="{1D2353AE-2140-4DB0-937E-3039E0E24171}" srcOrd="0" destOrd="0" presId="urn:microsoft.com/office/officeart/2005/8/layout/list1"/>
    <dgm:cxn modelId="{29E9D6EB-0857-4961-A552-98BE39A284B0}" type="presOf" srcId="{0EB960C5-8BAF-453D-A7B1-8614C621BCB2}" destId="{703D14B8-8529-45D0-9D44-168A84253283}" srcOrd="0" destOrd="0" presId="urn:microsoft.com/office/officeart/2005/8/layout/list1"/>
    <dgm:cxn modelId="{BDE9808B-9799-4F6C-867E-810B8FA81228}" type="presOf" srcId="{564ED998-171B-4DBD-9F1E-7AAE2C0F268B}" destId="{4C3E0DCB-4B24-4E30-95E2-FCBD069842B1}" srcOrd="0" destOrd="0" presId="urn:microsoft.com/office/officeart/2005/8/layout/list1"/>
    <dgm:cxn modelId="{3B2C7F46-0FD2-48E4-BE10-B2A3BAAF2FB0}" srcId="{0A387412-3055-426D-B44E-B7736AAC2F1A}" destId="{564ED998-171B-4DBD-9F1E-7AAE2C0F268B}" srcOrd="0" destOrd="0" parTransId="{1F3ECE90-E02A-4ACD-ADB8-477FC74033B0}" sibTransId="{DCF85C4D-4BAC-43E1-B411-B4288CEB0883}"/>
    <dgm:cxn modelId="{7752FF5E-040B-42D0-89E7-B9EA21D3FF2C}" type="presOf" srcId="{085C50B0-AB95-494A-AF75-B5511935F6C2}" destId="{1CC9FC7C-735C-4A94-9CD7-A33DAC73A330}" srcOrd="0" destOrd="0" presId="urn:microsoft.com/office/officeart/2005/8/layout/list1"/>
    <dgm:cxn modelId="{A1D2F63B-AC14-4348-857C-D15519DA1A74}" type="presOf" srcId="{0A387412-3055-426D-B44E-B7736AAC2F1A}" destId="{F1F33824-D889-40D3-A93B-3CA8514F2488}" srcOrd="0" destOrd="0" presId="urn:microsoft.com/office/officeart/2005/8/layout/list1"/>
    <dgm:cxn modelId="{E2FAC5AA-DEEE-47CC-9BFF-43022B6E689A}" type="presOf" srcId="{0A387412-3055-426D-B44E-B7736AAC2F1A}" destId="{601C3221-D4A2-423D-811D-4033D01A8F55}" srcOrd="1" destOrd="0" presId="urn:microsoft.com/office/officeart/2005/8/layout/list1"/>
    <dgm:cxn modelId="{57F09DDC-1E4B-4B5E-908D-B7C410A93117}" srcId="{A141685B-18AD-4339-AE14-25CF6F97DE15}" destId="{0EB960C5-8BAF-453D-A7B1-8614C621BCB2}" srcOrd="0" destOrd="0" parTransId="{00942AEE-7A59-4017-867C-D80023B20AE0}" sibTransId="{F9BF474D-CDFC-4D92-BD92-36D1E84A7001}"/>
    <dgm:cxn modelId="{1AE0F8D2-50BA-44DC-AABD-A51BC919F777}" type="presOf" srcId="{DE2935EC-A840-46C1-BF18-FFE1260AEDDF}" destId="{8DA76518-85FC-4430-BB7A-06963E13E919}" srcOrd="0" destOrd="0" presId="urn:microsoft.com/office/officeart/2005/8/layout/list1"/>
    <dgm:cxn modelId="{0066D8E9-9FDD-41FB-9F07-66B6CB027553}" srcId="{2F8A7F8C-A3C2-4795-B7CA-7793A6BAF82A}" destId="{0A387412-3055-426D-B44E-B7736AAC2F1A}" srcOrd="1" destOrd="0" parTransId="{CC344251-BDF5-4E5B-8982-3BC7E72B38C4}" sibTransId="{2B9C491B-A3BA-4E2D-A8BB-541F9F795E68}"/>
    <dgm:cxn modelId="{2A8D583D-8F05-45DF-A5B9-E91E48547F34}" type="presOf" srcId="{4C6FC938-A564-4414-8E17-0A83075AEC29}" destId="{08AEB7BC-0603-4A8A-A77E-58DF538A2782}" srcOrd="0" destOrd="1" presId="urn:microsoft.com/office/officeart/2005/8/layout/list1"/>
    <dgm:cxn modelId="{AE9C0B84-728F-4153-97CC-0135EB3A22F1}" type="presOf" srcId="{A141685B-18AD-4339-AE14-25CF6F97DE15}" destId="{AF9BCDAC-FD55-4C23-9EE3-B7BBFF1DD76A}" srcOrd="0" destOrd="0" presId="urn:microsoft.com/office/officeart/2005/8/layout/list1"/>
    <dgm:cxn modelId="{394B6001-7D9F-4C4E-88DB-B9DA787FA971}" srcId="{2F8A7F8C-A3C2-4795-B7CA-7793A6BAF82A}" destId="{A141685B-18AD-4339-AE14-25CF6F97DE15}" srcOrd="0" destOrd="0" parTransId="{B399F128-8DBC-4851-BF07-A08C3316127D}" sibTransId="{F8D4F640-7F02-4C35-9613-468678D94CAF}"/>
    <dgm:cxn modelId="{D809764D-DB24-4DCF-943D-12B64A60B2C1}" type="presParOf" srcId="{1D2353AE-2140-4DB0-937E-3039E0E24171}" destId="{667D3B42-1C36-478D-BAA8-8EC4B234B21D}" srcOrd="0" destOrd="0" presId="urn:microsoft.com/office/officeart/2005/8/layout/list1"/>
    <dgm:cxn modelId="{2511C7BD-9C0C-4D27-80CA-26A0A74563E4}" type="presParOf" srcId="{667D3B42-1C36-478D-BAA8-8EC4B234B21D}" destId="{AF9BCDAC-FD55-4C23-9EE3-B7BBFF1DD76A}" srcOrd="0" destOrd="0" presId="urn:microsoft.com/office/officeart/2005/8/layout/list1"/>
    <dgm:cxn modelId="{B6B46401-F62B-4314-8696-B995F7E0E905}" type="presParOf" srcId="{667D3B42-1C36-478D-BAA8-8EC4B234B21D}" destId="{92496850-F985-41C7-90DB-081F9736BB0A}" srcOrd="1" destOrd="0" presId="urn:microsoft.com/office/officeart/2005/8/layout/list1"/>
    <dgm:cxn modelId="{B057A4BF-E314-4C88-B863-68B6771D29A3}" type="presParOf" srcId="{1D2353AE-2140-4DB0-937E-3039E0E24171}" destId="{847F257F-F980-42C7-B6E7-25934B891008}" srcOrd="1" destOrd="0" presId="urn:microsoft.com/office/officeart/2005/8/layout/list1"/>
    <dgm:cxn modelId="{7E85A321-7CB9-4EC6-B0EB-840533C9ED66}" type="presParOf" srcId="{1D2353AE-2140-4DB0-937E-3039E0E24171}" destId="{703D14B8-8529-45D0-9D44-168A84253283}" srcOrd="2" destOrd="0" presId="urn:microsoft.com/office/officeart/2005/8/layout/list1"/>
    <dgm:cxn modelId="{A03980D4-CC46-48AA-A1EA-243F3D7025BC}" type="presParOf" srcId="{1D2353AE-2140-4DB0-937E-3039E0E24171}" destId="{137F3CBF-BB17-4D99-A1D5-50E8D2C67A87}" srcOrd="3" destOrd="0" presId="urn:microsoft.com/office/officeart/2005/8/layout/list1"/>
    <dgm:cxn modelId="{D2EE9BCA-F8C3-4649-8363-F48C43B9D304}" type="presParOf" srcId="{1D2353AE-2140-4DB0-937E-3039E0E24171}" destId="{0EBBE9F4-C8A2-4F58-89E5-401307F4BA9E}" srcOrd="4" destOrd="0" presId="urn:microsoft.com/office/officeart/2005/8/layout/list1"/>
    <dgm:cxn modelId="{244CE768-07BF-4234-AE39-E59AF8D15A4B}" type="presParOf" srcId="{0EBBE9F4-C8A2-4F58-89E5-401307F4BA9E}" destId="{F1F33824-D889-40D3-A93B-3CA8514F2488}" srcOrd="0" destOrd="0" presId="urn:microsoft.com/office/officeart/2005/8/layout/list1"/>
    <dgm:cxn modelId="{2C13A512-315E-475B-97F6-59DF6632F21D}" type="presParOf" srcId="{0EBBE9F4-C8A2-4F58-89E5-401307F4BA9E}" destId="{601C3221-D4A2-423D-811D-4033D01A8F55}" srcOrd="1" destOrd="0" presId="urn:microsoft.com/office/officeart/2005/8/layout/list1"/>
    <dgm:cxn modelId="{845AFF20-2DCB-48A1-A993-0EEE526BBC1B}" type="presParOf" srcId="{1D2353AE-2140-4DB0-937E-3039E0E24171}" destId="{60CCBCF2-BEBB-4BE7-950E-3F19701BBAD0}" srcOrd="5" destOrd="0" presId="urn:microsoft.com/office/officeart/2005/8/layout/list1"/>
    <dgm:cxn modelId="{E47C95F0-FAF3-4D8C-AFE0-66D04A3BE6D5}" type="presParOf" srcId="{1D2353AE-2140-4DB0-937E-3039E0E24171}" destId="{4C3E0DCB-4B24-4E30-95E2-FCBD069842B1}" srcOrd="6" destOrd="0" presId="urn:microsoft.com/office/officeart/2005/8/layout/list1"/>
    <dgm:cxn modelId="{D3BD9443-5A1B-4FBF-A262-8F908B1155DE}" type="presParOf" srcId="{1D2353AE-2140-4DB0-937E-3039E0E24171}" destId="{FD0A3B62-74E5-4112-8CCC-FC3F599E0BC0}" srcOrd="7" destOrd="0" presId="urn:microsoft.com/office/officeart/2005/8/layout/list1"/>
    <dgm:cxn modelId="{78B79BE3-F944-4A35-AC60-0E8FB894170A}" type="presParOf" srcId="{1D2353AE-2140-4DB0-937E-3039E0E24171}" destId="{ACFCF800-A2F8-4582-AEE8-EAE0137B78A0}" srcOrd="8" destOrd="0" presId="urn:microsoft.com/office/officeart/2005/8/layout/list1"/>
    <dgm:cxn modelId="{183E9B70-F674-4A2A-8A1D-7CDCE4A44408}" type="presParOf" srcId="{ACFCF800-A2F8-4582-AEE8-EAE0137B78A0}" destId="{8DA76518-85FC-4430-BB7A-06963E13E919}" srcOrd="0" destOrd="0" presId="urn:microsoft.com/office/officeart/2005/8/layout/list1"/>
    <dgm:cxn modelId="{8B2390FB-CDF2-4FAE-847F-68E890175E05}" type="presParOf" srcId="{ACFCF800-A2F8-4582-AEE8-EAE0137B78A0}" destId="{CE41C0B3-FDDF-4903-8F6A-70412B4C9EEC}" srcOrd="1" destOrd="0" presId="urn:microsoft.com/office/officeart/2005/8/layout/list1"/>
    <dgm:cxn modelId="{C2A6A61E-92D0-47CC-9F3D-7089A47C3CD4}" type="presParOf" srcId="{1D2353AE-2140-4DB0-937E-3039E0E24171}" destId="{1EC18F79-DBE0-4E41-A810-54D16D3D5F5A}" srcOrd="9" destOrd="0" presId="urn:microsoft.com/office/officeart/2005/8/layout/list1"/>
    <dgm:cxn modelId="{08699948-42F3-440C-B3BD-7197D2DB3D59}" type="presParOf" srcId="{1D2353AE-2140-4DB0-937E-3039E0E24171}" destId="{08AEB7BC-0603-4A8A-A77E-58DF538A2782}" srcOrd="10" destOrd="0" presId="urn:microsoft.com/office/officeart/2005/8/layout/list1"/>
    <dgm:cxn modelId="{A9B50AE0-1103-4556-A5C5-CC0DDC26B74F}" type="presParOf" srcId="{1D2353AE-2140-4DB0-937E-3039E0E24171}" destId="{3501AF53-E74A-4A6D-A6C1-53E9FD3B207E}" srcOrd="11" destOrd="0" presId="urn:microsoft.com/office/officeart/2005/8/layout/list1"/>
    <dgm:cxn modelId="{76AF4EC0-FAE8-449A-BBD7-D9CDD9B3DE44}" type="presParOf" srcId="{1D2353AE-2140-4DB0-937E-3039E0E24171}" destId="{3637A7FE-F86C-43C5-A2AD-73705808816A}" srcOrd="12" destOrd="0" presId="urn:microsoft.com/office/officeart/2005/8/layout/list1"/>
    <dgm:cxn modelId="{07D5CC76-0DF2-475F-9F5B-05D03F4A476A}" type="presParOf" srcId="{3637A7FE-F86C-43C5-A2AD-73705808816A}" destId="{1CC9FC7C-735C-4A94-9CD7-A33DAC73A330}" srcOrd="0" destOrd="0" presId="urn:microsoft.com/office/officeart/2005/8/layout/list1"/>
    <dgm:cxn modelId="{56FB7D64-22C6-4A8F-8D54-BB8997BACF6F}" type="presParOf" srcId="{3637A7FE-F86C-43C5-A2AD-73705808816A}" destId="{1BED05CF-5B95-4494-AF18-BBB9958CA780}" srcOrd="1" destOrd="0" presId="urn:microsoft.com/office/officeart/2005/8/layout/list1"/>
    <dgm:cxn modelId="{0CE84433-DD6A-4986-91EA-6768C50FED6C}" type="presParOf" srcId="{1D2353AE-2140-4DB0-937E-3039E0E24171}" destId="{886C81FD-D40D-4407-987E-4BA2403809EF}" srcOrd="13" destOrd="0" presId="urn:microsoft.com/office/officeart/2005/8/layout/list1"/>
    <dgm:cxn modelId="{9F22C7CD-0C61-4913-805D-7C2433DA8343}" type="presParOf" srcId="{1D2353AE-2140-4DB0-937E-3039E0E24171}" destId="{57CBD1CC-4072-4692-B385-C2575D81921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8A7F8C-A3C2-4795-B7CA-7793A6BAF82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141685B-18AD-4339-AE14-25CF6F97DE15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Prevalencia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B399F128-8DBC-4851-BF07-A08C3316127D}" type="parTrans" cxnId="{394B6001-7D9F-4C4E-88DB-B9DA787FA971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F8D4F640-7F02-4C35-9613-468678D94CAF}" type="sibTrans" cxnId="{394B6001-7D9F-4C4E-88DB-B9DA787FA971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0A387412-3055-426D-B44E-B7736AAC2F1A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Incidencia</a:t>
          </a:r>
        </a:p>
      </dgm:t>
    </dgm:pt>
    <dgm:pt modelId="{CC344251-BDF5-4E5B-8982-3BC7E72B38C4}" type="parTrans" cxnId="{0066D8E9-9FDD-41FB-9F07-66B6CB027553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2B9C491B-A3BA-4E2D-A8BB-541F9F795E68}" type="sibTrans" cxnId="{0066D8E9-9FDD-41FB-9F07-66B6CB027553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0EB960C5-8BAF-453D-A7B1-8614C621BCB2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Diagnóstico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00942AEE-7A59-4017-867C-D80023B20AE0}" type="parTrans" cxnId="{57F09DDC-1E4B-4B5E-908D-B7C410A93117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F9BF474D-CDFC-4D92-BD92-36D1E84A7001}" type="sibTrans" cxnId="{57F09DDC-1E4B-4B5E-908D-B7C410A93117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8265C2E3-9D83-476A-9EAA-EFC2528E7AAD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Riesgo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E1678929-3543-402A-8AF5-9790D980EDC1}" type="parTrans" cxnId="{6380C4F2-13F3-49DE-9E64-37F78E070BAE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4AD656FD-530E-4651-8551-5215B8B2EC4C}" type="sibTrans" cxnId="{6380C4F2-13F3-49DE-9E64-37F78E070BAE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4C6FC938-A564-4414-8E17-0A83075AEC29}">
      <dgm:prSet phldrT="[Texto]" custT="1"/>
      <dgm:spPr/>
      <dgm:t>
        <a:bodyPr/>
        <a:lstStyle/>
        <a:p>
          <a:r>
            <a:rPr lang="es-AR" sz="2400" dirty="0" smtClean="0">
              <a:latin typeface="Arial" pitchFamily="34" charset="0"/>
              <a:cs typeface="Arial" pitchFamily="34" charset="0"/>
            </a:rPr>
            <a:t>Pronóstico</a:t>
          </a:r>
          <a:endParaRPr lang="es-AR" sz="2400" dirty="0">
            <a:latin typeface="Arial" pitchFamily="34" charset="0"/>
            <a:cs typeface="Arial" pitchFamily="34" charset="0"/>
          </a:endParaRPr>
        </a:p>
      </dgm:t>
    </dgm:pt>
    <dgm:pt modelId="{ABED6C84-732E-413A-A197-4477DE5C3655}" type="parTrans" cxnId="{6DD6FC0B-335D-4E3A-A6FE-2C2D5ED710D1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DC7CA9FA-B3FB-45F6-A626-873BAC882E3D}" type="sibTrans" cxnId="{6DD6FC0B-335D-4E3A-A6FE-2C2D5ED710D1}">
      <dgm:prSet/>
      <dgm:spPr/>
      <dgm:t>
        <a:bodyPr/>
        <a:lstStyle/>
        <a:p>
          <a:endParaRPr lang="es-AR" sz="2400">
            <a:latin typeface="Arial" pitchFamily="34" charset="0"/>
            <a:cs typeface="Arial" pitchFamily="34" charset="0"/>
          </a:endParaRPr>
        </a:p>
      </dgm:t>
    </dgm:pt>
    <dgm:pt modelId="{1D2353AE-2140-4DB0-937E-3039E0E24171}" type="pres">
      <dgm:prSet presAssocID="{2F8A7F8C-A3C2-4795-B7CA-7793A6BAF8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67D3B42-1C36-478D-BAA8-8EC4B234B21D}" type="pres">
      <dgm:prSet presAssocID="{A141685B-18AD-4339-AE14-25CF6F97DE15}" presName="parentLin" presStyleCnt="0"/>
      <dgm:spPr/>
    </dgm:pt>
    <dgm:pt modelId="{AF9BCDAC-FD55-4C23-9EE3-B7BBFF1DD76A}" type="pres">
      <dgm:prSet presAssocID="{A141685B-18AD-4339-AE14-25CF6F97DE15}" presName="parentLeftMargin" presStyleLbl="node1" presStyleIdx="0" presStyleCnt="2"/>
      <dgm:spPr/>
      <dgm:t>
        <a:bodyPr/>
        <a:lstStyle/>
        <a:p>
          <a:endParaRPr lang="es-AR"/>
        </a:p>
      </dgm:t>
    </dgm:pt>
    <dgm:pt modelId="{92496850-F985-41C7-90DB-081F9736BB0A}" type="pres">
      <dgm:prSet presAssocID="{A141685B-18AD-4339-AE14-25CF6F97DE15}" presName="parentText" presStyleLbl="node1" presStyleIdx="0" presStyleCnt="2" custScaleX="11102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47F257F-F980-42C7-B6E7-25934B891008}" type="pres">
      <dgm:prSet presAssocID="{A141685B-18AD-4339-AE14-25CF6F97DE15}" presName="negativeSpace" presStyleCnt="0"/>
      <dgm:spPr/>
    </dgm:pt>
    <dgm:pt modelId="{703D14B8-8529-45D0-9D44-168A84253283}" type="pres">
      <dgm:prSet presAssocID="{A141685B-18AD-4339-AE14-25CF6F97DE15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37F3CBF-BB17-4D99-A1D5-50E8D2C67A87}" type="pres">
      <dgm:prSet presAssocID="{F8D4F640-7F02-4C35-9613-468678D94CAF}" presName="spaceBetweenRectangles" presStyleCnt="0"/>
      <dgm:spPr/>
    </dgm:pt>
    <dgm:pt modelId="{0EBBE9F4-C8A2-4F58-89E5-401307F4BA9E}" type="pres">
      <dgm:prSet presAssocID="{0A387412-3055-426D-B44E-B7736AAC2F1A}" presName="parentLin" presStyleCnt="0"/>
      <dgm:spPr/>
    </dgm:pt>
    <dgm:pt modelId="{F1F33824-D889-40D3-A93B-3CA8514F2488}" type="pres">
      <dgm:prSet presAssocID="{0A387412-3055-426D-B44E-B7736AAC2F1A}" presName="parentLeftMargin" presStyleLbl="node1" presStyleIdx="0" presStyleCnt="2"/>
      <dgm:spPr/>
      <dgm:t>
        <a:bodyPr/>
        <a:lstStyle/>
        <a:p>
          <a:endParaRPr lang="es-AR"/>
        </a:p>
      </dgm:t>
    </dgm:pt>
    <dgm:pt modelId="{601C3221-D4A2-423D-811D-4033D01A8F55}" type="pres">
      <dgm:prSet presAssocID="{0A387412-3055-426D-B44E-B7736AAC2F1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0CCBCF2-BEBB-4BE7-950E-3F19701BBAD0}" type="pres">
      <dgm:prSet presAssocID="{0A387412-3055-426D-B44E-B7736AAC2F1A}" presName="negativeSpace" presStyleCnt="0"/>
      <dgm:spPr/>
    </dgm:pt>
    <dgm:pt modelId="{4C3E0DCB-4B24-4E30-95E2-FCBD069842B1}" type="pres">
      <dgm:prSet presAssocID="{0A387412-3055-426D-B44E-B7736AAC2F1A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DD6FC0B-335D-4E3A-A6FE-2C2D5ED710D1}" srcId="{0A387412-3055-426D-B44E-B7736AAC2F1A}" destId="{4C6FC938-A564-4414-8E17-0A83075AEC29}" srcOrd="1" destOrd="0" parTransId="{ABED6C84-732E-413A-A197-4477DE5C3655}" sibTransId="{DC7CA9FA-B3FB-45F6-A626-873BAC882E3D}"/>
    <dgm:cxn modelId="{57F09DDC-1E4B-4B5E-908D-B7C410A93117}" srcId="{A141685B-18AD-4339-AE14-25CF6F97DE15}" destId="{0EB960C5-8BAF-453D-A7B1-8614C621BCB2}" srcOrd="0" destOrd="0" parTransId="{00942AEE-7A59-4017-867C-D80023B20AE0}" sibTransId="{F9BF474D-CDFC-4D92-BD92-36D1E84A7001}"/>
    <dgm:cxn modelId="{137C2031-1980-4410-BAD9-1E0932C2351C}" type="presOf" srcId="{0EB960C5-8BAF-453D-A7B1-8614C621BCB2}" destId="{703D14B8-8529-45D0-9D44-168A84253283}" srcOrd="0" destOrd="0" presId="urn:microsoft.com/office/officeart/2005/8/layout/list1"/>
    <dgm:cxn modelId="{1D93CEE0-67E0-4836-8A70-A19BE3DC1150}" type="presOf" srcId="{0A387412-3055-426D-B44E-B7736AAC2F1A}" destId="{F1F33824-D889-40D3-A93B-3CA8514F2488}" srcOrd="0" destOrd="0" presId="urn:microsoft.com/office/officeart/2005/8/layout/list1"/>
    <dgm:cxn modelId="{0066D8E9-9FDD-41FB-9F07-66B6CB027553}" srcId="{2F8A7F8C-A3C2-4795-B7CA-7793A6BAF82A}" destId="{0A387412-3055-426D-B44E-B7736AAC2F1A}" srcOrd="1" destOrd="0" parTransId="{CC344251-BDF5-4E5B-8982-3BC7E72B38C4}" sibTransId="{2B9C491B-A3BA-4E2D-A8BB-541F9F795E68}"/>
    <dgm:cxn modelId="{6380C4F2-13F3-49DE-9E64-37F78E070BAE}" srcId="{0A387412-3055-426D-B44E-B7736AAC2F1A}" destId="{8265C2E3-9D83-476A-9EAA-EFC2528E7AAD}" srcOrd="0" destOrd="0" parTransId="{E1678929-3543-402A-8AF5-9790D980EDC1}" sibTransId="{4AD656FD-530E-4651-8551-5215B8B2EC4C}"/>
    <dgm:cxn modelId="{4E2666B2-5BA7-47BA-9CE8-E87C7FB27225}" type="presOf" srcId="{4C6FC938-A564-4414-8E17-0A83075AEC29}" destId="{4C3E0DCB-4B24-4E30-95E2-FCBD069842B1}" srcOrd="0" destOrd="1" presId="urn:microsoft.com/office/officeart/2005/8/layout/list1"/>
    <dgm:cxn modelId="{F0A159D4-3448-42A0-BA23-DC16A0862DDE}" type="presOf" srcId="{0A387412-3055-426D-B44E-B7736AAC2F1A}" destId="{601C3221-D4A2-423D-811D-4033D01A8F55}" srcOrd="1" destOrd="0" presId="urn:microsoft.com/office/officeart/2005/8/layout/list1"/>
    <dgm:cxn modelId="{648791AC-1F7F-40B9-A35E-A03F91AE392A}" type="presOf" srcId="{A141685B-18AD-4339-AE14-25CF6F97DE15}" destId="{92496850-F985-41C7-90DB-081F9736BB0A}" srcOrd="1" destOrd="0" presId="urn:microsoft.com/office/officeart/2005/8/layout/list1"/>
    <dgm:cxn modelId="{34F69DFA-EEE6-41C7-96F6-9A5FC28222AC}" type="presOf" srcId="{A141685B-18AD-4339-AE14-25CF6F97DE15}" destId="{AF9BCDAC-FD55-4C23-9EE3-B7BBFF1DD76A}" srcOrd="0" destOrd="0" presId="urn:microsoft.com/office/officeart/2005/8/layout/list1"/>
    <dgm:cxn modelId="{394B6001-7D9F-4C4E-88DB-B9DA787FA971}" srcId="{2F8A7F8C-A3C2-4795-B7CA-7793A6BAF82A}" destId="{A141685B-18AD-4339-AE14-25CF6F97DE15}" srcOrd="0" destOrd="0" parTransId="{B399F128-8DBC-4851-BF07-A08C3316127D}" sibTransId="{F8D4F640-7F02-4C35-9613-468678D94CAF}"/>
    <dgm:cxn modelId="{92CEB367-51A0-46CA-8B39-5E73D8B576A1}" type="presOf" srcId="{8265C2E3-9D83-476A-9EAA-EFC2528E7AAD}" destId="{4C3E0DCB-4B24-4E30-95E2-FCBD069842B1}" srcOrd="0" destOrd="0" presId="urn:microsoft.com/office/officeart/2005/8/layout/list1"/>
    <dgm:cxn modelId="{4D81494F-C318-49A1-914D-002C2552F26B}" type="presOf" srcId="{2F8A7F8C-A3C2-4795-B7CA-7793A6BAF82A}" destId="{1D2353AE-2140-4DB0-937E-3039E0E24171}" srcOrd="0" destOrd="0" presId="urn:microsoft.com/office/officeart/2005/8/layout/list1"/>
    <dgm:cxn modelId="{48B02B8E-3AFA-4D89-9DAD-23D8A1F87277}" type="presParOf" srcId="{1D2353AE-2140-4DB0-937E-3039E0E24171}" destId="{667D3B42-1C36-478D-BAA8-8EC4B234B21D}" srcOrd="0" destOrd="0" presId="urn:microsoft.com/office/officeart/2005/8/layout/list1"/>
    <dgm:cxn modelId="{32E9760D-9DE0-40BD-BB5D-69A95622E995}" type="presParOf" srcId="{667D3B42-1C36-478D-BAA8-8EC4B234B21D}" destId="{AF9BCDAC-FD55-4C23-9EE3-B7BBFF1DD76A}" srcOrd="0" destOrd="0" presId="urn:microsoft.com/office/officeart/2005/8/layout/list1"/>
    <dgm:cxn modelId="{BC264634-B728-4BBD-B2A7-CD166B7C1B50}" type="presParOf" srcId="{667D3B42-1C36-478D-BAA8-8EC4B234B21D}" destId="{92496850-F985-41C7-90DB-081F9736BB0A}" srcOrd="1" destOrd="0" presId="urn:microsoft.com/office/officeart/2005/8/layout/list1"/>
    <dgm:cxn modelId="{A60F5FA9-F232-4913-B073-1C68E4070840}" type="presParOf" srcId="{1D2353AE-2140-4DB0-937E-3039E0E24171}" destId="{847F257F-F980-42C7-B6E7-25934B891008}" srcOrd="1" destOrd="0" presId="urn:microsoft.com/office/officeart/2005/8/layout/list1"/>
    <dgm:cxn modelId="{8CB089E7-E9E1-4EAD-BD65-776609CF234C}" type="presParOf" srcId="{1D2353AE-2140-4DB0-937E-3039E0E24171}" destId="{703D14B8-8529-45D0-9D44-168A84253283}" srcOrd="2" destOrd="0" presId="urn:microsoft.com/office/officeart/2005/8/layout/list1"/>
    <dgm:cxn modelId="{72EBB631-462B-4541-935A-5D4C509E836A}" type="presParOf" srcId="{1D2353AE-2140-4DB0-937E-3039E0E24171}" destId="{137F3CBF-BB17-4D99-A1D5-50E8D2C67A87}" srcOrd="3" destOrd="0" presId="urn:microsoft.com/office/officeart/2005/8/layout/list1"/>
    <dgm:cxn modelId="{92B6D3EA-3943-491E-B099-D6EA982E054F}" type="presParOf" srcId="{1D2353AE-2140-4DB0-937E-3039E0E24171}" destId="{0EBBE9F4-C8A2-4F58-89E5-401307F4BA9E}" srcOrd="4" destOrd="0" presId="urn:microsoft.com/office/officeart/2005/8/layout/list1"/>
    <dgm:cxn modelId="{7DAFFB6E-7DA6-4235-A853-62AE643B59D0}" type="presParOf" srcId="{0EBBE9F4-C8A2-4F58-89E5-401307F4BA9E}" destId="{F1F33824-D889-40D3-A93B-3CA8514F2488}" srcOrd="0" destOrd="0" presId="urn:microsoft.com/office/officeart/2005/8/layout/list1"/>
    <dgm:cxn modelId="{01AEA00F-D932-4208-A3AF-75DB5CFB80F6}" type="presParOf" srcId="{0EBBE9F4-C8A2-4F58-89E5-401307F4BA9E}" destId="{601C3221-D4A2-423D-811D-4033D01A8F55}" srcOrd="1" destOrd="0" presId="urn:microsoft.com/office/officeart/2005/8/layout/list1"/>
    <dgm:cxn modelId="{81246F08-A7E0-4C52-83C1-A6DBE10EF83C}" type="presParOf" srcId="{1D2353AE-2140-4DB0-937E-3039E0E24171}" destId="{60CCBCF2-BEBB-4BE7-950E-3F19701BBAD0}" srcOrd="5" destOrd="0" presId="urn:microsoft.com/office/officeart/2005/8/layout/list1"/>
    <dgm:cxn modelId="{AC942F84-F11F-4172-8A79-3515CA7A8644}" type="presParOf" srcId="{1D2353AE-2140-4DB0-937E-3039E0E24171}" destId="{4C3E0DCB-4B24-4E30-95E2-FCBD069842B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3D14B8-8529-45D0-9D44-168A84253283}">
      <dsp:nvSpPr>
        <dsp:cNvPr id="0" name=""/>
        <dsp:cNvSpPr/>
      </dsp:nvSpPr>
      <dsp:spPr>
        <a:xfrm>
          <a:off x="0" y="248017"/>
          <a:ext cx="4167174" cy="1181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419" tIns="312420" rIns="32341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Descriptiva</a:t>
          </a:r>
          <a:endParaRPr lang="es-AR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Analítica</a:t>
          </a:r>
          <a:endParaRPr lang="es-AR" sz="2400" kern="1200" dirty="0">
            <a:latin typeface="Arial" pitchFamily="34" charset="0"/>
            <a:cs typeface="Arial" pitchFamily="34" charset="0"/>
          </a:endParaRPr>
        </a:p>
      </dsp:txBody>
      <dsp:txXfrm>
        <a:off x="0" y="248017"/>
        <a:ext cx="4167174" cy="1181250"/>
      </dsp:txXfrm>
    </dsp:sp>
    <dsp:sp modelId="{92496850-F985-41C7-90DB-081F9736BB0A}">
      <dsp:nvSpPr>
        <dsp:cNvPr id="0" name=""/>
        <dsp:cNvSpPr/>
      </dsp:nvSpPr>
      <dsp:spPr>
        <a:xfrm>
          <a:off x="208358" y="26617"/>
          <a:ext cx="3238565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256" tIns="0" rIns="11025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Investigación</a:t>
          </a:r>
          <a:endParaRPr lang="es-AR" sz="2400" kern="1200" dirty="0">
            <a:latin typeface="Arial" pitchFamily="34" charset="0"/>
            <a:cs typeface="Arial" pitchFamily="34" charset="0"/>
          </a:endParaRPr>
        </a:p>
      </dsp:txBody>
      <dsp:txXfrm>
        <a:off x="208358" y="26617"/>
        <a:ext cx="3238565" cy="442800"/>
      </dsp:txXfrm>
    </dsp:sp>
    <dsp:sp modelId="{4C3E0DCB-4B24-4E30-95E2-FCBD069842B1}">
      <dsp:nvSpPr>
        <dsp:cNvPr id="0" name=""/>
        <dsp:cNvSpPr/>
      </dsp:nvSpPr>
      <dsp:spPr>
        <a:xfrm>
          <a:off x="0" y="1731668"/>
          <a:ext cx="4167174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419" tIns="312420" rIns="32341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Detección y control de brotes</a:t>
          </a:r>
        </a:p>
      </dsp:txBody>
      <dsp:txXfrm>
        <a:off x="0" y="1731668"/>
        <a:ext cx="4167174" cy="1134000"/>
      </dsp:txXfrm>
    </dsp:sp>
    <dsp:sp modelId="{601C3221-D4A2-423D-811D-4033D01A8F55}">
      <dsp:nvSpPr>
        <dsp:cNvPr id="0" name=""/>
        <dsp:cNvSpPr/>
      </dsp:nvSpPr>
      <dsp:spPr>
        <a:xfrm>
          <a:off x="208358" y="1510268"/>
          <a:ext cx="2917021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256" tIns="0" rIns="11025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Vigilancia</a:t>
          </a:r>
        </a:p>
      </dsp:txBody>
      <dsp:txXfrm>
        <a:off x="208358" y="1510268"/>
        <a:ext cx="2917021" cy="442800"/>
      </dsp:txXfrm>
    </dsp:sp>
    <dsp:sp modelId="{08AEB7BC-0603-4A8A-A77E-58DF538A2782}">
      <dsp:nvSpPr>
        <dsp:cNvPr id="0" name=""/>
        <dsp:cNvSpPr/>
      </dsp:nvSpPr>
      <dsp:spPr>
        <a:xfrm>
          <a:off x="0" y="3168068"/>
          <a:ext cx="4167174" cy="1181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419" tIns="312420" rIns="32341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Intervenciones</a:t>
          </a:r>
          <a:endParaRPr lang="es-AR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Programas</a:t>
          </a:r>
          <a:endParaRPr lang="es-AR" sz="2400" kern="1200" dirty="0">
            <a:latin typeface="Arial" pitchFamily="34" charset="0"/>
            <a:cs typeface="Arial" pitchFamily="34" charset="0"/>
          </a:endParaRPr>
        </a:p>
      </dsp:txBody>
      <dsp:txXfrm>
        <a:off x="0" y="3168068"/>
        <a:ext cx="4167174" cy="1181250"/>
      </dsp:txXfrm>
    </dsp:sp>
    <dsp:sp modelId="{CE41C0B3-FDDF-4903-8F6A-70412B4C9EEC}">
      <dsp:nvSpPr>
        <dsp:cNvPr id="0" name=""/>
        <dsp:cNvSpPr/>
      </dsp:nvSpPr>
      <dsp:spPr>
        <a:xfrm>
          <a:off x="208358" y="2946668"/>
          <a:ext cx="2917021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256" tIns="0" rIns="11025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Evaluación</a:t>
          </a:r>
          <a:endParaRPr lang="es-AR" sz="2400" kern="1200" dirty="0">
            <a:latin typeface="Arial" pitchFamily="34" charset="0"/>
            <a:cs typeface="Arial" pitchFamily="34" charset="0"/>
          </a:endParaRPr>
        </a:p>
      </dsp:txBody>
      <dsp:txXfrm>
        <a:off x="208358" y="2946668"/>
        <a:ext cx="2917021" cy="442800"/>
      </dsp:txXfrm>
    </dsp:sp>
    <dsp:sp modelId="{57CBD1CC-4072-4692-B385-C2575D81921C}">
      <dsp:nvSpPr>
        <dsp:cNvPr id="0" name=""/>
        <dsp:cNvSpPr/>
      </dsp:nvSpPr>
      <dsp:spPr>
        <a:xfrm>
          <a:off x="0" y="4651718"/>
          <a:ext cx="416717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D05CF-5B95-4494-AF18-BBB9958CA780}">
      <dsp:nvSpPr>
        <dsp:cNvPr id="0" name=""/>
        <dsp:cNvSpPr/>
      </dsp:nvSpPr>
      <dsp:spPr>
        <a:xfrm>
          <a:off x="208358" y="4430318"/>
          <a:ext cx="2917021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256" tIns="0" rIns="11025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Prevención</a:t>
          </a:r>
          <a:endParaRPr lang="es-AR" sz="2400" kern="1200" dirty="0">
            <a:latin typeface="Arial" pitchFamily="34" charset="0"/>
            <a:cs typeface="Arial" pitchFamily="34" charset="0"/>
          </a:endParaRPr>
        </a:p>
      </dsp:txBody>
      <dsp:txXfrm>
        <a:off x="208358" y="4430318"/>
        <a:ext cx="2917021" cy="442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3D14B8-8529-45D0-9D44-168A84253283}">
      <dsp:nvSpPr>
        <dsp:cNvPr id="0" name=""/>
        <dsp:cNvSpPr/>
      </dsp:nvSpPr>
      <dsp:spPr>
        <a:xfrm>
          <a:off x="0" y="735705"/>
          <a:ext cx="3738546" cy="148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153" tIns="978916" rIns="29015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Diagnóstico</a:t>
          </a:r>
          <a:endParaRPr lang="es-AR" sz="2400" kern="1200" dirty="0">
            <a:latin typeface="Arial" pitchFamily="34" charset="0"/>
            <a:cs typeface="Arial" pitchFamily="34" charset="0"/>
          </a:endParaRPr>
        </a:p>
      </dsp:txBody>
      <dsp:txXfrm>
        <a:off x="0" y="735705"/>
        <a:ext cx="3738546" cy="1480500"/>
      </dsp:txXfrm>
    </dsp:sp>
    <dsp:sp modelId="{92496850-F985-41C7-90DB-081F9736BB0A}">
      <dsp:nvSpPr>
        <dsp:cNvPr id="0" name=""/>
        <dsp:cNvSpPr/>
      </dsp:nvSpPr>
      <dsp:spPr>
        <a:xfrm>
          <a:off x="186927" y="41985"/>
          <a:ext cx="2905452" cy="1387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916" tIns="0" rIns="9891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Prevalencia</a:t>
          </a:r>
          <a:endParaRPr lang="es-AR" sz="2400" kern="1200" dirty="0">
            <a:latin typeface="Arial" pitchFamily="34" charset="0"/>
            <a:cs typeface="Arial" pitchFamily="34" charset="0"/>
          </a:endParaRPr>
        </a:p>
      </dsp:txBody>
      <dsp:txXfrm>
        <a:off x="186927" y="41985"/>
        <a:ext cx="2905452" cy="1387440"/>
      </dsp:txXfrm>
    </dsp:sp>
    <dsp:sp modelId="{4C3E0DCB-4B24-4E30-95E2-FCBD069842B1}">
      <dsp:nvSpPr>
        <dsp:cNvPr id="0" name=""/>
        <dsp:cNvSpPr/>
      </dsp:nvSpPr>
      <dsp:spPr>
        <a:xfrm>
          <a:off x="0" y="3163725"/>
          <a:ext cx="3738546" cy="1850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153" tIns="978916" rIns="29015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Riesgo</a:t>
          </a:r>
          <a:endParaRPr lang="es-AR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Pronóstico</a:t>
          </a:r>
          <a:endParaRPr lang="es-AR" sz="2400" kern="1200" dirty="0">
            <a:latin typeface="Arial" pitchFamily="34" charset="0"/>
            <a:cs typeface="Arial" pitchFamily="34" charset="0"/>
          </a:endParaRPr>
        </a:p>
      </dsp:txBody>
      <dsp:txXfrm>
        <a:off x="0" y="3163725"/>
        <a:ext cx="3738546" cy="1850625"/>
      </dsp:txXfrm>
    </dsp:sp>
    <dsp:sp modelId="{601C3221-D4A2-423D-811D-4033D01A8F55}">
      <dsp:nvSpPr>
        <dsp:cNvPr id="0" name=""/>
        <dsp:cNvSpPr/>
      </dsp:nvSpPr>
      <dsp:spPr>
        <a:xfrm>
          <a:off x="186927" y="2470005"/>
          <a:ext cx="2616982" cy="1387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916" tIns="0" rIns="9891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>
              <a:latin typeface="Arial" pitchFamily="34" charset="0"/>
              <a:cs typeface="Arial" pitchFamily="34" charset="0"/>
            </a:rPr>
            <a:t>Incidencia</a:t>
          </a:r>
        </a:p>
      </dsp:txBody>
      <dsp:txXfrm>
        <a:off x="186927" y="2470005"/>
        <a:ext cx="2616982" cy="1387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5767D-4A94-4E16-820C-03A49448AE1D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3C1A4-586C-405D-9AAC-561F70E33179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BE00C-1AFF-4819-AF2E-E4B9E25E371C}" type="slidenum">
              <a:rPr lang="es-ES"/>
              <a:pPr/>
              <a:t>21</a:t>
            </a:fld>
            <a:endParaRPr lang="es-ES"/>
          </a:p>
        </p:txBody>
      </p:sp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BE00C-1AFF-4819-AF2E-E4B9E25E371C}" type="slidenum">
              <a:rPr lang="es-ES"/>
              <a:pPr/>
              <a:t>22</a:t>
            </a:fld>
            <a:endParaRPr lang="es-ES"/>
          </a:p>
        </p:txBody>
      </p:sp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BE00C-1AFF-4819-AF2E-E4B9E25E371C}" type="slidenum">
              <a:rPr lang="es-ES"/>
              <a:pPr/>
              <a:t>23</a:t>
            </a:fld>
            <a:endParaRPr lang="es-ES"/>
          </a:p>
        </p:txBody>
      </p:sp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42DAC-DB7E-4A07-BBCF-64C634441C18}" type="slidenum">
              <a:rPr lang="es-ES"/>
              <a:pPr/>
              <a:t>24</a:t>
            </a:fld>
            <a:endParaRPr lang="es-E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B9B8DE-F8E7-4100-9282-42F8C013159E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99ACF24-160E-40C3-8E62-5BB6380D9ED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www.animationfactory.com/free/business/miscellaneous_variant_page_workstation_office_chair_spinning.html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3600" dirty="0" smtClean="0">
                <a:latin typeface="Arial" pitchFamily="34" charset="0"/>
                <a:cs typeface="Arial" pitchFamily="34" charset="0"/>
              </a:rPr>
              <a:t>Marina </a:t>
            </a:r>
            <a:r>
              <a:rPr lang="es-AR" sz="3600" dirty="0" err="1" smtClean="0">
                <a:latin typeface="Arial" pitchFamily="34" charset="0"/>
                <a:cs typeface="Arial" pitchFamily="34" charset="0"/>
              </a:rPr>
              <a:t>Khoury</a:t>
            </a:r>
            <a:endParaRPr lang="es-A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CONCEPTOS BASICOS DE EPIDEMIOLOGIA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142852"/>
            <a:ext cx="7772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3600" dirty="0" smtClean="0">
                <a:latin typeface="Arial" pitchFamily="34" charset="0"/>
                <a:cs typeface="Arial" pitchFamily="34" charset="0"/>
              </a:rPr>
              <a:t>MEDIDAS DE FRECUENCIA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071538" y="1752600"/>
            <a:ext cx="6934200" cy="3200400"/>
            <a:chOff x="864" y="1104"/>
            <a:chExt cx="4368" cy="2016"/>
          </a:xfrm>
        </p:grpSpPr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2858" y="2850"/>
              <a:ext cx="1235" cy="27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 eaLnBrk="0" hangingPunct="0"/>
              <a:r>
                <a:rPr lang="es-ES" sz="1600" b="1">
                  <a:latin typeface="Arial" pitchFamily="34" charset="0"/>
                </a:rPr>
                <a:t>Tiempo</a:t>
              </a:r>
              <a:endParaRPr lang="es-ES" sz="1600" b="1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864" y="1104"/>
              <a:ext cx="4368" cy="1747"/>
              <a:chOff x="864" y="1104"/>
              <a:chExt cx="4368" cy="1747"/>
            </a:xfrm>
          </p:grpSpPr>
          <p:sp>
            <p:nvSpPr>
              <p:cNvPr id="9" name="Line 3"/>
              <p:cNvSpPr>
                <a:spLocks noChangeShapeType="1"/>
              </p:cNvSpPr>
              <p:nvPr/>
            </p:nvSpPr>
            <p:spPr bwMode="auto">
              <a:xfrm>
                <a:off x="2288" y="1507"/>
                <a:ext cx="855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ysDot"/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0" name="Line 4"/>
              <p:cNvSpPr>
                <a:spLocks noChangeShapeType="1"/>
              </p:cNvSpPr>
              <p:nvPr/>
            </p:nvSpPr>
            <p:spPr bwMode="auto">
              <a:xfrm>
                <a:off x="2288" y="1776"/>
                <a:ext cx="1140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ysDot"/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1" name="Line 5"/>
              <p:cNvSpPr>
                <a:spLocks noChangeShapeType="1"/>
              </p:cNvSpPr>
              <p:nvPr/>
            </p:nvSpPr>
            <p:spPr bwMode="auto">
              <a:xfrm>
                <a:off x="2288" y="2045"/>
                <a:ext cx="666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ysDot"/>
                <a:round/>
                <a:headEnd type="none" w="sm" len="sm"/>
                <a:tailEnd type="triangle" w="sm" len="sm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2" name="Line 6"/>
              <p:cNvSpPr>
                <a:spLocks noChangeShapeType="1"/>
              </p:cNvSpPr>
              <p:nvPr/>
            </p:nvSpPr>
            <p:spPr bwMode="auto">
              <a:xfrm>
                <a:off x="2288" y="1104"/>
                <a:ext cx="1" cy="1345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3" name="Line 7"/>
              <p:cNvSpPr>
                <a:spLocks noChangeShapeType="1"/>
              </p:cNvSpPr>
              <p:nvPr/>
            </p:nvSpPr>
            <p:spPr bwMode="auto">
              <a:xfrm>
                <a:off x="2288" y="2447"/>
                <a:ext cx="2374" cy="1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triangle" w="lg" len="lg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4" name="Line 8"/>
              <p:cNvSpPr>
                <a:spLocks noChangeShapeType="1"/>
              </p:cNvSpPr>
              <p:nvPr/>
            </p:nvSpPr>
            <p:spPr bwMode="auto">
              <a:xfrm>
                <a:off x="3143" y="1507"/>
                <a:ext cx="1330" cy="1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 type="diamond" w="med" len="med"/>
                <a:tailEnd type="triangle" w="med" len="med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>
                <a:off x="3427" y="1776"/>
                <a:ext cx="1140" cy="1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 type="diamond" w="med" len="med"/>
                <a:tailEnd type="triangle" w="med" len="med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2953" y="2045"/>
                <a:ext cx="760" cy="1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 type="diamond" w="med" len="med"/>
                <a:tailEnd type="triangle" w="med" len="med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7" name="Line 11"/>
              <p:cNvSpPr>
                <a:spLocks noChangeShapeType="1"/>
              </p:cNvSpPr>
              <p:nvPr/>
            </p:nvSpPr>
            <p:spPr bwMode="auto">
              <a:xfrm>
                <a:off x="2668" y="1104"/>
                <a:ext cx="1" cy="1479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8" name="Line 12"/>
              <p:cNvSpPr>
                <a:spLocks noChangeShapeType="1"/>
              </p:cNvSpPr>
              <p:nvPr/>
            </p:nvSpPr>
            <p:spPr bwMode="auto">
              <a:xfrm>
                <a:off x="3048" y="1104"/>
                <a:ext cx="0" cy="1479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9" name="Line 13"/>
              <p:cNvSpPr>
                <a:spLocks noChangeShapeType="1"/>
              </p:cNvSpPr>
              <p:nvPr/>
            </p:nvSpPr>
            <p:spPr bwMode="auto">
              <a:xfrm>
                <a:off x="3807" y="1104"/>
                <a:ext cx="1" cy="1479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20" name="Rectangle 14"/>
              <p:cNvSpPr>
                <a:spLocks noChangeArrowheads="1"/>
              </p:cNvSpPr>
              <p:nvPr/>
            </p:nvSpPr>
            <p:spPr bwMode="auto">
              <a:xfrm>
                <a:off x="4662" y="1372"/>
                <a:ext cx="570" cy="80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eaLnBrk="0" hangingPunct="0">
                  <a:lnSpc>
                    <a:spcPct val="96000"/>
                  </a:lnSpc>
                </a:pPr>
                <a:r>
                  <a:rPr lang="es-ES" sz="1600">
                    <a:latin typeface="Arial" pitchFamily="34" charset="0"/>
                  </a:rPr>
                  <a:t>Caso 1</a:t>
                </a:r>
              </a:p>
              <a:p>
                <a:pPr eaLnBrk="0" hangingPunct="0">
                  <a:lnSpc>
                    <a:spcPct val="112000"/>
                  </a:lnSpc>
                </a:pPr>
                <a:r>
                  <a:rPr lang="es-ES" sz="1600">
                    <a:latin typeface="Arial" pitchFamily="34" charset="0"/>
                  </a:rPr>
                  <a:t>Caso 2</a:t>
                </a:r>
              </a:p>
              <a:p>
                <a:pPr eaLnBrk="0" hangingPunct="0">
                  <a:lnSpc>
                    <a:spcPct val="112000"/>
                  </a:lnSpc>
                </a:pPr>
                <a:r>
                  <a:rPr lang="es-ES" sz="1600">
                    <a:latin typeface="Arial" pitchFamily="34" charset="0"/>
                  </a:rPr>
                  <a:t>Caso 3</a:t>
                </a:r>
                <a:endParaRPr lang="es-ES" sz="1600"/>
              </a:p>
            </p:txBody>
          </p:sp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2193" y="2581"/>
                <a:ext cx="1805" cy="270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eaLnBrk="0" hangingPunct="0"/>
                <a:r>
                  <a:rPr lang="es-ES" sz="1800">
                    <a:latin typeface="Arial" pitchFamily="34" charset="0"/>
                  </a:rPr>
                  <a:t> A        B       C                D</a:t>
                </a:r>
                <a:endParaRPr lang="es-ES" sz="1800"/>
              </a:p>
            </p:txBody>
          </p:sp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864" y="1308"/>
                <a:ext cx="1140" cy="539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 eaLnBrk="0" hangingPunct="0"/>
                <a:r>
                  <a:rPr lang="es-ES" b="1" dirty="0" smtClean="0">
                    <a:latin typeface="Arial" pitchFamily="34" charset="0"/>
                  </a:rPr>
                  <a:t>T</a:t>
                </a:r>
                <a:r>
                  <a:rPr lang="es-ES" sz="1800" b="1" dirty="0" smtClean="0">
                    <a:latin typeface="Arial" pitchFamily="34" charset="0"/>
                  </a:rPr>
                  <a:t>otal</a:t>
                </a:r>
                <a:endParaRPr lang="es-ES" sz="1800" b="1" dirty="0">
                  <a:latin typeface="Arial" pitchFamily="34" charset="0"/>
                </a:endParaRPr>
              </a:p>
              <a:p>
                <a:pPr algn="ctr" eaLnBrk="0" hangingPunct="0"/>
                <a:r>
                  <a:rPr lang="es-ES" sz="1800" b="1" dirty="0">
                    <a:latin typeface="Arial" pitchFamily="34" charset="0"/>
                  </a:rPr>
                  <a:t>100 individuos</a:t>
                </a:r>
                <a:endParaRPr lang="es-ES" sz="1800" b="1" dirty="0"/>
              </a:p>
            </p:txBody>
          </p:sp>
        </p:grpSp>
      </p:grp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804890" y="5105400"/>
            <a:ext cx="5334000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60000"/>
              </a:lnSpc>
            </a:pPr>
            <a:r>
              <a:rPr lang="es-AR" sz="1800" b="1" dirty="0">
                <a:latin typeface="Arial" pitchFamily="34" charset="0"/>
                <a:cs typeface="Arial" pitchFamily="34" charset="0"/>
              </a:rPr>
              <a:t>La incidencia del período A </a:t>
            </a:r>
            <a:r>
              <a:rPr lang="es-AR" sz="18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es-AR" sz="1800" b="1" dirty="0">
                <a:latin typeface="Arial" pitchFamily="34" charset="0"/>
                <a:cs typeface="Arial" pitchFamily="34" charset="0"/>
              </a:rPr>
              <a:t> D fue</a:t>
            </a:r>
          </a:p>
          <a:p>
            <a:pPr>
              <a:lnSpc>
                <a:spcPct val="160000"/>
              </a:lnSpc>
            </a:pPr>
            <a:r>
              <a:rPr lang="es-AR" sz="1800" b="1" dirty="0">
                <a:latin typeface="Arial" pitchFamily="34" charset="0"/>
                <a:cs typeface="Arial" pitchFamily="34" charset="0"/>
              </a:rPr>
              <a:t>La prevalencia de los instantes B, C, D fueron</a:t>
            </a:r>
          </a:p>
          <a:p>
            <a:pPr>
              <a:lnSpc>
                <a:spcPct val="160000"/>
              </a:lnSpc>
            </a:pPr>
            <a:r>
              <a:rPr lang="es-AR" sz="1800" b="1" dirty="0">
                <a:latin typeface="Arial" pitchFamily="34" charset="0"/>
                <a:cs typeface="Arial" pitchFamily="34" charset="0"/>
              </a:rPr>
              <a:t>La incidencia del período C a D fue</a:t>
            </a:r>
            <a:endParaRPr lang="es-ES" sz="1800" b="1" dirty="0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6062690" y="5029200"/>
            <a:ext cx="2438400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es-AR" sz="1800" b="1" dirty="0">
                <a:latin typeface="Arial" pitchFamily="34" charset="0"/>
                <a:cs typeface="Arial" pitchFamily="34" charset="0"/>
              </a:rPr>
              <a:t>3</a:t>
            </a:r>
            <a:r>
              <a:rPr lang="es-AR" sz="1800" b="1">
                <a:latin typeface="Arial" pitchFamily="34" charset="0"/>
                <a:cs typeface="Arial" pitchFamily="34" charset="0"/>
              </a:rPr>
              <a:t>% </a:t>
            </a:r>
          </a:p>
          <a:p>
            <a:pPr>
              <a:lnSpc>
                <a:spcPct val="160000"/>
              </a:lnSpc>
            </a:pPr>
            <a:r>
              <a:rPr lang="es-AR" sz="1800" b="1" dirty="0">
                <a:latin typeface="Arial" pitchFamily="34" charset="0"/>
                <a:cs typeface="Arial" pitchFamily="34" charset="0"/>
              </a:rPr>
              <a:t>0%, 1% y 2% </a:t>
            </a:r>
          </a:p>
          <a:p>
            <a:pPr>
              <a:lnSpc>
                <a:spcPct val="160000"/>
              </a:lnSpc>
            </a:pPr>
            <a:r>
              <a:rPr lang="es-AR" sz="1800" b="1" dirty="0">
                <a:latin typeface="Arial" pitchFamily="34" charset="0"/>
                <a:cs typeface="Arial" pitchFamily="34" charset="0"/>
              </a:rPr>
              <a:t>2/99  (2.02%).</a:t>
            </a:r>
            <a:r>
              <a:rPr lang="es-ES" sz="1800" b="1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utoUpdateAnimBg="0"/>
      <p:bldP spid="2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5334000" y="1530351"/>
            <a:ext cx="3505200" cy="161289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eaLnBrk="0" hangingPunct="0">
              <a:lnSpc>
                <a:spcPct val="190000"/>
              </a:lnSpc>
            </a:pPr>
            <a:r>
              <a:rPr lang="es-ES" sz="1400" b="1" dirty="0">
                <a:latin typeface="Arial" charset="0"/>
              </a:rPr>
              <a:t>N</a:t>
            </a:r>
            <a:r>
              <a:rPr lang="es-ES_tradnl" sz="1400" b="1" dirty="0">
                <a:latin typeface="Arial" charset="0"/>
              </a:rPr>
              <a:t>:   </a:t>
            </a:r>
            <a:r>
              <a:rPr lang="es-ES" sz="1400" b="1" dirty="0">
                <a:latin typeface="Arial" charset="0"/>
              </a:rPr>
              <a:t>Población en riesgo al inicio</a:t>
            </a:r>
          </a:p>
          <a:p>
            <a:pPr eaLnBrk="0" hangingPunct="0">
              <a:lnSpc>
                <a:spcPct val="190000"/>
              </a:lnSpc>
            </a:pPr>
            <a:r>
              <a:rPr lang="es-ES" sz="1400" b="1" dirty="0">
                <a:latin typeface="Arial" charset="0"/>
              </a:rPr>
              <a:t>C</a:t>
            </a:r>
            <a:r>
              <a:rPr lang="es-ES_tradnl" sz="1400" b="1" dirty="0">
                <a:latin typeface="Arial" charset="0"/>
              </a:rPr>
              <a:t>:   </a:t>
            </a:r>
            <a:r>
              <a:rPr lang="es-ES" sz="1400" b="1" dirty="0">
                <a:latin typeface="Arial" charset="0"/>
              </a:rPr>
              <a:t>Casos</a:t>
            </a:r>
          </a:p>
          <a:p>
            <a:pPr eaLnBrk="0" hangingPunct="0">
              <a:lnSpc>
                <a:spcPct val="190000"/>
              </a:lnSpc>
            </a:pPr>
            <a:r>
              <a:rPr lang="es-ES_tradnl" sz="1400" b="1" dirty="0">
                <a:latin typeface="Arial" charset="0"/>
              </a:rPr>
              <a:t> t :   </a:t>
            </a:r>
            <a:r>
              <a:rPr lang="es-ES" sz="1400" b="1" dirty="0">
                <a:latin typeface="Arial" charset="0"/>
              </a:rPr>
              <a:t>Tiempo de individuos en riesgo</a:t>
            </a:r>
          </a:p>
          <a:p>
            <a:pPr eaLnBrk="0" hangingPunct="0"/>
            <a:endParaRPr lang="es-ES_tradnl" sz="1400" b="1" dirty="0">
              <a:latin typeface="Arial" charset="0"/>
            </a:endParaRPr>
          </a:p>
          <a:p>
            <a:pPr eaLnBrk="0" hangingPunct="0"/>
            <a:endParaRPr lang="es-ES" sz="1400" b="1" dirty="0">
              <a:latin typeface="Arial" charset="0"/>
            </a:endParaRPr>
          </a:p>
          <a:p>
            <a:pPr eaLnBrk="0" hangingPunct="0"/>
            <a:endParaRPr lang="es-ES" sz="1400" b="1" dirty="0">
              <a:latin typeface="Arial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s-ES" sz="1400" b="1" dirty="0">
                <a:latin typeface="Arial" charset="0"/>
              </a:rPr>
              <a:t> 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71450" y="2116138"/>
            <a:ext cx="5278438" cy="3976687"/>
            <a:chOff x="108" y="447"/>
            <a:chExt cx="3325" cy="2505"/>
          </a:xfrm>
        </p:grpSpPr>
        <p:sp>
          <p:nvSpPr>
            <p:cNvPr id="12293" name="Freeform 25"/>
            <p:cNvSpPr>
              <a:spLocks/>
            </p:cNvSpPr>
            <p:nvPr/>
          </p:nvSpPr>
          <p:spPr bwMode="auto">
            <a:xfrm>
              <a:off x="252" y="447"/>
              <a:ext cx="2640" cy="1920"/>
            </a:xfrm>
            <a:custGeom>
              <a:avLst/>
              <a:gdLst>
                <a:gd name="T0" fmla="*/ 0 w 2640"/>
                <a:gd name="T1" fmla="*/ 0 h 1920"/>
                <a:gd name="T2" fmla="*/ 2640 w 2640"/>
                <a:gd name="T3" fmla="*/ 0 h 1920"/>
                <a:gd name="T4" fmla="*/ 2640 w 2640"/>
                <a:gd name="T5" fmla="*/ 1920 h 1920"/>
                <a:gd name="T6" fmla="*/ 0 w 2640"/>
                <a:gd name="T7" fmla="*/ 1920 h 1920"/>
                <a:gd name="T8" fmla="*/ 0 w 2640"/>
                <a:gd name="T9" fmla="*/ 0 h 19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1920"/>
                <a:gd name="T17" fmla="*/ 2640 w 2640"/>
                <a:gd name="T18" fmla="*/ 1920 h 19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1920">
                  <a:moveTo>
                    <a:pt x="0" y="0"/>
                  </a:moveTo>
                  <a:lnTo>
                    <a:pt x="2640" y="0"/>
                  </a:lnTo>
                  <a:lnTo>
                    <a:pt x="2640" y="1920"/>
                  </a:lnTo>
                  <a:lnTo>
                    <a:pt x="0" y="19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9B9B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12294" name="Freeform 24"/>
            <p:cNvSpPr>
              <a:spLocks/>
            </p:cNvSpPr>
            <p:nvPr/>
          </p:nvSpPr>
          <p:spPr bwMode="auto">
            <a:xfrm>
              <a:off x="252" y="447"/>
              <a:ext cx="2640" cy="1920"/>
            </a:xfrm>
            <a:custGeom>
              <a:avLst/>
              <a:gdLst>
                <a:gd name="T0" fmla="*/ 0 w 2640"/>
                <a:gd name="T1" fmla="*/ 1920 h 1920"/>
                <a:gd name="T2" fmla="*/ 0 w 2640"/>
                <a:gd name="T3" fmla="*/ 0 h 1920"/>
                <a:gd name="T4" fmla="*/ 192 w 2640"/>
                <a:gd name="T5" fmla="*/ 0 h 1920"/>
                <a:gd name="T6" fmla="*/ 192 w 2640"/>
                <a:gd name="T7" fmla="*/ 96 h 1920"/>
                <a:gd name="T8" fmla="*/ 384 w 2640"/>
                <a:gd name="T9" fmla="*/ 96 h 1920"/>
                <a:gd name="T10" fmla="*/ 384 w 2640"/>
                <a:gd name="T11" fmla="*/ 240 h 1920"/>
                <a:gd name="T12" fmla="*/ 672 w 2640"/>
                <a:gd name="T13" fmla="*/ 240 h 1920"/>
                <a:gd name="T14" fmla="*/ 672 w 2640"/>
                <a:gd name="T15" fmla="*/ 336 h 1920"/>
                <a:gd name="T16" fmla="*/ 960 w 2640"/>
                <a:gd name="T17" fmla="*/ 336 h 1920"/>
                <a:gd name="T18" fmla="*/ 960 w 2640"/>
                <a:gd name="T19" fmla="*/ 480 h 1920"/>
                <a:gd name="T20" fmla="*/ 1296 w 2640"/>
                <a:gd name="T21" fmla="*/ 480 h 1920"/>
                <a:gd name="T22" fmla="*/ 1296 w 2640"/>
                <a:gd name="T23" fmla="*/ 576 h 1920"/>
                <a:gd name="T24" fmla="*/ 1872 w 2640"/>
                <a:gd name="T25" fmla="*/ 576 h 1920"/>
                <a:gd name="T26" fmla="*/ 1872 w 2640"/>
                <a:gd name="T27" fmla="*/ 720 h 1920"/>
                <a:gd name="T28" fmla="*/ 2544 w 2640"/>
                <a:gd name="T29" fmla="*/ 720 h 1920"/>
                <a:gd name="T30" fmla="*/ 2544 w 2640"/>
                <a:gd name="T31" fmla="*/ 816 h 1920"/>
                <a:gd name="T32" fmla="*/ 2640 w 2640"/>
                <a:gd name="T33" fmla="*/ 816 h 1920"/>
                <a:gd name="T34" fmla="*/ 2640 w 2640"/>
                <a:gd name="T35" fmla="*/ 1920 h 1920"/>
                <a:gd name="T36" fmla="*/ 0 w 2640"/>
                <a:gd name="T37" fmla="*/ 1920 h 19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640"/>
                <a:gd name="T58" fmla="*/ 0 h 1920"/>
                <a:gd name="T59" fmla="*/ 2640 w 2640"/>
                <a:gd name="T60" fmla="*/ 1920 h 192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640" h="1920">
                  <a:moveTo>
                    <a:pt x="0" y="1920"/>
                  </a:moveTo>
                  <a:lnTo>
                    <a:pt x="0" y="0"/>
                  </a:lnTo>
                  <a:lnTo>
                    <a:pt x="192" y="0"/>
                  </a:lnTo>
                  <a:lnTo>
                    <a:pt x="192" y="96"/>
                  </a:lnTo>
                  <a:lnTo>
                    <a:pt x="384" y="96"/>
                  </a:lnTo>
                  <a:lnTo>
                    <a:pt x="384" y="240"/>
                  </a:lnTo>
                  <a:lnTo>
                    <a:pt x="672" y="240"/>
                  </a:lnTo>
                  <a:lnTo>
                    <a:pt x="672" y="336"/>
                  </a:lnTo>
                  <a:lnTo>
                    <a:pt x="960" y="336"/>
                  </a:lnTo>
                  <a:lnTo>
                    <a:pt x="960" y="480"/>
                  </a:lnTo>
                  <a:lnTo>
                    <a:pt x="1296" y="480"/>
                  </a:lnTo>
                  <a:lnTo>
                    <a:pt x="1296" y="576"/>
                  </a:lnTo>
                  <a:lnTo>
                    <a:pt x="1872" y="576"/>
                  </a:lnTo>
                  <a:lnTo>
                    <a:pt x="1872" y="720"/>
                  </a:lnTo>
                  <a:lnTo>
                    <a:pt x="2544" y="720"/>
                  </a:lnTo>
                  <a:lnTo>
                    <a:pt x="2544" y="816"/>
                  </a:lnTo>
                  <a:lnTo>
                    <a:pt x="2640" y="816"/>
                  </a:lnTo>
                  <a:lnTo>
                    <a:pt x="2640" y="1920"/>
                  </a:lnTo>
                  <a:lnTo>
                    <a:pt x="0" y="1920"/>
                  </a:lnTo>
                  <a:close/>
                </a:path>
              </a:pathLst>
            </a:custGeom>
            <a:solidFill>
              <a:srgbClr val="69BB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12295" name="Line 9"/>
            <p:cNvSpPr>
              <a:spLocks noChangeShapeType="1"/>
            </p:cNvSpPr>
            <p:nvPr/>
          </p:nvSpPr>
          <p:spPr bwMode="auto">
            <a:xfrm>
              <a:off x="276" y="447"/>
              <a:ext cx="16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12296" name="Line 10"/>
            <p:cNvSpPr>
              <a:spLocks noChangeShapeType="1"/>
            </p:cNvSpPr>
            <p:nvPr/>
          </p:nvSpPr>
          <p:spPr bwMode="auto">
            <a:xfrm>
              <a:off x="1788" y="447"/>
              <a:ext cx="1" cy="205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12297" name="Rectangle 11"/>
            <p:cNvSpPr>
              <a:spLocks noChangeArrowheads="1"/>
            </p:cNvSpPr>
            <p:nvPr/>
          </p:nvSpPr>
          <p:spPr bwMode="auto">
            <a:xfrm>
              <a:off x="108" y="1244"/>
              <a:ext cx="169" cy="22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N</a:t>
              </a:r>
            </a:p>
          </p:txBody>
        </p:sp>
        <p:sp>
          <p:nvSpPr>
            <p:cNvPr id="12298" name="Rectangle 12"/>
            <p:cNvSpPr>
              <a:spLocks noChangeArrowheads="1"/>
            </p:cNvSpPr>
            <p:nvPr/>
          </p:nvSpPr>
          <p:spPr bwMode="auto">
            <a:xfrm>
              <a:off x="2976" y="768"/>
              <a:ext cx="253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c</a:t>
              </a:r>
            </a:p>
          </p:txBody>
        </p:sp>
        <p:sp>
          <p:nvSpPr>
            <p:cNvPr id="12299" name="Rectangle 13"/>
            <p:cNvSpPr>
              <a:spLocks noChangeArrowheads="1"/>
            </p:cNvSpPr>
            <p:nvPr/>
          </p:nvSpPr>
          <p:spPr bwMode="auto">
            <a:xfrm>
              <a:off x="2928" y="1680"/>
              <a:ext cx="505" cy="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 N-c</a:t>
              </a:r>
            </a:p>
          </p:txBody>
        </p:sp>
        <p:sp>
          <p:nvSpPr>
            <p:cNvPr id="12300" name="Rectangle 14"/>
            <p:cNvSpPr>
              <a:spLocks noChangeArrowheads="1"/>
            </p:cNvSpPr>
            <p:nvPr/>
          </p:nvSpPr>
          <p:spPr bwMode="auto">
            <a:xfrm>
              <a:off x="1200" y="1813"/>
              <a:ext cx="169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 dirty="0">
                  <a:latin typeface="Arial" charset="0"/>
                </a:rPr>
                <a:t>t</a:t>
              </a:r>
            </a:p>
          </p:txBody>
        </p:sp>
        <p:sp>
          <p:nvSpPr>
            <p:cNvPr id="12301" name="Rectangle 15"/>
            <p:cNvSpPr>
              <a:spLocks noChangeArrowheads="1"/>
            </p:cNvSpPr>
            <p:nvPr/>
          </p:nvSpPr>
          <p:spPr bwMode="auto">
            <a:xfrm>
              <a:off x="192" y="2496"/>
              <a:ext cx="169" cy="3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t</a:t>
              </a:r>
              <a:r>
                <a:rPr lang="es-ES" sz="1400" b="1" baseline="-25000">
                  <a:latin typeface="Arial" charset="0"/>
                </a:rPr>
                <a:t>0</a:t>
              </a:r>
              <a:endParaRPr lang="es-ES" sz="1400" b="1">
                <a:latin typeface="Arial" charset="0"/>
              </a:endParaRPr>
            </a:p>
          </p:txBody>
        </p:sp>
        <p:sp>
          <p:nvSpPr>
            <p:cNvPr id="12302" name="Rectangle 16"/>
            <p:cNvSpPr>
              <a:spLocks noChangeArrowheads="1"/>
            </p:cNvSpPr>
            <p:nvPr/>
          </p:nvSpPr>
          <p:spPr bwMode="auto">
            <a:xfrm>
              <a:off x="1704" y="2496"/>
              <a:ext cx="169" cy="34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t</a:t>
              </a:r>
              <a:r>
                <a:rPr lang="es-ES" sz="1400" b="1" baseline="-25000">
                  <a:latin typeface="Arial" charset="0"/>
                </a:rPr>
                <a:t>1</a:t>
              </a:r>
              <a:endParaRPr lang="es-ES" sz="1400" b="1">
                <a:latin typeface="Arial" charset="0"/>
              </a:endParaRPr>
            </a:p>
          </p:txBody>
        </p:sp>
        <p:sp>
          <p:nvSpPr>
            <p:cNvPr id="12303" name="Rectangle 17"/>
            <p:cNvSpPr>
              <a:spLocks noChangeArrowheads="1"/>
            </p:cNvSpPr>
            <p:nvPr/>
          </p:nvSpPr>
          <p:spPr bwMode="auto">
            <a:xfrm>
              <a:off x="2796" y="2496"/>
              <a:ext cx="169" cy="34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t</a:t>
              </a:r>
              <a:r>
                <a:rPr lang="es-ES" sz="1400" b="1" baseline="-25000">
                  <a:latin typeface="Arial" charset="0"/>
                </a:rPr>
                <a:t>n</a:t>
              </a:r>
              <a:endParaRPr lang="es-ES" sz="1400" b="1">
                <a:latin typeface="Arial" charset="0"/>
              </a:endParaRPr>
            </a:p>
          </p:txBody>
        </p:sp>
        <p:sp>
          <p:nvSpPr>
            <p:cNvPr id="12304" name="Rectangle 18"/>
            <p:cNvSpPr>
              <a:spLocks noChangeArrowheads="1"/>
            </p:cNvSpPr>
            <p:nvPr/>
          </p:nvSpPr>
          <p:spPr bwMode="auto">
            <a:xfrm>
              <a:off x="1368" y="2724"/>
              <a:ext cx="589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 eaLnBrk="0" hangingPunct="0"/>
              <a:r>
                <a:rPr lang="es-ES" sz="1400" b="1">
                  <a:latin typeface="Arial" charset="0"/>
                </a:rPr>
                <a:t>Tiempo</a:t>
              </a:r>
            </a:p>
          </p:txBody>
        </p:sp>
        <p:sp>
          <p:nvSpPr>
            <p:cNvPr id="12305" name="Rectangle 19"/>
            <p:cNvSpPr>
              <a:spLocks noChangeArrowheads="1"/>
            </p:cNvSpPr>
            <p:nvPr/>
          </p:nvSpPr>
          <p:spPr bwMode="auto">
            <a:xfrm>
              <a:off x="1872" y="560"/>
              <a:ext cx="253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c</a:t>
              </a:r>
              <a:r>
                <a:rPr lang="es-ES" sz="1400" b="1" baseline="-25000">
                  <a:latin typeface="Arial" charset="0"/>
                </a:rPr>
                <a:t>1</a:t>
              </a:r>
              <a:endParaRPr lang="es-ES" sz="1400" b="1">
                <a:latin typeface="Arial" charset="0"/>
              </a:endParaRPr>
            </a:p>
          </p:txBody>
        </p:sp>
        <p:sp>
          <p:nvSpPr>
            <p:cNvPr id="12306" name="Rectangle 20"/>
            <p:cNvSpPr>
              <a:spLocks noChangeArrowheads="1"/>
            </p:cNvSpPr>
            <p:nvPr/>
          </p:nvSpPr>
          <p:spPr bwMode="auto">
            <a:xfrm>
              <a:off x="1872" y="1585"/>
              <a:ext cx="421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N - c</a:t>
              </a:r>
              <a:r>
                <a:rPr lang="es-ES" sz="1400" b="1" baseline="-25000">
                  <a:latin typeface="Arial" charset="0"/>
                </a:rPr>
                <a:t>1</a:t>
              </a:r>
              <a:endParaRPr lang="es-ES" sz="1400" b="1">
                <a:latin typeface="Arial" charset="0"/>
              </a:endParaRPr>
            </a:p>
          </p:txBody>
        </p:sp>
        <p:sp>
          <p:nvSpPr>
            <p:cNvPr id="12307" name="Freeform 27"/>
            <p:cNvSpPr>
              <a:spLocks/>
            </p:cNvSpPr>
            <p:nvPr/>
          </p:nvSpPr>
          <p:spPr bwMode="auto">
            <a:xfrm>
              <a:off x="2928" y="480"/>
              <a:ext cx="1" cy="757"/>
            </a:xfrm>
            <a:custGeom>
              <a:avLst/>
              <a:gdLst>
                <a:gd name="T0" fmla="*/ 0 w 1"/>
                <a:gd name="T1" fmla="*/ 0 h 757"/>
                <a:gd name="T2" fmla="*/ 0 w 1"/>
                <a:gd name="T3" fmla="*/ 757 h 757"/>
                <a:gd name="T4" fmla="*/ 0 60000 65536"/>
                <a:gd name="T5" fmla="*/ 0 60000 65536"/>
                <a:gd name="T6" fmla="*/ 0 w 1"/>
                <a:gd name="T7" fmla="*/ 0 h 757"/>
                <a:gd name="T8" fmla="*/ 1 w 1"/>
                <a:gd name="T9" fmla="*/ 757 h 75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757">
                  <a:moveTo>
                    <a:pt x="0" y="0"/>
                  </a:moveTo>
                  <a:lnTo>
                    <a:pt x="0" y="757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diamond" w="med" len="med"/>
              <a:tailEnd type="diamond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12308" name="Line 29"/>
            <p:cNvSpPr>
              <a:spLocks noChangeShapeType="1"/>
            </p:cNvSpPr>
            <p:nvPr/>
          </p:nvSpPr>
          <p:spPr bwMode="auto">
            <a:xfrm>
              <a:off x="2928" y="129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diamond" w="med" len="med"/>
              <a:tailEnd type="diamond" w="med" len="med"/>
            </a:ln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685800" y="142852"/>
            <a:ext cx="7772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3600" dirty="0" smtClean="0">
                <a:latin typeface="Arial" pitchFamily="34" charset="0"/>
                <a:cs typeface="Arial" pitchFamily="34" charset="0"/>
              </a:rPr>
              <a:t>MEDIDAS DE FRECUENCIA</a:t>
            </a:r>
          </a:p>
        </p:txBody>
      </p:sp>
      <p:cxnSp>
        <p:nvCxnSpPr>
          <p:cNvPr id="22" name="21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5357818" y="3143248"/>
            <a:ext cx="3505200" cy="321471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eaLnBrk="0" hangingPunct="0"/>
            <a:endParaRPr lang="es-ES_tradnl" sz="1400" b="1" dirty="0">
              <a:latin typeface="Arial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s-ES" sz="1400" b="1" dirty="0" smtClean="0">
                <a:latin typeface="Arial" charset="0"/>
              </a:rPr>
              <a:t> </a:t>
            </a:r>
            <a:r>
              <a:rPr lang="es-ES" sz="1400" b="1" dirty="0" smtClean="0">
                <a:solidFill>
                  <a:srgbClr val="000099"/>
                </a:solidFill>
                <a:latin typeface="Arial" charset="0"/>
              </a:rPr>
              <a:t>Prevalencia en </a:t>
            </a:r>
            <a:r>
              <a:rPr lang="es-ES" sz="1600" b="1" dirty="0" smtClean="0">
                <a:solidFill>
                  <a:srgbClr val="000099"/>
                </a:solidFill>
                <a:latin typeface="Arial" charset="0"/>
              </a:rPr>
              <a:t>t</a:t>
            </a:r>
            <a:r>
              <a:rPr lang="es-ES" sz="1600" b="1" baseline="-25000" dirty="0" smtClean="0">
                <a:solidFill>
                  <a:srgbClr val="000099"/>
                </a:solidFill>
                <a:latin typeface="Arial" charset="0"/>
              </a:rPr>
              <a:t>1</a:t>
            </a:r>
            <a:endParaRPr lang="es-ES_tradnl" sz="1600" b="1" baseline="-25000" dirty="0" smtClean="0">
              <a:solidFill>
                <a:srgbClr val="000099"/>
              </a:solidFill>
              <a:latin typeface="Arial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es-ES" sz="1400" b="1" dirty="0" smtClean="0">
                <a:latin typeface="Arial" charset="0"/>
              </a:rPr>
              <a:t>C</a:t>
            </a:r>
            <a:r>
              <a:rPr lang="es-ES" sz="1400" b="1" baseline="-25000" dirty="0" smtClean="0">
                <a:latin typeface="Arial" charset="0"/>
              </a:rPr>
              <a:t>1</a:t>
            </a:r>
            <a:r>
              <a:rPr lang="es-ES" sz="1400" b="1" dirty="0" smtClean="0">
                <a:latin typeface="Arial" charset="0"/>
              </a:rPr>
              <a:t> /  N</a:t>
            </a:r>
          </a:p>
          <a:p>
            <a:pPr algn="ctr" eaLnBrk="0" hangingPunct="0">
              <a:lnSpc>
                <a:spcPct val="150000"/>
              </a:lnSpc>
            </a:pPr>
            <a:endParaRPr lang="es-ES" sz="1400" b="1" dirty="0" smtClean="0">
              <a:latin typeface="Arial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s-ES_tradnl" sz="1400" b="1" dirty="0" smtClean="0">
                <a:solidFill>
                  <a:srgbClr val="000099"/>
                </a:solidFill>
                <a:latin typeface="Arial" charset="0"/>
              </a:rPr>
              <a:t>Incidencia acumulada </a:t>
            </a:r>
            <a:r>
              <a:rPr lang="es-ES" sz="1400" b="1" dirty="0" smtClean="0">
                <a:solidFill>
                  <a:srgbClr val="000099"/>
                </a:solidFill>
                <a:latin typeface="Arial" charset="0"/>
              </a:rPr>
              <a:t>de </a:t>
            </a:r>
            <a:r>
              <a:rPr lang="es-ES" sz="1600" b="1" dirty="0" smtClean="0">
                <a:solidFill>
                  <a:srgbClr val="000099"/>
                </a:solidFill>
                <a:latin typeface="Arial" charset="0"/>
              </a:rPr>
              <a:t>t</a:t>
            </a:r>
            <a:r>
              <a:rPr lang="es-ES" sz="1600" b="1" baseline="-25000" dirty="0" smtClean="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s-ES" sz="1600" b="1" dirty="0" smtClean="0">
                <a:solidFill>
                  <a:srgbClr val="000099"/>
                </a:solidFill>
                <a:latin typeface="Arial" charset="0"/>
              </a:rPr>
              <a:t> a </a:t>
            </a:r>
            <a:r>
              <a:rPr lang="es-ES" sz="1600" b="1" dirty="0" err="1" smtClean="0">
                <a:solidFill>
                  <a:srgbClr val="000099"/>
                </a:solidFill>
                <a:latin typeface="Arial" charset="0"/>
              </a:rPr>
              <a:t>t</a:t>
            </a:r>
            <a:r>
              <a:rPr lang="es-ES" sz="1600" b="1" baseline="-25000" dirty="0" err="1" smtClean="0">
                <a:solidFill>
                  <a:srgbClr val="000099"/>
                </a:solidFill>
                <a:latin typeface="Arial" charset="0"/>
              </a:rPr>
              <a:t>n</a:t>
            </a:r>
            <a:endParaRPr lang="es-ES_tradnl" sz="1600" b="1" baseline="-25000" dirty="0" smtClean="0">
              <a:solidFill>
                <a:srgbClr val="000099"/>
              </a:solidFill>
              <a:latin typeface="Arial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es-ES" sz="1400" b="1" dirty="0" smtClean="0">
                <a:latin typeface="Arial" charset="0"/>
              </a:rPr>
              <a:t>C </a:t>
            </a:r>
            <a:r>
              <a:rPr lang="es-ES" sz="1400" b="1" dirty="0">
                <a:latin typeface="Arial" charset="0"/>
              </a:rPr>
              <a:t>/ N</a:t>
            </a:r>
          </a:p>
          <a:p>
            <a:pPr eaLnBrk="0" hangingPunct="0"/>
            <a:endParaRPr lang="es-ES_tradnl" sz="1400" b="1" dirty="0">
              <a:latin typeface="Arial" charset="0"/>
            </a:endParaRPr>
          </a:p>
          <a:p>
            <a:pPr eaLnBrk="0" hangingPunct="0">
              <a:lnSpc>
                <a:spcPct val="140000"/>
              </a:lnSpc>
            </a:pPr>
            <a:r>
              <a:rPr lang="es-ES" sz="1400" b="1" dirty="0">
                <a:solidFill>
                  <a:srgbClr val="000099"/>
                </a:solidFill>
                <a:latin typeface="Arial" charset="0"/>
              </a:rPr>
              <a:t> </a:t>
            </a:r>
            <a:r>
              <a:rPr lang="es-ES_tradnl" sz="1400" b="1" dirty="0">
                <a:solidFill>
                  <a:srgbClr val="000099"/>
                </a:solidFill>
                <a:latin typeface="Arial" charset="0"/>
              </a:rPr>
              <a:t>Densidad de la incidencia</a:t>
            </a:r>
            <a:r>
              <a:rPr lang="es-ES" sz="1400" b="1" dirty="0">
                <a:solidFill>
                  <a:srgbClr val="000099"/>
                </a:solidFill>
                <a:latin typeface="Arial" charset="0"/>
              </a:rPr>
              <a:t> de</a:t>
            </a:r>
            <a:r>
              <a:rPr lang="es-ES_tradnl" sz="1400" b="1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s-ES" sz="1600" b="1" dirty="0">
                <a:solidFill>
                  <a:srgbClr val="000099"/>
                </a:solidFill>
                <a:latin typeface="Arial" charset="0"/>
              </a:rPr>
              <a:t>t</a:t>
            </a:r>
            <a:r>
              <a:rPr lang="es-ES" sz="1600" b="1" baseline="-25000" dirty="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s-ES" sz="1600" b="1" dirty="0">
                <a:solidFill>
                  <a:srgbClr val="000099"/>
                </a:solidFill>
                <a:latin typeface="Arial" charset="0"/>
              </a:rPr>
              <a:t> a </a:t>
            </a:r>
            <a:r>
              <a:rPr lang="es-ES" sz="1600" b="1" dirty="0" err="1">
                <a:solidFill>
                  <a:srgbClr val="000099"/>
                </a:solidFill>
                <a:latin typeface="Arial" charset="0"/>
              </a:rPr>
              <a:t>t</a:t>
            </a:r>
            <a:r>
              <a:rPr lang="es-ES" sz="1600" b="1" baseline="-25000" dirty="0" err="1">
                <a:solidFill>
                  <a:srgbClr val="000099"/>
                </a:solidFill>
                <a:latin typeface="Arial" charset="0"/>
              </a:rPr>
              <a:t>n</a:t>
            </a:r>
            <a:endParaRPr lang="es-ES_tradnl" sz="1600" b="1" baseline="-25000" dirty="0">
              <a:solidFill>
                <a:srgbClr val="000099"/>
              </a:solidFill>
              <a:latin typeface="Arial" charset="0"/>
            </a:endParaRPr>
          </a:p>
          <a:p>
            <a:pPr algn="ctr" eaLnBrk="0" hangingPunct="0">
              <a:lnSpc>
                <a:spcPct val="140000"/>
              </a:lnSpc>
            </a:pPr>
            <a:r>
              <a:rPr lang="es-ES" sz="1400" b="1" dirty="0">
                <a:latin typeface="Arial" charset="0"/>
              </a:rPr>
              <a:t>C / </a:t>
            </a:r>
            <a:r>
              <a:rPr lang="es-ES" sz="1400" b="1" dirty="0" smtClean="0">
                <a:latin typeface="Arial" charset="0"/>
              </a:rPr>
              <a:t>t</a:t>
            </a:r>
          </a:p>
          <a:p>
            <a:pPr algn="ctr" eaLnBrk="0" hangingPunct="0">
              <a:lnSpc>
                <a:spcPct val="140000"/>
              </a:lnSpc>
            </a:pPr>
            <a:r>
              <a:rPr lang="es-ES" sz="1400" b="1" dirty="0" smtClean="0">
                <a:latin typeface="Arial" charset="0"/>
              </a:rPr>
              <a:t>t = </a:t>
            </a:r>
            <a:r>
              <a:rPr lang="es-ES" sz="1400" b="1" dirty="0" smtClean="0">
                <a:latin typeface="Times New Roman"/>
                <a:cs typeface="Times New Roman"/>
              </a:rPr>
              <a:t>Ʃ tiempos se seguimiento</a:t>
            </a:r>
            <a:endParaRPr lang="es-ES" sz="1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 build="p" autoUpdateAnimBg="0"/>
      <p:bldP spid="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142852"/>
            <a:ext cx="7772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AR" sz="3600" dirty="0" smtClean="0">
                <a:latin typeface="Arial" pitchFamily="34" charset="0"/>
                <a:cs typeface="Arial" pitchFamily="34" charset="0"/>
              </a:rPr>
              <a:t>MEDIDAS DE FRECUENCIA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06" y="1804989"/>
            <a:ext cx="8896381" cy="318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357158" y="5429264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rial" pitchFamily="34" charset="0"/>
                <a:cs typeface="Arial" pitchFamily="34" charset="0"/>
              </a:rPr>
              <a:t>Densidad de incidencia=2 /(8+5+2+2)</a:t>
            </a:r>
          </a:p>
          <a:p>
            <a:pPr algn="ctr"/>
            <a:r>
              <a:rPr lang="es-AR" sz="2400" dirty="0" smtClean="0">
                <a:latin typeface="Arial" pitchFamily="34" charset="0"/>
                <a:cs typeface="Arial" pitchFamily="34" charset="0"/>
              </a:rPr>
              <a:t>2/17 = 11,8 muertes por 100 personas/año de seguimiento</a:t>
            </a:r>
            <a:endParaRPr lang="es-A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142852"/>
            <a:ext cx="7772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3600" dirty="0" smtClean="0">
                <a:latin typeface="Arial" pitchFamily="34" charset="0"/>
                <a:cs typeface="Arial" pitchFamily="34" charset="0"/>
              </a:rPr>
              <a:t>MEDIDAS DE FRECUENCIA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28596" y="1714488"/>
            <a:ext cx="464347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PREVALENCIA: probabilidad que una persona esté enferma por pertenecer a una población.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INCIDENCIA: probabilidad que un individuo hoy “sano” se enferme dentro de un tiempo x por pertenecer a una población</a:t>
            </a:r>
            <a:endParaRPr lang="es-ES_tradnl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" name="25 Diagrama"/>
          <p:cNvGraphicFramePr/>
          <p:nvPr/>
        </p:nvGraphicFramePr>
        <p:xfrm>
          <a:off x="5143504" y="1428736"/>
          <a:ext cx="373854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590800" y="3081358"/>
            <a:ext cx="4038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2" name="Picture 6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2225" y="3771921"/>
            <a:ext cx="466725" cy="466725"/>
          </a:xfrm>
          <a:prstGeom prst="rect">
            <a:avLst/>
          </a:prstGeom>
          <a:noFill/>
        </p:spPr>
      </p:pic>
      <p:pic>
        <p:nvPicPr>
          <p:cNvPr id="14343" name="Picture 7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5138" y="3781446"/>
            <a:ext cx="466725" cy="466725"/>
          </a:xfrm>
          <a:prstGeom prst="rect">
            <a:avLst/>
          </a:prstGeom>
          <a:noFill/>
        </p:spPr>
      </p:pic>
      <p:pic>
        <p:nvPicPr>
          <p:cNvPr id="14344" name="Picture 8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3288" y="3781446"/>
            <a:ext cx="466725" cy="466725"/>
          </a:xfrm>
          <a:prstGeom prst="rect">
            <a:avLst/>
          </a:prstGeom>
          <a:noFill/>
        </p:spPr>
      </p:pic>
      <p:pic>
        <p:nvPicPr>
          <p:cNvPr id="14345" name="Picture 9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9538" y="3781446"/>
            <a:ext cx="466725" cy="466725"/>
          </a:xfrm>
          <a:prstGeom prst="rect">
            <a:avLst/>
          </a:prstGeom>
          <a:noFill/>
        </p:spPr>
      </p:pic>
      <p:pic>
        <p:nvPicPr>
          <p:cNvPr id="14346" name="Picture 10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1025" y="3781446"/>
            <a:ext cx="466725" cy="466725"/>
          </a:xfrm>
          <a:prstGeom prst="rect">
            <a:avLst/>
          </a:prstGeom>
          <a:noFill/>
        </p:spPr>
      </p:pic>
      <p:pic>
        <p:nvPicPr>
          <p:cNvPr id="14347" name="Picture 11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2513" y="3781446"/>
            <a:ext cx="466725" cy="466725"/>
          </a:xfrm>
          <a:prstGeom prst="rect">
            <a:avLst/>
          </a:prstGeom>
          <a:noFill/>
        </p:spPr>
      </p:pic>
      <p:pic>
        <p:nvPicPr>
          <p:cNvPr id="14348" name="Picture 12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4475" y="3781446"/>
            <a:ext cx="466725" cy="466725"/>
          </a:xfrm>
          <a:prstGeom prst="rect">
            <a:avLst/>
          </a:prstGeom>
          <a:noFill/>
        </p:spPr>
      </p:pic>
      <p:pic>
        <p:nvPicPr>
          <p:cNvPr id="14349" name="Picture 13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1675" y="3781446"/>
            <a:ext cx="466725" cy="466725"/>
          </a:xfrm>
          <a:prstGeom prst="rect">
            <a:avLst/>
          </a:prstGeom>
          <a:noFill/>
        </p:spPr>
      </p:pic>
      <p:pic>
        <p:nvPicPr>
          <p:cNvPr id="14350" name="Picture 14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2675" y="3781446"/>
            <a:ext cx="466725" cy="466725"/>
          </a:xfrm>
          <a:prstGeom prst="rect">
            <a:avLst/>
          </a:prstGeom>
          <a:noFill/>
        </p:spPr>
      </p:pic>
      <p:pic>
        <p:nvPicPr>
          <p:cNvPr id="14351" name="Picture 15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5048271"/>
            <a:ext cx="466725" cy="466725"/>
          </a:xfrm>
          <a:prstGeom prst="rect">
            <a:avLst/>
          </a:prstGeom>
          <a:noFill/>
        </p:spPr>
      </p:pic>
      <p:pic>
        <p:nvPicPr>
          <p:cNvPr id="14352" name="Picture 16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200671"/>
            <a:ext cx="466725" cy="466725"/>
          </a:xfrm>
          <a:prstGeom prst="rect">
            <a:avLst/>
          </a:prstGeom>
          <a:noFill/>
        </p:spPr>
      </p:pic>
      <p:pic>
        <p:nvPicPr>
          <p:cNvPr id="14353" name="Picture 17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353071"/>
            <a:ext cx="466725" cy="466725"/>
          </a:xfrm>
          <a:prstGeom prst="rect">
            <a:avLst/>
          </a:prstGeom>
          <a:noFill/>
        </p:spPr>
      </p:pic>
      <p:pic>
        <p:nvPicPr>
          <p:cNvPr id="14354" name="Picture 18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505471"/>
            <a:ext cx="466725" cy="466725"/>
          </a:xfrm>
          <a:prstGeom prst="rect">
            <a:avLst/>
          </a:prstGeom>
          <a:noFill/>
        </p:spPr>
      </p:pic>
      <p:pic>
        <p:nvPicPr>
          <p:cNvPr id="14355" name="Picture 19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657871"/>
            <a:ext cx="466725" cy="466725"/>
          </a:xfrm>
          <a:prstGeom prst="rect">
            <a:avLst/>
          </a:prstGeom>
          <a:noFill/>
        </p:spPr>
      </p:pic>
      <p:pic>
        <p:nvPicPr>
          <p:cNvPr id="14356" name="Picture 20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7463" y="4586308"/>
            <a:ext cx="466725" cy="466725"/>
          </a:xfrm>
          <a:prstGeom prst="rect">
            <a:avLst/>
          </a:prstGeom>
          <a:noFill/>
        </p:spPr>
      </p:pic>
      <p:pic>
        <p:nvPicPr>
          <p:cNvPr id="14357" name="Picture 21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4595833"/>
            <a:ext cx="466725" cy="466725"/>
          </a:xfrm>
          <a:prstGeom prst="rect">
            <a:avLst/>
          </a:prstGeom>
          <a:noFill/>
        </p:spPr>
      </p:pic>
      <p:pic>
        <p:nvPicPr>
          <p:cNvPr id="14358" name="Picture 22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8525" y="4595833"/>
            <a:ext cx="466725" cy="466725"/>
          </a:xfrm>
          <a:prstGeom prst="rect">
            <a:avLst/>
          </a:prstGeom>
          <a:noFill/>
        </p:spPr>
      </p:pic>
      <p:pic>
        <p:nvPicPr>
          <p:cNvPr id="14359" name="Picture 23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4775" y="4595833"/>
            <a:ext cx="466725" cy="466725"/>
          </a:xfrm>
          <a:prstGeom prst="rect">
            <a:avLst/>
          </a:prstGeom>
          <a:noFill/>
        </p:spPr>
      </p:pic>
      <p:pic>
        <p:nvPicPr>
          <p:cNvPr id="14360" name="Picture 24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6263" y="4595833"/>
            <a:ext cx="466725" cy="466725"/>
          </a:xfrm>
          <a:prstGeom prst="rect">
            <a:avLst/>
          </a:prstGeom>
          <a:noFill/>
        </p:spPr>
      </p:pic>
      <p:pic>
        <p:nvPicPr>
          <p:cNvPr id="14361" name="Picture 25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4595833"/>
            <a:ext cx="466725" cy="466725"/>
          </a:xfrm>
          <a:prstGeom prst="rect">
            <a:avLst/>
          </a:prstGeom>
          <a:noFill/>
        </p:spPr>
      </p:pic>
      <p:pic>
        <p:nvPicPr>
          <p:cNvPr id="14362" name="Picture 26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9713" y="4595833"/>
            <a:ext cx="466725" cy="466725"/>
          </a:xfrm>
          <a:prstGeom prst="rect">
            <a:avLst/>
          </a:prstGeom>
          <a:noFill/>
        </p:spPr>
      </p:pic>
      <p:pic>
        <p:nvPicPr>
          <p:cNvPr id="14363" name="Picture 27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6913" y="4595833"/>
            <a:ext cx="466725" cy="466725"/>
          </a:xfrm>
          <a:prstGeom prst="rect">
            <a:avLst/>
          </a:prstGeom>
          <a:noFill/>
        </p:spPr>
      </p:pic>
      <p:pic>
        <p:nvPicPr>
          <p:cNvPr id="14364" name="Picture 28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7913" y="4595833"/>
            <a:ext cx="466725" cy="466725"/>
          </a:xfrm>
          <a:prstGeom prst="rect">
            <a:avLst/>
          </a:prstGeom>
          <a:noFill/>
        </p:spPr>
      </p:pic>
      <p:pic>
        <p:nvPicPr>
          <p:cNvPr id="14365" name="Picture 29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6513" y="4205308"/>
            <a:ext cx="466725" cy="466725"/>
          </a:xfrm>
          <a:prstGeom prst="rect">
            <a:avLst/>
          </a:prstGeom>
          <a:noFill/>
        </p:spPr>
      </p:pic>
      <p:pic>
        <p:nvPicPr>
          <p:cNvPr id="14366" name="Picture 30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9425" y="4214833"/>
            <a:ext cx="466725" cy="466725"/>
          </a:xfrm>
          <a:prstGeom prst="rect">
            <a:avLst/>
          </a:prstGeom>
          <a:noFill/>
        </p:spPr>
      </p:pic>
      <p:pic>
        <p:nvPicPr>
          <p:cNvPr id="14367" name="Picture 31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7575" y="4214833"/>
            <a:ext cx="466725" cy="466725"/>
          </a:xfrm>
          <a:prstGeom prst="rect">
            <a:avLst/>
          </a:prstGeom>
          <a:noFill/>
        </p:spPr>
      </p:pic>
      <p:pic>
        <p:nvPicPr>
          <p:cNvPr id="14368" name="Picture 32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3825" y="4214833"/>
            <a:ext cx="466725" cy="466725"/>
          </a:xfrm>
          <a:prstGeom prst="rect">
            <a:avLst/>
          </a:prstGeom>
          <a:noFill/>
        </p:spPr>
      </p:pic>
      <p:pic>
        <p:nvPicPr>
          <p:cNvPr id="14369" name="Picture 33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5313" y="4214833"/>
            <a:ext cx="466725" cy="466725"/>
          </a:xfrm>
          <a:prstGeom prst="rect">
            <a:avLst/>
          </a:prstGeom>
          <a:noFill/>
        </p:spPr>
      </p:pic>
      <p:pic>
        <p:nvPicPr>
          <p:cNvPr id="14370" name="Picture 34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214833"/>
            <a:ext cx="466725" cy="466725"/>
          </a:xfrm>
          <a:prstGeom prst="rect">
            <a:avLst/>
          </a:prstGeom>
          <a:noFill/>
        </p:spPr>
      </p:pic>
      <p:pic>
        <p:nvPicPr>
          <p:cNvPr id="14371" name="Picture 35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8763" y="4214833"/>
            <a:ext cx="466725" cy="466725"/>
          </a:xfrm>
          <a:prstGeom prst="rect">
            <a:avLst/>
          </a:prstGeom>
          <a:noFill/>
        </p:spPr>
      </p:pic>
      <p:pic>
        <p:nvPicPr>
          <p:cNvPr id="14372" name="Picture 36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4214833"/>
            <a:ext cx="466725" cy="466725"/>
          </a:xfrm>
          <a:prstGeom prst="rect">
            <a:avLst/>
          </a:prstGeom>
          <a:noFill/>
        </p:spPr>
      </p:pic>
      <p:pic>
        <p:nvPicPr>
          <p:cNvPr id="14373" name="Picture 37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6963" y="4214833"/>
            <a:ext cx="466725" cy="466725"/>
          </a:xfrm>
          <a:prstGeom prst="rect">
            <a:avLst/>
          </a:prstGeom>
          <a:noFill/>
        </p:spPr>
      </p:pic>
      <p:pic>
        <p:nvPicPr>
          <p:cNvPr id="14374" name="Picture 38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4525" y="2014558"/>
            <a:ext cx="466725" cy="466725"/>
          </a:xfrm>
          <a:prstGeom prst="rect">
            <a:avLst/>
          </a:prstGeom>
          <a:noFill/>
        </p:spPr>
      </p:pic>
      <p:pic>
        <p:nvPicPr>
          <p:cNvPr id="14375" name="Picture 39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6925" y="2166958"/>
            <a:ext cx="466725" cy="466725"/>
          </a:xfrm>
          <a:prstGeom prst="rect">
            <a:avLst/>
          </a:prstGeom>
          <a:noFill/>
        </p:spPr>
      </p:pic>
      <p:pic>
        <p:nvPicPr>
          <p:cNvPr id="14376" name="Picture 40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9325" y="2319358"/>
            <a:ext cx="466725" cy="466725"/>
          </a:xfrm>
          <a:prstGeom prst="rect">
            <a:avLst/>
          </a:prstGeom>
          <a:noFill/>
        </p:spPr>
      </p:pic>
      <p:pic>
        <p:nvPicPr>
          <p:cNvPr id="14377" name="Picture 41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725" y="2471758"/>
            <a:ext cx="466725" cy="466725"/>
          </a:xfrm>
          <a:prstGeom prst="rect">
            <a:avLst/>
          </a:prstGeom>
          <a:noFill/>
        </p:spPr>
      </p:pic>
      <p:pic>
        <p:nvPicPr>
          <p:cNvPr id="14378" name="Picture 42" descr="c:\Program Files\Common Files\Microsoft Shared\Clipart\themes1\Bullets\BD1486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25" y="2624158"/>
            <a:ext cx="466725" cy="466725"/>
          </a:xfrm>
          <a:prstGeom prst="rect">
            <a:avLst/>
          </a:prstGeom>
          <a:noFill/>
        </p:spPr>
      </p:pic>
      <p:sp>
        <p:nvSpPr>
          <p:cNvPr id="14379" name="Line 43"/>
          <p:cNvSpPr>
            <a:spLocks noChangeShapeType="1"/>
          </p:cNvSpPr>
          <p:nvPr/>
        </p:nvSpPr>
        <p:spPr bwMode="auto">
          <a:xfrm>
            <a:off x="5943600" y="5062558"/>
            <a:ext cx="1295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80" name="Line 44"/>
          <p:cNvSpPr>
            <a:spLocks noChangeShapeType="1"/>
          </p:cNvSpPr>
          <p:nvPr/>
        </p:nvSpPr>
        <p:spPr bwMode="auto">
          <a:xfrm>
            <a:off x="6629400" y="5062558"/>
            <a:ext cx="1295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81" name="Line 45"/>
          <p:cNvSpPr>
            <a:spLocks noChangeShapeType="1"/>
          </p:cNvSpPr>
          <p:nvPr/>
        </p:nvSpPr>
        <p:spPr bwMode="auto">
          <a:xfrm>
            <a:off x="2057400" y="1785958"/>
            <a:ext cx="1295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82" name="Line 46"/>
          <p:cNvSpPr>
            <a:spLocks noChangeShapeType="1"/>
          </p:cNvSpPr>
          <p:nvPr/>
        </p:nvSpPr>
        <p:spPr bwMode="auto">
          <a:xfrm>
            <a:off x="1295400" y="1785958"/>
            <a:ext cx="1295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239000" y="4833958"/>
            <a:ext cx="1752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Curación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Muerte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84" name="Line 48"/>
          <p:cNvSpPr>
            <a:spLocks noChangeShapeType="1"/>
          </p:cNvSpPr>
          <p:nvPr/>
        </p:nvSpPr>
        <p:spPr bwMode="auto">
          <a:xfrm>
            <a:off x="1571604" y="1643050"/>
            <a:ext cx="257196" cy="2953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85" name="Line 49"/>
          <p:cNvSpPr>
            <a:spLocks noChangeShapeType="1"/>
          </p:cNvSpPr>
          <p:nvPr/>
        </p:nvSpPr>
        <p:spPr bwMode="auto">
          <a:xfrm>
            <a:off x="7315200" y="6053158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152400" y="2243158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  <a:cs typeface="Arial" pitchFamily="34" charset="0"/>
              </a:rPr>
              <a:t>Incidencia</a:t>
            </a:r>
            <a:endParaRPr lang="es-E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87" name="Line 51"/>
          <p:cNvSpPr>
            <a:spLocks noChangeShapeType="1"/>
          </p:cNvSpPr>
          <p:nvPr/>
        </p:nvSpPr>
        <p:spPr bwMode="auto">
          <a:xfrm>
            <a:off x="1524000" y="3843358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152400" y="3455259"/>
            <a:ext cx="18478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Nivel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Prevalencia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685800" y="142852"/>
            <a:ext cx="7772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3600" dirty="0" smtClean="0">
                <a:latin typeface="Arial" pitchFamily="34" charset="0"/>
                <a:cs typeface="Arial" pitchFamily="34" charset="0"/>
              </a:rPr>
              <a:t>MEDIDAS DE FRECUENCIA</a:t>
            </a:r>
          </a:p>
        </p:txBody>
      </p:sp>
      <p:cxnSp>
        <p:nvCxnSpPr>
          <p:cNvPr id="55" name="5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20"/>
          <p:cNvSpPr>
            <a:spLocks noChangeArrowheads="1"/>
          </p:cNvSpPr>
          <p:nvPr/>
        </p:nvSpPr>
        <p:spPr bwMode="auto">
          <a:xfrm>
            <a:off x="457200" y="6431206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700" b="1" dirty="0">
                <a:latin typeface="Arial" charset="0"/>
                <a:cs typeface="Arial" charset="0"/>
              </a:rPr>
              <a:t>Prevalencia   </a:t>
            </a:r>
            <a:r>
              <a:rPr lang="es-AR" sz="1700" b="1" dirty="0">
                <a:latin typeface="Arial" charset="0"/>
                <a:cs typeface="Times New Roman" pitchFamily="18" charset="0"/>
                <a:sym typeface="Symbol" pitchFamily="18" charset="2"/>
              </a:rPr>
              <a:t></a:t>
            </a:r>
            <a:r>
              <a:rPr lang="es-AR" sz="1700" b="1" dirty="0">
                <a:latin typeface="Arial" charset="0"/>
                <a:cs typeface="Arial" charset="0"/>
              </a:rPr>
              <a:t>   </a:t>
            </a:r>
            <a:r>
              <a:rPr lang="es-AR" sz="1700" b="1" dirty="0" smtClean="0">
                <a:latin typeface="Arial" charset="0"/>
                <a:cs typeface="Arial" charset="0"/>
              </a:rPr>
              <a:t>Incidencia </a:t>
            </a:r>
            <a:r>
              <a:rPr lang="es-AR" sz="1700" b="1" dirty="0">
                <a:latin typeface="Arial" charset="0"/>
                <a:cs typeface="Arial" charset="0"/>
              </a:rPr>
              <a:t>  x   duración promedio de la enfermedad</a:t>
            </a:r>
            <a:endParaRPr lang="es-AR" sz="1600" dirty="0">
              <a:cs typeface="Times New Roman" pitchFamily="18" charset="0"/>
              <a:sym typeface="Symbol" pitchFamily="18" charset="2"/>
            </a:endParaRPr>
          </a:p>
          <a:p>
            <a:pPr eaLnBrk="0" hangingPunct="0"/>
            <a:endParaRPr lang="es-AR" sz="1700" b="1" dirty="0">
              <a:latin typeface="Arial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INVESTIGACIÓN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38" y="1714488"/>
            <a:ext cx="55721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1000100" y="564357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rial" pitchFamily="34" charset="0"/>
                <a:cs typeface="Arial" pitchFamily="34" charset="0"/>
              </a:rPr>
              <a:t>Una muestra es representativa cuando es tomada en forma aleatoria de la población</a:t>
            </a:r>
            <a:endParaRPr lang="es-A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524000" y="1524000"/>
            <a:ext cx="6057900" cy="4469806"/>
            <a:chOff x="960" y="720"/>
            <a:chExt cx="3816" cy="3106"/>
          </a:xfrm>
          <a:solidFill>
            <a:schemeClr val="accent1"/>
          </a:solidFill>
        </p:grpSpPr>
        <p:sp>
          <p:nvSpPr>
            <p:cNvPr id="45078" name="Rectangle 22"/>
            <p:cNvSpPr>
              <a:spLocks noChangeArrowheads="1"/>
            </p:cNvSpPr>
            <p:nvPr/>
          </p:nvSpPr>
          <p:spPr bwMode="auto">
            <a:xfrm>
              <a:off x="1824" y="720"/>
              <a:ext cx="1968" cy="48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>
                <a:solidFill>
                  <a:schemeClr val="bg1"/>
                </a:solidFill>
              </a:endParaRPr>
            </a:p>
          </p:txBody>
        </p:sp>
        <p:sp>
          <p:nvSpPr>
            <p:cNvPr id="45079" name="Rectangle 23"/>
            <p:cNvSpPr>
              <a:spLocks noChangeArrowheads="1"/>
            </p:cNvSpPr>
            <p:nvPr/>
          </p:nvSpPr>
          <p:spPr bwMode="auto">
            <a:xfrm>
              <a:off x="1824" y="1440"/>
              <a:ext cx="1968" cy="48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>
                <a:solidFill>
                  <a:schemeClr val="bg1"/>
                </a:solidFill>
              </a:endParaRPr>
            </a:p>
          </p:txBody>
        </p:sp>
        <p:sp>
          <p:nvSpPr>
            <p:cNvPr id="45080" name="Text Box 24"/>
            <p:cNvSpPr txBox="1">
              <a:spLocks noChangeArrowheads="1"/>
            </p:cNvSpPr>
            <p:nvPr/>
          </p:nvSpPr>
          <p:spPr bwMode="auto">
            <a:xfrm>
              <a:off x="2352" y="815"/>
              <a:ext cx="1200" cy="31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2400" b="1" dirty="0">
                  <a:solidFill>
                    <a:schemeClr val="bg1"/>
                  </a:solidFill>
                </a:rPr>
                <a:t>OBJETIVO</a:t>
              </a:r>
              <a:endParaRPr lang="es-ES_tradnl" sz="2400" dirty="0">
                <a:solidFill>
                  <a:schemeClr val="bg1"/>
                </a:solidFill>
              </a:endParaRPr>
            </a:p>
          </p:txBody>
        </p:sp>
        <p:sp>
          <p:nvSpPr>
            <p:cNvPr id="45081" name="Text Box 25"/>
            <p:cNvSpPr txBox="1">
              <a:spLocks noChangeArrowheads="1"/>
            </p:cNvSpPr>
            <p:nvPr/>
          </p:nvSpPr>
          <p:spPr bwMode="auto">
            <a:xfrm>
              <a:off x="2208" y="1536"/>
              <a:ext cx="1344" cy="31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2400" b="1">
                  <a:solidFill>
                    <a:schemeClr val="bg1"/>
                  </a:solidFill>
                </a:rPr>
                <a:t>POBLACION</a:t>
              </a:r>
            </a:p>
          </p:txBody>
        </p:sp>
        <p:sp>
          <p:nvSpPr>
            <p:cNvPr id="45082" name="Oval 26"/>
            <p:cNvSpPr>
              <a:spLocks noChangeArrowheads="1"/>
            </p:cNvSpPr>
            <p:nvPr/>
          </p:nvSpPr>
          <p:spPr bwMode="auto">
            <a:xfrm>
              <a:off x="1968" y="2112"/>
              <a:ext cx="1632" cy="67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AR">
                <a:solidFill>
                  <a:schemeClr val="bg1"/>
                </a:solidFill>
              </a:endParaRPr>
            </a:p>
          </p:txBody>
        </p:sp>
        <p:sp>
          <p:nvSpPr>
            <p:cNvPr id="45083" name="Text Box 27"/>
            <p:cNvSpPr txBox="1">
              <a:spLocks noChangeArrowheads="1"/>
            </p:cNvSpPr>
            <p:nvPr/>
          </p:nvSpPr>
          <p:spPr bwMode="auto">
            <a:xfrm>
              <a:off x="2256" y="2304"/>
              <a:ext cx="1104" cy="31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2400" b="1">
                  <a:solidFill>
                    <a:schemeClr val="bg1"/>
                  </a:solidFill>
                </a:rPr>
                <a:t>MUESTRA</a:t>
              </a:r>
              <a:endParaRPr lang="es-ES_tradnl" sz="2400">
                <a:solidFill>
                  <a:schemeClr val="bg1"/>
                </a:solidFill>
              </a:endParaRPr>
            </a:p>
          </p:txBody>
        </p:sp>
        <p:sp>
          <p:nvSpPr>
            <p:cNvPr id="45084" name="Rectangle 28"/>
            <p:cNvSpPr>
              <a:spLocks noChangeArrowheads="1"/>
            </p:cNvSpPr>
            <p:nvPr/>
          </p:nvSpPr>
          <p:spPr bwMode="auto">
            <a:xfrm>
              <a:off x="1872" y="3024"/>
              <a:ext cx="1824" cy="28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AR">
                <a:solidFill>
                  <a:schemeClr val="bg1"/>
                </a:solidFill>
              </a:endParaRPr>
            </a:p>
          </p:txBody>
        </p:sp>
        <p:sp>
          <p:nvSpPr>
            <p:cNvPr id="45085" name="Text Box 29"/>
            <p:cNvSpPr txBox="1">
              <a:spLocks noChangeArrowheads="1"/>
            </p:cNvSpPr>
            <p:nvPr/>
          </p:nvSpPr>
          <p:spPr bwMode="auto">
            <a:xfrm>
              <a:off x="2112" y="3024"/>
              <a:ext cx="1488" cy="31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2400" b="1">
                  <a:solidFill>
                    <a:schemeClr val="bg1"/>
                  </a:solidFill>
                </a:rPr>
                <a:t>RESULTADOS</a:t>
              </a:r>
            </a:p>
          </p:txBody>
        </p:sp>
        <p:sp>
          <p:nvSpPr>
            <p:cNvPr id="45086" name="Text Box 30"/>
            <p:cNvSpPr txBox="1">
              <a:spLocks noChangeArrowheads="1"/>
            </p:cNvSpPr>
            <p:nvPr/>
          </p:nvSpPr>
          <p:spPr bwMode="auto">
            <a:xfrm>
              <a:off x="1920" y="3505"/>
              <a:ext cx="1680" cy="3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2400" b="1">
                  <a:solidFill>
                    <a:schemeClr val="bg1"/>
                  </a:solidFill>
                </a:rPr>
                <a:t>CONCLUSIONES</a:t>
              </a:r>
              <a:endParaRPr lang="es-ES_tradnl" sz="2400">
                <a:solidFill>
                  <a:schemeClr val="bg1"/>
                </a:solidFill>
              </a:endParaRPr>
            </a:p>
          </p:txBody>
        </p:sp>
        <p:cxnSp>
          <p:nvCxnSpPr>
            <p:cNvPr id="45087" name="AutoShape 31"/>
            <p:cNvCxnSpPr>
              <a:cxnSpLocks noChangeShapeType="1"/>
              <a:stCxn id="45086" idx="3"/>
              <a:endCxn id="45079" idx="3"/>
            </p:cNvCxnSpPr>
            <p:nvPr/>
          </p:nvCxnSpPr>
          <p:spPr bwMode="auto">
            <a:xfrm flipV="1">
              <a:off x="3600" y="1680"/>
              <a:ext cx="192" cy="1985"/>
            </a:xfrm>
            <a:prstGeom prst="bentConnector3">
              <a:avLst>
                <a:gd name="adj1" fmla="val 17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45088" name="AutoShape 32"/>
            <p:cNvCxnSpPr>
              <a:cxnSpLocks noChangeShapeType="1"/>
              <a:stCxn id="45086" idx="1"/>
              <a:endCxn id="45082" idx="2"/>
            </p:cNvCxnSpPr>
            <p:nvPr/>
          </p:nvCxnSpPr>
          <p:spPr bwMode="auto">
            <a:xfrm rot="10800000" flipH="1">
              <a:off x="1920" y="2448"/>
              <a:ext cx="48" cy="1217"/>
            </a:xfrm>
            <a:prstGeom prst="bentConnector3">
              <a:avLst>
                <a:gd name="adj1" fmla="val -30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45089" name="Line 33"/>
            <p:cNvSpPr>
              <a:spLocks noChangeShapeType="1"/>
            </p:cNvSpPr>
            <p:nvPr/>
          </p:nvSpPr>
          <p:spPr bwMode="auto">
            <a:xfrm>
              <a:off x="2784" y="1200"/>
              <a:ext cx="0" cy="24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AR">
                <a:solidFill>
                  <a:schemeClr val="bg1"/>
                </a:solidFill>
              </a:endParaRPr>
            </a:p>
          </p:txBody>
        </p:sp>
        <p:sp>
          <p:nvSpPr>
            <p:cNvPr id="45090" name="Line 34"/>
            <p:cNvSpPr>
              <a:spLocks noChangeShapeType="1"/>
            </p:cNvSpPr>
            <p:nvPr/>
          </p:nvSpPr>
          <p:spPr bwMode="auto">
            <a:xfrm>
              <a:off x="2784" y="1920"/>
              <a:ext cx="0" cy="14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AR">
                <a:solidFill>
                  <a:schemeClr val="bg1"/>
                </a:solidFill>
              </a:endParaRPr>
            </a:p>
          </p:txBody>
        </p:sp>
        <p:sp>
          <p:nvSpPr>
            <p:cNvPr id="45091" name="Line 35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AR">
                <a:solidFill>
                  <a:schemeClr val="bg1"/>
                </a:solidFill>
              </a:endParaRPr>
            </a:p>
          </p:txBody>
        </p:sp>
        <p:sp>
          <p:nvSpPr>
            <p:cNvPr id="45092" name="Line 36"/>
            <p:cNvSpPr>
              <a:spLocks noChangeShapeType="1"/>
            </p:cNvSpPr>
            <p:nvPr/>
          </p:nvSpPr>
          <p:spPr bwMode="auto">
            <a:xfrm>
              <a:off x="2784" y="3312"/>
              <a:ext cx="0" cy="24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AR">
                <a:solidFill>
                  <a:schemeClr val="bg1"/>
                </a:solidFill>
              </a:endParaRPr>
            </a:p>
          </p:txBody>
        </p:sp>
        <p:sp>
          <p:nvSpPr>
            <p:cNvPr id="45093" name="Text Box 37"/>
            <p:cNvSpPr txBox="1">
              <a:spLocks noChangeArrowheads="1"/>
            </p:cNvSpPr>
            <p:nvPr/>
          </p:nvSpPr>
          <p:spPr bwMode="auto">
            <a:xfrm>
              <a:off x="3960" y="2391"/>
              <a:ext cx="816" cy="57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2400" b="1" dirty="0">
                  <a:solidFill>
                    <a:schemeClr val="bg1"/>
                  </a:solidFill>
                </a:rPr>
                <a:t>Validez Externa</a:t>
              </a:r>
              <a:endParaRPr lang="es-ES_tradnl" sz="2400" dirty="0">
                <a:solidFill>
                  <a:schemeClr val="bg1"/>
                </a:solidFill>
              </a:endParaRPr>
            </a:p>
          </p:txBody>
        </p:sp>
        <p:sp>
          <p:nvSpPr>
            <p:cNvPr id="45094" name="Text Box 38"/>
            <p:cNvSpPr txBox="1">
              <a:spLocks noChangeArrowheads="1"/>
            </p:cNvSpPr>
            <p:nvPr/>
          </p:nvSpPr>
          <p:spPr bwMode="auto">
            <a:xfrm>
              <a:off x="960" y="2738"/>
              <a:ext cx="816" cy="57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2400" b="1">
                  <a:solidFill>
                    <a:schemeClr val="bg1"/>
                  </a:solidFill>
                </a:rPr>
                <a:t>Validez Interna</a:t>
              </a: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ESTADISTICA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23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58" name="AutoShape 26"/>
          <p:cNvSpPr>
            <a:spLocks noChangeArrowheads="1"/>
          </p:cNvSpPr>
          <p:nvPr/>
        </p:nvSpPr>
        <p:spPr bwMode="auto">
          <a:xfrm>
            <a:off x="4972080" y="1952644"/>
            <a:ext cx="3352800" cy="609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57" name="AutoShape 25"/>
          <p:cNvSpPr>
            <a:spLocks noChangeArrowheads="1"/>
          </p:cNvSpPr>
          <p:nvPr/>
        </p:nvSpPr>
        <p:spPr bwMode="auto">
          <a:xfrm>
            <a:off x="1009680" y="1952644"/>
            <a:ext cx="3490882" cy="609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1085880" y="2028844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ERROR ALEATORIO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s-ES_tradnl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 dirty="0" smtClean="0">
                <a:latin typeface="Arial" pitchFamily="34" charset="0"/>
                <a:cs typeface="Arial" pitchFamily="34" charset="0"/>
              </a:rPr>
              <a:t>Por azar</a:t>
            </a:r>
            <a:endParaRPr kumimoji="1" lang="es-ES_tradnl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 dirty="0">
                <a:latin typeface="Arial" pitchFamily="34" charset="0"/>
                <a:cs typeface="Arial" pitchFamily="34" charset="0"/>
              </a:rPr>
              <a:t>Impredecible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 dirty="0">
                <a:latin typeface="Arial" pitchFamily="34" charset="0"/>
                <a:cs typeface="Arial" pitchFamily="34" charset="0"/>
              </a:rPr>
              <a:t>Inevitable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 dirty="0">
                <a:latin typeface="Arial" pitchFamily="34" charset="0"/>
                <a:cs typeface="Arial" pitchFamily="34" charset="0"/>
              </a:rPr>
              <a:t>Disminuye al aumentar el tamaño de la muestra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s-ES_tradn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55" name="Rectangle 23"/>
          <p:cNvSpPr>
            <a:spLocks noChangeArrowheads="1"/>
          </p:cNvSpPr>
          <p:nvPr/>
        </p:nvSpPr>
        <p:spPr bwMode="auto">
          <a:xfrm>
            <a:off x="5048280" y="2028844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SESGO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s-ES_tradnl" sz="24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>
                <a:latin typeface="Arial" pitchFamily="34" charset="0"/>
                <a:cs typeface="Arial" pitchFamily="34" charset="0"/>
              </a:rPr>
              <a:t>No aleatorio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>
                <a:latin typeface="Arial" pitchFamily="34" charset="0"/>
                <a:cs typeface="Arial" pitchFamily="34" charset="0"/>
              </a:rPr>
              <a:t>Sistemático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>
                <a:latin typeface="Arial" pitchFamily="34" charset="0"/>
                <a:cs typeface="Arial" pitchFamily="34" charset="0"/>
              </a:rPr>
              <a:t>Evitable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>
                <a:latin typeface="Arial" pitchFamily="34" charset="0"/>
                <a:cs typeface="Arial" pitchFamily="34" charset="0"/>
              </a:rPr>
              <a:t>No se modifica aumentando el tamaño de la muestra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s-ES_tradnl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INVESTIGACION ESTADISTICA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Flecha curvada hacia arriba"/>
          <p:cNvSpPr/>
          <p:nvPr/>
        </p:nvSpPr>
        <p:spPr>
          <a:xfrm>
            <a:off x="4429124" y="5143512"/>
            <a:ext cx="1785950" cy="1000132"/>
          </a:xfrm>
          <a:prstGeom prst="curvedUpArrow">
            <a:avLst>
              <a:gd name="adj1" fmla="val 25000"/>
              <a:gd name="adj2" fmla="val 5222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1828800" y="1676400"/>
            <a:ext cx="5410200" cy="3810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400300" y="2667000"/>
            <a:ext cx="4343400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s-A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Poblacion Blanco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3119100" y="2971800"/>
            <a:ext cx="2857520" cy="2514600"/>
          </a:xfrm>
          <a:prstGeom prst="ellipse">
            <a:avLst/>
          </a:prstGeom>
          <a:solidFill>
            <a:srgbClr val="00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3305175" y="3657600"/>
            <a:ext cx="2438400" cy="6111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s-A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Poblacion Accesible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3819524" y="4419600"/>
            <a:ext cx="1466856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3948444" y="4724400"/>
            <a:ext cx="1219200" cy="533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s-A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Muestra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SESGO DE SELECCIÓN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5" name="AutoShape 9"/>
          <p:cNvSpPr>
            <a:spLocks noChangeArrowheads="1"/>
          </p:cNvSpPr>
          <p:nvPr/>
        </p:nvSpPr>
        <p:spPr bwMode="auto">
          <a:xfrm>
            <a:off x="4900642" y="2000240"/>
            <a:ext cx="3352800" cy="609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0664" name="AutoShape 8"/>
          <p:cNvSpPr>
            <a:spLocks noChangeArrowheads="1"/>
          </p:cNvSpPr>
          <p:nvPr/>
        </p:nvSpPr>
        <p:spPr bwMode="auto">
          <a:xfrm>
            <a:off x="938242" y="2000240"/>
            <a:ext cx="3490882" cy="609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566766" y="1223954"/>
            <a:ext cx="8077200" cy="776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Estrategias de Control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014442" y="207644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ERROR ALEATORIO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s-ES_tradnl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 dirty="0">
                <a:latin typeface="Arial" pitchFamily="34" charset="0"/>
                <a:cs typeface="Arial" pitchFamily="34" charset="0"/>
              </a:rPr>
              <a:t>PLANIFICACIÓN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es-ES_tradnl" sz="2400" dirty="0">
                <a:latin typeface="Arial" pitchFamily="34" charset="0"/>
                <a:cs typeface="Arial" pitchFamily="34" charset="0"/>
              </a:rPr>
              <a:t>Calcular tamaño adecuado para la muestra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 dirty="0">
                <a:latin typeface="Arial" pitchFamily="34" charset="0"/>
                <a:cs typeface="Arial" pitchFamily="34" charset="0"/>
              </a:rPr>
              <a:t>ANALISIS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es-ES_tradnl" sz="2400" dirty="0" smtClean="0">
                <a:latin typeface="Arial" pitchFamily="34" charset="0"/>
                <a:cs typeface="Arial" pitchFamily="34" charset="0"/>
              </a:rPr>
              <a:t>Intervalos </a:t>
            </a:r>
            <a:r>
              <a:rPr kumimoji="1" lang="es-ES_tradnl" sz="2400" dirty="0">
                <a:latin typeface="Arial" pitchFamily="34" charset="0"/>
                <a:cs typeface="Arial" pitchFamily="34" charset="0"/>
              </a:rPr>
              <a:t>de confianza y pruebas de significación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4976842" y="207644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SESGO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s-ES_tradnl" sz="24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>
                <a:latin typeface="Arial" pitchFamily="34" charset="0"/>
                <a:cs typeface="Arial" pitchFamily="34" charset="0"/>
              </a:rPr>
              <a:t>PLANIFICACIÓN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es-ES_tradnl" sz="2400">
                <a:latin typeface="Arial" pitchFamily="34" charset="0"/>
                <a:cs typeface="Arial" pitchFamily="34" charset="0"/>
              </a:rPr>
              <a:t>Buen Diseño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1" lang="es-ES_tradnl" sz="240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1" lang="es-ES_tradnl" sz="2400">
                <a:latin typeface="Arial" pitchFamily="34" charset="0"/>
                <a:cs typeface="Arial" pitchFamily="34" charset="0"/>
              </a:rPr>
              <a:t>ANALISIS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es-ES_tradnl" sz="2400">
                <a:latin typeface="Arial" pitchFamily="34" charset="0"/>
                <a:cs typeface="Arial" pitchFamily="34" charset="0"/>
              </a:rPr>
              <a:t>Buen criterio epidemiológico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INVESTIGACION ESTADISTICA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 idx="4294967295"/>
          </p:nvPr>
        </p:nvSpPr>
        <p:spPr>
          <a:xfrm>
            <a:off x="457200" y="576247"/>
            <a:ext cx="8229600" cy="638175"/>
          </a:xfrm>
        </p:spPr>
        <p:txBody>
          <a:bodyPr>
            <a:noAutofit/>
          </a:bodyPr>
          <a:lstStyle/>
          <a:p>
            <a:pPr algn="ctr"/>
            <a:r>
              <a:rPr lang="es-AR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OBJETIVOS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4294967295"/>
          </p:nvPr>
        </p:nvSpPr>
        <p:spPr>
          <a:xfrm>
            <a:off x="965205" y="1714488"/>
            <a:ext cx="7321571" cy="4968875"/>
          </a:xfrm>
        </p:spPr>
        <p:txBody>
          <a:bodyPr>
            <a:normAutofit/>
          </a:bodyPr>
          <a:lstStyle/>
          <a:p>
            <a:r>
              <a:rPr lang="es-AR" sz="2400" dirty="0" smtClean="0">
                <a:latin typeface="Arial" charset="0"/>
                <a:cs typeface="Arial" charset="0"/>
              </a:rPr>
              <a:t>QUE LOS PARTICIPANTES LOGREN:</a:t>
            </a:r>
          </a:p>
          <a:p>
            <a:pPr>
              <a:buNone/>
            </a:pPr>
            <a:endParaRPr lang="es-AR" sz="2400" dirty="0" smtClean="0">
              <a:latin typeface="Arial" charset="0"/>
              <a:cs typeface="Arial" charset="0"/>
            </a:endParaRPr>
          </a:p>
          <a:p>
            <a:pPr lvl="1"/>
            <a:r>
              <a:rPr lang="es-AR" sz="2400" dirty="0" smtClean="0">
                <a:latin typeface="Arial" charset="0"/>
                <a:cs typeface="Arial" charset="0"/>
              </a:rPr>
              <a:t>Definir Epidemiología </a:t>
            </a:r>
          </a:p>
          <a:p>
            <a:pPr lvl="1"/>
            <a:r>
              <a:rPr lang="es-AR" dirty="0" smtClean="0">
                <a:latin typeface="Arial" charset="0"/>
                <a:cs typeface="Arial" charset="0"/>
              </a:rPr>
              <a:t>Conocer algunos usos y aplicaciones de la epidemiología</a:t>
            </a:r>
            <a:endParaRPr lang="es-AR" sz="2400" dirty="0" smtClean="0">
              <a:latin typeface="Arial" charset="0"/>
              <a:cs typeface="Arial" charset="0"/>
            </a:endParaRPr>
          </a:p>
          <a:p>
            <a:pPr lvl="1"/>
            <a:r>
              <a:rPr lang="es-AR" sz="2400" dirty="0" smtClean="0">
                <a:latin typeface="Arial" charset="0"/>
                <a:cs typeface="Arial" charset="0"/>
              </a:rPr>
              <a:t>Comprender el concepto </a:t>
            </a:r>
            <a:r>
              <a:rPr lang="es-AR" dirty="0" smtClean="0">
                <a:latin typeface="Arial" charset="0"/>
                <a:cs typeface="Arial" charset="0"/>
              </a:rPr>
              <a:t>de incidencia y prevalencia</a:t>
            </a:r>
            <a:endParaRPr lang="es-AR" sz="2400" dirty="0" smtClean="0">
              <a:latin typeface="Arial" charset="0"/>
              <a:cs typeface="Arial" charset="0"/>
            </a:endParaRPr>
          </a:p>
          <a:p>
            <a:pPr lvl="1"/>
            <a:r>
              <a:rPr lang="es-AR" dirty="0" smtClean="0">
                <a:latin typeface="Arial" charset="0"/>
                <a:cs typeface="Arial" charset="0"/>
              </a:rPr>
              <a:t>Describir tipos de estudios adecuados para calcular incidencia y prevalencia</a:t>
            </a:r>
          </a:p>
          <a:p>
            <a:pPr lvl="1"/>
            <a:r>
              <a:rPr lang="es-AR" dirty="0" smtClean="0">
                <a:latin typeface="Arial" charset="0"/>
                <a:cs typeface="Arial" charset="0"/>
              </a:rPr>
              <a:t>Explicar la</a:t>
            </a:r>
            <a:r>
              <a:rPr lang="es-AR" sz="2400" dirty="0" smtClean="0">
                <a:latin typeface="Arial" charset="0"/>
                <a:cs typeface="Arial" charset="0"/>
              </a:rPr>
              <a:t> aplicación clínica de tasas de incidencia y de prevalencia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0003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INVESTIGACION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14279" y="1500174"/>
          <a:ext cx="8786876" cy="4788545"/>
        </p:xfrm>
        <a:graphic>
          <a:graphicData uri="http://schemas.openxmlformats.org/drawingml/2006/table">
            <a:tbl>
              <a:tblPr/>
              <a:tblGrid>
                <a:gridCol w="1643077"/>
                <a:gridCol w="1571636"/>
                <a:gridCol w="2071702"/>
                <a:gridCol w="3500461"/>
              </a:tblGrid>
              <a:tr h="39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b="1" dirty="0" smtClean="0">
                          <a:latin typeface="Arial"/>
                          <a:ea typeface="Calibri"/>
                          <a:cs typeface="Times New Roman"/>
                        </a:rPr>
                        <a:t>Unidad </a:t>
                      </a:r>
                      <a:r>
                        <a:rPr lang="es-AR" sz="2000" b="1" dirty="0">
                          <a:latin typeface="Arial"/>
                          <a:ea typeface="Calibri"/>
                          <a:cs typeface="Times New Roman"/>
                        </a:rPr>
                        <a:t>de observación 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b="1" dirty="0" smtClean="0">
                          <a:latin typeface="Arial"/>
                          <a:ea typeface="Calibri"/>
                          <a:cs typeface="Times New Roman"/>
                        </a:rPr>
                        <a:t>Objetivo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b="1" dirty="0" smtClean="0">
                          <a:latin typeface="Arial"/>
                          <a:ea typeface="Calibri"/>
                          <a:cs typeface="Times New Roman"/>
                        </a:rPr>
                        <a:t>Posición </a:t>
                      </a:r>
                      <a:r>
                        <a:rPr lang="es-AR" sz="2000" b="1" dirty="0">
                          <a:latin typeface="Arial"/>
                          <a:ea typeface="Calibri"/>
                          <a:cs typeface="Times New Roman"/>
                        </a:rPr>
                        <a:t>del investigador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b="1" dirty="0">
                          <a:latin typeface="Arial"/>
                          <a:ea typeface="Calibri"/>
                          <a:cs typeface="Times New Roman"/>
                        </a:rPr>
                        <a:t>Nombre 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dirty="0" smtClean="0">
                          <a:latin typeface="Arial"/>
                          <a:ea typeface="Calibri"/>
                          <a:cs typeface="Times New Roman"/>
                        </a:rPr>
                        <a:t>Datos </a:t>
                      </a:r>
                      <a:r>
                        <a:rPr lang="es-AR" sz="2000" dirty="0">
                          <a:latin typeface="Arial"/>
                          <a:ea typeface="Calibri"/>
                          <a:cs typeface="Times New Roman"/>
                        </a:rPr>
                        <a:t>agregados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Descriptivos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Observacionales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Análisis de situación de salud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39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Analíticos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Observacionales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Estudios Ecológicos*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39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Intervención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Ensayos comunitarios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39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dirty="0" smtClean="0">
                          <a:latin typeface="Arial"/>
                          <a:ea typeface="Calibri"/>
                          <a:cs typeface="Times New Roman"/>
                        </a:rPr>
                        <a:t>Datos </a:t>
                      </a:r>
                      <a:r>
                        <a:rPr lang="es-AR" sz="2000" dirty="0">
                          <a:latin typeface="Arial"/>
                          <a:ea typeface="Calibri"/>
                          <a:cs typeface="Times New Roman"/>
                        </a:rPr>
                        <a:t>individuales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Descriptivos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Observacionales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Reportes de casos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dirty="0">
                          <a:latin typeface="Arial"/>
                          <a:ea typeface="Calibri"/>
                          <a:cs typeface="Times New Roman"/>
                        </a:rPr>
                        <a:t>Estudios Transversales </a:t>
                      </a:r>
                      <a:r>
                        <a:rPr lang="es-AR" sz="2000" dirty="0" smtClean="0">
                          <a:latin typeface="Arial"/>
                          <a:ea typeface="Calibri"/>
                          <a:cs typeface="Times New Roman"/>
                        </a:rPr>
                        <a:t>Desc.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dirty="0">
                          <a:latin typeface="Arial"/>
                          <a:ea typeface="Calibri"/>
                          <a:cs typeface="Times New Roman"/>
                        </a:rPr>
                        <a:t>Series de Casos con </a:t>
                      </a:r>
                      <a:r>
                        <a:rPr lang="es-AR" sz="2000" dirty="0" err="1" smtClean="0">
                          <a:latin typeface="Arial"/>
                          <a:ea typeface="Calibri"/>
                          <a:cs typeface="Times New Roman"/>
                        </a:rPr>
                        <a:t>Seguim</a:t>
                      </a:r>
                      <a:r>
                        <a:rPr lang="es-AR" sz="2000" dirty="0" smtClean="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39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Analíticos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Observacionales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Estudios de Cohorte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dirty="0">
                          <a:latin typeface="Arial"/>
                          <a:ea typeface="Calibri"/>
                          <a:cs typeface="Times New Roman"/>
                        </a:rPr>
                        <a:t>Estudios de Casos y </a:t>
                      </a:r>
                      <a:r>
                        <a:rPr lang="es-AR" sz="2000" dirty="0" smtClean="0">
                          <a:latin typeface="Arial"/>
                          <a:ea typeface="Calibri"/>
                          <a:cs typeface="Times New Roman"/>
                        </a:rPr>
                        <a:t>Control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dirty="0">
                          <a:latin typeface="Arial"/>
                          <a:ea typeface="Calibri"/>
                          <a:cs typeface="Times New Roman"/>
                        </a:rPr>
                        <a:t>Estudios Transversales </a:t>
                      </a:r>
                      <a:r>
                        <a:rPr lang="es-AR" sz="2000" dirty="0" err="1" smtClean="0">
                          <a:latin typeface="Arial"/>
                          <a:ea typeface="Calibri"/>
                          <a:cs typeface="Times New Roman"/>
                        </a:rPr>
                        <a:t>Analít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>
                          <a:latin typeface="Arial"/>
                          <a:ea typeface="Calibri"/>
                          <a:cs typeface="Times New Roman"/>
                        </a:rPr>
                        <a:t>Intervención</a:t>
                      </a:r>
                      <a:endParaRPr lang="es-A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000" dirty="0">
                          <a:latin typeface="Arial"/>
                          <a:ea typeface="Calibri"/>
                          <a:cs typeface="Times New Roman"/>
                        </a:rPr>
                        <a:t>Ensayos Clínicos Controlados</a:t>
                      </a:r>
                      <a:endParaRPr lang="es-A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Elipse"/>
          <p:cNvSpPr/>
          <p:nvPr/>
        </p:nvSpPr>
        <p:spPr>
          <a:xfrm>
            <a:off x="1785918" y="3357562"/>
            <a:ext cx="7358082" cy="114300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Line 2"/>
          <p:cNvSpPr>
            <a:spLocks noChangeShapeType="1"/>
          </p:cNvSpPr>
          <p:nvPr/>
        </p:nvSpPr>
        <p:spPr bwMode="auto">
          <a:xfrm>
            <a:off x="1657350" y="7010400"/>
            <a:ext cx="7315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1981200" y="952500"/>
            <a:ext cx="6553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VIGILANCIA EPIDEMIOLOGICA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30114" y="1643050"/>
            <a:ext cx="76438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 Registro continuo y sistemático de datos de salud </a:t>
            </a:r>
          </a:p>
          <a:p>
            <a:endParaRPr lang="es-A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 Para evaluar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tendencias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de:</a:t>
            </a:r>
          </a:p>
          <a:p>
            <a:pPr lvl="1">
              <a:buFont typeface="Arial" pitchFamily="34" charset="0"/>
              <a:buChar char="•"/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incidencia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de eventos (morbilidad)</a:t>
            </a:r>
          </a:p>
          <a:p>
            <a:pPr lvl="1">
              <a:buFont typeface="Arial" pitchFamily="34" charset="0"/>
              <a:buChar char="•"/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 mortalidad </a:t>
            </a:r>
          </a:p>
          <a:p>
            <a:pPr lvl="1">
              <a:buFont typeface="Arial" pitchFamily="34" charset="0"/>
              <a:buChar char="•"/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otros hechos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relevantes</a:t>
            </a:r>
          </a:p>
          <a:p>
            <a:pPr lvl="1"/>
            <a:endParaRPr lang="es-A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 Junto con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consolidación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de datos y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difusión regular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todos los que necesitan </a:t>
            </a:r>
            <a:r>
              <a:rPr lang="es-AR" sz="2400" dirty="0" smtClean="0">
                <a:latin typeface="Arial" pitchFamily="34" charset="0"/>
                <a:cs typeface="Arial" pitchFamily="34" charset="0"/>
              </a:rPr>
              <a:t>conocerlos</a:t>
            </a:r>
            <a:endParaRPr lang="es-AR" sz="2400" dirty="0" smtClean="0">
              <a:latin typeface="Arial" pitchFamily="34" charset="0"/>
              <a:cs typeface="Arial" pitchFamily="34" charset="0"/>
            </a:endParaRPr>
          </a:p>
          <a:p>
            <a:endParaRPr lang="es-AR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AR" sz="2400" dirty="0" smtClean="0">
                <a:latin typeface="Arial" pitchFamily="34" charset="0"/>
                <a:cs typeface="Arial" pitchFamily="34" charset="0"/>
              </a:rPr>
              <a:t>LA FUNCIÓN BÁSICA DE LA VIGILANCIA ES CONOCER PARA ACTUAR</a:t>
            </a:r>
            <a:endParaRPr lang="es-A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Line 2"/>
          <p:cNvSpPr>
            <a:spLocks noChangeShapeType="1"/>
          </p:cNvSpPr>
          <p:nvPr/>
        </p:nvSpPr>
        <p:spPr bwMode="auto">
          <a:xfrm>
            <a:off x="1657350" y="7010400"/>
            <a:ext cx="7315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1981200" y="952500"/>
            <a:ext cx="6553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VIGILANCIA EPIDEMIOLOGICA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571472" y="1571612"/>
          <a:ext cx="8107362" cy="5129212"/>
        </p:xfrm>
        <a:graphic>
          <a:graphicData uri="http://schemas.openxmlformats.org/presentationml/2006/ole">
            <p:oleObj spid="_x0000_s40964" name="Worksheet" r:id="rId4" imgW="9106250" imgH="646230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Line 2"/>
          <p:cNvSpPr>
            <a:spLocks noChangeShapeType="1"/>
          </p:cNvSpPr>
          <p:nvPr/>
        </p:nvSpPr>
        <p:spPr bwMode="auto">
          <a:xfrm>
            <a:off x="1657350" y="7010400"/>
            <a:ext cx="7315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1981200" y="952500"/>
            <a:ext cx="6553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VIGILANCIA EPIDEMIOLOGICA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403" y="1790717"/>
            <a:ext cx="785812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1676400" y="1082653"/>
            <a:ext cx="7315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871638" y="1873228"/>
            <a:ext cx="5295900" cy="83099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4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Monotype Sorts" pitchFamily="2" charset="2"/>
              </a:rPr>
              <a:t>Recopilación de Información</a:t>
            </a:r>
          </a:p>
          <a:p>
            <a:pPr algn="ctr" eaLnBrk="0" hangingPunct="0"/>
            <a:r>
              <a:rPr lang="es-ES_tradnl" sz="24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Monotype Sorts" pitchFamily="2" charset="2"/>
              </a:rPr>
              <a:t>Oportuna, Sistemática y Ordenada</a:t>
            </a:r>
            <a:endParaRPr lang="es-ES_tradnl" sz="240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319188" y="4283053"/>
            <a:ext cx="6381750" cy="83099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4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Monotype Sorts" pitchFamily="2" charset="2"/>
              </a:rPr>
              <a:t>Acción: </a:t>
            </a:r>
          </a:p>
          <a:p>
            <a:pPr algn="ctr" eaLnBrk="0" hangingPunct="0"/>
            <a:r>
              <a:rPr lang="es-ES_tradnl" sz="24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Monotype Sorts" pitchFamily="2" charset="2"/>
              </a:rPr>
              <a:t>Medidas de Prevención y Control</a:t>
            </a:r>
            <a:endParaRPr lang="es-ES_tradnl" sz="240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071538" y="5502253"/>
            <a:ext cx="6858000" cy="830997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400" dirty="0">
                <a:latin typeface="Arial" pitchFamily="34" charset="0"/>
                <a:cs typeface="Arial" pitchFamily="34" charset="0"/>
                <a:sym typeface="Monotype Sorts" pitchFamily="2" charset="2"/>
              </a:rPr>
              <a:t>MEJORAR EL ESTADO DE SALUD</a:t>
            </a:r>
          </a:p>
          <a:p>
            <a:pPr algn="ctr" eaLnBrk="0" hangingPunct="0"/>
            <a:r>
              <a:rPr lang="es-ES_tradnl" sz="2400" dirty="0">
                <a:latin typeface="Arial" pitchFamily="34" charset="0"/>
                <a:cs typeface="Arial" pitchFamily="34" charset="0"/>
                <a:sym typeface="Monotype Sorts" pitchFamily="2" charset="2"/>
              </a:rPr>
              <a:t>DE LA POBLACION</a:t>
            </a:r>
            <a:endParaRPr lang="es-ES_tradn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91" name="AutoShape 23"/>
          <p:cNvSpPr>
            <a:spLocks noChangeArrowheads="1"/>
          </p:cNvSpPr>
          <p:nvPr/>
        </p:nvSpPr>
        <p:spPr bwMode="auto">
          <a:xfrm>
            <a:off x="4348138" y="2692378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1585888" y="3073378"/>
            <a:ext cx="5867400" cy="83099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40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Detección de cambios en tendencias o distribución de problemas de salud</a:t>
            </a:r>
          </a:p>
        </p:txBody>
      </p:sp>
      <p:sp>
        <p:nvSpPr>
          <p:cNvPr id="7195" name="AutoShape 27"/>
          <p:cNvSpPr>
            <a:spLocks noChangeArrowheads="1"/>
          </p:cNvSpPr>
          <p:nvPr/>
        </p:nvSpPr>
        <p:spPr bwMode="auto">
          <a:xfrm>
            <a:off x="4348138" y="3902053"/>
            <a:ext cx="381000" cy="342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96" name="AutoShape 28"/>
          <p:cNvSpPr>
            <a:spLocks noChangeArrowheads="1"/>
          </p:cNvSpPr>
          <p:nvPr/>
        </p:nvSpPr>
        <p:spPr bwMode="auto">
          <a:xfrm>
            <a:off x="4348138" y="5121253"/>
            <a:ext cx="381000" cy="342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1981200" y="952500"/>
            <a:ext cx="6553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VIGILANCIA EPIDEMIOLOGICA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 animBg="1" autoUpdateAnimBg="0"/>
      <p:bldP spid="7187" grpId="0" animBg="1" autoUpdateAnimBg="0"/>
      <p:bldP spid="7190" grpId="0" animBg="1" autoUpdateAnimBg="0"/>
      <p:bldP spid="7191" grpId="0" animBg="1"/>
      <p:bldP spid="7194" grpId="0" animBg="1" autoUpdateAnimBg="0"/>
      <p:bldP spid="7195" grpId="0" animBg="1"/>
      <p:bldP spid="719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7281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¡</a:t>
            </a:r>
            <a:r>
              <a:rPr lang="en-US" sz="3600" b="1" dirty="0" err="1" smtClean="0"/>
              <a:t>Muchas</a:t>
            </a:r>
            <a:r>
              <a:rPr lang="en-US" sz="3600" b="1" dirty="0" smtClean="0"/>
              <a:t> gracias </a:t>
            </a:r>
            <a:br>
              <a:rPr lang="en-US" sz="3600" b="1" dirty="0" smtClean="0"/>
            </a:b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atención</a:t>
            </a:r>
            <a:r>
              <a:rPr lang="en-US" sz="3600" b="1" dirty="0" smtClean="0"/>
              <a:t>!</a:t>
            </a:r>
            <a:endParaRPr lang="es-ES" sz="3600" b="1" dirty="0" smtClean="0"/>
          </a:p>
        </p:txBody>
      </p:sp>
      <p:pic>
        <p:nvPicPr>
          <p:cNvPr id="40964" name="Picture 4" descr="workstation_office_chair_spinning_md_wht.gif">
            <a:hlinkClick r:id="rId2"/>
          </p:cNvPr>
          <p:cNvPicPr>
            <a:picLocks noGrp="1" noChangeAspect="1" noChangeArrowheads="1" noCrop="1"/>
          </p:cNvPicPr>
          <p:nvPr>
            <p:ph type="subTitle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403600" y="3886200"/>
            <a:ext cx="2336800" cy="17526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914400" y="717550"/>
            <a:ext cx="7924800" cy="3133725"/>
            <a:chOff x="576" y="282"/>
            <a:chExt cx="4992" cy="1974"/>
          </a:xfrm>
        </p:grpSpPr>
        <p:sp>
          <p:nvSpPr>
            <p:cNvPr id="9227" name="Rectangle 9"/>
            <p:cNvSpPr>
              <a:spLocks noChangeArrowheads="1"/>
            </p:cNvSpPr>
            <p:nvPr/>
          </p:nvSpPr>
          <p:spPr bwMode="auto">
            <a:xfrm>
              <a:off x="5232" y="1488"/>
              <a:ext cx="336" cy="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 N-</a:t>
              </a:r>
              <a:r>
                <a:rPr lang="es-ES_tradnl" sz="1400" b="1">
                  <a:latin typeface="Arial" charset="0"/>
                </a:rPr>
                <a:t>d</a:t>
              </a:r>
              <a:endParaRPr lang="es-ES" sz="1400" b="1">
                <a:latin typeface="Arial" charset="0"/>
              </a:endParaRPr>
            </a:p>
          </p:txBody>
        </p:sp>
        <p:sp>
          <p:nvSpPr>
            <p:cNvPr id="9228" name="Freeform 3"/>
            <p:cNvSpPr>
              <a:spLocks/>
            </p:cNvSpPr>
            <p:nvPr/>
          </p:nvSpPr>
          <p:spPr bwMode="auto">
            <a:xfrm>
              <a:off x="720" y="288"/>
              <a:ext cx="4404" cy="1761"/>
            </a:xfrm>
            <a:custGeom>
              <a:avLst/>
              <a:gdLst>
                <a:gd name="T0" fmla="*/ 0 w 2640"/>
                <a:gd name="T1" fmla="*/ 0 h 1920"/>
                <a:gd name="T2" fmla="*/ 2640 w 2640"/>
                <a:gd name="T3" fmla="*/ 0 h 1920"/>
                <a:gd name="T4" fmla="*/ 2640 w 2640"/>
                <a:gd name="T5" fmla="*/ 1920 h 1920"/>
                <a:gd name="T6" fmla="*/ 0 w 2640"/>
                <a:gd name="T7" fmla="*/ 1920 h 1920"/>
                <a:gd name="T8" fmla="*/ 0 w 2640"/>
                <a:gd name="T9" fmla="*/ 0 h 19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1920"/>
                <a:gd name="T17" fmla="*/ 2640 w 2640"/>
                <a:gd name="T18" fmla="*/ 1920 h 19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1920">
                  <a:moveTo>
                    <a:pt x="0" y="0"/>
                  </a:moveTo>
                  <a:lnTo>
                    <a:pt x="2640" y="0"/>
                  </a:lnTo>
                  <a:lnTo>
                    <a:pt x="2640" y="1920"/>
                  </a:lnTo>
                  <a:lnTo>
                    <a:pt x="0" y="19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9B9B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9229" name="Freeform 4"/>
            <p:cNvSpPr>
              <a:spLocks/>
            </p:cNvSpPr>
            <p:nvPr/>
          </p:nvSpPr>
          <p:spPr bwMode="auto">
            <a:xfrm>
              <a:off x="716" y="282"/>
              <a:ext cx="4408" cy="1767"/>
            </a:xfrm>
            <a:custGeom>
              <a:avLst/>
              <a:gdLst>
                <a:gd name="T0" fmla="*/ 4 w 4408"/>
                <a:gd name="T1" fmla="*/ 1767 h 1767"/>
                <a:gd name="T2" fmla="*/ 0 w 4408"/>
                <a:gd name="T3" fmla="*/ 2 h 1767"/>
                <a:gd name="T4" fmla="*/ 100 w 4408"/>
                <a:gd name="T5" fmla="*/ 0 h 1767"/>
                <a:gd name="T6" fmla="*/ 100 w 4408"/>
                <a:gd name="T7" fmla="*/ 24 h 1767"/>
                <a:gd name="T8" fmla="*/ 296 w 4408"/>
                <a:gd name="T9" fmla="*/ 22 h 1767"/>
                <a:gd name="T10" fmla="*/ 298 w 4408"/>
                <a:gd name="T11" fmla="*/ 84 h 1767"/>
                <a:gd name="T12" fmla="*/ 644 w 4408"/>
                <a:gd name="T13" fmla="*/ 82 h 1767"/>
                <a:gd name="T14" fmla="*/ 646 w 4408"/>
                <a:gd name="T15" fmla="*/ 312 h 1767"/>
                <a:gd name="T16" fmla="*/ 1090 w 4408"/>
                <a:gd name="T17" fmla="*/ 312 h 1767"/>
                <a:gd name="T18" fmla="*/ 1090 w 4408"/>
                <a:gd name="T19" fmla="*/ 408 h 1767"/>
                <a:gd name="T20" fmla="*/ 1612 w 4408"/>
                <a:gd name="T21" fmla="*/ 408 h 1767"/>
                <a:gd name="T22" fmla="*/ 1612 w 4408"/>
                <a:gd name="T23" fmla="*/ 510 h 1767"/>
                <a:gd name="T24" fmla="*/ 2164 w 4408"/>
                <a:gd name="T25" fmla="*/ 516 h 1767"/>
                <a:gd name="T26" fmla="*/ 2164 w 4408"/>
                <a:gd name="T27" fmla="*/ 600 h 1767"/>
                <a:gd name="T28" fmla="*/ 3116 w 4408"/>
                <a:gd name="T29" fmla="*/ 598 h 1767"/>
                <a:gd name="T30" fmla="*/ 3116 w 4408"/>
                <a:gd name="T31" fmla="*/ 662 h 1767"/>
                <a:gd name="T32" fmla="*/ 4248 w 4408"/>
                <a:gd name="T33" fmla="*/ 666 h 1767"/>
                <a:gd name="T34" fmla="*/ 4248 w 4408"/>
                <a:gd name="T35" fmla="*/ 754 h 1767"/>
                <a:gd name="T36" fmla="*/ 4408 w 4408"/>
                <a:gd name="T37" fmla="*/ 754 h 1767"/>
                <a:gd name="T38" fmla="*/ 4408 w 4408"/>
                <a:gd name="T39" fmla="*/ 1767 h 1767"/>
                <a:gd name="T40" fmla="*/ 4 w 4408"/>
                <a:gd name="T41" fmla="*/ 1767 h 17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08"/>
                <a:gd name="T64" fmla="*/ 0 h 1767"/>
                <a:gd name="T65" fmla="*/ 4408 w 4408"/>
                <a:gd name="T66" fmla="*/ 1767 h 176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08" h="1767">
                  <a:moveTo>
                    <a:pt x="4" y="1767"/>
                  </a:moveTo>
                  <a:lnTo>
                    <a:pt x="0" y="2"/>
                  </a:lnTo>
                  <a:lnTo>
                    <a:pt x="100" y="0"/>
                  </a:lnTo>
                  <a:lnTo>
                    <a:pt x="100" y="24"/>
                  </a:lnTo>
                  <a:lnTo>
                    <a:pt x="296" y="22"/>
                  </a:lnTo>
                  <a:lnTo>
                    <a:pt x="298" y="84"/>
                  </a:lnTo>
                  <a:lnTo>
                    <a:pt x="644" y="82"/>
                  </a:lnTo>
                  <a:lnTo>
                    <a:pt x="646" y="312"/>
                  </a:lnTo>
                  <a:lnTo>
                    <a:pt x="1090" y="312"/>
                  </a:lnTo>
                  <a:lnTo>
                    <a:pt x="1090" y="408"/>
                  </a:lnTo>
                  <a:lnTo>
                    <a:pt x="1612" y="408"/>
                  </a:lnTo>
                  <a:lnTo>
                    <a:pt x="1612" y="510"/>
                  </a:lnTo>
                  <a:lnTo>
                    <a:pt x="2164" y="516"/>
                  </a:lnTo>
                  <a:lnTo>
                    <a:pt x="2164" y="600"/>
                  </a:lnTo>
                  <a:lnTo>
                    <a:pt x="3116" y="598"/>
                  </a:lnTo>
                  <a:lnTo>
                    <a:pt x="3116" y="662"/>
                  </a:lnTo>
                  <a:lnTo>
                    <a:pt x="4248" y="666"/>
                  </a:lnTo>
                  <a:lnTo>
                    <a:pt x="4248" y="754"/>
                  </a:lnTo>
                  <a:lnTo>
                    <a:pt x="4408" y="754"/>
                  </a:lnTo>
                  <a:lnTo>
                    <a:pt x="4408" y="1767"/>
                  </a:lnTo>
                  <a:lnTo>
                    <a:pt x="4" y="1767"/>
                  </a:lnTo>
                  <a:close/>
                </a:path>
              </a:pathLst>
            </a:custGeom>
            <a:solidFill>
              <a:srgbClr val="69BB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9230" name="Rectangle 7"/>
            <p:cNvSpPr>
              <a:spLocks noChangeArrowheads="1"/>
            </p:cNvSpPr>
            <p:nvPr/>
          </p:nvSpPr>
          <p:spPr bwMode="auto">
            <a:xfrm>
              <a:off x="576" y="1085"/>
              <a:ext cx="169" cy="22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N</a:t>
              </a:r>
            </a:p>
          </p:txBody>
        </p:sp>
        <p:sp>
          <p:nvSpPr>
            <p:cNvPr id="9231" name="Rectangle 8"/>
            <p:cNvSpPr>
              <a:spLocks noChangeArrowheads="1"/>
            </p:cNvSpPr>
            <p:nvPr/>
          </p:nvSpPr>
          <p:spPr bwMode="auto">
            <a:xfrm>
              <a:off x="5232" y="576"/>
              <a:ext cx="253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_tradnl" sz="1400" b="1">
                  <a:latin typeface="Arial" charset="0"/>
                </a:rPr>
                <a:t>d</a:t>
              </a:r>
              <a:endParaRPr lang="es-ES" sz="1400" b="1">
                <a:latin typeface="Arial" charset="0"/>
              </a:endParaRPr>
            </a:p>
          </p:txBody>
        </p:sp>
        <p:sp>
          <p:nvSpPr>
            <p:cNvPr id="9232" name="Rectangle 14"/>
            <p:cNvSpPr>
              <a:spLocks noChangeArrowheads="1"/>
            </p:cNvSpPr>
            <p:nvPr/>
          </p:nvSpPr>
          <p:spPr bwMode="auto">
            <a:xfrm>
              <a:off x="2592" y="2064"/>
              <a:ext cx="52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 eaLnBrk="0" hangingPunct="0"/>
              <a:r>
                <a:rPr lang="es-ES" sz="1400" b="1">
                  <a:latin typeface="Arial" charset="0"/>
                </a:rPr>
                <a:t>Tiempo</a:t>
              </a:r>
            </a:p>
          </p:txBody>
        </p:sp>
        <p:sp>
          <p:nvSpPr>
            <p:cNvPr id="9233" name="Line 19"/>
            <p:cNvSpPr>
              <a:spLocks noChangeShapeType="1"/>
            </p:cNvSpPr>
            <p:nvPr/>
          </p:nvSpPr>
          <p:spPr bwMode="auto">
            <a:xfrm>
              <a:off x="720" y="2208"/>
              <a:ext cx="4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9234" name="Rectangle 28"/>
            <p:cNvSpPr>
              <a:spLocks noChangeArrowheads="1"/>
            </p:cNvSpPr>
            <p:nvPr/>
          </p:nvSpPr>
          <p:spPr bwMode="auto">
            <a:xfrm>
              <a:off x="912" y="1632"/>
              <a:ext cx="120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 eaLnBrk="0" hangingPunct="0"/>
              <a:r>
                <a:rPr lang="es-ES" sz="1400" b="1" dirty="0" smtClean="0">
                  <a:latin typeface="Arial" charset="0"/>
                </a:rPr>
                <a:t>Grupo</a:t>
              </a:r>
              <a:r>
                <a:rPr lang="es-ES_tradnl" sz="1400" b="1" dirty="0" smtClean="0">
                  <a:latin typeface="Arial" charset="0"/>
                </a:rPr>
                <a:t> </a:t>
              </a:r>
              <a:r>
                <a:rPr lang="es-ES_tradnl" sz="1400" b="1" dirty="0">
                  <a:latin typeface="Arial" charset="0"/>
                </a:rPr>
                <a:t>“A”</a:t>
              </a:r>
              <a:endParaRPr lang="es-ES" sz="1400" b="1" dirty="0">
                <a:latin typeface="Arial" charset="0"/>
              </a:endParaRP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914400" y="3946525"/>
            <a:ext cx="7924800" cy="2795588"/>
            <a:chOff x="576" y="2316"/>
            <a:chExt cx="4992" cy="1761"/>
          </a:xfrm>
        </p:grpSpPr>
        <p:sp>
          <p:nvSpPr>
            <p:cNvPr id="9221" name="Freeform 20"/>
            <p:cNvSpPr>
              <a:spLocks/>
            </p:cNvSpPr>
            <p:nvPr/>
          </p:nvSpPr>
          <p:spPr bwMode="auto">
            <a:xfrm>
              <a:off x="720" y="2316"/>
              <a:ext cx="4404" cy="1761"/>
            </a:xfrm>
            <a:custGeom>
              <a:avLst/>
              <a:gdLst>
                <a:gd name="T0" fmla="*/ 0 w 2640"/>
                <a:gd name="T1" fmla="*/ 0 h 1920"/>
                <a:gd name="T2" fmla="*/ 2640 w 2640"/>
                <a:gd name="T3" fmla="*/ 0 h 1920"/>
                <a:gd name="T4" fmla="*/ 2640 w 2640"/>
                <a:gd name="T5" fmla="*/ 1920 h 1920"/>
                <a:gd name="T6" fmla="*/ 0 w 2640"/>
                <a:gd name="T7" fmla="*/ 1920 h 1920"/>
                <a:gd name="T8" fmla="*/ 0 w 2640"/>
                <a:gd name="T9" fmla="*/ 0 h 19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1920"/>
                <a:gd name="T17" fmla="*/ 2640 w 2640"/>
                <a:gd name="T18" fmla="*/ 1920 h 19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1920">
                  <a:moveTo>
                    <a:pt x="0" y="0"/>
                  </a:moveTo>
                  <a:lnTo>
                    <a:pt x="2640" y="0"/>
                  </a:lnTo>
                  <a:lnTo>
                    <a:pt x="2640" y="1920"/>
                  </a:lnTo>
                  <a:lnTo>
                    <a:pt x="0" y="19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9B9B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9222" name="Freeform 21"/>
            <p:cNvSpPr>
              <a:spLocks/>
            </p:cNvSpPr>
            <p:nvPr/>
          </p:nvSpPr>
          <p:spPr bwMode="auto">
            <a:xfrm>
              <a:off x="720" y="2316"/>
              <a:ext cx="4404" cy="1761"/>
            </a:xfrm>
            <a:custGeom>
              <a:avLst/>
              <a:gdLst>
                <a:gd name="T0" fmla="*/ 0 w 4404"/>
                <a:gd name="T1" fmla="*/ 1761 h 1761"/>
                <a:gd name="T2" fmla="*/ 0 w 4404"/>
                <a:gd name="T3" fmla="*/ 0 h 1761"/>
                <a:gd name="T4" fmla="*/ 211 w 4404"/>
                <a:gd name="T5" fmla="*/ 0 h 1761"/>
                <a:gd name="T6" fmla="*/ 211 w 4404"/>
                <a:gd name="T7" fmla="*/ 40 h 1761"/>
                <a:gd name="T8" fmla="*/ 647 w 4404"/>
                <a:gd name="T9" fmla="*/ 40 h 1761"/>
                <a:gd name="T10" fmla="*/ 648 w 4404"/>
                <a:gd name="T11" fmla="*/ 124 h 1761"/>
                <a:gd name="T12" fmla="*/ 1124 w 4404"/>
                <a:gd name="T13" fmla="*/ 124 h 1761"/>
                <a:gd name="T14" fmla="*/ 1124 w 4404"/>
                <a:gd name="T15" fmla="*/ 232 h 1761"/>
                <a:gd name="T16" fmla="*/ 1996 w 4404"/>
                <a:gd name="T17" fmla="*/ 232 h 1761"/>
                <a:gd name="T18" fmla="*/ 1996 w 4404"/>
                <a:gd name="T19" fmla="*/ 324 h 1761"/>
                <a:gd name="T20" fmla="*/ 3144 w 4404"/>
                <a:gd name="T21" fmla="*/ 324 h 1761"/>
                <a:gd name="T22" fmla="*/ 3140 w 4404"/>
                <a:gd name="T23" fmla="*/ 320 h 1761"/>
                <a:gd name="T24" fmla="*/ 3138 w 4404"/>
                <a:gd name="T25" fmla="*/ 378 h 1761"/>
                <a:gd name="T26" fmla="*/ 3912 w 4404"/>
                <a:gd name="T27" fmla="*/ 376 h 1761"/>
                <a:gd name="T28" fmla="*/ 3912 w 4404"/>
                <a:gd name="T29" fmla="*/ 576 h 1761"/>
                <a:gd name="T30" fmla="*/ 4244 w 4404"/>
                <a:gd name="T31" fmla="*/ 576 h 1761"/>
                <a:gd name="T32" fmla="*/ 4244 w 4404"/>
                <a:gd name="T33" fmla="*/ 748 h 1761"/>
                <a:gd name="T34" fmla="*/ 4404 w 4404"/>
                <a:gd name="T35" fmla="*/ 748 h 1761"/>
                <a:gd name="T36" fmla="*/ 4404 w 4404"/>
                <a:gd name="T37" fmla="*/ 1761 h 1761"/>
                <a:gd name="T38" fmla="*/ 0 w 4404"/>
                <a:gd name="T39" fmla="*/ 1761 h 176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404"/>
                <a:gd name="T61" fmla="*/ 0 h 1761"/>
                <a:gd name="T62" fmla="*/ 4404 w 4404"/>
                <a:gd name="T63" fmla="*/ 1761 h 176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404" h="1761">
                  <a:moveTo>
                    <a:pt x="0" y="1761"/>
                  </a:moveTo>
                  <a:lnTo>
                    <a:pt x="0" y="0"/>
                  </a:lnTo>
                  <a:lnTo>
                    <a:pt x="211" y="0"/>
                  </a:lnTo>
                  <a:lnTo>
                    <a:pt x="211" y="40"/>
                  </a:lnTo>
                  <a:lnTo>
                    <a:pt x="647" y="40"/>
                  </a:lnTo>
                  <a:lnTo>
                    <a:pt x="648" y="124"/>
                  </a:lnTo>
                  <a:lnTo>
                    <a:pt x="1124" y="124"/>
                  </a:lnTo>
                  <a:lnTo>
                    <a:pt x="1124" y="232"/>
                  </a:lnTo>
                  <a:lnTo>
                    <a:pt x="1996" y="232"/>
                  </a:lnTo>
                  <a:lnTo>
                    <a:pt x="1996" y="324"/>
                  </a:lnTo>
                  <a:lnTo>
                    <a:pt x="3144" y="324"/>
                  </a:lnTo>
                  <a:lnTo>
                    <a:pt x="3140" y="320"/>
                  </a:lnTo>
                  <a:lnTo>
                    <a:pt x="3138" y="378"/>
                  </a:lnTo>
                  <a:lnTo>
                    <a:pt x="3912" y="376"/>
                  </a:lnTo>
                  <a:lnTo>
                    <a:pt x="3912" y="576"/>
                  </a:lnTo>
                  <a:lnTo>
                    <a:pt x="4244" y="576"/>
                  </a:lnTo>
                  <a:lnTo>
                    <a:pt x="4244" y="748"/>
                  </a:lnTo>
                  <a:lnTo>
                    <a:pt x="4404" y="748"/>
                  </a:lnTo>
                  <a:lnTo>
                    <a:pt x="4404" y="1761"/>
                  </a:lnTo>
                  <a:lnTo>
                    <a:pt x="0" y="1761"/>
                  </a:lnTo>
                  <a:close/>
                </a:path>
              </a:pathLst>
            </a:custGeom>
            <a:solidFill>
              <a:srgbClr val="69BB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9223" name="Rectangle 23"/>
            <p:cNvSpPr>
              <a:spLocks noChangeArrowheads="1"/>
            </p:cNvSpPr>
            <p:nvPr/>
          </p:nvSpPr>
          <p:spPr bwMode="auto">
            <a:xfrm>
              <a:off x="576" y="3113"/>
              <a:ext cx="169" cy="22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N</a:t>
              </a:r>
            </a:p>
          </p:txBody>
        </p:sp>
        <p:sp>
          <p:nvSpPr>
            <p:cNvPr id="9224" name="Rectangle 24"/>
            <p:cNvSpPr>
              <a:spLocks noChangeArrowheads="1"/>
            </p:cNvSpPr>
            <p:nvPr/>
          </p:nvSpPr>
          <p:spPr bwMode="auto">
            <a:xfrm>
              <a:off x="5232" y="2604"/>
              <a:ext cx="253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_tradnl" sz="1400" b="1">
                  <a:latin typeface="Arial" charset="0"/>
                </a:rPr>
                <a:t>d</a:t>
              </a:r>
              <a:endParaRPr lang="es-ES" sz="1400" b="1">
                <a:latin typeface="Arial" charset="0"/>
              </a:endParaRPr>
            </a:p>
          </p:txBody>
        </p:sp>
        <p:sp>
          <p:nvSpPr>
            <p:cNvPr id="9225" name="Rectangle 25"/>
            <p:cNvSpPr>
              <a:spLocks noChangeArrowheads="1"/>
            </p:cNvSpPr>
            <p:nvPr/>
          </p:nvSpPr>
          <p:spPr bwMode="auto">
            <a:xfrm>
              <a:off x="5232" y="3516"/>
              <a:ext cx="336" cy="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s-ES" sz="1400" b="1">
                  <a:latin typeface="Arial" charset="0"/>
                </a:rPr>
                <a:t> N-</a:t>
              </a:r>
              <a:r>
                <a:rPr lang="es-ES_tradnl" sz="1400" b="1">
                  <a:latin typeface="Arial" charset="0"/>
                </a:rPr>
                <a:t>d</a:t>
              </a:r>
              <a:endParaRPr lang="es-ES" sz="1400" b="1">
                <a:latin typeface="Arial" charset="0"/>
              </a:endParaRPr>
            </a:p>
          </p:txBody>
        </p:sp>
        <p:sp>
          <p:nvSpPr>
            <p:cNvPr id="9226" name="Rectangle 29"/>
            <p:cNvSpPr>
              <a:spLocks noChangeArrowheads="1"/>
            </p:cNvSpPr>
            <p:nvPr/>
          </p:nvSpPr>
          <p:spPr bwMode="auto">
            <a:xfrm>
              <a:off x="1008" y="3696"/>
              <a:ext cx="120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 eaLnBrk="0" hangingPunct="0"/>
              <a:r>
                <a:rPr lang="es-ES" sz="1400" b="1" dirty="0" err="1" smtClean="0">
                  <a:latin typeface="Arial" charset="0"/>
                </a:rPr>
                <a:t>Grup</a:t>
              </a:r>
              <a:r>
                <a:rPr lang="es-ES_tradnl" sz="1400" b="1" dirty="0" smtClean="0">
                  <a:latin typeface="Arial" charset="0"/>
                </a:rPr>
                <a:t>o </a:t>
              </a:r>
              <a:r>
                <a:rPr lang="es-ES_tradnl" sz="1400" b="1" dirty="0">
                  <a:latin typeface="Arial" charset="0"/>
                </a:rPr>
                <a:t>“B”</a:t>
              </a:r>
              <a:endParaRPr lang="es-ES" sz="1400" b="1" dirty="0">
                <a:latin typeface="Arial" charset="0"/>
              </a:endParaRPr>
            </a:p>
          </p:txBody>
        </p:sp>
      </p:grp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685800" y="71414"/>
            <a:ext cx="77724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3600" dirty="0" smtClean="0">
                <a:latin typeface="Arial" pitchFamily="34" charset="0"/>
                <a:cs typeface="Arial" pitchFamily="34" charset="0"/>
              </a:rPr>
              <a:t>MEDIDAS DE FRECUENCIA</a:t>
            </a:r>
          </a:p>
        </p:txBody>
      </p:sp>
      <p:cxnSp>
        <p:nvCxnSpPr>
          <p:cNvPr id="20" name="19 Conector recto"/>
          <p:cNvCxnSpPr/>
          <p:nvPr/>
        </p:nvCxnSpPr>
        <p:spPr>
          <a:xfrm>
            <a:off x="734794" y="57148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DEFINICION DE EPIDEMIOLOGIA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42844" y="1571612"/>
            <a:ext cx="442915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Etimología: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err="1" smtClean="0">
                <a:latin typeface="Arial" pitchFamily="34" charset="0"/>
                <a:cs typeface="Arial" pitchFamily="34" charset="0"/>
              </a:rPr>
              <a:t>Epi</a:t>
            </a:r>
            <a:r>
              <a:rPr lang="es-AR" sz="2800" dirty="0" smtClean="0">
                <a:latin typeface="Arial" pitchFamily="34" charset="0"/>
                <a:cs typeface="Arial" pitchFamily="34" charset="0"/>
              </a:rPr>
              <a:t>=sobre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Demos=pueblo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Logo=conocimiento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0562" y="4143380"/>
            <a:ext cx="735811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Las condiciones de salud y enfermedades no están distribuidas al azar:</a:t>
            </a:r>
          </a:p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Persona</a:t>
            </a:r>
          </a:p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Tiempo</a:t>
            </a:r>
          </a:p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Lugar</a:t>
            </a:r>
          </a:p>
        </p:txBody>
      </p:sp>
      <p:sp>
        <p:nvSpPr>
          <p:cNvPr id="49154" name="AutoShape 2" descr="Resultado de imagen para poblacion mundial caricatur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49156" name="AutoShape 4" descr="Resultado de imagen para poblacion mundial caricatur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49158" name="Picture 6" descr="http://necesitodetodos.org/wp-content/uploads/2013/04/crecimento-poblac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643050"/>
            <a:ext cx="4429156" cy="22145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DEFINICION DE EPIDEMIOLOGIA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642910" y="2000240"/>
            <a:ext cx="785818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Estudio de la distribución de eventos relacionados con la salud y sus determinantes</a:t>
            </a:r>
          </a:p>
          <a:p>
            <a:pPr marL="342900" indent="-342900">
              <a:spcBef>
                <a:spcPct val="20000"/>
              </a:spcBef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00100" lvl="1" indent="-342900">
              <a:spcBef>
                <a:spcPct val="20000"/>
              </a:spcBef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					y </a:t>
            </a:r>
          </a:p>
          <a:p>
            <a:pPr marL="800100" lvl="1" indent="-342900">
              <a:spcBef>
                <a:spcPct val="20000"/>
              </a:spcBef>
            </a:pPr>
            <a:endParaRPr lang="es-AR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Su aplicación al control de enfermedades y a otros problemas de salud</a:t>
            </a:r>
            <a:endParaRPr lang="es-ES_tradnl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403226"/>
            <a:ext cx="7772400" cy="88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USOS DE LA EPIDEMIOLOGIA</a:t>
            </a:r>
            <a:endParaRPr lang="es-ES_tradnl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428596" y="1714488"/>
            <a:ext cx="442915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Estudio de la distribución de eventos relacionados con la salud y sus determinantes </a:t>
            </a:r>
          </a:p>
          <a:p>
            <a:pPr marL="800100" lvl="1" indent="-342900">
              <a:spcBef>
                <a:spcPct val="20000"/>
              </a:spcBef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			y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AR" sz="2800" dirty="0" smtClean="0">
                <a:latin typeface="Arial" pitchFamily="34" charset="0"/>
                <a:cs typeface="Arial" pitchFamily="34" charset="0"/>
              </a:rPr>
              <a:t>Aplicación al control de enfermedades y a otros problemas de salud</a:t>
            </a:r>
            <a:endParaRPr lang="es-ES_tradnl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5 Diagrama"/>
          <p:cNvGraphicFramePr/>
          <p:nvPr/>
        </p:nvGraphicFramePr>
        <p:xfrm>
          <a:off x="4714876" y="1428736"/>
          <a:ext cx="416717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142852"/>
            <a:ext cx="7772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EPIDEMIOLOGIA DESCRIPTIVA</a:t>
            </a:r>
            <a:endParaRPr lang="es-AR" sz="36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76" y="1435230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 smtClean="0">
                <a:latin typeface="Arial" pitchFamily="34" charset="0"/>
                <a:cs typeface="Arial" pitchFamily="34" charset="0"/>
              </a:rPr>
              <a:t>PROCESOS DE SALUD Y ENFERMEDAD</a:t>
            </a:r>
          </a:p>
          <a:p>
            <a:pPr algn="ctr"/>
            <a:r>
              <a:rPr lang="es-AR" sz="2000" dirty="0" smtClean="0">
                <a:latin typeface="Arial" pitchFamily="34" charset="0"/>
                <a:cs typeface="Arial" pitchFamily="34" charset="0"/>
              </a:rPr>
              <a:t>HISTORIA NATURAL DE LA ENFERMEDAD</a:t>
            </a:r>
            <a:endParaRPr lang="es-A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60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505" y="2428868"/>
            <a:ext cx="883965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1071538" y="6315038"/>
            <a:ext cx="7858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000" i="1" dirty="0" smtClean="0">
                <a:latin typeface="Arial" pitchFamily="34" charset="0"/>
                <a:cs typeface="Arial" pitchFamily="34" charset="0"/>
              </a:rPr>
              <a:t>Modelo de </a:t>
            </a:r>
            <a:r>
              <a:rPr lang="es-AR" sz="2000" i="1" dirty="0" err="1" smtClean="0">
                <a:latin typeface="Arial" pitchFamily="34" charset="0"/>
                <a:cs typeface="Arial" pitchFamily="34" charset="0"/>
              </a:rPr>
              <a:t>Leavell</a:t>
            </a:r>
            <a:r>
              <a:rPr lang="es-AR" sz="2000" i="1" dirty="0" smtClean="0">
                <a:latin typeface="Arial" pitchFamily="34" charset="0"/>
                <a:cs typeface="Arial" pitchFamily="34" charset="0"/>
              </a:rPr>
              <a:t> &amp; Clark. 1965</a:t>
            </a:r>
            <a:endParaRPr lang="es-AR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2130408" y="1395398"/>
            <a:ext cx="1571636" cy="42862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CuadroTexto"/>
          <p:cNvSpPr txBox="1"/>
          <p:nvPr/>
        </p:nvSpPr>
        <p:spPr>
          <a:xfrm>
            <a:off x="3643306" y="5643578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rial" pitchFamily="34" charset="0"/>
                <a:cs typeface="Arial" pitchFamily="34" charset="0"/>
              </a:rPr>
              <a:t>TIEMPO</a:t>
            </a:r>
            <a:endParaRPr lang="es-A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142852"/>
            <a:ext cx="7772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EPIDEMIOLOGIA DESCRIPTIVA</a:t>
            </a:r>
            <a:endParaRPr lang="es-AR" sz="36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76" y="1435230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 smtClean="0">
                <a:latin typeface="Arial" pitchFamily="34" charset="0"/>
                <a:cs typeface="Arial" pitchFamily="34" charset="0"/>
              </a:rPr>
              <a:t>HEPATITIS C</a:t>
            </a:r>
          </a:p>
          <a:p>
            <a:pPr algn="ctr"/>
            <a:r>
              <a:rPr lang="es-AR" sz="2000" dirty="0" smtClean="0">
                <a:latin typeface="Arial" pitchFamily="34" charset="0"/>
                <a:cs typeface="Arial" pitchFamily="34" charset="0"/>
              </a:rPr>
              <a:t>HISTORIA NATURAL DE LA ENFERMEDAD</a:t>
            </a:r>
            <a:endParaRPr lang="es-A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6025" name="Picture 9" descr="http://www.scielo.cl/fbpe/img/rmc/v134n6/fig16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41" y="2738446"/>
            <a:ext cx="8911215" cy="26908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142852"/>
            <a:ext cx="7772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 EPIDEMIOLOGIA DESCRIPTIVA</a:t>
            </a:r>
            <a:endParaRPr lang="es-AR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285720" y="1714488"/>
            <a:ext cx="857256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lnSpc>
                <a:spcPct val="170000"/>
              </a:lnSpc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¿Que tan comunes o raras son las enfermedades, </a:t>
            </a:r>
          </a:p>
          <a:p>
            <a:pPr algn="ctr">
              <a:lnSpc>
                <a:spcPct val="170000"/>
              </a:lnSpc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daños o factores de riesgo en una población?</a:t>
            </a:r>
          </a:p>
          <a:p>
            <a:pPr algn="ctr">
              <a:lnSpc>
                <a:spcPct val="170000"/>
              </a:lnSpc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¿La frecuencia de un evento es diferente </a:t>
            </a:r>
          </a:p>
          <a:p>
            <a:pPr algn="ctr">
              <a:lnSpc>
                <a:spcPct val="170000"/>
              </a:lnSpc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en distintas poblaciones?</a:t>
            </a:r>
          </a:p>
          <a:p>
            <a:pPr algn="ctr">
              <a:lnSpc>
                <a:spcPct val="170000"/>
              </a:lnSpc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¿Las frecuencias se distribuyen igual </a:t>
            </a:r>
          </a:p>
          <a:p>
            <a:pPr algn="ctr">
              <a:lnSpc>
                <a:spcPct val="170000"/>
              </a:lnSpc>
            </a:pPr>
            <a:r>
              <a:rPr lang="es-AR" sz="2400" dirty="0" smtClean="0">
                <a:latin typeface="Arial" pitchFamily="34" charset="0"/>
                <a:cs typeface="Arial" pitchFamily="34" charset="0"/>
              </a:rPr>
              <a:t>en diferentes grupos de una población?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s-ES_tradnl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685800" y="142852"/>
            <a:ext cx="777240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s-AR" sz="3600" dirty="0" smtClean="0">
                <a:latin typeface="Arial" pitchFamily="34" charset="0"/>
                <a:cs typeface="Arial" pitchFamily="34" charset="0"/>
              </a:rPr>
              <a:t>MEDIDAS DE FRECUENCIA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734794" y="1285860"/>
            <a:ext cx="7776864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0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33544"/>
            <a:ext cx="6391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609856"/>
            <a:ext cx="6391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430" y="3538550"/>
            <a:ext cx="6391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500570"/>
            <a:ext cx="6391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5429264"/>
            <a:ext cx="6391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Elipse"/>
          <p:cNvSpPr/>
          <p:nvPr/>
        </p:nvSpPr>
        <p:spPr>
          <a:xfrm>
            <a:off x="2571736" y="1500174"/>
            <a:ext cx="1000100" cy="514351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30 Elipse"/>
          <p:cNvSpPr/>
          <p:nvPr/>
        </p:nvSpPr>
        <p:spPr>
          <a:xfrm>
            <a:off x="2571736" y="3357562"/>
            <a:ext cx="6286544" cy="121444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0" y="3357562"/>
            <a:ext cx="2643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rial" pitchFamily="34" charset="0"/>
                <a:cs typeface="Arial" pitchFamily="34" charset="0"/>
              </a:rPr>
              <a:t>CORTE TRANSVERSAL PREVALENCIA</a:t>
            </a:r>
            <a:endParaRPr lang="es-A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500826" y="4538971"/>
            <a:ext cx="2571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rial" pitchFamily="34" charset="0"/>
                <a:cs typeface="Arial" pitchFamily="34" charset="0"/>
              </a:rPr>
              <a:t>LONGITUDINAL INCIDENCIA</a:t>
            </a:r>
            <a:endParaRPr lang="es-A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2977</TotalTime>
  <Words>652</Words>
  <Application>Microsoft Office PowerPoint</Application>
  <PresentationFormat>Presentación en pantalla (4:3)</PresentationFormat>
  <Paragraphs>220</Paragraphs>
  <Slides>26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8" baseType="lpstr">
      <vt:lpstr>Equidad</vt:lpstr>
      <vt:lpstr>Microsoft Excel Worksheet</vt:lpstr>
      <vt:lpstr>CONCEPTOS BASICOS DE EPIDEMIOLOGIA</vt:lpstr>
      <vt:lpstr>OBJETIVOS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¡Muchas gracias  por su atención!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DECALOGO DEL PLAN DE UNA INVESTIGACION</dc:title>
  <dc:creator>Usuario</dc:creator>
  <cp:lastModifiedBy>Usuario</cp:lastModifiedBy>
  <cp:revision>150</cp:revision>
  <dcterms:created xsi:type="dcterms:W3CDTF">2012-11-18T23:03:14Z</dcterms:created>
  <dcterms:modified xsi:type="dcterms:W3CDTF">2015-09-30T10:32:19Z</dcterms:modified>
</cp:coreProperties>
</file>