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ítulo y objeto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63636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SzPct val="155555"/>
              <a:buNone/>
              <a:defRPr sz="1800"/>
            </a:lvl2pPr>
            <a:lvl3pPr indent="0" lvl="2" rtl="0">
              <a:spcBef>
                <a:spcPts val="0"/>
              </a:spcBef>
              <a:buSzPct val="155555"/>
              <a:buNone/>
              <a:defRPr sz="1800"/>
            </a:lvl3pPr>
            <a:lvl4pPr indent="0" lvl="3" rtl="0">
              <a:spcBef>
                <a:spcPts val="0"/>
              </a:spcBef>
              <a:buSzPct val="155555"/>
              <a:buNone/>
              <a:defRPr sz="1800"/>
            </a:lvl4pPr>
            <a:lvl5pPr indent="0" lvl="4" rtl="0">
              <a:spcBef>
                <a:spcPts val="0"/>
              </a:spcBef>
              <a:buSzPct val="155555"/>
              <a:buNone/>
              <a:defRPr sz="1800"/>
            </a:lvl5pPr>
            <a:lvl6pPr indent="0" lvl="5" rtl="0">
              <a:spcBef>
                <a:spcPts val="0"/>
              </a:spcBef>
              <a:buSzPct val="155555"/>
              <a:buNone/>
              <a:defRPr sz="1800"/>
            </a:lvl6pPr>
            <a:lvl7pPr indent="0" lvl="6" rtl="0">
              <a:spcBef>
                <a:spcPts val="0"/>
              </a:spcBef>
              <a:buSzPct val="155555"/>
              <a:buNone/>
              <a:defRPr sz="1800"/>
            </a:lvl7pPr>
            <a:lvl8pPr indent="0" lvl="7" rtl="0">
              <a:spcBef>
                <a:spcPts val="0"/>
              </a:spcBef>
              <a:buSzPct val="155555"/>
              <a:buNone/>
              <a:defRPr sz="1800"/>
            </a:lvl8pPr>
            <a:lvl9pPr indent="0" lvl="8" rtl="0">
              <a:spcBef>
                <a:spcPts val="0"/>
              </a:spcBef>
              <a:buSzPct val="155555"/>
              <a:buNone/>
              <a:defRPr sz="1800"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ct val="116666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ct val="116666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s-419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Diseño personalizado">
    <p:bg>
      <p:bgPr>
        <a:solidFill>
          <a:srgbClr val="FFFFFF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-419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419" sz="3600"/>
              <a:t>Hepatitis </a:t>
            </a:r>
            <a:r>
              <a:rPr lang="es-419" sz="3600"/>
              <a:t>C: </a:t>
            </a:r>
            <a:r>
              <a:rPr lang="es-419" sz="3600"/>
              <a:t>recurrencia</a:t>
            </a:r>
            <a:r>
              <a:rPr lang="es-419" sz="3600"/>
              <a:t> de HCC por uso de AAD.</a:t>
            </a:r>
          </a:p>
        </p:txBody>
      </p:sp>
      <p:sp>
        <p:nvSpPr>
          <p:cNvPr id="64" name="Shape 64"/>
          <p:cNvSpPr txBox="1"/>
          <p:nvPr>
            <p:ph idx="1" type="subTitle"/>
          </p:nvPr>
        </p:nvSpPr>
        <p:spPr>
          <a:xfrm>
            <a:off x="6018251" y="4187125"/>
            <a:ext cx="2982600" cy="623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419" sz="1400"/>
              <a:t>Rodrigo Belloni </a:t>
            </a:r>
          </a:p>
          <a:p>
            <a:pPr lvl="0">
              <a:spcBef>
                <a:spcPts val="0"/>
              </a:spcBef>
              <a:buNone/>
            </a:pPr>
            <a:r>
              <a:rPr lang="es-419" sz="1400"/>
              <a:t>HIGA San Martin de La Plata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419"/>
              <a:t>Qué</a:t>
            </a:r>
            <a:r>
              <a:rPr lang="es-419"/>
              <a:t> sabemos de HCC y HCV?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419"/>
              <a:t>La </a:t>
            </a:r>
            <a:r>
              <a:rPr lang="es-419"/>
              <a:t>acción</a:t>
            </a:r>
            <a:r>
              <a:rPr lang="es-419"/>
              <a:t> </a:t>
            </a:r>
            <a:r>
              <a:rPr lang="es-419"/>
              <a:t>carcinogénica</a:t>
            </a:r>
            <a:r>
              <a:rPr lang="es-419"/>
              <a:t> del HCV se </a:t>
            </a:r>
            <a:r>
              <a:rPr lang="es-419"/>
              <a:t>produciría</a:t>
            </a:r>
            <a:r>
              <a:rPr lang="es-419"/>
              <a:t> por factores directos e indirectos.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s-419"/>
              <a:t>La presencia de cirrosis, la primoinfeccion luego de las 50 años, el sexo masculino y el </a:t>
            </a:r>
            <a:r>
              <a:rPr lang="es-419"/>
              <a:t>genotipo</a:t>
            </a:r>
            <a:r>
              <a:rPr lang="es-419"/>
              <a:t> 1b </a:t>
            </a:r>
            <a:r>
              <a:rPr lang="es-419"/>
              <a:t>aumentan</a:t>
            </a:r>
            <a:r>
              <a:rPr lang="es-419"/>
              <a:t> el riesgo.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s-419"/>
              <a:t>Está</a:t>
            </a:r>
            <a:r>
              <a:rPr lang="es-419"/>
              <a:t> indicado el seguimiento de los pacientes con hepatitis C con cirrosis y F3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419"/>
              <a:t>Qué</a:t>
            </a:r>
            <a:r>
              <a:rPr lang="es-419"/>
              <a:t> sabemos de HCC?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419"/>
              <a:t>Es el 7° </a:t>
            </a:r>
            <a:r>
              <a:rPr lang="es-419"/>
              <a:t>cáncer</a:t>
            </a:r>
            <a:r>
              <a:rPr lang="es-419"/>
              <a:t> </a:t>
            </a:r>
            <a:r>
              <a:rPr lang="es-419"/>
              <a:t>más</a:t>
            </a:r>
            <a:r>
              <a:rPr lang="es-419"/>
              <a:t> frecuente a nivel mundial</a:t>
            </a:r>
          </a:p>
          <a:p>
            <a:pPr lvl="0">
              <a:spcBef>
                <a:spcPts val="0"/>
              </a:spcBef>
              <a:buNone/>
            </a:pPr>
            <a:r>
              <a:rPr lang="es-419"/>
              <a:t>Es la tercera causa de muerte por </a:t>
            </a:r>
            <a:r>
              <a:rPr lang="es-419"/>
              <a:t>cáncer</a:t>
            </a:r>
            <a:r>
              <a:rPr lang="es-419"/>
              <a:t>.</a:t>
            </a:r>
          </a:p>
          <a:p>
            <a:pPr lvl="0">
              <a:spcBef>
                <a:spcPts val="0"/>
              </a:spcBef>
              <a:buNone/>
            </a:pPr>
            <a:r>
              <a:rPr lang="es-419"/>
              <a:t>La cirrosis de </a:t>
            </a:r>
            <a:r>
              <a:rPr lang="es-419"/>
              <a:t>cualquier</a:t>
            </a:r>
            <a:r>
              <a:rPr lang="es-419"/>
              <a:t> </a:t>
            </a:r>
            <a:r>
              <a:rPr lang="es-419"/>
              <a:t>etiología</a:t>
            </a:r>
            <a:r>
              <a:rPr lang="es-419"/>
              <a:t> es </a:t>
            </a:r>
            <a:r>
              <a:rPr lang="es-419"/>
              <a:t>factor</a:t>
            </a:r>
            <a:r>
              <a:rPr lang="es-419"/>
              <a:t> de </a:t>
            </a:r>
            <a:r>
              <a:rPr lang="es-419"/>
              <a:t>riesgo</a:t>
            </a:r>
            <a:r>
              <a:rPr lang="es-419"/>
              <a:t> </a:t>
            </a:r>
            <a:r>
              <a:rPr lang="es-419"/>
              <a:t>más</a:t>
            </a:r>
            <a:r>
              <a:rPr lang="es-419"/>
              <a:t> frecuente,30% de los </a:t>
            </a:r>
            <a:r>
              <a:rPr lang="es-419"/>
              <a:t>cirróticos</a:t>
            </a:r>
            <a:r>
              <a:rPr lang="es-419"/>
              <a:t> lo desarrollan a lo largo de su vida.</a:t>
            </a:r>
          </a:p>
          <a:p>
            <a:pPr lvl="0">
              <a:spcBef>
                <a:spcPts val="0"/>
              </a:spcBef>
              <a:buNone/>
            </a:pPr>
            <a:r>
              <a:rPr lang="es-419"/>
              <a:t>Las tasas de recurrencia luego de las </a:t>
            </a:r>
            <a:r>
              <a:rPr lang="es-419"/>
              <a:t>técnicas</a:t>
            </a:r>
            <a:r>
              <a:rPr lang="es-419"/>
              <a:t> de </a:t>
            </a:r>
            <a:r>
              <a:rPr lang="es-419"/>
              <a:t>ablación</a:t>
            </a:r>
            <a:r>
              <a:rPr lang="es-419"/>
              <a:t> rondan entre el 14% y 35%, las </a:t>
            </a:r>
            <a:r>
              <a:rPr lang="es-419"/>
              <a:t>técnicas</a:t>
            </a:r>
            <a:r>
              <a:rPr lang="es-419"/>
              <a:t> </a:t>
            </a:r>
            <a:r>
              <a:rPr lang="es-419"/>
              <a:t>quirúrgicas con recurrencias de hasta el 70% en 2 años.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419"/>
              <a:t>Por que hablamos de este tema?</a:t>
            </a:r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6300" y="2123575"/>
            <a:ext cx="7391400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9175" y="4479475"/>
            <a:ext cx="2524125" cy="20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 b="0" l="0" r="-1595" t="0"/>
          <a:stretch/>
        </p:blipFill>
        <p:spPr>
          <a:xfrm>
            <a:off x="311700" y="346200"/>
            <a:ext cx="3677125" cy="459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87100" y="0"/>
            <a:ext cx="38955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419"/>
              <a:t>Resultados</a:t>
            </a:r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419"/>
              <a:t>La recurrencia de HCC fue de 27,6% en un tiempo medio de 5,7 meses</a:t>
            </a:r>
          </a:p>
          <a:p>
            <a:pPr lvl="0">
              <a:spcBef>
                <a:spcPts val="0"/>
              </a:spcBef>
              <a:buNone/>
            </a:pPr>
            <a:r>
              <a:rPr lang="es-419"/>
              <a:t>El tiempo medio de recurrencia fue de 3,5 meses.</a:t>
            </a:r>
          </a:p>
          <a:p>
            <a:pPr lvl="0">
              <a:spcBef>
                <a:spcPts val="0"/>
              </a:spcBef>
              <a:buNone/>
            </a:pPr>
            <a:r>
              <a:rPr lang="es-419"/>
              <a:t>STORM: la recurrencia fue de 2,45% al 4 mes y 27,6% a los 12 meses.(diferencia en </a:t>
            </a:r>
            <a:r>
              <a:rPr lang="es-419"/>
              <a:t>población</a:t>
            </a:r>
            <a:r>
              <a:rPr lang="es-419"/>
              <a:t> y tamaño de las lesiones).</a:t>
            </a:r>
          </a:p>
          <a:p>
            <a:pPr lvl="0">
              <a:spcBef>
                <a:spcPts val="0"/>
              </a:spcBef>
              <a:buNone/>
            </a:pPr>
            <a:r>
              <a:rPr lang="es-419"/>
              <a:t>Si el tiempo entre el tratamiento del HCC y comienzo de DAA fue menor a 4 meses la tasa de recurrencia fue de 41%... alta </a:t>
            </a:r>
            <a:r>
              <a:rPr lang="es-419"/>
              <a:t>preocupación</a:t>
            </a:r>
            <a:r>
              <a:rPr lang="es-419"/>
              <a:t>…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02757"/>
            <a:ext cx="9144000" cy="3337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4175" y="4703625"/>
            <a:ext cx="3200400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844" y="0"/>
            <a:ext cx="830031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9144000" cy="202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7625" y="2028825"/>
            <a:ext cx="2400300" cy="30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38663" y="2000238"/>
            <a:ext cx="2466975" cy="303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22955"/>
            <a:ext cx="9143999" cy="2497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721275"/>
            <a:ext cx="3462754" cy="26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113" y="0"/>
            <a:ext cx="89137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419"/>
              <a:t>Por que hablamos de este tema?</a:t>
            </a: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6300" y="2123575"/>
            <a:ext cx="7391400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9175" y="4479475"/>
            <a:ext cx="2524125" cy="20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2299" y="445025"/>
            <a:ext cx="6068775" cy="450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9569" y="445025"/>
            <a:ext cx="7282181" cy="43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16" name="Shape 2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1225" y="194225"/>
            <a:ext cx="6169875" cy="474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23" name="Shape 2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2600" y="445025"/>
            <a:ext cx="6475267" cy="412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30" name="Shape 2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25" y="186225"/>
            <a:ext cx="539115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Shape 2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8088" y="2624625"/>
            <a:ext cx="5248275" cy="241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419"/>
              <a:t>RESUMEN DE RESULTADOS</a:t>
            </a:r>
          </a:p>
        </p:txBody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419"/>
              <a:t>La tasa de </a:t>
            </a:r>
            <a:r>
              <a:rPr lang="es-419"/>
              <a:t>aparición</a:t>
            </a:r>
            <a:r>
              <a:rPr lang="es-419"/>
              <a:t> de HCC para el grupo de pacientes tratados con INF fue de 1,14/100py y para el grupo de </a:t>
            </a:r>
            <a:r>
              <a:rPr lang="es-419"/>
              <a:t>pacientes</a:t>
            </a:r>
            <a:r>
              <a:rPr lang="es-419"/>
              <a:t> tratados con DAA fue de 2,96/100py.</a:t>
            </a:r>
          </a:p>
          <a:p>
            <a:pPr lvl="0">
              <a:spcBef>
                <a:spcPts val="0"/>
              </a:spcBef>
              <a:buNone/>
            </a:pPr>
            <a:r>
              <a:rPr lang="es-419"/>
              <a:t>La tasa de recurrencia de HCC fue de 9,21/100py para el grupo de pacientes tratados con INF y de 12,6/100py para el grupo de DAA.</a:t>
            </a:r>
          </a:p>
          <a:p>
            <a:pPr lvl="0">
              <a:spcBef>
                <a:spcPts val="0"/>
              </a:spcBef>
              <a:buNone/>
            </a:pPr>
            <a:r>
              <a:rPr lang="es-419"/>
              <a:t>Luego de ajustar en metaregresion por tiempo de </a:t>
            </a:r>
            <a:r>
              <a:rPr lang="es-419"/>
              <a:t>seguimiento</a:t>
            </a:r>
            <a:r>
              <a:rPr lang="es-419"/>
              <a:t> y edad NO HAY </a:t>
            </a:r>
            <a:r>
              <a:rPr lang="es-419"/>
              <a:t>DIFERENCIA</a:t>
            </a:r>
            <a:r>
              <a:rPr lang="es-419"/>
              <a:t> </a:t>
            </a:r>
            <a:r>
              <a:rPr lang="es-419"/>
              <a:t>ESTADÍSTICAMENTE</a:t>
            </a:r>
            <a:r>
              <a:rPr lang="es-419"/>
              <a:t> SIGNIFICATIVA.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419"/>
              <a:t>OBSERVACIONES Y CONCLUSIONES.</a:t>
            </a:r>
          </a:p>
        </p:txBody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419"/>
              <a:t>No hay evidencia de que exista una </a:t>
            </a:r>
            <a:r>
              <a:rPr lang="es-419"/>
              <a:t>relación</a:t>
            </a:r>
            <a:r>
              <a:rPr lang="es-419"/>
              <a:t> del desarrollo de HCC en </a:t>
            </a:r>
            <a:r>
              <a:rPr lang="es-419"/>
              <a:t>pacientes</a:t>
            </a:r>
            <a:r>
              <a:rPr lang="es-419"/>
              <a:t> tratados con DAA. (63% en </a:t>
            </a:r>
            <a:r>
              <a:rPr lang="es-419"/>
              <a:t>reducción</a:t>
            </a:r>
            <a:r>
              <a:rPr lang="es-419"/>
              <a:t> de riesgo).</a:t>
            </a:r>
          </a:p>
          <a:p>
            <a:pPr lvl="0">
              <a:spcBef>
                <a:spcPts val="0"/>
              </a:spcBef>
              <a:buNone/>
            </a:pPr>
            <a:r>
              <a:rPr lang="es-419"/>
              <a:t>La </a:t>
            </a:r>
            <a:r>
              <a:rPr lang="es-419"/>
              <a:t>población</a:t>
            </a:r>
            <a:r>
              <a:rPr lang="es-419"/>
              <a:t> tratada con  DAA es de mayor edad y con </a:t>
            </a:r>
            <a:r>
              <a:rPr lang="es-419"/>
              <a:t>enfermedad</a:t>
            </a:r>
            <a:r>
              <a:rPr lang="es-419"/>
              <a:t> </a:t>
            </a:r>
            <a:r>
              <a:rPr lang="es-419"/>
              <a:t>más</a:t>
            </a:r>
            <a:r>
              <a:rPr lang="es-419"/>
              <a:t> </a:t>
            </a:r>
            <a:r>
              <a:rPr lang="es-419"/>
              <a:t>avanzada.</a:t>
            </a:r>
          </a:p>
          <a:p>
            <a:pPr lvl="0">
              <a:spcBef>
                <a:spcPts val="0"/>
              </a:spcBef>
              <a:buNone/>
            </a:pPr>
            <a:r>
              <a:rPr lang="es-419"/>
              <a:t>Heterogeneidad entre los estudios en los métodos de detección de HCC y tiempo de seguimiento. </a:t>
            </a:r>
          </a:p>
          <a:p>
            <a:pPr lvl="0">
              <a:spcBef>
                <a:spcPts val="0"/>
              </a:spcBef>
              <a:buNone/>
            </a:pPr>
            <a:r>
              <a:rPr lang="es-419"/>
              <a:t>No hay evidencia que indique el retraso del tratamiento con DAA.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419"/>
              <a:t>Qué</a:t>
            </a:r>
            <a:r>
              <a:rPr lang="es-419"/>
              <a:t> sabemos de hepatitis C?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729450" y="1119675"/>
            <a:ext cx="7688700" cy="3860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objetivo es </a:t>
            </a:r>
            <a:r>
              <a:rPr b="1" lang="es-41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curar la infección por HCV </a:t>
            </a:r>
            <a:r>
              <a:rPr lang="es-41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prevenir la cirrosis hepática, descompensaciones por cirrosis, HCC, manifestaciones extrahepáticas severas y la muerte</a:t>
            </a:r>
          </a:p>
          <a:p>
            <a:pPr lvl="0" rtl="0" algn="just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 algn="just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pacientes con fibrosis avanzada y cirrosis, la erradicación de HCV </a:t>
            </a:r>
            <a:r>
              <a:rPr b="1" lang="es-41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reduce la tasa de descompensación y reduciría el riesgo de HCC</a:t>
            </a:r>
            <a:r>
              <a:rPr lang="es-41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(70%).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" name="Shape 8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17212"/>
            <a:ext cx="9144000" cy="2909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6125" y="9525"/>
            <a:ext cx="7035675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6780" y="0"/>
            <a:ext cx="721043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628650" y="142794"/>
            <a:ext cx="7886700" cy="7284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3"/>
            </a:solidFill>
            <a:prstDash val="solid"/>
            <a:miter lim="8000"/>
            <a:headEnd len="med" w="med" type="none"/>
            <a:tailEnd len="med" w="med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7F7F7F"/>
              </a:buClr>
              <a:buSzPct val="25000"/>
              <a:buFont typeface="Calibri"/>
              <a:buNone/>
            </a:pPr>
            <a:r>
              <a:rPr b="0" i="0" lang="es-419" sz="4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Pacientes con Alta Prioridad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28650" y="942850"/>
            <a:ext cx="7886700" cy="12015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2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419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Fibrosis avanzada o cirrosis compensada (CPS A) 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419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Biopsia hepática con scores de fibrosis F3-4 o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419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Fibroscan: = 9.5 kPa 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419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Diagnóstico por imágenes y Endoscopía compatible con cirrosis y/o hipertensión portal. 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628650" y="2234449"/>
            <a:ext cx="7886700" cy="3246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2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28600" lvl="0" marL="228600" marR="0" rtl="0" algn="just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16666"/>
              <a:buFont typeface="Arial"/>
              <a:buChar char="•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Cirrosis descompensada (CPS B o C)</a:t>
            </a:r>
            <a:r>
              <a:rPr lang="es-419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628650" y="2666964"/>
            <a:ext cx="7886700" cy="719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2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28600" lvl="0" marL="228600" marR="0" rtl="0" algn="just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Manifestaciones extrahepáticas asociadas a hepatitis C crónica clínicamente significativas 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628650" y="3458273"/>
            <a:ext cx="7886700" cy="3246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2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28600" lvl="0" marL="228600" marR="0" rtl="0" algn="just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Receptores de trasplante de órganos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628650" y="3854438"/>
            <a:ext cx="7886700" cy="3132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2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28600" lvl="0" marL="228600" marR="0" rtl="0" algn="just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Coinfección HIV (F2-F4)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628650" y="4239025"/>
            <a:ext cx="7886700" cy="6372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2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Pacientes con alto riesgo de transmisión de HCV: pacientes en hemodiálisis, y personal de salud</a:t>
            </a:r>
          </a:p>
        </p:txBody>
      </p:sp>
      <p:sp>
        <p:nvSpPr>
          <p:cNvPr id="111" name="Shape 111"/>
          <p:cNvSpPr/>
          <p:nvPr/>
        </p:nvSpPr>
        <p:spPr>
          <a:xfrm>
            <a:off x="628650" y="4876088"/>
            <a:ext cx="78867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lang="es-419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Ridruejo, E y col. Actualización de las recomendaciones para el tratamiento de la Hepatitis crónica por Virus C. AAEEH. 2016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 116"/>
          <p:cNvPicPr preferRelativeResize="0"/>
          <p:nvPr/>
        </p:nvPicPr>
        <p:blipFill rotWithShape="1">
          <a:blip r:embed="rId3">
            <a:alphaModFix/>
          </a:blip>
          <a:srcRect b="12087" l="0" r="0" t="12080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419"/>
              <a:t>Objetivos de la OMS en HCV para el año 2030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419"/>
              <a:t>Reducción</a:t>
            </a:r>
            <a:r>
              <a:rPr lang="es-419"/>
              <a:t> de un 30% de nuevas infecciones para el 2020 y del 90% para 2030.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s-419"/>
              <a:t>Reducción</a:t>
            </a:r>
            <a:r>
              <a:rPr lang="es-419"/>
              <a:t> de la mortalidad a de un 10% al 2020 y del 65% al 2030.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s-419"/>
              <a:t>Incremento de </a:t>
            </a:r>
            <a:r>
              <a:rPr lang="es-419"/>
              <a:t>inyecciones</a:t>
            </a:r>
            <a:r>
              <a:rPr lang="es-419"/>
              <a:t> seguras a 50% en 2020 y 90% en 2030.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s-419"/>
              <a:t>Tratar 3 millones de </a:t>
            </a:r>
            <a:r>
              <a:rPr lang="es-419"/>
              <a:t>pacientes</a:t>
            </a:r>
            <a:r>
              <a:rPr lang="es-419"/>
              <a:t> para 2020 y al 80% de los mismos para el 2030.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