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drawings/drawing3.xml" ContentType="application/vnd.openxmlformats-officedocument.drawingml.chartshapes+xml"/>
  <Override PartName="/ppt/notesSlides/notesSlide14.xml" ContentType="application/vnd.openxmlformats-officedocument.presentationml.notesSlide+xml"/>
  <Override PartName="/ppt/charts/chart11.xml" ContentType="application/vnd.openxmlformats-officedocument.drawingml.chart+xml"/>
  <Override PartName="/ppt/drawings/drawing4.xml" ContentType="application/vnd.openxmlformats-officedocument.drawingml.chartshapes+xml"/>
  <Override PartName="/ppt/notesSlides/notesSlide15.xml" ContentType="application/vnd.openxmlformats-officedocument.presentationml.notesSlide+xml"/>
  <Override PartName="/ppt/charts/chart12.xml" ContentType="application/vnd.openxmlformats-officedocument.drawingml.chart+xml"/>
  <Override PartName="/ppt/drawings/drawing5.xml" ContentType="application/vnd.openxmlformats-officedocument.drawingml.chartshapes+xml"/>
  <Override PartName="/ppt/notesSlides/notesSlide16.xml" ContentType="application/vnd.openxmlformats-officedocument.presentationml.notesSlide+xml"/>
  <Override PartName="/ppt/charts/chart13.xml" ContentType="application/vnd.openxmlformats-officedocument.drawingml.chart+xml"/>
  <Override PartName="/ppt/drawings/drawing6.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37"/>
  </p:notesMasterIdLst>
  <p:handoutMasterIdLst>
    <p:handoutMasterId r:id="rId38"/>
  </p:handoutMasterIdLst>
  <p:sldIdLst>
    <p:sldId id="432" r:id="rId3"/>
    <p:sldId id="380" r:id="rId4"/>
    <p:sldId id="382" r:id="rId5"/>
    <p:sldId id="384" r:id="rId6"/>
    <p:sldId id="383" r:id="rId7"/>
    <p:sldId id="385" r:id="rId8"/>
    <p:sldId id="386" r:id="rId9"/>
    <p:sldId id="429" r:id="rId10"/>
    <p:sldId id="387" r:id="rId11"/>
    <p:sldId id="388" r:id="rId12"/>
    <p:sldId id="389" r:id="rId13"/>
    <p:sldId id="390" r:id="rId14"/>
    <p:sldId id="399" r:id="rId15"/>
    <p:sldId id="354" r:id="rId16"/>
    <p:sldId id="355" r:id="rId17"/>
    <p:sldId id="364" r:id="rId18"/>
    <p:sldId id="373" r:id="rId19"/>
    <p:sldId id="370" r:id="rId20"/>
    <p:sldId id="371" r:id="rId21"/>
    <p:sldId id="372" r:id="rId22"/>
    <p:sldId id="367" r:id="rId23"/>
    <p:sldId id="430" r:id="rId24"/>
    <p:sldId id="433" r:id="rId25"/>
    <p:sldId id="431" r:id="rId26"/>
    <p:sldId id="434" r:id="rId27"/>
    <p:sldId id="422" r:id="rId28"/>
    <p:sldId id="424" r:id="rId29"/>
    <p:sldId id="425" r:id="rId30"/>
    <p:sldId id="426" r:id="rId31"/>
    <p:sldId id="427" r:id="rId32"/>
    <p:sldId id="428" r:id="rId33"/>
    <p:sldId id="416" r:id="rId34"/>
    <p:sldId id="418" r:id="rId35"/>
    <p:sldId id="42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87" autoAdjust="0"/>
    <p:restoredTop sz="94595" autoAdjust="0"/>
  </p:normalViewPr>
  <p:slideViewPr>
    <p:cSldViewPr snapToGrid="0" snapToObjects="1">
      <p:cViewPr varScale="1">
        <p:scale>
          <a:sx n="79" d="100"/>
          <a:sy n="79" d="100"/>
        </p:scale>
        <p:origin x="49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68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Hoja_de_c_lculo_de_Microsoft_Excel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Hoja_de_c_lculo_de_Microsoft_Excel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Hoja_de_c_lculo_de_Microsoft_Excel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Hoja_de_c_lculo_de_Microsoft_Excel13.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Hoja_de_c_lculo_de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err="1" smtClean="0"/>
              <a:t>Cobertura</a:t>
            </a:r>
            <a:r>
              <a:rPr lang="en-US" dirty="0" smtClean="0"/>
              <a:t> de</a:t>
            </a:r>
            <a:r>
              <a:rPr lang="en-US" baseline="0" dirty="0" smtClean="0"/>
              <a:t> </a:t>
            </a:r>
            <a:r>
              <a:rPr lang="en-US" baseline="0" dirty="0" err="1" smtClean="0"/>
              <a:t>Salud</a:t>
            </a:r>
            <a:r>
              <a:rPr lang="en-US" baseline="0" dirty="0" smtClean="0"/>
              <a:t> </a:t>
            </a:r>
            <a:r>
              <a:rPr lang="en-US" baseline="0" dirty="0" err="1" smtClean="0"/>
              <a:t>en</a:t>
            </a:r>
            <a:r>
              <a:rPr lang="en-US" baseline="0" dirty="0" smtClean="0"/>
              <a:t> </a:t>
            </a:r>
            <a:r>
              <a:rPr lang="en-US" baseline="0" dirty="0" err="1" smtClean="0"/>
              <a:t>Hiper</a:t>
            </a:r>
            <a:r>
              <a:rPr lang="en-US" baseline="0" dirty="0" smtClean="0"/>
              <a:t> </a:t>
            </a:r>
            <a:r>
              <a:rPr lang="en-US" baseline="0" dirty="0" err="1" smtClean="0"/>
              <a:t>urgentes</a:t>
            </a:r>
            <a:r>
              <a:rPr lang="en-US" dirty="0" smtClean="0"/>
              <a:t> </a:t>
            </a:r>
            <a:endParaRPr lang="en-US" dirty="0"/>
          </a:p>
        </c:rich>
      </c:tx>
      <c:layout>
        <c:manualLayout>
          <c:xMode val="edge"/>
          <c:yMode val="edge"/>
          <c:x val="1.9137988597575531E-3"/>
          <c:y val="3.5782363316238741E-2"/>
        </c:manualLayout>
      </c:layout>
      <c:overlay val="0"/>
    </c:title>
    <c:autoTitleDeleted val="0"/>
    <c:plotArea>
      <c:layout/>
      <c:doughnutChart>
        <c:varyColors val="1"/>
        <c:ser>
          <c:idx val="0"/>
          <c:order val="0"/>
          <c:tx>
            <c:strRef>
              <c:f>Sheet1!$B$1</c:f>
              <c:strCache>
                <c:ptCount val="1"/>
                <c:pt idx="0">
                  <c:v>Sales</c:v>
                </c:pt>
              </c:strCache>
            </c:strRef>
          </c:tx>
          <c:spPr>
            <a:solidFill>
              <a:schemeClr val="accent1">
                <a:lumMod val="50000"/>
              </a:schemeClr>
            </a:solidFill>
          </c:spPr>
          <c:dPt>
            <c:idx val="0"/>
            <c:bubble3D val="0"/>
            <c:spPr>
              <a:solidFill>
                <a:srgbClr val="950E46"/>
              </a:solidFill>
            </c:spPr>
          </c:dPt>
          <c:cat>
            <c:strRef>
              <c:f>Sheet1!$A$2:$A$3</c:f>
              <c:strCache>
                <c:ptCount val="2"/>
                <c:pt idx="0">
                  <c:v>Cobertura Privada (obras sociales y medicina prepaga)</c:v>
                </c:pt>
                <c:pt idx="1">
                  <c:v>Cobertura Pública</c:v>
                </c:pt>
              </c:strCache>
            </c:strRef>
          </c:cat>
          <c:val>
            <c:numRef>
              <c:f>Sheet1!$B$2:$B$3</c:f>
              <c:numCache>
                <c:formatCode>General</c:formatCode>
                <c:ptCount val="2"/>
                <c:pt idx="0">
                  <c:v>58.5</c:v>
                </c:pt>
                <c:pt idx="1">
                  <c:v>41.5</c:v>
                </c:pt>
              </c:numCache>
            </c:numRef>
          </c:val>
        </c:ser>
        <c:dLbls>
          <c:showLegendKey val="0"/>
          <c:showVal val="0"/>
          <c:showCatName val="0"/>
          <c:showSerName val="0"/>
          <c:showPercent val="0"/>
          <c:showBubbleSize val="0"/>
          <c:showLeaderLines val="0"/>
        </c:dLbls>
        <c:firstSliceAng val="0"/>
        <c:holeSize val="50"/>
      </c:doughnutChart>
    </c:plotArea>
    <c:legend>
      <c:legendPos val="r"/>
      <c:layout>
        <c:manualLayout>
          <c:xMode val="edge"/>
          <c:yMode val="edge"/>
          <c:x val="0.6198966396375718"/>
          <c:y val="0.133974086089754"/>
          <c:w val="0.37685196399015186"/>
          <c:h val="0.8293793437663125"/>
        </c:manualLayout>
      </c:layout>
      <c:overlay val="0"/>
    </c:legend>
    <c:plotVisOnly val="1"/>
    <c:dispBlanksAs val="zero"/>
    <c:showDLblsOverMax val="0"/>
  </c:chart>
  <c:txPr>
    <a:bodyPr/>
    <a:lstStyle/>
    <a:p>
      <a:pPr>
        <a:defRPr sz="1800"/>
      </a:pPr>
      <a:endParaRPr lang="es-A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0"/>
          <c:order val="0"/>
          <c:tx>
            <c:strRef>
              <c:f>Sheet1!$B$1</c:f>
              <c:strCache>
                <c:ptCount val="1"/>
                <c:pt idx="0">
                  <c:v>Columna1</c:v>
                </c:pt>
              </c:strCache>
            </c:strRef>
          </c:tx>
          <c:spPr>
            <a:solidFill>
              <a:srgbClr val="FF0000"/>
            </a:solidFill>
            <a:ln>
              <a:noFill/>
            </a:ln>
            <a:effectLst>
              <a:innerShdw blurRad="63500" dist="50800" dir="5400000">
                <a:prstClr val="black">
                  <a:alpha val="50000"/>
                </a:prstClr>
              </a:inn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00B050"/>
              </a:solidFill>
              <a:ln>
                <a:noFill/>
              </a:ln>
              <a:effectLst>
                <a:innerShdw blurRad="63500" dist="50800" dir="5400000">
                  <a:prstClr val="black">
                    <a:alpha val="50000"/>
                  </a:prstClr>
                </a:innerShdw>
              </a:effectLst>
              <a:scene3d>
                <a:camera prst="orthographicFront">
                  <a:rot lat="0" lon="0" rev="0"/>
                </a:camera>
                <a:lightRig rig="threePt" dir="t">
                  <a:rot lat="0" lon="0" rev="1200000"/>
                </a:lightRig>
              </a:scene3d>
              <a:sp3d>
                <a:bevelT w="63500" h="25400"/>
              </a:sp3d>
            </c:spPr>
          </c:dPt>
          <c:dPt>
            <c:idx val="2"/>
            <c:invertIfNegative val="0"/>
            <c:bubble3D val="0"/>
            <c:spPr>
              <a:solidFill>
                <a:srgbClr val="00B050"/>
              </a:solidFill>
              <a:ln>
                <a:noFill/>
              </a:ln>
              <a:effectLst>
                <a:innerShdw blurRad="63500" dist="50800" dir="5400000">
                  <a:prstClr val="black">
                    <a:alpha val="50000"/>
                  </a:prstClr>
                </a:innerShdw>
              </a:effectLst>
              <a:scene3d>
                <a:camera prst="orthographicFront">
                  <a:rot lat="0" lon="0" rev="0"/>
                </a:camera>
                <a:lightRig rig="threePt" dir="t">
                  <a:rot lat="0" lon="0" rev="1200000"/>
                </a:lightRig>
              </a:scene3d>
              <a:sp3d>
                <a:bevelT w="63500" h="25400"/>
              </a:sp3d>
            </c:spPr>
          </c:dPt>
          <c:dPt>
            <c:idx val="3"/>
            <c:invertIfNegative val="0"/>
            <c:bubble3D val="0"/>
            <c:spPr>
              <a:solidFill>
                <a:srgbClr val="FFFF00"/>
              </a:solidFill>
              <a:ln>
                <a:noFill/>
              </a:ln>
              <a:effectLst>
                <a:innerShdw blurRad="63500" dist="50800" dir="5400000">
                  <a:prstClr val="black">
                    <a:alpha val="50000"/>
                  </a:prstClr>
                </a:innerShdw>
              </a:effectLst>
              <a:scene3d>
                <a:camera prst="orthographicFront">
                  <a:rot lat="0" lon="0" rev="0"/>
                </a:camera>
                <a:lightRig rig="threePt" dir="t">
                  <a:rot lat="0" lon="0" rev="1200000"/>
                </a:lightRig>
              </a:scene3d>
              <a:sp3d>
                <a:bevelT w="63500" h="25400"/>
              </a:sp3d>
            </c:spPr>
          </c:dPt>
          <c:dPt>
            <c:idx val="4"/>
            <c:invertIfNegative val="0"/>
            <c:bubble3D val="0"/>
            <c:spPr>
              <a:solidFill>
                <a:srgbClr val="00B0F0"/>
              </a:solidFill>
              <a:ln>
                <a:noFill/>
              </a:ln>
              <a:effectLst>
                <a:innerShdw blurRad="63500" dist="50800" dir="5400000">
                  <a:prstClr val="black">
                    <a:alpha val="50000"/>
                  </a:prstClr>
                </a:innerShdw>
              </a:effectLst>
              <a:scene3d>
                <a:camera prst="orthographicFront">
                  <a:rot lat="0" lon="0" rev="0"/>
                </a:camera>
                <a:lightRig rig="threePt" dir="t">
                  <a:rot lat="0" lon="0" rev="1200000"/>
                </a:lightRig>
              </a:scene3d>
              <a:sp3d>
                <a:bevelT w="63500" h="25400"/>
              </a:sp3d>
            </c:spPr>
          </c:dPt>
          <c:cat>
            <c:strRef>
              <c:f>Sheet1!$A$2:$A$6</c:f>
              <c:strCache>
                <c:ptCount val="5"/>
                <c:pt idx="0">
                  <c:v>Global</c:v>
                </c:pt>
                <c:pt idx="1">
                  <c:v>G1a</c:v>
                </c:pt>
                <c:pt idx="2">
                  <c:v>G1b</c:v>
                </c:pt>
                <c:pt idx="3">
                  <c:v>G2</c:v>
                </c:pt>
                <c:pt idx="4">
                  <c:v>G3</c:v>
                </c:pt>
              </c:strCache>
            </c:strRef>
          </c:cat>
          <c:val>
            <c:numRef>
              <c:f>Sheet1!$B$2:$B$6</c:f>
              <c:numCache>
                <c:formatCode>General</c:formatCode>
                <c:ptCount val="5"/>
                <c:pt idx="0">
                  <c:v>99.1</c:v>
                </c:pt>
                <c:pt idx="1">
                  <c:v>99.4</c:v>
                </c:pt>
                <c:pt idx="2">
                  <c:v>99.4</c:v>
                </c:pt>
                <c:pt idx="3">
                  <c:v>98.6</c:v>
                </c:pt>
                <c:pt idx="4">
                  <c:v>98</c:v>
                </c:pt>
              </c:numCache>
            </c:numRef>
          </c:val>
        </c:ser>
        <c:dLbls>
          <c:showLegendKey val="0"/>
          <c:showVal val="0"/>
          <c:showCatName val="0"/>
          <c:showSerName val="0"/>
          <c:showPercent val="0"/>
          <c:showBubbleSize val="0"/>
        </c:dLbls>
        <c:gapWidth val="150"/>
        <c:overlap val="100"/>
        <c:axId val="324225784"/>
        <c:axId val="324226568"/>
      </c:barChart>
      <c:catAx>
        <c:axId val="324225784"/>
        <c:scaling>
          <c:orientation val="minMax"/>
        </c:scaling>
        <c:delete val="0"/>
        <c:axPos val="b"/>
        <c:numFmt formatCode="General" sourceLinked="0"/>
        <c:majorTickMark val="out"/>
        <c:minorTickMark val="none"/>
        <c:tickLblPos val="nextTo"/>
        <c:crossAx val="324226568"/>
        <c:crosses val="autoZero"/>
        <c:auto val="1"/>
        <c:lblAlgn val="ctr"/>
        <c:lblOffset val="100"/>
        <c:noMultiLvlLbl val="0"/>
      </c:catAx>
      <c:valAx>
        <c:axId val="324226568"/>
        <c:scaling>
          <c:orientation val="minMax"/>
          <c:max val="100"/>
          <c:min val="0"/>
        </c:scaling>
        <c:delete val="0"/>
        <c:axPos val="l"/>
        <c:majorGridlines/>
        <c:numFmt formatCode="General" sourceLinked="1"/>
        <c:majorTickMark val="out"/>
        <c:minorTickMark val="none"/>
        <c:tickLblPos val="nextTo"/>
        <c:crossAx val="324225784"/>
        <c:crosses val="autoZero"/>
        <c:crossBetween val="between"/>
      </c:valAx>
    </c:plotArea>
    <c:legend>
      <c:legendPos val="r"/>
      <c:layout>
        <c:manualLayout>
          <c:xMode val="edge"/>
          <c:yMode val="edge"/>
          <c:x val="0.83652925429148606"/>
          <c:y val="0.14154527559055102"/>
          <c:w val="0.15097077589621202"/>
          <c:h val="0.43367495078740403"/>
        </c:manualLayout>
      </c:layout>
      <c:overlay val="0"/>
    </c:legend>
    <c:plotVisOnly val="1"/>
    <c:dispBlanksAs val="gap"/>
    <c:showDLblsOverMax val="0"/>
  </c:chart>
  <c:txPr>
    <a:bodyPr/>
    <a:lstStyle/>
    <a:p>
      <a:pPr>
        <a:defRPr sz="1800"/>
      </a:pPr>
      <a:endParaRPr lang="es-AR"/>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0"/>
          <c:order val="0"/>
          <c:tx>
            <c:strRef>
              <c:f>Sheet1!$B$1</c:f>
              <c:strCache>
                <c:ptCount val="1"/>
                <c:pt idx="0">
                  <c:v>Columna1</c:v>
                </c:pt>
              </c:strCache>
            </c:strRef>
          </c:tx>
          <c:spPr>
            <a:solidFill>
              <a:srgbClr val="FF0000"/>
            </a:solidFill>
            <a:ln>
              <a:noFill/>
            </a:ln>
            <a:effectLst>
              <a:innerShdw blurRad="63500" dist="50800" dir="5400000">
                <a:prstClr val="black">
                  <a:alpha val="50000"/>
                </a:prstClr>
              </a:inn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00B050"/>
              </a:solidFill>
              <a:ln>
                <a:noFill/>
              </a:ln>
              <a:effectLst>
                <a:innerShdw blurRad="63500" dist="50800" dir="5400000">
                  <a:prstClr val="black">
                    <a:alpha val="50000"/>
                  </a:prstClr>
                </a:innerShdw>
              </a:effectLst>
              <a:scene3d>
                <a:camera prst="orthographicFront">
                  <a:rot lat="0" lon="0" rev="0"/>
                </a:camera>
                <a:lightRig rig="threePt" dir="t">
                  <a:rot lat="0" lon="0" rev="1200000"/>
                </a:lightRig>
              </a:scene3d>
              <a:sp3d>
                <a:bevelT w="63500" h="25400"/>
              </a:sp3d>
            </c:spPr>
          </c:dPt>
          <c:dPt>
            <c:idx val="2"/>
            <c:invertIfNegative val="0"/>
            <c:bubble3D val="0"/>
            <c:spPr>
              <a:solidFill>
                <a:srgbClr val="FF00FF"/>
              </a:solidFill>
              <a:ln>
                <a:noFill/>
              </a:ln>
              <a:effectLst>
                <a:innerShdw blurRad="63500" dist="50800" dir="5400000">
                  <a:prstClr val="black">
                    <a:alpha val="50000"/>
                  </a:prstClr>
                </a:innerShdw>
              </a:effectLst>
              <a:scene3d>
                <a:camera prst="orthographicFront">
                  <a:rot lat="0" lon="0" rev="0"/>
                </a:camera>
                <a:lightRig rig="threePt" dir="t">
                  <a:rot lat="0" lon="0" rev="1200000"/>
                </a:lightRig>
              </a:scene3d>
              <a:sp3d>
                <a:bevelT w="63500" h="25400"/>
              </a:sp3d>
            </c:spPr>
          </c:dPt>
          <c:cat>
            <c:strRef>
              <c:f>Sheet1!$A$2:$A$4</c:f>
              <c:strCache>
                <c:ptCount val="3"/>
                <c:pt idx="0">
                  <c:v>Global (n: 907)</c:v>
                </c:pt>
                <c:pt idx="1">
                  <c:v>Sof/Ritchmond</c:v>
                </c:pt>
                <c:pt idx="2">
                  <c:v>Sof/Gilead</c:v>
                </c:pt>
              </c:strCache>
            </c:strRef>
          </c:cat>
          <c:val>
            <c:numRef>
              <c:f>Sheet1!$B$2:$B$4</c:f>
              <c:numCache>
                <c:formatCode>General</c:formatCode>
                <c:ptCount val="3"/>
                <c:pt idx="0">
                  <c:v>99.1</c:v>
                </c:pt>
                <c:pt idx="1">
                  <c:v>98.7</c:v>
                </c:pt>
                <c:pt idx="2">
                  <c:v>99.5</c:v>
                </c:pt>
              </c:numCache>
            </c:numRef>
          </c:val>
        </c:ser>
        <c:dLbls>
          <c:showLegendKey val="0"/>
          <c:showVal val="0"/>
          <c:showCatName val="0"/>
          <c:showSerName val="0"/>
          <c:showPercent val="0"/>
          <c:showBubbleSize val="0"/>
        </c:dLbls>
        <c:gapWidth val="150"/>
        <c:overlap val="100"/>
        <c:axId val="283732032"/>
        <c:axId val="323322768"/>
      </c:barChart>
      <c:catAx>
        <c:axId val="283732032"/>
        <c:scaling>
          <c:orientation val="minMax"/>
        </c:scaling>
        <c:delete val="0"/>
        <c:axPos val="b"/>
        <c:numFmt formatCode="General" sourceLinked="0"/>
        <c:majorTickMark val="out"/>
        <c:minorTickMark val="none"/>
        <c:tickLblPos val="nextTo"/>
        <c:crossAx val="323322768"/>
        <c:crosses val="autoZero"/>
        <c:auto val="1"/>
        <c:lblAlgn val="ctr"/>
        <c:lblOffset val="100"/>
        <c:noMultiLvlLbl val="0"/>
      </c:catAx>
      <c:valAx>
        <c:axId val="323322768"/>
        <c:scaling>
          <c:orientation val="minMax"/>
          <c:max val="100"/>
          <c:min val="0"/>
        </c:scaling>
        <c:delete val="0"/>
        <c:axPos val="l"/>
        <c:majorGridlines/>
        <c:numFmt formatCode="General" sourceLinked="1"/>
        <c:majorTickMark val="out"/>
        <c:minorTickMark val="none"/>
        <c:tickLblPos val="nextTo"/>
        <c:crossAx val="283732032"/>
        <c:crosses val="autoZero"/>
        <c:crossBetween val="between"/>
      </c:valAx>
    </c:plotArea>
    <c:plotVisOnly val="1"/>
    <c:dispBlanksAs val="gap"/>
    <c:showDLblsOverMax val="0"/>
  </c:chart>
  <c:txPr>
    <a:bodyPr/>
    <a:lstStyle/>
    <a:p>
      <a:pPr>
        <a:defRPr sz="1800"/>
      </a:pPr>
      <a:endParaRPr lang="es-AR"/>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0"/>
          <c:order val="0"/>
          <c:tx>
            <c:strRef>
              <c:f>Sheet1!$B$1</c:f>
              <c:strCache>
                <c:ptCount val="1"/>
                <c:pt idx="0">
                  <c:v>Columna1</c:v>
                </c:pt>
              </c:strCache>
            </c:strRef>
          </c:tx>
          <c:spPr>
            <a:solidFill>
              <a:srgbClr val="FF0000"/>
            </a:solidFill>
            <a:ln>
              <a:noFill/>
            </a:ln>
            <a:effectLst>
              <a:innerShdw blurRad="63500" dist="50800" dir="5400000">
                <a:prstClr val="black">
                  <a:alpha val="50000"/>
                </a:prstClr>
              </a:inn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00B050"/>
              </a:solidFill>
              <a:ln>
                <a:noFill/>
              </a:ln>
              <a:effectLst>
                <a:innerShdw blurRad="63500" dist="50800" dir="5400000">
                  <a:prstClr val="black">
                    <a:alpha val="50000"/>
                  </a:prstClr>
                </a:innerShdw>
              </a:effectLst>
              <a:scene3d>
                <a:camera prst="orthographicFront">
                  <a:rot lat="0" lon="0" rev="0"/>
                </a:camera>
                <a:lightRig rig="threePt" dir="t">
                  <a:rot lat="0" lon="0" rev="1200000"/>
                </a:lightRig>
              </a:scene3d>
              <a:sp3d>
                <a:bevelT w="63500" h="25400"/>
              </a:sp3d>
            </c:spPr>
          </c:dPt>
          <c:dPt>
            <c:idx val="2"/>
            <c:invertIfNegative val="0"/>
            <c:bubble3D val="0"/>
            <c:spPr>
              <a:solidFill>
                <a:srgbClr val="00B050"/>
              </a:solidFill>
              <a:ln>
                <a:noFill/>
              </a:ln>
              <a:effectLst>
                <a:innerShdw blurRad="63500" dist="50800" dir="5400000">
                  <a:prstClr val="black">
                    <a:alpha val="50000"/>
                  </a:prstClr>
                </a:innerShdw>
              </a:effectLst>
              <a:scene3d>
                <a:camera prst="orthographicFront">
                  <a:rot lat="0" lon="0" rev="0"/>
                </a:camera>
                <a:lightRig rig="threePt" dir="t">
                  <a:rot lat="0" lon="0" rev="1200000"/>
                </a:lightRig>
              </a:scene3d>
              <a:sp3d>
                <a:bevelT w="63500" h="25400"/>
              </a:sp3d>
            </c:spPr>
          </c:dPt>
          <c:dPt>
            <c:idx val="3"/>
            <c:invertIfNegative val="0"/>
            <c:bubble3D val="0"/>
            <c:spPr>
              <a:solidFill>
                <a:srgbClr val="FFFF00"/>
              </a:solidFill>
              <a:ln>
                <a:noFill/>
              </a:ln>
              <a:effectLst>
                <a:innerShdw blurRad="63500" dist="50800" dir="5400000">
                  <a:prstClr val="black">
                    <a:alpha val="50000"/>
                  </a:prstClr>
                </a:innerShdw>
              </a:effectLst>
              <a:scene3d>
                <a:camera prst="orthographicFront">
                  <a:rot lat="0" lon="0" rev="0"/>
                </a:camera>
                <a:lightRig rig="threePt" dir="t">
                  <a:rot lat="0" lon="0" rev="1200000"/>
                </a:lightRig>
              </a:scene3d>
              <a:sp3d>
                <a:bevelT w="63500" h="25400"/>
              </a:sp3d>
            </c:spPr>
          </c:dPt>
          <c:dPt>
            <c:idx val="4"/>
            <c:invertIfNegative val="0"/>
            <c:bubble3D val="0"/>
            <c:spPr>
              <a:solidFill>
                <a:srgbClr val="00B0F0"/>
              </a:solidFill>
              <a:ln>
                <a:noFill/>
              </a:ln>
              <a:effectLst>
                <a:innerShdw blurRad="63500" dist="50800" dir="5400000">
                  <a:prstClr val="black">
                    <a:alpha val="50000"/>
                  </a:prstClr>
                </a:innerShdw>
              </a:effectLst>
              <a:scene3d>
                <a:camera prst="orthographicFront">
                  <a:rot lat="0" lon="0" rev="0"/>
                </a:camera>
                <a:lightRig rig="threePt" dir="t">
                  <a:rot lat="0" lon="0" rev="1200000"/>
                </a:lightRig>
              </a:scene3d>
              <a:sp3d>
                <a:bevelT w="63500" h="25400"/>
              </a:sp3d>
            </c:spPr>
          </c:dPt>
          <c:cat>
            <c:strRef>
              <c:f>Sheet1!$A$2:$A$6</c:f>
              <c:strCache>
                <c:ptCount val="5"/>
                <c:pt idx="0">
                  <c:v>Global (n: 411)</c:v>
                </c:pt>
                <c:pt idx="1">
                  <c:v>G1a (n: 165)</c:v>
                </c:pt>
                <c:pt idx="2">
                  <c:v>G1b (n: 156)</c:v>
                </c:pt>
                <c:pt idx="3">
                  <c:v>G2 (n: 33)</c:v>
                </c:pt>
                <c:pt idx="4">
                  <c:v>G3 (n: 57)</c:v>
                </c:pt>
              </c:strCache>
            </c:strRef>
          </c:cat>
          <c:val>
            <c:numRef>
              <c:f>Sheet1!$B$2:$B$6</c:f>
              <c:numCache>
                <c:formatCode>General</c:formatCode>
                <c:ptCount val="5"/>
                <c:pt idx="0">
                  <c:v>94.1</c:v>
                </c:pt>
                <c:pt idx="1">
                  <c:v>95.1</c:v>
                </c:pt>
                <c:pt idx="2">
                  <c:v>96.7</c:v>
                </c:pt>
                <c:pt idx="3">
                  <c:v>93.9</c:v>
                </c:pt>
                <c:pt idx="4">
                  <c:v>84.2</c:v>
                </c:pt>
              </c:numCache>
            </c:numRef>
          </c:val>
        </c:ser>
        <c:dLbls>
          <c:showLegendKey val="0"/>
          <c:showVal val="0"/>
          <c:showCatName val="0"/>
          <c:showSerName val="0"/>
          <c:showPercent val="0"/>
          <c:showBubbleSize val="0"/>
        </c:dLbls>
        <c:gapWidth val="150"/>
        <c:overlap val="100"/>
        <c:axId val="323321200"/>
        <c:axId val="323323552"/>
      </c:barChart>
      <c:catAx>
        <c:axId val="323321200"/>
        <c:scaling>
          <c:orientation val="minMax"/>
        </c:scaling>
        <c:delete val="0"/>
        <c:axPos val="b"/>
        <c:numFmt formatCode="General" sourceLinked="0"/>
        <c:majorTickMark val="out"/>
        <c:minorTickMark val="none"/>
        <c:tickLblPos val="nextTo"/>
        <c:crossAx val="323323552"/>
        <c:crosses val="autoZero"/>
        <c:auto val="1"/>
        <c:lblAlgn val="ctr"/>
        <c:lblOffset val="100"/>
        <c:noMultiLvlLbl val="0"/>
      </c:catAx>
      <c:valAx>
        <c:axId val="323323552"/>
        <c:scaling>
          <c:orientation val="minMax"/>
          <c:max val="100"/>
          <c:min val="0"/>
        </c:scaling>
        <c:delete val="0"/>
        <c:axPos val="l"/>
        <c:majorGridlines/>
        <c:numFmt formatCode="General" sourceLinked="1"/>
        <c:majorTickMark val="out"/>
        <c:minorTickMark val="none"/>
        <c:tickLblPos val="nextTo"/>
        <c:crossAx val="323321200"/>
        <c:crosses val="autoZero"/>
        <c:crossBetween val="between"/>
      </c:valAx>
    </c:plotArea>
    <c:plotVisOnly val="1"/>
    <c:dispBlanksAs val="gap"/>
    <c:showDLblsOverMax val="0"/>
  </c:chart>
  <c:txPr>
    <a:bodyPr/>
    <a:lstStyle/>
    <a:p>
      <a:pPr>
        <a:defRPr sz="1800"/>
      </a:pPr>
      <a:endParaRPr lang="es-AR"/>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0"/>
          <c:order val="0"/>
          <c:tx>
            <c:strRef>
              <c:f>Sheet1!$B$1</c:f>
              <c:strCache>
                <c:ptCount val="1"/>
                <c:pt idx="0">
                  <c:v>Columna1</c:v>
                </c:pt>
              </c:strCache>
            </c:strRef>
          </c:tx>
          <c:spPr>
            <a:solidFill>
              <a:srgbClr val="FF0000"/>
            </a:solidFill>
            <a:ln>
              <a:noFill/>
            </a:ln>
            <a:effectLst>
              <a:innerShdw blurRad="63500" dist="50800" dir="5400000">
                <a:prstClr val="black">
                  <a:alpha val="50000"/>
                </a:prstClr>
              </a:inn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00B050"/>
              </a:solidFill>
              <a:ln>
                <a:noFill/>
              </a:ln>
              <a:effectLst>
                <a:innerShdw blurRad="63500" dist="50800" dir="5400000">
                  <a:prstClr val="black">
                    <a:alpha val="50000"/>
                  </a:prstClr>
                </a:innerShdw>
              </a:effectLst>
              <a:scene3d>
                <a:camera prst="orthographicFront">
                  <a:rot lat="0" lon="0" rev="0"/>
                </a:camera>
                <a:lightRig rig="threePt" dir="t">
                  <a:rot lat="0" lon="0" rev="1200000"/>
                </a:lightRig>
              </a:scene3d>
              <a:sp3d>
                <a:bevelT w="63500" h="25400"/>
              </a:sp3d>
            </c:spPr>
          </c:dPt>
          <c:dPt>
            <c:idx val="2"/>
            <c:invertIfNegative val="0"/>
            <c:bubble3D val="0"/>
            <c:spPr>
              <a:solidFill>
                <a:srgbClr val="FF00FF"/>
              </a:solidFill>
              <a:ln>
                <a:noFill/>
              </a:ln>
              <a:effectLst>
                <a:innerShdw blurRad="63500" dist="50800" dir="5400000">
                  <a:prstClr val="black">
                    <a:alpha val="50000"/>
                  </a:prstClr>
                </a:innerShdw>
              </a:effectLst>
              <a:scene3d>
                <a:camera prst="orthographicFront">
                  <a:rot lat="0" lon="0" rev="0"/>
                </a:camera>
                <a:lightRig rig="threePt" dir="t">
                  <a:rot lat="0" lon="0" rev="1200000"/>
                </a:lightRig>
              </a:scene3d>
              <a:sp3d>
                <a:bevelT w="63500" h="25400"/>
              </a:sp3d>
            </c:spPr>
          </c:dPt>
          <c:cat>
            <c:strRef>
              <c:f>Sheet1!$A$2:$A$4</c:f>
              <c:strCache>
                <c:ptCount val="3"/>
                <c:pt idx="0">
                  <c:v>Global</c:v>
                </c:pt>
                <c:pt idx="1">
                  <c:v>Sof/Ritchmond</c:v>
                </c:pt>
                <c:pt idx="2">
                  <c:v>Sof/Gilead</c:v>
                </c:pt>
              </c:strCache>
            </c:strRef>
          </c:cat>
          <c:val>
            <c:numRef>
              <c:f>Sheet1!$B$2:$B$4</c:f>
              <c:numCache>
                <c:formatCode>General</c:formatCode>
                <c:ptCount val="3"/>
                <c:pt idx="0">
                  <c:v>94.1</c:v>
                </c:pt>
                <c:pt idx="1">
                  <c:v>94.4</c:v>
                </c:pt>
                <c:pt idx="2">
                  <c:v>93.9</c:v>
                </c:pt>
              </c:numCache>
            </c:numRef>
          </c:val>
        </c:ser>
        <c:dLbls>
          <c:showLegendKey val="0"/>
          <c:showVal val="0"/>
          <c:showCatName val="0"/>
          <c:showSerName val="0"/>
          <c:showPercent val="0"/>
          <c:showBubbleSize val="0"/>
        </c:dLbls>
        <c:gapWidth val="150"/>
        <c:overlap val="100"/>
        <c:axId val="323323944"/>
        <c:axId val="323322376"/>
      </c:barChart>
      <c:catAx>
        <c:axId val="323323944"/>
        <c:scaling>
          <c:orientation val="minMax"/>
        </c:scaling>
        <c:delete val="0"/>
        <c:axPos val="b"/>
        <c:numFmt formatCode="General" sourceLinked="0"/>
        <c:majorTickMark val="out"/>
        <c:minorTickMark val="none"/>
        <c:tickLblPos val="nextTo"/>
        <c:crossAx val="323322376"/>
        <c:crosses val="autoZero"/>
        <c:auto val="1"/>
        <c:lblAlgn val="ctr"/>
        <c:lblOffset val="100"/>
        <c:noMultiLvlLbl val="0"/>
      </c:catAx>
      <c:valAx>
        <c:axId val="323322376"/>
        <c:scaling>
          <c:orientation val="minMax"/>
          <c:max val="100"/>
          <c:min val="0"/>
        </c:scaling>
        <c:delete val="0"/>
        <c:axPos val="l"/>
        <c:majorGridlines/>
        <c:numFmt formatCode="General" sourceLinked="1"/>
        <c:majorTickMark val="out"/>
        <c:minorTickMark val="none"/>
        <c:tickLblPos val="nextTo"/>
        <c:crossAx val="323323944"/>
        <c:crosses val="autoZero"/>
        <c:crossBetween val="between"/>
      </c:valAx>
    </c:plotArea>
    <c:plotVisOnly val="1"/>
    <c:dispBlanksAs val="gap"/>
    <c:showDLblsOverMax val="0"/>
  </c:chart>
  <c:txPr>
    <a:bodyPr/>
    <a:lstStyle/>
    <a:p>
      <a:pPr>
        <a:defRPr sz="1800"/>
      </a:pPr>
      <a:endParaRPr lang="es-A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0"/>
          <c:order val="0"/>
          <c:tx>
            <c:strRef>
              <c:f>Sheet1!$B$1</c:f>
              <c:strCache>
                <c:ptCount val="1"/>
                <c:pt idx="0">
                  <c:v>Chorte total</c:v>
                </c:pt>
              </c:strCache>
            </c:strRef>
          </c:tx>
          <c:spPr>
            <a:solidFill>
              <a:srgbClr val="FF0000"/>
            </a:solidFill>
            <a:ln>
              <a:noFill/>
            </a:ln>
            <a:effectLst>
              <a:innerShdw blurRad="63500" dist="50800" dir="5400000">
                <a:prstClr val="black">
                  <a:alpha val="50000"/>
                </a:prstClr>
              </a:inn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00B050"/>
              </a:solidFill>
              <a:ln>
                <a:noFill/>
              </a:ln>
              <a:effectLst>
                <a:innerShdw blurRad="63500" dist="50800" dir="5400000">
                  <a:prstClr val="black">
                    <a:alpha val="50000"/>
                  </a:prstClr>
                </a:innerShdw>
              </a:effectLst>
              <a:scene3d>
                <a:camera prst="orthographicFront">
                  <a:rot lat="0" lon="0" rev="0"/>
                </a:camera>
                <a:lightRig rig="threePt" dir="t">
                  <a:rot lat="0" lon="0" rev="1200000"/>
                </a:lightRig>
              </a:scene3d>
              <a:sp3d>
                <a:bevelT w="63500" h="25400"/>
              </a:sp3d>
            </c:spPr>
          </c:dPt>
          <c:dPt>
            <c:idx val="2"/>
            <c:invertIfNegative val="0"/>
            <c:bubble3D val="0"/>
            <c:spPr>
              <a:solidFill>
                <a:srgbClr val="00B050"/>
              </a:solidFill>
              <a:ln>
                <a:noFill/>
              </a:ln>
              <a:effectLst>
                <a:innerShdw blurRad="63500" dist="50800" dir="5400000">
                  <a:prstClr val="black">
                    <a:alpha val="50000"/>
                  </a:prstClr>
                </a:innerShdw>
              </a:effectLst>
              <a:scene3d>
                <a:camera prst="orthographicFront">
                  <a:rot lat="0" lon="0" rev="0"/>
                </a:camera>
                <a:lightRig rig="threePt" dir="t">
                  <a:rot lat="0" lon="0" rev="1200000"/>
                </a:lightRig>
              </a:scene3d>
              <a:sp3d>
                <a:bevelT w="63500" h="25400"/>
              </a:sp3d>
            </c:spPr>
          </c:dPt>
          <c:dPt>
            <c:idx val="3"/>
            <c:invertIfNegative val="0"/>
            <c:bubble3D val="0"/>
            <c:spPr>
              <a:solidFill>
                <a:schemeClr val="tx2">
                  <a:lumMod val="40000"/>
                  <a:lumOff val="60000"/>
                </a:schemeClr>
              </a:solidFill>
              <a:ln>
                <a:noFill/>
              </a:ln>
              <a:effectLst>
                <a:innerShdw blurRad="63500" dist="50800" dir="5400000">
                  <a:prstClr val="black">
                    <a:alpha val="50000"/>
                  </a:prstClr>
                </a:innerShdw>
              </a:effectLst>
              <a:scene3d>
                <a:camera prst="orthographicFront">
                  <a:rot lat="0" lon="0" rev="0"/>
                </a:camera>
                <a:lightRig rig="threePt" dir="t">
                  <a:rot lat="0" lon="0" rev="1200000"/>
                </a:lightRig>
              </a:scene3d>
              <a:sp3d>
                <a:bevelT w="63500" h="25400"/>
              </a:sp3d>
            </c:spPr>
          </c:dPt>
          <c:cat>
            <c:strRef>
              <c:f>Sheet1!$A$2:$A$5</c:f>
              <c:strCache>
                <c:ptCount val="4"/>
                <c:pt idx="0">
                  <c:v>Cohorte</c:v>
                </c:pt>
                <c:pt idx="1">
                  <c:v>Datos de RFT</c:v>
                </c:pt>
                <c:pt idx="2">
                  <c:v>Datos de RVS</c:v>
                </c:pt>
                <c:pt idx="3">
                  <c:v>Faltantes</c:v>
                </c:pt>
              </c:strCache>
            </c:strRef>
          </c:cat>
          <c:val>
            <c:numRef>
              <c:f>Sheet1!$B$2:$B$5</c:f>
              <c:numCache>
                <c:formatCode>General</c:formatCode>
                <c:ptCount val="4"/>
                <c:pt idx="0">
                  <c:v>100</c:v>
                </c:pt>
                <c:pt idx="1">
                  <c:v>84.9</c:v>
                </c:pt>
                <c:pt idx="2">
                  <c:v>38.4</c:v>
                </c:pt>
                <c:pt idx="3">
                  <c:v>15.1</c:v>
                </c:pt>
              </c:numCache>
            </c:numRef>
          </c:val>
        </c:ser>
        <c:dLbls>
          <c:showLegendKey val="0"/>
          <c:showVal val="0"/>
          <c:showCatName val="0"/>
          <c:showSerName val="0"/>
          <c:showPercent val="0"/>
          <c:showBubbleSize val="0"/>
        </c:dLbls>
        <c:gapWidth val="150"/>
        <c:overlap val="100"/>
        <c:axId val="283729288"/>
        <c:axId val="283731248"/>
      </c:barChart>
      <c:catAx>
        <c:axId val="283729288"/>
        <c:scaling>
          <c:orientation val="minMax"/>
        </c:scaling>
        <c:delete val="0"/>
        <c:axPos val="b"/>
        <c:numFmt formatCode="General" sourceLinked="0"/>
        <c:majorTickMark val="out"/>
        <c:minorTickMark val="none"/>
        <c:tickLblPos val="nextTo"/>
        <c:crossAx val="283731248"/>
        <c:crosses val="autoZero"/>
        <c:auto val="1"/>
        <c:lblAlgn val="ctr"/>
        <c:lblOffset val="100"/>
        <c:noMultiLvlLbl val="0"/>
      </c:catAx>
      <c:valAx>
        <c:axId val="283731248"/>
        <c:scaling>
          <c:orientation val="minMax"/>
        </c:scaling>
        <c:delete val="0"/>
        <c:axPos val="l"/>
        <c:majorGridlines/>
        <c:numFmt formatCode="General" sourceLinked="1"/>
        <c:majorTickMark val="out"/>
        <c:minorTickMark val="none"/>
        <c:tickLblPos val="nextTo"/>
        <c:crossAx val="283729288"/>
        <c:crosses val="autoZero"/>
        <c:crossBetween val="between"/>
      </c:valAx>
    </c:plotArea>
    <c:legend>
      <c:legendPos val="r"/>
      <c:layout>
        <c:manualLayout>
          <c:xMode val="edge"/>
          <c:yMode val="edge"/>
          <c:x val="0.73301558398950262"/>
          <c:y val="0.14154527559055124"/>
          <c:w val="0.25448441601049931"/>
          <c:h val="0.43367495078740298"/>
        </c:manualLayout>
      </c:layout>
      <c:overlay val="0"/>
    </c:legend>
    <c:plotVisOnly val="1"/>
    <c:dispBlanksAs val="gap"/>
    <c:showDLblsOverMax val="0"/>
  </c:chart>
  <c:txPr>
    <a:bodyPr/>
    <a:lstStyle/>
    <a:p>
      <a:pPr>
        <a:defRPr sz="1800"/>
      </a:pPr>
      <a:endParaRPr lang="es-A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masculino</c:v>
                </c:pt>
              </c:strCache>
            </c:strRef>
          </c:tx>
          <c:invertIfNegative val="0"/>
          <c:dPt>
            <c:idx val="1"/>
            <c:invertIfNegative val="0"/>
            <c:bubble3D val="0"/>
            <c:spPr>
              <a:solidFill>
                <a:srgbClr val="FFC000"/>
              </a:solidFill>
            </c:spPr>
          </c:dPt>
          <c:cat>
            <c:strRef>
              <c:f>Hoja1!$A$2:$A$3</c:f>
              <c:strCache>
                <c:ptCount val="2"/>
                <c:pt idx="0">
                  <c:v>Sexo</c:v>
                </c:pt>
                <c:pt idx="1">
                  <c:v>Edad (media)</c:v>
                </c:pt>
              </c:strCache>
            </c:strRef>
          </c:cat>
          <c:val>
            <c:numRef>
              <c:f>Hoja1!$B$2:$B$3</c:f>
              <c:numCache>
                <c:formatCode>General</c:formatCode>
                <c:ptCount val="2"/>
                <c:pt idx="0">
                  <c:v>63</c:v>
                </c:pt>
                <c:pt idx="1">
                  <c:v>54</c:v>
                </c:pt>
              </c:numCache>
            </c:numRef>
          </c:val>
        </c:ser>
        <c:ser>
          <c:idx val="1"/>
          <c:order val="1"/>
          <c:tx>
            <c:strRef>
              <c:f>Hoja1!$C$1</c:f>
              <c:strCache>
                <c:ptCount val="1"/>
                <c:pt idx="0">
                  <c:v>femenino</c:v>
                </c:pt>
              </c:strCache>
            </c:strRef>
          </c:tx>
          <c:invertIfNegative val="0"/>
          <c:cat>
            <c:strRef>
              <c:f>Hoja1!$A$2:$A$3</c:f>
              <c:strCache>
                <c:ptCount val="2"/>
                <c:pt idx="0">
                  <c:v>Sexo</c:v>
                </c:pt>
                <c:pt idx="1">
                  <c:v>Edad (media)</c:v>
                </c:pt>
              </c:strCache>
            </c:strRef>
          </c:cat>
          <c:val>
            <c:numRef>
              <c:f>Hoja1!$C$2:$C$3</c:f>
              <c:numCache>
                <c:formatCode>General</c:formatCode>
                <c:ptCount val="2"/>
                <c:pt idx="0">
                  <c:v>37</c:v>
                </c:pt>
              </c:numCache>
            </c:numRef>
          </c:val>
        </c:ser>
        <c:dLbls>
          <c:showLegendKey val="0"/>
          <c:showVal val="0"/>
          <c:showCatName val="0"/>
          <c:showSerName val="0"/>
          <c:showPercent val="0"/>
          <c:showBubbleSize val="0"/>
        </c:dLbls>
        <c:gapWidth val="150"/>
        <c:axId val="283734384"/>
        <c:axId val="283734776"/>
      </c:barChart>
      <c:catAx>
        <c:axId val="283734384"/>
        <c:scaling>
          <c:orientation val="minMax"/>
        </c:scaling>
        <c:delete val="0"/>
        <c:axPos val="b"/>
        <c:numFmt formatCode="General" sourceLinked="0"/>
        <c:majorTickMark val="out"/>
        <c:minorTickMark val="none"/>
        <c:tickLblPos val="nextTo"/>
        <c:crossAx val="283734776"/>
        <c:crosses val="autoZero"/>
        <c:auto val="1"/>
        <c:lblAlgn val="ctr"/>
        <c:lblOffset val="100"/>
        <c:noMultiLvlLbl val="0"/>
      </c:catAx>
      <c:valAx>
        <c:axId val="283734776"/>
        <c:scaling>
          <c:orientation val="minMax"/>
          <c:max val="100"/>
          <c:min val="0"/>
        </c:scaling>
        <c:delete val="0"/>
        <c:axPos val="l"/>
        <c:majorGridlines/>
        <c:numFmt formatCode="General" sourceLinked="1"/>
        <c:majorTickMark val="out"/>
        <c:minorTickMark val="none"/>
        <c:tickLblPos val="nextTo"/>
        <c:crossAx val="283734384"/>
        <c:crosses val="autoZero"/>
        <c:crossBetween val="between"/>
      </c:valAx>
    </c:plotArea>
    <c:legend>
      <c:legendPos val="r"/>
      <c:layout/>
      <c:overlay val="0"/>
    </c:legend>
    <c:plotVisOnly val="1"/>
    <c:dispBlanksAs val="gap"/>
    <c:showDLblsOverMax val="0"/>
  </c:chart>
  <c:txPr>
    <a:bodyPr/>
    <a:lstStyle/>
    <a:p>
      <a:pPr>
        <a:defRPr sz="1800"/>
      </a:pPr>
      <a:endParaRPr lang="es-A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bar"/>
        <c:grouping val="stacked"/>
        <c:varyColors val="0"/>
        <c:ser>
          <c:idx val="0"/>
          <c:order val="0"/>
          <c:tx>
            <c:strRef>
              <c:f>Hoja1!$B$1</c:f>
              <c:strCache>
                <c:ptCount val="1"/>
                <c:pt idx="0">
                  <c:v>Factores de riesgo</c:v>
                </c:pt>
              </c:strCache>
            </c:strRef>
          </c:tx>
          <c:invertIfNegative val="0"/>
          <c:cat>
            <c:strRef>
              <c:f>Hoja1!$A$2:$A$6</c:f>
              <c:strCache>
                <c:ptCount val="5"/>
                <c:pt idx="0">
                  <c:v>Otros (TOH/TV/Tatuajes)</c:v>
                </c:pt>
                <c:pt idx="1">
                  <c:v>Proc Médicos</c:v>
                </c:pt>
                <c:pt idx="2">
                  <c:v>Hemoderivados</c:v>
                </c:pt>
                <c:pt idx="3">
                  <c:v>UDI</c:v>
                </c:pt>
                <c:pt idx="4">
                  <c:v>No sabe</c:v>
                </c:pt>
              </c:strCache>
            </c:strRef>
          </c:cat>
          <c:val>
            <c:numRef>
              <c:f>Hoja1!$B$2:$B$6</c:f>
              <c:numCache>
                <c:formatCode>General</c:formatCode>
                <c:ptCount val="5"/>
                <c:pt idx="0">
                  <c:v>8</c:v>
                </c:pt>
                <c:pt idx="1">
                  <c:v>21</c:v>
                </c:pt>
                <c:pt idx="2">
                  <c:v>22</c:v>
                </c:pt>
                <c:pt idx="3">
                  <c:v>24</c:v>
                </c:pt>
                <c:pt idx="4">
                  <c:v>35</c:v>
                </c:pt>
              </c:numCache>
            </c:numRef>
          </c:val>
        </c:ser>
        <c:dLbls>
          <c:showLegendKey val="0"/>
          <c:showVal val="0"/>
          <c:showCatName val="0"/>
          <c:showSerName val="0"/>
          <c:showPercent val="0"/>
          <c:showBubbleSize val="0"/>
        </c:dLbls>
        <c:gapWidth val="150"/>
        <c:overlap val="100"/>
        <c:axId val="283730072"/>
        <c:axId val="283730464"/>
      </c:barChart>
      <c:catAx>
        <c:axId val="283730072"/>
        <c:scaling>
          <c:orientation val="minMax"/>
        </c:scaling>
        <c:delete val="0"/>
        <c:axPos val="l"/>
        <c:numFmt formatCode="General" sourceLinked="0"/>
        <c:majorTickMark val="out"/>
        <c:minorTickMark val="none"/>
        <c:tickLblPos val="nextTo"/>
        <c:crossAx val="283730464"/>
        <c:crosses val="autoZero"/>
        <c:auto val="1"/>
        <c:lblAlgn val="ctr"/>
        <c:lblOffset val="100"/>
        <c:noMultiLvlLbl val="0"/>
      </c:catAx>
      <c:valAx>
        <c:axId val="283730464"/>
        <c:scaling>
          <c:orientation val="minMax"/>
          <c:max val="100"/>
          <c:min val="0"/>
        </c:scaling>
        <c:delete val="0"/>
        <c:axPos val="b"/>
        <c:majorGridlines/>
        <c:numFmt formatCode="General" sourceLinked="1"/>
        <c:majorTickMark val="out"/>
        <c:minorTickMark val="none"/>
        <c:tickLblPos val="nextTo"/>
        <c:crossAx val="283730072"/>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0"/>
          <c:order val="0"/>
          <c:tx>
            <c:strRef>
              <c:f>Sheet1!$B$1</c:f>
              <c:strCache>
                <c:ptCount val="1"/>
                <c:pt idx="0">
                  <c:v>Chorte total</c:v>
                </c:pt>
              </c:strCache>
            </c:strRef>
          </c:tx>
          <c:spPr>
            <a:solidFill>
              <a:srgbClr val="FF0000"/>
            </a:solidFill>
            <a:ln>
              <a:noFill/>
            </a:ln>
            <a:effectLst>
              <a:innerShdw blurRad="63500" dist="50800" dir="5400000">
                <a:prstClr val="black">
                  <a:alpha val="50000"/>
                </a:prstClr>
              </a:inn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00B050"/>
              </a:solidFill>
              <a:ln>
                <a:noFill/>
              </a:ln>
              <a:effectLst>
                <a:innerShdw blurRad="63500" dist="50800" dir="5400000">
                  <a:prstClr val="black">
                    <a:alpha val="50000"/>
                  </a:prstClr>
                </a:innerShdw>
              </a:effectLst>
              <a:scene3d>
                <a:camera prst="orthographicFront">
                  <a:rot lat="0" lon="0" rev="0"/>
                </a:camera>
                <a:lightRig rig="threePt" dir="t">
                  <a:rot lat="0" lon="0" rev="1200000"/>
                </a:lightRig>
              </a:scene3d>
              <a:sp3d>
                <a:bevelT w="63500" h="25400"/>
              </a:sp3d>
            </c:spPr>
          </c:dPt>
          <c:dPt>
            <c:idx val="2"/>
            <c:invertIfNegative val="0"/>
            <c:bubble3D val="0"/>
            <c:spPr>
              <a:solidFill>
                <a:srgbClr val="00B050"/>
              </a:solidFill>
              <a:ln>
                <a:noFill/>
              </a:ln>
              <a:effectLst>
                <a:innerShdw blurRad="63500" dist="50800" dir="5400000">
                  <a:prstClr val="black">
                    <a:alpha val="50000"/>
                  </a:prstClr>
                </a:innerShdw>
              </a:effectLst>
              <a:scene3d>
                <a:camera prst="orthographicFront">
                  <a:rot lat="0" lon="0" rev="0"/>
                </a:camera>
                <a:lightRig rig="threePt" dir="t">
                  <a:rot lat="0" lon="0" rev="1200000"/>
                </a:lightRig>
              </a:scene3d>
              <a:sp3d>
                <a:bevelT w="63500" h="25400"/>
              </a:sp3d>
            </c:spPr>
          </c:dPt>
          <c:dPt>
            <c:idx val="3"/>
            <c:invertIfNegative val="0"/>
            <c:bubble3D val="0"/>
            <c:spPr>
              <a:solidFill>
                <a:schemeClr val="tx2">
                  <a:lumMod val="40000"/>
                  <a:lumOff val="60000"/>
                </a:schemeClr>
              </a:solidFill>
              <a:ln>
                <a:noFill/>
              </a:ln>
              <a:effectLst>
                <a:innerShdw blurRad="63500" dist="50800" dir="5400000">
                  <a:prstClr val="black">
                    <a:alpha val="50000"/>
                  </a:prstClr>
                </a:innerShdw>
              </a:effectLst>
              <a:scene3d>
                <a:camera prst="orthographicFront">
                  <a:rot lat="0" lon="0" rev="0"/>
                </a:camera>
                <a:lightRig rig="threePt" dir="t">
                  <a:rot lat="0" lon="0" rev="1200000"/>
                </a:lightRig>
              </a:scene3d>
              <a:sp3d>
                <a:bevelT w="63500" h="25400"/>
              </a:sp3d>
            </c:spPr>
          </c:dPt>
          <c:cat>
            <c:strRef>
              <c:f>Sheet1!$A$2:$A$5</c:f>
              <c:strCache>
                <c:ptCount val="4"/>
                <c:pt idx="0">
                  <c:v>Cohorte</c:v>
                </c:pt>
                <c:pt idx="1">
                  <c:v>Exp (PR)</c:v>
                </c:pt>
                <c:pt idx="2">
                  <c:v>Exp (IP)</c:v>
                </c:pt>
                <c:pt idx="3">
                  <c:v>VIH-VHC</c:v>
                </c:pt>
              </c:strCache>
            </c:strRef>
          </c:cat>
          <c:val>
            <c:numRef>
              <c:f>Sheet1!$B$2:$B$5</c:f>
              <c:numCache>
                <c:formatCode>General</c:formatCode>
                <c:ptCount val="4"/>
                <c:pt idx="0">
                  <c:v>100</c:v>
                </c:pt>
                <c:pt idx="1">
                  <c:v>17</c:v>
                </c:pt>
                <c:pt idx="2">
                  <c:v>8.9</c:v>
                </c:pt>
                <c:pt idx="3">
                  <c:v>11</c:v>
                </c:pt>
              </c:numCache>
            </c:numRef>
          </c:val>
        </c:ser>
        <c:dLbls>
          <c:showLegendKey val="0"/>
          <c:showVal val="0"/>
          <c:showCatName val="0"/>
          <c:showSerName val="0"/>
          <c:showPercent val="0"/>
          <c:showBubbleSize val="0"/>
        </c:dLbls>
        <c:gapWidth val="150"/>
        <c:overlap val="100"/>
        <c:axId val="324221472"/>
        <c:axId val="324225000"/>
      </c:barChart>
      <c:catAx>
        <c:axId val="324221472"/>
        <c:scaling>
          <c:orientation val="minMax"/>
        </c:scaling>
        <c:delete val="0"/>
        <c:axPos val="b"/>
        <c:numFmt formatCode="General" sourceLinked="0"/>
        <c:majorTickMark val="out"/>
        <c:minorTickMark val="none"/>
        <c:tickLblPos val="nextTo"/>
        <c:crossAx val="324225000"/>
        <c:crosses val="autoZero"/>
        <c:auto val="1"/>
        <c:lblAlgn val="ctr"/>
        <c:lblOffset val="100"/>
        <c:noMultiLvlLbl val="0"/>
      </c:catAx>
      <c:valAx>
        <c:axId val="324225000"/>
        <c:scaling>
          <c:orientation val="minMax"/>
        </c:scaling>
        <c:delete val="0"/>
        <c:axPos val="l"/>
        <c:majorGridlines/>
        <c:numFmt formatCode="General" sourceLinked="1"/>
        <c:majorTickMark val="out"/>
        <c:minorTickMark val="none"/>
        <c:tickLblPos val="nextTo"/>
        <c:crossAx val="324221472"/>
        <c:crosses val="autoZero"/>
        <c:crossBetween val="between"/>
      </c:valAx>
    </c:plotArea>
    <c:legend>
      <c:legendPos val="r"/>
      <c:layout>
        <c:manualLayout>
          <c:xMode val="edge"/>
          <c:yMode val="edge"/>
          <c:x val="0.73301558398950262"/>
          <c:y val="0.14154527559055124"/>
          <c:w val="0.25448441601049931"/>
          <c:h val="0.43367495078740298"/>
        </c:manualLayout>
      </c:layout>
      <c:overlay val="0"/>
    </c:legend>
    <c:plotVisOnly val="1"/>
    <c:dispBlanksAs val="gap"/>
    <c:showDLblsOverMax val="0"/>
  </c:chart>
  <c:txPr>
    <a:bodyPr/>
    <a:lstStyle/>
    <a:p>
      <a:pPr>
        <a:defRPr sz="1800"/>
      </a:pPr>
      <a:endParaRPr lang="es-AR"/>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Hoja1!$B$1</c:f>
              <c:strCache>
                <c:ptCount val="1"/>
                <c:pt idx="0">
                  <c:v>Columna1</c:v>
                </c:pt>
              </c:strCache>
            </c:strRef>
          </c:tx>
          <c:invertIfNegative val="0"/>
          <c:cat>
            <c:strRef>
              <c:f>Hoja1!$A$2:$A$5</c:f>
              <c:strCache>
                <c:ptCount val="4"/>
                <c:pt idx="0">
                  <c:v>Cobertura médica</c:v>
                </c:pt>
                <c:pt idx="1">
                  <c:v>Nivel de instrucción</c:v>
                </c:pt>
                <c:pt idx="2">
                  <c:v>País de Nac</c:v>
                </c:pt>
                <c:pt idx="3">
                  <c:v>Pedido por Jurisd</c:v>
                </c:pt>
              </c:strCache>
            </c:strRef>
          </c:cat>
          <c:val>
            <c:numRef>
              <c:f>Hoja1!$B$2:$B$5</c:f>
              <c:numCache>
                <c:formatCode>General</c:formatCode>
                <c:ptCount val="4"/>
                <c:pt idx="0">
                  <c:v>0</c:v>
                </c:pt>
                <c:pt idx="1">
                  <c:v>1</c:v>
                </c:pt>
                <c:pt idx="2">
                  <c:v>0</c:v>
                </c:pt>
                <c:pt idx="3">
                  <c:v>0</c:v>
                </c:pt>
              </c:numCache>
            </c:numRef>
          </c:val>
        </c:ser>
        <c:ser>
          <c:idx val="1"/>
          <c:order val="1"/>
          <c:tx>
            <c:strRef>
              <c:f>Hoja1!$C$1</c:f>
              <c:strCache>
                <c:ptCount val="1"/>
                <c:pt idx="0">
                  <c:v>Columna2</c:v>
                </c:pt>
              </c:strCache>
            </c:strRef>
          </c:tx>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3"/>
              <c:layout/>
              <c:tx>
                <c:rich>
                  <a:bodyPr/>
                  <a:lstStyle/>
                  <a:p>
                    <a:r>
                      <a:rPr lang="en-US" smtClean="0"/>
                      <a:t>69</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Hoja1!$A$2:$A$5</c:f>
              <c:strCache>
                <c:ptCount val="4"/>
                <c:pt idx="0">
                  <c:v>Cobertura médica</c:v>
                </c:pt>
                <c:pt idx="1">
                  <c:v>Nivel de instrucción</c:v>
                </c:pt>
                <c:pt idx="2">
                  <c:v>País de Nac</c:v>
                </c:pt>
                <c:pt idx="3">
                  <c:v>Pedido por Jurisd</c:v>
                </c:pt>
              </c:strCache>
            </c:strRef>
          </c:cat>
          <c:val>
            <c:numRef>
              <c:f>Hoja1!$C$2:$C$5</c:f>
              <c:numCache>
                <c:formatCode>General</c:formatCode>
                <c:ptCount val="4"/>
                <c:pt idx="0">
                  <c:v>46.5</c:v>
                </c:pt>
                <c:pt idx="1">
                  <c:v>23</c:v>
                </c:pt>
                <c:pt idx="2">
                  <c:v>91</c:v>
                </c:pt>
                <c:pt idx="3">
                  <c:v>68</c:v>
                </c:pt>
              </c:numCache>
            </c:numRef>
          </c:val>
        </c:ser>
        <c:ser>
          <c:idx val="2"/>
          <c:order val="2"/>
          <c:tx>
            <c:strRef>
              <c:f>Hoja1!$D$1</c:f>
              <c:strCache>
                <c:ptCount val="1"/>
                <c:pt idx="0">
                  <c:v>Columna3</c:v>
                </c:pt>
              </c:strCache>
            </c:strRef>
          </c:tx>
          <c:invertIfNegative val="0"/>
          <c:dLbls>
            <c:dLbl>
              <c:idx val="0"/>
              <c:layout/>
              <c:tx>
                <c:rich>
                  <a:bodyPr/>
                  <a:lstStyle/>
                  <a:p>
                    <a:r>
                      <a:rPr lang="en-US" smtClean="0"/>
                      <a:t>57</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Hoja1!$A$2:$A$5</c:f>
              <c:strCache>
                <c:ptCount val="4"/>
                <c:pt idx="0">
                  <c:v>Cobertura médica</c:v>
                </c:pt>
                <c:pt idx="1">
                  <c:v>Nivel de instrucción</c:v>
                </c:pt>
                <c:pt idx="2">
                  <c:v>País de Nac</c:v>
                </c:pt>
                <c:pt idx="3">
                  <c:v>Pedido por Jurisd</c:v>
                </c:pt>
              </c:strCache>
            </c:strRef>
          </c:cat>
          <c:val>
            <c:numRef>
              <c:f>Hoja1!$D$2:$D$5</c:f>
              <c:numCache>
                <c:formatCode>General</c:formatCode>
                <c:ptCount val="4"/>
                <c:pt idx="0">
                  <c:v>53.6</c:v>
                </c:pt>
                <c:pt idx="1">
                  <c:v>49</c:v>
                </c:pt>
                <c:pt idx="2">
                  <c:v>9</c:v>
                </c:pt>
                <c:pt idx="3">
                  <c:v>15</c:v>
                </c:pt>
              </c:numCache>
            </c:numRef>
          </c:val>
        </c:ser>
        <c:ser>
          <c:idx val="3"/>
          <c:order val="3"/>
          <c:tx>
            <c:strRef>
              <c:f>Hoja1!$E$1</c:f>
              <c:strCache>
                <c:ptCount val="1"/>
                <c:pt idx="0">
                  <c:v>Columna4</c:v>
                </c:pt>
              </c:strCache>
            </c:strRef>
          </c:tx>
          <c:invertIfNegative val="0"/>
          <c:cat>
            <c:strRef>
              <c:f>Hoja1!$A$2:$A$5</c:f>
              <c:strCache>
                <c:ptCount val="4"/>
                <c:pt idx="0">
                  <c:v>Cobertura médica</c:v>
                </c:pt>
                <c:pt idx="1">
                  <c:v>Nivel de instrucción</c:v>
                </c:pt>
                <c:pt idx="2">
                  <c:v>País de Nac</c:v>
                </c:pt>
                <c:pt idx="3">
                  <c:v>Pedido por Jurisd</c:v>
                </c:pt>
              </c:strCache>
            </c:strRef>
          </c:cat>
          <c:val>
            <c:numRef>
              <c:f>Hoja1!$E$2:$E$5</c:f>
              <c:numCache>
                <c:formatCode>General</c:formatCode>
                <c:ptCount val="4"/>
                <c:pt idx="0">
                  <c:v>0</c:v>
                </c:pt>
                <c:pt idx="1">
                  <c:v>9.8000000000000007</c:v>
                </c:pt>
                <c:pt idx="2">
                  <c:v>0</c:v>
                </c:pt>
                <c:pt idx="3">
                  <c:v>10</c:v>
                </c:pt>
              </c:numCache>
            </c:numRef>
          </c:val>
        </c:ser>
        <c:ser>
          <c:idx val="4"/>
          <c:order val="4"/>
          <c:tx>
            <c:strRef>
              <c:f>Hoja1!$F$1</c:f>
              <c:strCache>
                <c:ptCount val="1"/>
                <c:pt idx="0">
                  <c:v>Columna5</c:v>
                </c:pt>
              </c:strCache>
            </c:strRef>
          </c:tx>
          <c:invertIfNegative val="0"/>
          <c:cat>
            <c:strRef>
              <c:f>Hoja1!$A$2:$A$5</c:f>
              <c:strCache>
                <c:ptCount val="4"/>
                <c:pt idx="0">
                  <c:v>Cobertura médica</c:v>
                </c:pt>
                <c:pt idx="1">
                  <c:v>Nivel de instrucción</c:v>
                </c:pt>
                <c:pt idx="2">
                  <c:v>País de Nac</c:v>
                </c:pt>
                <c:pt idx="3">
                  <c:v>Pedido por Jurisd</c:v>
                </c:pt>
              </c:strCache>
            </c:strRef>
          </c:cat>
          <c:val>
            <c:numRef>
              <c:f>Hoja1!$F$2:$F$5</c:f>
              <c:numCache>
                <c:formatCode>General</c:formatCode>
                <c:ptCount val="4"/>
                <c:pt idx="0">
                  <c:v>0</c:v>
                </c:pt>
                <c:pt idx="1">
                  <c:v>9.5</c:v>
                </c:pt>
                <c:pt idx="2">
                  <c:v>0</c:v>
                </c:pt>
                <c:pt idx="3">
                  <c:v>7</c:v>
                </c:pt>
              </c:numCache>
            </c:numRef>
          </c:val>
        </c:ser>
        <c:dLbls>
          <c:showLegendKey val="0"/>
          <c:showVal val="0"/>
          <c:showCatName val="0"/>
          <c:showSerName val="0"/>
          <c:showPercent val="0"/>
          <c:showBubbleSize val="0"/>
        </c:dLbls>
        <c:gapWidth val="150"/>
        <c:axId val="324223824"/>
        <c:axId val="324219904"/>
      </c:barChart>
      <c:catAx>
        <c:axId val="324223824"/>
        <c:scaling>
          <c:orientation val="minMax"/>
        </c:scaling>
        <c:delete val="0"/>
        <c:axPos val="b"/>
        <c:numFmt formatCode="General" sourceLinked="0"/>
        <c:majorTickMark val="out"/>
        <c:minorTickMark val="none"/>
        <c:tickLblPos val="nextTo"/>
        <c:crossAx val="324219904"/>
        <c:crosses val="autoZero"/>
        <c:auto val="1"/>
        <c:lblAlgn val="ctr"/>
        <c:lblOffset val="100"/>
        <c:noMultiLvlLbl val="0"/>
      </c:catAx>
      <c:valAx>
        <c:axId val="324219904"/>
        <c:scaling>
          <c:orientation val="minMax"/>
        </c:scaling>
        <c:delete val="0"/>
        <c:axPos val="l"/>
        <c:majorGridlines/>
        <c:numFmt formatCode="General" sourceLinked="1"/>
        <c:majorTickMark val="out"/>
        <c:minorTickMark val="none"/>
        <c:tickLblPos val="nextTo"/>
        <c:crossAx val="324223824"/>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Hoja1!$B$1</c:f>
              <c:strCache>
                <c:ptCount val="1"/>
                <c:pt idx="0">
                  <c:v>Columna1</c:v>
                </c:pt>
              </c:strCache>
            </c:strRef>
          </c:tx>
          <c:invertIfNegative val="0"/>
          <c:cat>
            <c:strRef>
              <c:f>Hoja1!$A$2:$A$3</c:f>
              <c:strCache>
                <c:ptCount val="2"/>
                <c:pt idx="0">
                  <c:v>Genotipo</c:v>
                </c:pt>
                <c:pt idx="1">
                  <c:v>TOH</c:v>
                </c:pt>
              </c:strCache>
            </c:strRef>
          </c:cat>
          <c:val>
            <c:numRef>
              <c:f>Hoja1!$B$2:$B$3</c:f>
              <c:numCache>
                <c:formatCode>General</c:formatCode>
                <c:ptCount val="2"/>
                <c:pt idx="0">
                  <c:v>40</c:v>
                </c:pt>
                <c:pt idx="1">
                  <c:v>0</c:v>
                </c:pt>
              </c:numCache>
            </c:numRef>
          </c:val>
        </c:ser>
        <c:ser>
          <c:idx val="1"/>
          <c:order val="1"/>
          <c:tx>
            <c:strRef>
              <c:f>Hoja1!$C$1</c:f>
              <c:strCache>
                <c:ptCount val="1"/>
                <c:pt idx="0">
                  <c:v>Columna2</c:v>
                </c:pt>
              </c:strCache>
            </c:strRef>
          </c:tx>
          <c:invertIfNegative val="0"/>
          <c:cat>
            <c:strRef>
              <c:f>Hoja1!$A$2:$A$3</c:f>
              <c:strCache>
                <c:ptCount val="2"/>
                <c:pt idx="0">
                  <c:v>Genotipo</c:v>
                </c:pt>
                <c:pt idx="1">
                  <c:v>TOH</c:v>
                </c:pt>
              </c:strCache>
            </c:strRef>
          </c:cat>
          <c:val>
            <c:numRef>
              <c:f>Hoja1!$C$2:$C$3</c:f>
              <c:numCache>
                <c:formatCode>General</c:formatCode>
                <c:ptCount val="2"/>
                <c:pt idx="0">
                  <c:v>38</c:v>
                </c:pt>
                <c:pt idx="1">
                  <c:v>0</c:v>
                </c:pt>
              </c:numCache>
            </c:numRef>
          </c:val>
        </c:ser>
        <c:ser>
          <c:idx val="2"/>
          <c:order val="2"/>
          <c:tx>
            <c:strRef>
              <c:f>Hoja1!$D$1</c:f>
              <c:strCache>
                <c:ptCount val="1"/>
                <c:pt idx="0">
                  <c:v>Columna3</c:v>
                </c:pt>
              </c:strCache>
            </c:strRef>
          </c:tx>
          <c:invertIfNegative val="0"/>
          <c:cat>
            <c:strRef>
              <c:f>Hoja1!$A$2:$A$3</c:f>
              <c:strCache>
                <c:ptCount val="2"/>
                <c:pt idx="0">
                  <c:v>Genotipo</c:v>
                </c:pt>
                <c:pt idx="1">
                  <c:v>TOH</c:v>
                </c:pt>
              </c:strCache>
            </c:strRef>
          </c:cat>
          <c:val>
            <c:numRef>
              <c:f>Hoja1!$D$2:$D$3</c:f>
              <c:numCache>
                <c:formatCode>General</c:formatCode>
                <c:ptCount val="2"/>
                <c:pt idx="0">
                  <c:v>14</c:v>
                </c:pt>
                <c:pt idx="1">
                  <c:v>3.9</c:v>
                </c:pt>
              </c:numCache>
            </c:numRef>
          </c:val>
        </c:ser>
        <c:ser>
          <c:idx val="3"/>
          <c:order val="3"/>
          <c:tx>
            <c:strRef>
              <c:f>Hoja1!$E$1</c:f>
              <c:strCache>
                <c:ptCount val="1"/>
                <c:pt idx="0">
                  <c:v>Columna4</c:v>
                </c:pt>
              </c:strCache>
            </c:strRef>
          </c:tx>
          <c:invertIfNegative val="0"/>
          <c:cat>
            <c:strRef>
              <c:f>Hoja1!$A$2:$A$3</c:f>
              <c:strCache>
                <c:ptCount val="2"/>
                <c:pt idx="0">
                  <c:v>Genotipo</c:v>
                </c:pt>
                <c:pt idx="1">
                  <c:v>TOH</c:v>
                </c:pt>
              </c:strCache>
            </c:strRef>
          </c:cat>
          <c:val>
            <c:numRef>
              <c:f>Hoja1!$E$2:$E$3</c:f>
              <c:numCache>
                <c:formatCode>General</c:formatCode>
                <c:ptCount val="2"/>
                <c:pt idx="0">
                  <c:v>8</c:v>
                </c:pt>
                <c:pt idx="1">
                  <c:v>0</c:v>
                </c:pt>
              </c:numCache>
            </c:numRef>
          </c:val>
        </c:ser>
        <c:ser>
          <c:idx val="4"/>
          <c:order val="4"/>
          <c:tx>
            <c:strRef>
              <c:f>Hoja1!$F$1</c:f>
              <c:strCache>
                <c:ptCount val="1"/>
                <c:pt idx="0">
                  <c:v>Columna5</c:v>
                </c:pt>
              </c:strCache>
            </c:strRef>
          </c:tx>
          <c:invertIfNegative val="0"/>
          <c:cat>
            <c:strRef>
              <c:f>Hoja1!$A$2:$A$3</c:f>
              <c:strCache>
                <c:ptCount val="2"/>
                <c:pt idx="0">
                  <c:v>Genotipo</c:v>
                </c:pt>
                <c:pt idx="1">
                  <c:v>TOH</c:v>
                </c:pt>
              </c:strCache>
            </c:strRef>
          </c:cat>
          <c:val>
            <c:numRef>
              <c:f>Hoja1!$F$2:$F$3</c:f>
              <c:numCache>
                <c:formatCode>General</c:formatCode>
                <c:ptCount val="2"/>
                <c:pt idx="0">
                  <c:v>2</c:v>
                </c:pt>
                <c:pt idx="1">
                  <c:v>0</c:v>
                </c:pt>
              </c:numCache>
            </c:numRef>
          </c:val>
        </c:ser>
        <c:dLbls>
          <c:showLegendKey val="0"/>
          <c:showVal val="0"/>
          <c:showCatName val="0"/>
          <c:showSerName val="0"/>
          <c:showPercent val="0"/>
          <c:showBubbleSize val="0"/>
        </c:dLbls>
        <c:gapWidth val="150"/>
        <c:axId val="324224216"/>
        <c:axId val="324221864"/>
      </c:barChart>
      <c:catAx>
        <c:axId val="324224216"/>
        <c:scaling>
          <c:orientation val="minMax"/>
        </c:scaling>
        <c:delete val="0"/>
        <c:axPos val="b"/>
        <c:numFmt formatCode="General" sourceLinked="0"/>
        <c:majorTickMark val="out"/>
        <c:minorTickMark val="none"/>
        <c:tickLblPos val="nextTo"/>
        <c:crossAx val="324221864"/>
        <c:crosses val="autoZero"/>
        <c:auto val="1"/>
        <c:lblAlgn val="ctr"/>
        <c:lblOffset val="100"/>
        <c:noMultiLvlLbl val="0"/>
      </c:catAx>
      <c:valAx>
        <c:axId val="324221864"/>
        <c:scaling>
          <c:orientation val="minMax"/>
        </c:scaling>
        <c:delete val="0"/>
        <c:axPos val="l"/>
        <c:majorGridlines/>
        <c:numFmt formatCode="General" sourceLinked="1"/>
        <c:majorTickMark val="out"/>
        <c:minorTickMark val="none"/>
        <c:tickLblPos val="nextTo"/>
        <c:crossAx val="324224216"/>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smtClean="0"/>
              <a:t>Cohorte</a:t>
            </a:r>
            <a:r>
              <a:rPr lang="en-US" dirty="0" smtClean="0"/>
              <a:t> total </a:t>
            </a:r>
            <a:r>
              <a:rPr lang="en-US" sz="1400" dirty="0" smtClean="0"/>
              <a:t>(n: 1068)</a:t>
            </a:r>
            <a:endParaRPr lang="en-US" dirty="0"/>
          </a:p>
        </c:rich>
      </c:tx>
      <c:layout>
        <c:manualLayout>
          <c:xMode val="edge"/>
          <c:yMode val="edge"/>
          <c:x val="0.11147322627203712"/>
          <c:y val="4.3289910485327605E-2"/>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Hoja1!$B$1</c:f>
              <c:strCache>
                <c:ptCount val="1"/>
                <c:pt idx="0">
                  <c:v>Columna1</c:v>
                </c:pt>
              </c:strCache>
            </c:strRef>
          </c:tx>
          <c:explosion val="25"/>
          <c:cat>
            <c:strRef>
              <c:f>Hoja1!$A$2:$A$3</c:f>
              <c:strCache>
                <c:ptCount val="2"/>
                <c:pt idx="0">
                  <c:v>Gilead</c:v>
                </c:pt>
                <c:pt idx="1">
                  <c:v>Ritchmond</c:v>
                </c:pt>
              </c:strCache>
            </c:strRef>
          </c:cat>
          <c:val>
            <c:numRef>
              <c:f>Hoja1!$B$2:$B$3</c:f>
              <c:numCache>
                <c:formatCode>General</c:formatCode>
                <c:ptCount val="2"/>
                <c:pt idx="0">
                  <c:v>40.300000000000004</c:v>
                </c:pt>
                <c:pt idx="1">
                  <c:v>59.7</c:v>
                </c:pt>
              </c:numCache>
            </c:numRef>
          </c:val>
        </c:ser>
        <c:dLbls>
          <c:showLegendKey val="0"/>
          <c:showVal val="0"/>
          <c:showCatName val="0"/>
          <c:showSerName val="0"/>
          <c:showPercent val="0"/>
          <c:showBubbleSize val="0"/>
          <c:showLeaderLines val="0"/>
        </c:dLbls>
      </c:pie3DChart>
    </c:plotArea>
    <c:legend>
      <c:legendPos val="r"/>
      <c:layout/>
      <c:overlay val="0"/>
    </c:legend>
    <c:plotVisOnly val="1"/>
    <c:dispBlanksAs val="zero"/>
    <c:showDLblsOverMax val="0"/>
  </c:chart>
  <c:spPr>
    <a:solidFill>
      <a:schemeClr val="tx2">
        <a:lumMod val="20000"/>
        <a:lumOff val="80000"/>
      </a:schemeClr>
    </a:solidFill>
  </c:spPr>
  <c:txPr>
    <a:bodyPr/>
    <a:lstStyle/>
    <a:p>
      <a:pPr>
        <a:defRPr sz="1800"/>
      </a:pPr>
      <a:endParaRPr lang="es-A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smtClean="0"/>
              <a:t>Cohorte</a:t>
            </a:r>
            <a:r>
              <a:rPr lang="en-US" dirty="0" smtClean="0"/>
              <a:t> c/</a:t>
            </a:r>
            <a:r>
              <a:rPr lang="en-US" baseline="0" dirty="0" smtClean="0"/>
              <a:t> RVS </a:t>
            </a:r>
            <a:r>
              <a:rPr lang="en-US" sz="1400" baseline="0" dirty="0" smtClean="0"/>
              <a:t>(n: 411) </a:t>
            </a:r>
            <a:endParaRPr lang="en-US" dirty="0"/>
          </a:p>
        </c:rich>
      </c:tx>
      <c:layout>
        <c:manualLayout>
          <c:xMode val="edge"/>
          <c:yMode val="edge"/>
          <c:x val="0.11147322627203712"/>
          <c:y val="4.3289910485327605E-2"/>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Hoja1!$B$1</c:f>
              <c:strCache>
                <c:ptCount val="1"/>
                <c:pt idx="0">
                  <c:v>Columna1</c:v>
                </c:pt>
              </c:strCache>
            </c:strRef>
          </c:tx>
          <c:explosion val="25"/>
          <c:cat>
            <c:strRef>
              <c:f>Hoja1!$A$2:$A$3</c:f>
              <c:strCache>
                <c:ptCount val="2"/>
                <c:pt idx="0">
                  <c:v>Gilead</c:v>
                </c:pt>
                <c:pt idx="1">
                  <c:v>Ritchmond</c:v>
                </c:pt>
              </c:strCache>
            </c:strRef>
          </c:cat>
          <c:val>
            <c:numRef>
              <c:f>Hoja1!$B$2:$B$3</c:f>
              <c:numCache>
                <c:formatCode>General</c:formatCode>
                <c:ptCount val="2"/>
                <c:pt idx="0">
                  <c:v>40.300000000000004</c:v>
                </c:pt>
                <c:pt idx="1">
                  <c:v>59.7</c:v>
                </c:pt>
              </c:numCache>
            </c:numRef>
          </c:val>
        </c:ser>
        <c:dLbls>
          <c:showLegendKey val="0"/>
          <c:showVal val="0"/>
          <c:showCatName val="0"/>
          <c:showSerName val="0"/>
          <c:showPercent val="0"/>
          <c:showBubbleSize val="0"/>
          <c:showLeaderLines val="0"/>
        </c:dLbls>
      </c:pie3DChart>
      <c:spPr>
        <a:solidFill>
          <a:schemeClr val="tx2">
            <a:lumMod val="20000"/>
            <a:lumOff val="80000"/>
          </a:schemeClr>
        </a:solidFill>
      </c:spPr>
    </c:plotArea>
    <c:legend>
      <c:legendPos val="r"/>
      <c:layout/>
      <c:overlay val="0"/>
    </c:legend>
    <c:plotVisOnly val="1"/>
    <c:dispBlanksAs val="zero"/>
    <c:showDLblsOverMax val="0"/>
  </c:chart>
  <c:spPr>
    <a:solidFill>
      <a:schemeClr val="tx2">
        <a:lumMod val="20000"/>
        <a:lumOff val="80000"/>
      </a:schemeClr>
    </a:solidFill>
  </c:spPr>
  <c:txPr>
    <a:bodyPr/>
    <a:lstStyle/>
    <a:p>
      <a:pPr>
        <a:defRPr sz="1800"/>
      </a:pPr>
      <a:endParaRPr lang="es-A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D99072-B515-4CEB-8AFB-5DE534C9870F}" type="doc">
      <dgm:prSet loTypeId="urn:microsoft.com/office/officeart/2005/8/layout/process2" loCatId="process" qsTypeId="urn:microsoft.com/office/officeart/2005/8/quickstyle/simple4" qsCatId="simple" csTypeId="urn:microsoft.com/office/officeart/2005/8/colors/accent1_2" csCatId="accent1" phldr="1"/>
      <dgm:spPr/>
    </dgm:pt>
    <dgm:pt modelId="{6D1317CF-7765-4D2A-BEA8-1AD0C8B98EC0}">
      <dgm:prSet phldrT="[Texto]"/>
      <dgm:spPr>
        <a:solidFill>
          <a:schemeClr val="tx2">
            <a:lumMod val="75000"/>
          </a:schemeClr>
        </a:solidFill>
      </dgm:spPr>
      <dgm:t>
        <a:bodyPr/>
        <a:lstStyle/>
        <a:p>
          <a:pPr algn="ctr"/>
          <a:r>
            <a:rPr lang="es-AR" b="1" smtClean="0"/>
            <a:t>1067 </a:t>
          </a:r>
          <a:r>
            <a:rPr lang="es-AR" b="1" dirty="0" smtClean="0"/>
            <a:t>pacientes</a:t>
          </a:r>
          <a:endParaRPr lang="es-AR" b="1" dirty="0"/>
        </a:p>
      </dgm:t>
    </dgm:pt>
    <dgm:pt modelId="{B991A001-D277-4EA2-84D2-5A7BC670071B}" type="parTrans" cxnId="{AAFA6C52-28FF-4142-884E-03E0F44667BE}">
      <dgm:prSet/>
      <dgm:spPr/>
      <dgm:t>
        <a:bodyPr/>
        <a:lstStyle/>
        <a:p>
          <a:pPr algn="l"/>
          <a:endParaRPr lang="es-AR"/>
        </a:p>
      </dgm:t>
    </dgm:pt>
    <dgm:pt modelId="{F75C7B6A-031F-4726-B315-8F96E5E76FA0}" type="sibTrans" cxnId="{AAFA6C52-28FF-4142-884E-03E0F44667BE}">
      <dgm:prSet/>
      <dgm:spPr/>
      <dgm:t>
        <a:bodyPr/>
        <a:lstStyle/>
        <a:p>
          <a:pPr algn="l"/>
          <a:endParaRPr lang="es-AR"/>
        </a:p>
      </dgm:t>
    </dgm:pt>
    <dgm:pt modelId="{5913E9EE-EDC9-4110-8DB1-7D75A0DDF480}">
      <dgm:prSet phldrT="[Texto]"/>
      <dgm:spPr>
        <a:solidFill>
          <a:schemeClr val="tx2">
            <a:lumMod val="40000"/>
            <a:lumOff val="60000"/>
          </a:schemeClr>
        </a:solidFill>
      </dgm:spPr>
      <dgm:t>
        <a:bodyPr/>
        <a:lstStyle/>
        <a:p>
          <a:pPr algn="ctr"/>
          <a:r>
            <a:rPr lang="es-AR" b="1" dirty="0" smtClean="0"/>
            <a:t>191 LEVES</a:t>
          </a:r>
          <a:endParaRPr lang="es-AR" b="1" dirty="0"/>
        </a:p>
      </dgm:t>
    </dgm:pt>
    <dgm:pt modelId="{1AD070B7-17FB-425D-951C-CCD68A37E259}" type="parTrans" cxnId="{BD6BCD4F-D6D0-427C-A495-F3BACDB0CD86}">
      <dgm:prSet/>
      <dgm:spPr/>
      <dgm:t>
        <a:bodyPr/>
        <a:lstStyle/>
        <a:p>
          <a:pPr algn="l"/>
          <a:endParaRPr lang="es-AR"/>
        </a:p>
      </dgm:t>
    </dgm:pt>
    <dgm:pt modelId="{33D33825-41A4-40EA-BE0A-CB6594E21AC9}" type="sibTrans" cxnId="{BD6BCD4F-D6D0-427C-A495-F3BACDB0CD86}">
      <dgm:prSet/>
      <dgm:spPr/>
      <dgm:t>
        <a:bodyPr/>
        <a:lstStyle/>
        <a:p>
          <a:pPr algn="l"/>
          <a:endParaRPr lang="es-AR"/>
        </a:p>
      </dgm:t>
    </dgm:pt>
    <dgm:pt modelId="{53B058B0-874A-4E26-985C-D7869199B62B}">
      <dgm:prSet phldrT="[Texto]"/>
      <dgm:spPr>
        <a:solidFill>
          <a:schemeClr val="tx2">
            <a:lumMod val="40000"/>
            <a:lumOff val="60000"/>
          </a:schemeClr>
        </a:solidFill>
      </dgm:spPr>
      <dgm:t>
        <a:bodyPr/>
        <a:lstStyle/>
        <a:p>
          <a:pPr algn="ctr"/>
          <a:r>
            <a:rPr lang="es-AR" b="1" dirty="0" smtClean="0"/>
            <a:t>54 SERIOS</a:t>
          </a:r>
          <a:endParaRPr lang="es-AR" b="1" dirty="0"/>
        </a:p>
      </dgm:t>
    </dgm:pt>
    <dgm:pt modelId="{7CBCE6E8-CBEA-441E-AA0B-4E3B7E0C07F4}" type="parTrans" cxnId="{BB64E747-11A4-4612-A446-DFCB7AE0D949}">
      <dgm:prSet/>
      <dgm:spPr/>
      <dgm:t>
        <a:bodyPr/>
        <a:lstStyle/>
        <a:p>
          <a:pPr algn="l"/>
          <a:endParaRPr lang="es-AR"/>
        </a:p>
      </dgm:t>
    </dgm:pt>
    <dgm:pt modelId="{6CF2111A-0158-4FED-8B5C-B448F0664E4D}" type="sibTrans" cxnId="{BB64E747-11A4-4612-A446-DFCB7AE0D949}">
      <dgm:prSet/>
      <dgm:spPr/>
      <dgm:t>
        <a:bodyPr/>
        <a:lstStyle/>
        <a:p>
          <a:pPr algn="l"/>
          <a:endParaRPr lang="es-AR"/>
        </a:p>
      </dgm:t>
    </dgm:pt>
    <dgm:pt modelId="{AA5E9AAE-F8A9-4279-AEE3-BA3D9E047E76}">
      <dgm:prSet phldrT="[Texto]"/>
      <dgm:spPr>
        <a:solidFill>
          <a:schemeClr val="tx2">
            <a:lumMod val="60000"/>
            <a:lumOff val="40000"/>
          </a:schemeClr>
        </a:solidFill>
      </dgm:spPr>
      <dgm:t>
        <a:bodyPr/>
        <a:lstStyle/>
        <a:p>
          <a:r>
            <a:rPr lang="es-AR" b="1" dirty="0" smtClean="0"/>
            <a:t>245 eventos </a:t>
          </a:r>
          <a:endParaRPr lang="es-AR" b="1" dirty="0"/>
        </a:p>
      </dgm:t>
    </dgm:pt>
    <dgm:pt modelId="{EAE9E3EE-7736-4563-8C53-1FCFD6D6F1FD}" type="parTrans" cxnId="{6A0D7F94-415C-4512-9892-C6E9425FAA8A}">
      <dgm:prSet/>
      <dgm:spPr/>
      <dgm:t>
        <a:bodyPr/>
        <a:lstStyle/>
        <a:p>
          <a:endParaRPr lang="es-AR"/>
        </a:p>
      </dgm:t>
    </dgm:pt>
    <dgm:pt modelId="{9E899456-35FC-43BB-A22F-2A1D77AF5E56}" type="sibTrans" cxnId="{6A0D7F94-415C-4512-9892-C6E9425FAA8A}">
      <dgm:prSet/>
      <dgm:spPr/>
      <dgm:t>
        <a:bodyPr/>
        <a:lstStyle/>
        <a:p>
          <a:endParaRPr lang="es-AR"/>
        </a:p>
      </dgm:t>
    </dgm:pt>
    <dgm:pt modelId="{16D7E747-C269-4D9C-8605-FE42E22A3C56}" type="pres">
      <dgm:prSet presAssocID="{20D99072-B515-4CEB-8AFB-5DE534C9870F}" presName="linearFlow" presStyleCnt="0">
        <dgm:presLayoutVars>
          <dgm:resizeHandles val="exact"/>
        </dgm:presLayoutVars>
      </dgm:prSet>
      <dgm:spPr/>
    </dgm:pt>
    <dgm:pt modelId="{C9732A7D-1394-46A3-BFA6-00F2F5163166}" type="pres">
      <dgm:prSet presAssocID="{6D1317CF-7765-4D2A-BEA8-1AD0C8B98EC0}" presName="node" presStyleLbl="node1" presStyleIdx="0" presStyleCnt="4">
        <dgm:presLayoutVars>
          <dgm:bulletEnabled val="1"/>
        </dgm:presLayoutVars>
      </dgm:prSet>
      <dgm:spPr/>
      <dgm:t>
        <a:bodyPr/>
        <a:lstStyle/>
        <a:p>
          <a:endParaRPr lang="es-AR"/>
        </a:p>
      </dgm:t>
    </dgm:pt>
    <dgm:pt modelId="{70ADA594-820D-49B6-BEF3-301CAE5FE173}" type="pres">
      <dgm:prSet presAssocID="{F75C7B6A-031F-4726-B315-8F96E5E76FA0}" presName="sibTrans" presStyleLbl="sibTrans2D1" presStyleIdx="0" presStyleCnt="3" custScaleX="74742" custScaleY="147376" custLinFactNeighborY="10675"/>
      <dgm:spPr/>
      <dgm:t>
        <a:bodyPr/>
        <a:lstStyle/>
        <a:p>
          <a:endParaRPr lang="es-AR"/>
        </a:p>
      </dgm:t>
    </dgm:pt>
    <dgm:pt modelId="{3C30CB93-3B10-4E50-9EB3-E9B0B3B7EF43}" type="pres">
      <dgm:prSet presAssocID="{F75C7B6A-031F-4726-B315-8F96E5E76FA0}" presName="connectorText" presStyleLbl="sibTrans2D1" presStyleIdx="0" presStyleCnt="3"/>
      <dgm:spPr/>
      <dgm:t>
        <a:bodyPr/>
        <a:lstStyle/>
        <a:p>
          <a:endParaRPr lang="es-AR"/>
        </a:p>
      </dgm:t>
    </dgm:pt>
    <dgm:pt modelId="{05A7F3B2-7E9D-43F3-9D82-1E204B5F6336}" type="pres">
      <dgm:prSet presAssocID="{AA5E9AAE-F8A9-4279-AEE3-BA3D9E047E76}" presName="node" presStyleLbl="node1" presStyleIdx="1" presStyleCnt="4">
        <dgm:presLayoutVars>
          <dgm:bulletEnabled val="1"/>
        </dgm:presLayoutVars>
      </dgm:prSet>
      <dgm:spPr/>
      <dgm:t>
        <a:bodyPr/>
        <a:lstStyle/>
        <a:p>
          <a:endParaRPr lang="es-AR"/>
        </a:p>
      </dgm:t>
    </dgm:pt>
    <dgm:pt modelId="{B75BE8ED-6B4B-4A06-8887-1F260008BED1}" type="pres">
      <dgm:prSet presAssocID="{9E899456-35FC-43BB-A22F-2A1D77AF5E56}" presName="sibTrans" presStyleLbl="sibTrans2D1" presStyleIdx="1" presStyleCnt="3" custScaleX="74742" custScaleY="147376" custLinFactNeighborY="43044"/>
      <dgm:spPr/>
      <dgm:t>
        <a:bodyPr/>
        <a:lstStyle/>
        <a:p>
          <a:endParaRPr lang="es-AR"/>
        </a:p>
      </dgm:t>
    </dgm:pt>
    <dgm:pt modelId="{065E9563-580C-4B7A-8ECD-A1BF013E9607}" type="pres">
      <dgm:prSet presAssocID="{9E899456-35FC-43BB-A22F-2A1D77AF5E56}" presName="connectorText" presStyleLbl="sibTrans2D1" presStyleIdx="1" presStyleCnt="3"/>
      <dgm:spPr/>
      <dgm:t>
        <a:bodyPr/>
        <a:lstStyle/>
        <a:p>
          <a:endParaRPr lang="es-AR"/>
        </a:p>
      </dgm:t>
    </dgm:pt>
    <dgm:pt modelId="{306A142F-E8B5-4EE7-ABC2-245ABF257E3D}" type="pres">
      <dgm:prSet presAssocID="{5913E9EE-EDC9-4110-8DB1-7D75A0DDF480}" presName="node" presStyleLbl="node1" presStyleIdx="2" presStyleCnt="4" custLinFactX="-71307" custLinFactY="-42762" custLinFactNeighborX="-100000" custLinFactNeighborY="-100000">
        <dgm:presLayoutVars>
          <dgm:bulletEnabled val="1"/>
        </dgm:presLayoutVars>
      </dgm:prSet>
      <dgm:spPr/>
      <dgm:t>
        <a:bodyPr/>
        <a:lstStyle/>
        <a:p>
          <a:endParaRPr lang="es-AR"/>
        </a:p>
      </dgm:t>
    </dgm:pt>
    <dgm:pt modelId="{6459373D-1205-47C8-8947-E4BE77480DF5}" type="pres">
      <dgm:prSet presAssocID="{33D33825-41A4-40EA-BE0A-CB6594E21AC9}" presName="sibTrans" presStyleLbl="sibTrans2D1" presStyleIdx="2" presStyleCnt="3" custAng="1300023" custFlipHor="0" custScaleX="20376" custScaleY="131766" custLinFactNeighborX="47080" custLinFactNeighborY="-14239"/>
      <dgm:spPr/>
      <dgm:t>
        <a:bodyPr/>
        <a:lstStyle/>
        <a:p>
          <a:endParaRPr lang="es-AR"/>
        </a:p>
      </dgm:t>
    </dgm:pt>
    <dgm:pt modelId="{CC36D6B7-924E-43B3-A67C-9A8127790454}" type="pres">
      <dgm:prSet presAssocID="{33D33825-41A4-40EA-BE0A-CB6594E21AC9}" presName="connectorText" presStyleLbl="sibTrans2D1" presStyleIdx="2" presStyleCnt="3"/>
      <dgm:spPr/>
      <dgm:t>
        <a:bodyPr/>
        <a:lstStyle/>
        <a:p>
          <a:endParaRPr lang="es-AR"/>
        </a:p>
      </dgm:t>
    </dgm:pt>
    <dgm:pt modelId="{7BFE0066-001A-4AEE-9BF7-F291D0A9283D}" type="pres">
      <dgm:prSet presAssocID="{53B058B0-874A-4E26-985C-D7869199B62B}" presName="node" presStyleLbl="node1" presStyleIdx="3" presStyleCnt="4" custLinFactX="75483" custLinFactY="-162332" custLinFactNeighborX="100000" custLinFactNeighborY="-200000">
        <dgm:presLayoutVars>
          <dgm:bulletEnabled val="1"/>
        </dgm:presLayoutVars>
      </dgm:prSet>
      <dgm:spPr/>
      <dgm:t>
        <a:bodyPr/>
        <a:lstStyle/>
        <a:p>
          <a:endParaRPr lang="es-AR"/>
        </a:p>
      </dgm:t>
    </dgm:pt>
  </dgm:ptLst>
  <dgm:cxnLst>
    <dgm:cxn modelId="{6A0D7F94-415C-4512-9892-C6E9425FAA8A}" srcId="{20D99072-B515-4CEB-8AFB-5DE534C9870F}" destId="{AA5E9AAE-F8A9-4279-AEE3-BA3D9E047E76}" srcOrd="1" destOrd="0" parTransId="{EAE9E3EE-7736-4563-8C53-1FCFD6D6F1FD}" sibTransId="{9E899456-35FC-43BB-A22F-2A1D77AF5E56}"/>
    <dgm:cxn modelId="{C52197DA-0D9A-4A48-9214-61AB528B72B7}" type="presOf" srcId="{9E899456-35FC-43BB-A22F-2A1D77AF5E56}" destId="{B75BE8ED-6B4B-4A06-8887-1F260008BED1}" srcOrd="0" destOrd="0" presId="urn:microsoft.com/office/officeart/2005/8/layout/process2"/>
    <dgm:cxn modelId="{9A7145BE-6188-4AD6-A4A9-79A4817D24C1}" type="presOf" srcId="{20D99072-B515-4CEB-8AFB-5DE534C9870F}" destId="{16D7E747-C269-4D9C-8605-FE42E22A3C56}" srcOrd="0" destOrd="0" presId="urn:microsoft.com/office/officeart/2005/8/layout/process2"/>
    <dgm:cxn modelId="{1587C474-43D5-4213-9F0B-5A83B85E5D63}" type="presOf" srcId="{F75C7B6A-031F-4726-B315-8F96E5E76FA0}" destId="{3C30CB93-3B10-4E50-9EB3-E9B0B3B7EF43}" srcOrd="1" destOrd="0" presId="urn:microsoft.com/office/officeart/2005/8/layout/process2"/>
    <dgm:cxn modelId="{8CC0B2CF-F9B2-43AE-BDFD-9DAEB97E39AA}" type="presOf" srcId="{6D1317CF-7765-4D2A-BEA8-1AD0C8B98EC0}" destId="{C9732A7D-1394-46A3-BFA6-00F2F5163166}" srcOrd="0" destOrd="0" presId="urn:microsoft.com/office/officeart/2005/8/layout/process2"/>
    <dgm:cxn modelId="{BD6BCD4F-D6D0-427C-A495-F3BACDB0CD86}" srcId="{20D99072-B515-4CEB-8AFB-5DE534C9870F}" destId="{5913E9EE-EDC9-4110-8DB1-7D75A0DDF480}" srcOrd="2" destOrd="0" parTransId="{1AD070B7-17FB-425D-951C-CCD68A37E259}" sibTransId="{33D33825-41A4-40EA-BE0A-CB6594E21AC9}"/>
    <dgm:cxn modelId="{71CD3F44-D50A-45DB-82C0-F327EF101C1C}" type="presOf" srcId="{5913E9EE-EDC9-4110-8DB1-7D75A0DDF480}" destId="{306A142F-E8B5-4EE7-ABC2-245ABF257E3D}" srcOrd="0" destOrd="0" presId="urn:microsoft.com/office/officeart/2005/8/layout/process2"/>
    <dgm:cxn modelId="{6EF91F48-B727-4A87-BED8-EB8ECB316250}" type="presOf" srcId="{AA5E9AAE-F8A9-4279-AEE3-BA3D9E047E76}" destId="{05A7F3B2-7E9D-43F3-9D82-1E204B5F6336}" srcOrd="0" destOrd="0" presId="urn:microsoft.com/office/officeart/2005/8/layout/process2"/>
    <dgm:cxn modelId="{CAC51C5E-1857-4427-ADED-5F40967B91ED}" type="presOf" srcId="{9E899456-35FC-43BB-A22F-2A1D77AF5E56}" destId="{065E9563-580C-4B7A-8ECD-A1BF013E9607}" srcOrd="1" destOrd="0" presId="urn:microsoft.com/office/officeart/2005/8/layout/process2"/>
    <dgm:cxn modelId="{27E32FA8-4DD6-450C-87F0-4DFC4A2484C7}" type="presOf" srcId="{F75C7B6A-031F-4726-B315-8F96E5E76FA0}" destId="{70ADA594-820D-49B6-BEF3-301CAE5FE173}" srcOrd="0" destOrd="0" presId="urn:microsoft.com/office/officeart/2005/8/layout/process2"/>
    <dgm:cxn modelId="{AF78BDEF-377A-4132-8CBF-AD71DD080B64}" type="presOf" srcId="{53B058B0-874A-4E26-985C-D7869199B62B}" destId="{7BFE0066-001A-4AEE-9BF7-F291D0A9283D}" srcOrd="0" destOrd="0" presId="urn:microsoft.com/office/officeart/2005/8/layout/process2"/>
    <dgm:cxn modelId="{BB64E747-11A4-4612-A446-DFCB7AE0D949}" srcId="{20D99072-B515-4CEB-8AFB-5DE534C9870F}" destId="{53B058B0-874A-4E26-985C-D7869199B62B}" srcOrd="3" destOrd="0" parTransId="{7CBCE6E8-CBEA-441E-AA0B-4E3B7E0C07F4}" sibTransId="{6CF2111A-0158-4FED-8B5C-B448F0664E4D}"/>
    <dgm:cxn modelId="{86612A2D-3CF7-4112-A257-9463352F3CF8}" type="presOf" srcId="{33D33825-41A4-40EA-BE0A-CB6594E21AC9}" destId="{CC36D6B7-924E-43B3-A67C-9A8127790454}" srcOrd="1" destOrd="0" presId="urn:microsoft.com/office/officeart/2005/8/layout/process2"/>
    <dgm:cxn modelId="{32C0E641-388E-424D-9F74-FBBBF0CEF954}" type="presOf" srcId="{33D33825-41A4-40EA-BE0A-CB6594E21AC9}" destId="{6459373D-1205-47C8-8947-E4BE77480DF5}" srcOrd="0" destOrd="0" presId="urn:microsoft.com/office/officeart/2005/8/layout/process2"/>
    <dgm:cxn modelId="{AAFA6C52-28FF-4142-884E-03E0F44667BE}" srcId="{20D99072-B515-4CEB-8AFB-5DE534C9870F}" destId="{6D1317CF-7765-4D2A-BEA8-1AD0C8B98EC0}" srcOrd="0" destOrd="0" parTransId="{B991A001-D277-4EA2-84D2-5A7BC670071B}" sibTransId="{F75C7B6A-031F-4726-B315-8F96E5E76FA0}"/>
    <dgm:cxn modelId="{83FBCB33-A7E5-4C73-8304-352F9EC83BC8}" type="presParOf" srcId="{16D7E747-C269-4D9C-8605-FE42E22A3C56}" destId="{C9732A7D-1394-46A3-BFA6-00F2F5163166}" srcOrd="0" destOrd="0" presId="urn:microsoft.com/office/officeart/2005/8/layout/process2"/>
    <dgm:cxn modelId="{D54C46FB-36E5-4748-8295-9BD4AB3FA735}" type="presParOf" srcId="{16D7E747-C269-4D9C-8605-FE42E22A3C56}" destId="{70ADA594-820D-49B6-BEF3-301CAE5FE173}" srcOrd="1" destOrd="0" presId="urn:microsoft.com/office/officeart/2005/8/layout/process2"/>
    <dgm:cxn modelId="{770F0EBD-23E9-49C1-B80C-505040ACF75E}" type="presParOf" srcId="{70ADA594-820D-49B6-BEF3-301CAE5FE173}" destId="{3C30CB93-3B10-4E50-9EB3-E9B0B3B7EF43}" srcOrd="0" destOrd="0" presId="urn:microsoft.com/office/officeart/2005/8/layout/process2"/>
    <dgm:cxn modelId="{9AD9A719-DAD4-4228-A15D-E854125B5CAA}" type="presParOf" srcId="{16D7E747-C269-4D9C-8605-FE42E22A3C56}" destId="{05A7F3B2-7E9D-43F3-9D82-1E204B5F6336}" srcOrd="2" destOrd="0" presId="urn:microsoft.com/office/officeart/2005/8/layout/process2"/>
    <dgm:cxn modelId="{AAC846E0-8DFA-419C-8AC2-487EFCA5F023}" type="presParOf" srcId="{16D7E747-C269-4D9C-8605-FE42E22A3C56}" destId="{B75BE8ED-6B4B-4A06-8887-1F260008BED1}" srcOrd="3" destOrd="0" presId="urn:microsoft.com/office/officeart/2005/8/layout/process2"/>
    <dgm:cxn modelId="{AC8563CF-8C2F-4AE9-8D3E-F18909D0E274}" type="presParOf" srcId="{B75BE8ED-6B4B-4A06-8887-1F260008BED1}" destId="{065E9563-580C-4B7A-8ECD-A1BF013E9607}" srcOrd="0" destOrd="0" presId="urn:microsoft.com/office/officeart/2005/8/layout/process2"/>
    <dgm:cxn modelId="{60B550DF-B531-43C1-A213-2F8D49A61443}" type="presParOf" srcId="{16D7E747-C269-4D9C-8605-FE42E22A3C56}" destId="{306A142F-E8B5-4EE7-ABC2-245ABF257E3D}" srcOrd="4" destOrd="0" presId="urn:microsoft.com/office/officeart/2005/8/layout/process2"/>
    <dgm:cxn modelId="{2828E3CA-CEB7-4612-AFF4-2FBC1C6D6995}" type="presParOf" srcId="{16D7E747-C269-4D9C-8605-FE42E22A3C56}" destId="{6459373D-1205-47C8-8947-E4BE77480DF5}" srcOrd="5" destOrd="0" presId="urn:microsoft.com/office/officeart/2005/8/layout/process2"/>
    <dgm:cxn modelId="{F4E02536-0FA9-48D2-9DE1-C664614AAB95}" type="presParOf" srcId="{6459373D-1205-47C8-8947-E4BE77480DF5}" destId="{CC36D6B7-924E-43B3-A67C-9A8127790454}" srcOrd="0" destOrd="0" presId="urn:microsoft.com/office/officeart/2005/8/layout/process2"/>
    <dgm:cxn modelId="{62C2F35B-94D5-4DA6-BFF0-FFEE511DCC8E}" type="presParOf" srcId="{16D7E747-C269-4D9C-8605-FE42E22A3C56}" destId="{7BFE0066-001A-4AEE-9BF7-F291D0A9283D}" srcOrd="6"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A3CCC2-FB71-4E30-A2C6-088F6B7DCA00}" type="doc">
      <dgm:prSet loTypeId="urn:microsoft.com/office/officeart/2005/8/layout/process2" loCatId="process" qsTypeId="urn:microsoft.com/office/officeart/2005/8/quickstyle/simple1" qsCatId="simple" csTypeId="urn:microsoft.com/office/officeart/2005/8/colors/accent1_2" csCatId="accent1" phldr="1"/>
      <dgm:spPr/>
    </dgm:pt>
    <dgm:pt modelId="{1126869B-4F17-4BD9-BE30-C515FADBBF8B}">
      <dgm:prSet phldrT="[Texto]"/>
      <dgm:spPr>
        <a:solidFill>
          <a:schemeClr val="tx2">
            <a:lumMod val="75000"/>
          </a:schemeClr>
        </a:solidFill>
      </dgm:spPr>
      <dgm:t>
        <a:bodyPr/>
        <a:lstStyle/>
        <a:p>
          <a:r>
            <a:rPr lang="es-AR" b="1" dirty="0" smtClean="0"/>
            <a:t>244 pacientes encuestados</a:t>
          </a:r>
          <a:endParaRPr lang="es-AR" b="1" dirty="0"/>
        </a:p>
      </dgm:t>
    </dgm:pt>
    <dgm:pt modelId="{A3F24F7D-287F-4D0C-8547-3A8EBAFF36E6}" type="parTrans" cxnId="{1DDF39D9-1B71-4512-BBB2-D4E2D69CDD77}">
      <dgm:prSet/>
      <dgm:spPr/>
      <dgm:t>
        <a:bodyPr/>
        <a:lstStyle/>
        <a:p>
          <a:endParaRPr lang="es-AR"/>
        </a:p>
      </dgm:t>
    </dgm:pt>
    <dgm:pt modelId="{7546A0CA-6031-4F16-BECC-5B2A03CCE70C}" type="sibTrans" cxnId="{1DDF39D9-1B71-4512-BBB2-D4E2D69CDD77}">
      <dgm:prSet/>
      <dgm:spPr/>
      <dgm:t>
        <a:bodyPr/>
        <a:lstStyle/>
        <a:p>
          <a:endParaRPr lang="es-AR"/>
        </a:p>
      </dgm:t>
    </dgm:pt>
    <dgm:pt modelId="{DF489C5B-C010-4595-B77A-DA03209C747C}">
      <dgm:prSet phldrT="[Texto]"/>
      <dgm:spPr>
        <a:solidFill>
          <a:schemeClr val="tx2">
            <a:lumMod val="60000"/>
            <a:lumOff val="40000"/>
          </a:schemeClr>
        </a:solidFill>
      </dgm:spPr>
      <dgm:t>
        <a:bodyPr/>
        <a:lstStyle/>
        <a:p>
          <a:r>
            <a:rPr lang="es-AR" b="1" dirty="0" smtClean="0"/>
            <a:t>278 formularios</a:t>
          </a:r>
          <a:endParaRPr lang="es-AR" b="1" dirty="0"/>
        </a:p>
      </dgm:t>
    </dgm:pt>
    <dgm:pt modelId="{2ACCF34D-4307-4DC7-8876-6A99CA2850E5}" type="parTrans" cxnId="{4465E6B2-E2D6-42B6-8B8D-4FC6F270606A}">
      <dgm:prSet/>
      <dgm:spPr/>
      <dgm:t>
        <a:bodyPr/>
        <a:lstStyle/>
        <a:p>
          <a:endParaRPr lang="es-AR"/>
        </a:p>
      </dgm:t>
    </dgm:pt>
    <dgm:pt modelId="{4C0562B0-C8BC-435E-85FA-56A7C6C01159}" type="sibTrans" cxnId="{4465E6B2-E2D6-42B6-8B8D-4FC6F270606A}">
      <dgm:prSet/>
      <dgm:spPr/>
      <dgm:t>
        <a:bodyPr/>
        <a:lstStyle/>
        <a:p>
          <a:endParaRPr lang="es-AR"/>
        </a:p>
      </dgm:t>
    </dgm:pt>
    <dgm:pt modelId="{4B828E12-50E6-492E-9A53-3D0BB41D6D94}">
      <dgm:prSet phldrT="[Texto]"/>
      <dgm:spPr>
        <a:solidFill>
          <a:schemeClr val="tx2">
            <a:lumMod val="40000"/>
            <a:lumOff val="60000"/>
          </a:schemeClr>
        </a:solidFill>
      </dgm:spPr>
      <dgm:t>
        <a:bodyPr/>
        <a:lstStyle/>
        <a:p>
          <a:r>
            <a:rPr lang="es-AR" b="1" dirty="0" smtClean="0"/>
            <a:t>528 eventos </a:t>
          </a:r>
          <a:endParaRPr lang="es-AR" b="1" dirty="0"/>
        </a:p>
      </dgm:t>
    </dgm:pt>
    <dgm:pt modelId="{021BF912-6D6A-4828-9AAF-38FB72215FAD}" type="parTrans" cxnId="{7F9083E0-1C1A-4E80-B9ED-A9C711C2AC3A}">
      <dgm:prSet/>
      <dgm:spPr/>
      <dgm:t>
        <a:bodyPr/>
        <a:lstStyle/>
        <a:p>
          <a:endParaRPr lang="es-AR"/>
        </a:p>
      </dgm:t>
    </dgm:pt>
    <dgm:pt modelId="{0BE4E4A1-0FE9-4C38-A10A-31F28836C418}" type="sibTrans" cxnId="{7F9083E0-1C1A-4E80-B9ED-A9C711C2AC3A}">
      <dgm:prSet/>
      <dgm:spPr/>
      <dgm:t>
        <a:bodyPr/>
        <a:lstStyle/>
        <a:p>
          <a:endParaRPr lang="es-AR"/>
        </a:p>
      </dgm:t>
    </dgm:pt>
    <dgm:pt modelId="{F6D8AAE2-0A96-4A1B-A721-9919DB0C8792}" type="pres">
      <dgm:prSet presAssocID="{E1A3CCC2-FB71-4E30-A2C6-088F6B7DCA00}" presName="linearFlow" presStyleCnt="0">
        <dgm:presLayoutVars>
          <dgm:resizeHandles val="exact"/>
        </dgm:presLayoutVars>
      </dgm:prSet>
      <dgm:spPr/>
    </dgm:pt>
    <dgm:pt modelId="{64EE7764-50F0-4388-B9A8-6798D22048C7}" type="pres">
      <dgm:prSet presAssocID="{1126869B-4F17-4BD9-BE30-C515FADBBF8B}" presName="node" presStyleLbl="node1" presStyleIdx="0" presStyleCnt="3" custLinFactX="-19310" custLinFactNeighborX="-100000">
        <dgm:presLayoutVars>
          <dgm:bulletEnabled val="1"/>
        </dgm:presLayoutVars>
      </dgm:prSet>
      <dgm:spPr/>
      <dgm:t>
        <a:bodyPr/>
        <a:lstStyle/>
        <a:p>
          <a:endParaRPr lang="es-AR"/>
        </a:p>
      </dgm:t>
    </dgm:pt>
    <dgm:pt modelId="{0B71A633-590B-4608-A5F3-92EC85291F3F}" type="pres">
      <dgm:prSet presAssocID="{7546A0CA-6031-4F16-BECC-5B2A03CCE70C}" presName="sibTrans" presStyleLbl="sibTrans2D1" presStyleIdx="0" presStyleCnt="2"/>
      <dgm:spPr/>
      <dgm:t>
        <a:bodyPr/>
        <a:lstStyle/>
        <a:p>
          <a:endParaRPr lang="es-AR"/>
        </a:p>
      </dgm:t>
    </dgm:pt>
    <dgm:pt modelId="{C594AD36-FBFC-4ED3-A8C9-4AF070DD9726}" type="pres">
      <dgm:prSet presAssocID="{7546A0CA-6031-4F16-BECC-5B2A03CCE70C}" presName="connectorText" presStyleLbl="sibTrans2D1" presStyleIdx="0" presStyleCnt="2"/>
      <dgm:spPr/>
      <dgm:t>
        <a:bodyPr/>
        <a:lstStyle/>
        <a:p>
          <a:endParaRPr lang="es-AR"/>
        </a:p>
      </dgm:t>
    </dgm:pt>
    <dgm:pt modelId="{933A833A-49DD-47DE-AEC1-BB9449BD2B1B}" type="pres">
      <dgm:prSet presAssocID="{DF489C5B-C010-4595-B77A-DA03209C747C}" presName="node" presStyleLbl="node1" presStyleIdx="1" presStyleCnt="3" custLinFactX="-19310" custLinFactNeighborX="-100000">
        <dgm:presLayoutVars>
          <dgm:bulletEnabled val="1"/>
        </dgm:presLayoutVars>
      </dgm:prSet>
      <dgm:spPr/>
      <dgm:t>
        <a:bodyPr/>
        <a:lstStyle/>
        <a:p>
          <a:endParaRPr lang="es-AR"/>
        </a:p>
      </dgm:t>
    </dgm:pt>
    <dgm:pt modelId="{6818C7BF-6A4A-408F-AAFD-A5FA95CEF7C8}" type="pres">
      <dgm:prSet presAssocID="{4C0562B0-C8BC-435E-85FA-56A7C6C01159}" presName="sibTrans" presStyleLbl="sibTrans2D1" presStyleIdx="1" presStyleCnt="2"/>
      <dgm:spPr/>
      <dgm:t>
        <a:bodyPr/>
        <a:lstStyle/>
        <a:p>
          <a:endParaRPr lang="es-AR"/>
        </a:p>
      </dgm:t>
    </dgm:pt>
    <dgm:pt modelId="{88C75BE6-81B6-48DE-B24E-B6FAB02337F8}" type="pres">
      <dgm:prSet presAssocID="{4C0562B0-C8BC-435E-85FA-56A7C6C01159}" presName="connectorText" presStyleLbl="sibTrans2D1" presStyleIdx="1" presStyleCnt="2"/>
      <dgm:spPr/>
      <dgm:t>
        <a:bodyPr/>
        <a:lstStyle/>
        <a:p>
          <a:endParaRPr lang="es-AR"/>
        </a:p>
      </dgm:t>
    </dgm:pt>
    <dgm:pt modelId="{C3421FCC-42E8-4054-81BD-FC17BB166B3F}" type="pres">
      <dgm:prSet presAssocID="{4B828E12-50E6-492E-9A53-3D0BB41D6D94}" presName="node" presStyleLbl="node1" presStyleIdx="2" presStyleCnt="3" custLinFactX="-19310" custLinFactNeighborX="-100000">
        <dgm:presLayoutVars>
          <dgm:bulletEnabled val="1"/>
        </dgm:presLayoutVars>
      </dgm:prSet>
      <dgm:spPr/>
      <dgm:t>
        <a:bodyPr/>
        <a:lstStyle/>
        <a:p>
          <a:endParaRPr lang="es-AR"/>
        </a:p>
      </dgm:t>
    </dgm:pt>
  </dgm:ptLst>
  <dgm:cxnLst>
    <dgm:cxn modelId="{84F26B02-B467-425E-B29F-46BDFF75756A}" type="presOf" srcId="{4C0562B0-C8BC-435E-85FA-56A7C6C01159}" destId="{6818C7BF-6A4A-408F-AAFD-A5FA95CEF7C8}" srcOrd="0" destOrd="0" presId="urn:microsoft.com/office/officeart/2005/8/layout/process2"/>
    <dgm:cxn modelId="{7EBB972F-178A-41B1-A56C-5C0566C0ACA8}" type="presOf" srcId="{1126869B-4F17-4BD9-BE30-C515FADBBF8B}" destId="{64EE7764-50F0-4388-B9A8-6798D22048C7}" srcOrd="0" destOrd="0" presId="urn:microsoft.com/office/officeart/2005/8/layout/process2"/>
    <dgm:cxn modelId="{6B3F6624-98F2-47F8-861A-8784E811FD95}" type="presOf" srcId="{4B828E12-50E6-492E-9A53-3D0BB41D6D94}" destId="{C3421FCC-42E8-4054-81BD-FC17BB166B3F}" srcOrd="0" destOrd="0" presId="urn:microsoft.com/office/officeart/2005/8/layout/process2"/>
    <dgm:cxn modelId="{72267B95-593C-4390-98D7-0ECDA14BA30F}" type="presOf" srcId="{DF489C5B-C010-4595-B77A-DA03209C747C}" destId="{933A833A-49DD-47DE-AEC1-BB9449BD2B1B}" srcOrd="0" destOrd="0" presId="urn:microsoft.com/office/officeart/2005/8/layout/process2"/>
    <dgm:cxn modelId="{B3C75A06-1FD9-4C06-AF36-324782765536}" type="presOf" srcId="{7546A0CA-6031-4F16-BECC-5B2A03CCE70C}" destId="{C594AD36-FBFC-4ED3-A8C9-4AF070DD9726}" srcOrd="1" destOrd="0" presId="urn:microsoft.com/office/officeart/2005/8/layout/process2"/>
    <dgm:cxn modelId="{5E57FF93-A4D2-4943-AD22-62C1D83FB84E}" type="presOf" srcId="{E1A3CCC2-FB71-4E30-A2C6-088F6B7DCA00}" destId="{F6D8AAE2-0A96-4A1B-A721-9919DB0C8792}" srcOrd="0" destOrd="0" presId="urn:microsoft.com/office/officeart/2005/8/layout/process2"/>
    <dgm:cxn modelId="{4465E6B2-E2D6-42B6-8B8D-4FC6F270606A}" srcId="{E1A3CCC2-FB71-4E30-A2C6-088F6B7DCA00}" destId="{DF489C5B-C010-4595-B77A-DA03209C747C}" srcOrd="1" destOrd="0" parTransId="{2ACCF34D-4307-4DC7-8876-6A99CA2850E5}" sibTransId="{4C0562B0-C8BC-435E-85FA-56A7C6C01159}"/>
    <dgm:cxn modelId="{36207E88-4D23-4C8D-A32B-FB571185D118}" type="presOf" srcId="{7546A0CA-6031-4F16-BECC-5B2A03CCE70C}" destId="{0B71A633-590B-4608-A5F3-92EC85291F3F}" srcOrd="0" destOrd="0" presId="urn:microsoft.com/office/officeart/2005/8/layout/process2"/>
    <dgm:cxn modelId="{1C0624CA-24C8-4583-A641-FBCB3BA0D1DB}" type="presOf" srcId="{4C0562B0-C8BC-435E-85FA-56A7C6C01159}" destId="{88C75BE6-81B6-48DE-B24E-B6FAB02337F8}" srcOrd="1" destOrd="0" presId="urn:microsoft.com/office/officeart/2005/8/layout/process2"/>
    <dgm:cxn modelId="{1DDF39D9-1B71-4512-BBB2-D4E2D69CDD77}" srcId="{E1A3CCC2-FB71-4E30-A2C6-088F6B7DCA00}" destId="{1126869B-4F17-4BD9-BE30-C515FADBBF8B}" srcOrd="0" destOrd="0" parTransId="{A3F24F7D-287F-4D0C-8547-3A8EBAFF36E6}" sibTransId="{7546A0CA-6031-4F16-BECC-5B2A03CCE70C}"/>
    <dgm:cxn modelId="{7F9083E0-1C1A-4E80-B9ED-A9C711C2AC3A}" srcId="{E1A3CCC2-FB71-4E30-A2C6-088F6B7DCA00}" destId="{4B828E12-50E6-492E-9A53-3D0BB41D6D94}" srcOrd="2" destOrd="0" parTransId="{021BF912-6D6A-4828-9AAF-38FB72215FAD}" sibTransId="{0BE4E4A1-0FE9-4C38-A10A-31F28836C418}"/>
    <dgm:cxn modelId="{ED032D49-F707-49A2-B644-D0996E5528E2}" type="presParOf" srcId="{F6D8AAE2-0A96-4A1B-A721-9919DB0C8792}" destId="{64EE7764-50F0-4388-B9A8-6798D22048C7}" srcOrd="0" destOrd="0" presId="urn:microsoft.com/office/officeart/2005/8/layout/process2"/>
    <dgm:cxn modelId="{90F54BB1-2698-4958-AFEC-B28E6A70F93F}" type="presParOf" srcId="{F6D8AAE2-0A96-4A1B-A721-9919DB0C8792}" destId="{0B71A633-590B-4608-A5F3-92EC85291F3F}" srcOrd="1" destOrd="0" presId="urn:microsoft.com/office/officeart/2005/8/layout/process2"/>
    <dgm:cxn modelId="{8A2555F8-1A61-48CE-A107-1F6C1A44417E}" type="presParOf" srcId="{0B71A633-590B-4608-A5F3-92EC85291F3F}" destId="{C594AD36-FBFC-4ED3-A8C9-4AF070DD9726}" srcOrd="0" destOrd="0" presId="urn:microsoft.com/office/officeart/2005/8/layout/process2"/>
    <dgm:cxn modelId="{4CA4B2FF-9331-4342-99CF-7608262F3950}" type="presParOf" srcId="{F6D8AAE2-0A96-4A1B-A721-9919DB0C8792}" destId="{933A833A-49DD-47DE-AEC1-BB9449BD2B1B}" srcOrd="2" destOrd="0" presId="urn:microsoft.com/office/officeart/2005/8/layout/process2"/>
    <dgm:cxn modelId="{17F3E1CC-41F5-429D-87C8-8575004073A2}" type="presParOf" srcId="{F6D8AAE2-0A96-4A1B-A721-9919DB0C8792}" destId="{6818C7BF-6A4A-408F-AAFD-A5FA95CEF7C8}" srcOrd="3" destOrd="0" presId="urn:microsoft.com/office/officeart/2005/8/layout/process2"/>
    <dgm:cxn modelId="{0CF0DC6B-B550-4D54-B783-FB3345A4033F}" type="presParOf" srcId="{6818C7BF-6A4A-408F-AAFD-A5FA95CEF7C8}" destId="{88C75BE6-81B6-48DE-B24E-B6FAB02337F8}" srcOrd="0" destOrd="0" presId="urn:microsoft.com/office/officeart/2005/8/layout/process2"/>
    <dgm:cxn modelId="{7B4DB7C2-58A7-4691-9143-239E1C9A1283}" type="presParOf" srcId="{F6D8AAE2-0A96-4A1B-A721-9919DB0C8792}" destId="{C3421FCC-42E8-4054-81BD-FC17BB166B3F}"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0433DB-6892-44F4-8C08-A95F35CF25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BADEE261-1546-4857-A08D-9E4E7195FBC1}">
      <dgm:prSet phldrT="[Texto]"/>
      <dgm:spPr>
        <a:ln>
          <a:noFill/>
        </a:ln>
      </dgm:spPr>
      <dgm:t>
        <a:bodyPr/>
        <a:lstStyle/>
        <a:p>
          <a:r>
            <a:rPr lang="es-AR" dirty="0" smtClean="0"/>
            <a:t>Capital Federal y Gran Buenos Aires</a:t>
          </a:r>
          <a:endParaRPr lang="es-AR" dirty="0"/>
        </a:p>
      </dgm:t>
    </dgm:pt>
    <dgm:pt modelId="{4EFDB98C-2445-4210-8D72-D43A884EBBAD}" type="parTrans" cxnId="{92BA47B8-4D33-4027-AC60-F0B9ED98B576}">
      <dgm:prSet/>
      <dgm:spPr/>
      <dgm:t>
        <a:bodyPr/>
        <a:lstStyle/>
        <a:p>
          <a:endParaRPr lang="es-AR"/>
        </a:p>
      </dgm:t>
    </dgm:pt>
    <dgm:pt modelId="{7112A45E-F8BE-46DA-90BA-EBCB6DB7FB6A}" type="sibTrans" cxnId="{92BA47B8-4D33-4027-AC60-F0B9ED98B576}">
      <dgm:prSet/>
      <dgm:spPr/>
      <dgm:t>
        <a:bodyPr/>
        <a:lstStyle/>
        <a:p>
          <a:endParaRPr lang="es-AR"/>
        </a:p>
      </dgm:t>
    </dgm:pt>
    <dgm:pt modelId="{FA6683F8-2626-4B43-98E2-350D94CBECE1}" type="pres">
      <dgm:prSet presAssocID="{D60433DB-6892-44F4-8C08-A95F35CF25BE}" presName="linear" presStyleCnt="0">
        <dgm:presLayoutVars>
          <dgm:animLvl val="lvl"/>
          <dgm:resizeHandles val="exact"/>
        </dgm:presLayoutVars>
      </dgm:prSet>
      <dgm:spPr/>
      <dgm:t>
        <a:bodyPr/>
        <a:lstStyle/>
        <a:p>
          <a:endParaRPr lang="es-AR"/>
        </a:p>
      </dgm:t>
    </dgm:pt>
    <dgm:pt modelId="{6FB346DC-151C-457C-B672-22EC8D998E72}" type="pres">
      <dgm:prSet presAssocID="{BADEE261-1546-4857-A08D-9E4E7195FBC1}" presName="parentText" presStyleLbl="node1" presStyleIdx="0" presStyleCnt="1" custLinFactNeighborX="1119">
        <dgm:presLayoutVars>
          <dgm:chMax val="0"/>
          <dgm:bulletEnabled val="1"/>
        </dgm:presLayoutVars>
      </dgm:prSet>
      <dgm:spPr/>
      <dgm:t>
        <a:bodyPr/>
        <a:lstStyle/>
        <a:p>
          <a:endParaRPr lang="es-AR"/>
        </a:p>
      </dgm:t>
    </dgm:pt>
  </dgm:ptLst>
  <dgm:cxnLst>
    <dgm:cxn modelId="{4BECF506-7B43-441F-9F33-58704D314E1A}" type="presOf" srcId="{D60433DB-6892-44F4-8C08-A95F35CF25BE}" destId="{FA6683F8-2626-4B43-98E2-350D94CBECE1}" srcOrd="0" destOrd="0" presId="urn:microsoft.com/office/officeart/2005/8/layout/vList2"/>
    <dgm:cxn modelId="{D5256924-6683-4A2E-AF41-F33308236710}" type="presOf" srcId="{BADEE261-1546-4857-A08D-9E4E7195FBC1}" destId="{6FB346DC-151C-457C-B672-22EC8D998E72}" srcOrd="0" destOrd="0" presId="urn:microsoft.com/office/officeart/2005/8/layout/vList2"/>
    <dgm:cxn modelId="{92BA47B8-4D33-4027-AC60-F0B9ED98B576}" srcId="{D60433DB-6892-44F4-8C08-A95F35CF25BE}" destId="{BADEE261-1546-4857-A08D-9E4E7195FBC1}" srcOrd="0" destOrd="0" parTransId="{4EFDB98C-2445-4210-8D72-D43A884EBBAD}" sibTransId="{7112A45E-F8BE-46DA-90BA-EBCB6DB7FB6A}"/>
    <dgm:cxn modelId="{29BDF1AB-E1BB-4AD7-AA6A-19057CF0A93F}" type="presParOf" srcId="{FA6683F8-2626-4B43-98E2-350D94CBECE1}" destId="{6FB346DC-151C-457C-B672-22EC8D998E72}" srcOrd="0" destOrd="0" presId="urn:microsoft.com/office/officeart/2005/8/layout/v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32A7D-1394-46A3-BFA6-00F2F5163166}">
      <dsp:nvSpPr>
        <dsp:cNvPr id="0" name=""/>
        <dsp:cNvSpPr/>
      </dsp:nvSpPr>
      <dsp:spPr>
        <a:xfrm>
          <a:off x="3565718" y="2039"/>
          <a:ext cx="1365507" cy="758615"/>
        </a:xfrm>
        <a:prstGeom prst="roundRect">
          <a:avLst>
            <a:gd name="adj" fmla="val 10000"/>
          </a:avLst>
        </a:prstGeom>
        <a:solidFill>
          <a:schemeClr val="tx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AR" sz="2000" b="1" kern="1200" smtClean="0"/>
            <a:t>1067 </a:t>
          </a:r>
          <a:r>
            <a:rPr lang="es-AR" sz="2000" b="1" kern="1200" dirty="0" smtClean="0"/>
            <a:t>pacientes</a:t>
          </a:r>
          <a:endParaRPr lang="es-AR" sz="2000" b="1" kern="1200" dirty="0"/>
        </a:p>
      </dsp:txBody>
      <dsp:txXfrm>
        <a:off x="3587937" y="24258"/>
        <a:ext cx="1321069" cy="714177"/>
      </dsp:txXfrm>
    </dsp:sp>
    <dsp:sp modelId="{70ADA594-820D-49B6-BEF3-301CAE5FE173}">
      <dsp:nvSpPr>
        <dsp:cNvPr id="0" name=""/>
        <dsp:cNvSpPr/>
      </dsp:nvSpPr>
      <dsp:spPr>
        <a:xfrm rot="5400000">
          <a:off x="4142158" y="735196"/>
          <a:ext cx="212626" cy="503107"/>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l" defTabSz="444500">
            <a:lnSpc>
              <a:spcPct val="90000"/>
            </a:lnSpc>
            <a:spcBef>
              <a:spcPct val="0"/>
            </a:spcBef>
            <a:spcAft>
              <a:spcPct val="35000"/>
            </a:spcAft>
          </a:pPr>
          <a:endParaRPr lang="es-AR" sz="1000" kern="1200"/>
        </a:p>
      </dsp:txBody>
      <dsp:txXfrm rot="-5400000">
        <a:off x="4097539" y="880436"/>
        <a:ext cx="301865" cy="148838"/>
      </dsp:txXfrm>
    </dsp:sp>
    <dsp:sp modelId="{05A7F3B2-7E9D-43F3-9D82-1E204B5F6336}">
      <dsp:nvSpPr>
        <dsp:cNvPr id="0" name=""/>
        <dsp:cNvSpPr/>
      </dsp:nvSpPr>
      <dsp:spPr>
        <a:xfrm>
          <a:off x="3565718" y="1139962"/>
          <a:ext cx="1365507" cy="758615"/>
        </a:xfrm>
        <a:prstGeom prst="roundRect">
          <a:avLst>
            <a:gd name="adj" fmla="val 10000"/>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AR" sz="2000" b="1" kern="1200" dirty="0" smtClean="0"/>
            <a:t>245 eventos </a:t>
          </a:r>
          <a:endParaRPr lang="es-AR" sz="2000" b="1" kern="1200" dirty="0"/>
        </a:p>
      </dsp:txBody>
      <dsp:txXfrm>
        <a:off x="3587937" y="1162181"/>
        <a:ext cx="1321069" cy="714177"/>
      </dsp:txXfrm>
    </dsp:sp>
    <dsp:sp modelId="{B75BE8ED-6B4B-4A06-8887-1F260008BED1}">
      <dsp:nvSpPr>
        <dsp:cNvPr id="0" name=""/>
        <dsp:cNvSpPr/>
      </dsp:nvSpPr>
      <dsp:spPr>
        <a:xfrm rot="10040104">
          <a:off x="2799148" y="1677488"/>
          <a:ext cx="559435" cy="503107"/>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AR" sz="1600" kern="1200"/>
        </a:p>
      </dsp:txBody>
      <dsp:txXfrm rot="10800000">
        <a:off x="2948244" y="1761563"/>
        <a:ext cx="408503" cy="301865"/>
      </dsp:txXfrm>
    </dsp:sp>
    <dsp:sp modelId="{306A142F-E8B5-4EE7-ABC2-245ABF257E3D}">
      <dsp:nvSpPr>
        <dsp:cNvPr id="0" name=""/>
        <dsp:cNvSpPr/>
      </dsp:nvSpPr>
      <dsp:spPr>
        <a:xfrm>
          <a:off x="1226507" y="1665622"/>
          <a:ext cx="1365507" cy="758615"/>
        </a:xfrm>
        <a:prstGeom prst="roundRect">
          <a:avLst>
            <a:gd name="adj" fmla="val 10000"/>
          </a:avLst>
        </a:prstGeom>
        <a:solidFill>
          <a:schemeClr val="tx2">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AR" sz="2000" b="1" kern="1200" dirty="0" smtClean="0"/>
            <a:t>191 LEVES</a:t>
          </a:r>
          <a:endParaRPr lang="es-AR" sz="2000" b="1" kern="1200" dirty="0"/>
        </a:p>
      </dsp:txBody>
      <dsp:txXfrm>
        <a:off x="1248726" y="1687841"/>
        <a:ext cx="1321069" cy="714177"/>
      </dsp:txXfrm>
    </dsp:sp>
    <dsp:sp modelId="{6459373D-1205-47C8-8947-E4BE77480DF5}">
      <dsp:nvSpPr>
        <dsp:cNvPr id="0" name=""/>
        <dsp:cNvSpPr/>
      </dsp:nvSpPr>
      <dsp:spPr>
        <a:xfrm rot="1258632">
          <a:off x="5209479" y="1742902"/>
          <a:ext cx="515031" cy="449818"/>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l" defTabSz="711200">
            <a:lnSpc>
              <a:spcPct val="90000"/>
            </a:lnSpc>
            <a:spcBef>
              <a:spcPct val="0"/>
            </a:spcBef>
            <a:spcAft>
              <a:spcPct val="35000"/>
            </a:spcAft>
          </a:pPr>
          <a:endParaRPr lang="es-AR" sz="1600" kern="1200"/>
        </a:p>
      </dsp:txBody>
      <dsp:txXfrm>
        <a:off x="5213951" y="1808711"/>
        <a:ext cx="380086" cy="269890"/>
      </dsp:txXfrm>
    </dsp:sp>
    <dsp:sp modelId="{7BFE0066-001A-4AEE-9BF7-F291D0A9283D}">
      <dsp:nvSpPr>
        <dsp:cNvPr id="0" name=""/>
        <dsp:cNvSpPr/>
      </dsp:nvSpPr>
      <dsp:spPr>
        <a:xfrm>
          <a:off x="5961952" y="1608604"/>
          <a:ext cx="1365507" cy="758615"/>
        </a:xfrm>
        <a:prstGeom prst="roundRect">
          <a:avLst>
            <a:gd name="adj" fmla="val 10000"/>
          </a:avLst>
        </a:prstGeom>
        <a:solidFill>
          <a:schemeClr val="tx2">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AR" sz="2000" b="1" kern="1200" dirty="0" smtClean="0"/>
            <a:t>54 SERIOS</a:t>
          </a:r>
          <a:endParaRPr lang="es-AR" sz="2000" b="1" kern="1200" dirty="0"/>
        </a:p>
      </dsp:txBody>
      <dsp:txXfrm>
        <a:off x="5984171" y="1630823"/>
        <a:ext cx="1321069" cy="7141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0.23833</cdr:x>
      <cdr:y>0.40826</cdr:y>
    </cdr:from>
    <cdr:to>
      <cdr:x>0.34742</cdr:x>
      <cdr:y>0.46507</cdr:y>
    </cdr:to>
    <cdr:sp macro="" textlink="">
      <cdr:nvSpPr>
        <cdr:cNvPr id="2" name="1 CuadroTexto"/>
        <cdr:cNvSpPr txBox="1"/>
      </cdr:nvSpPr>
      <cdr:spPr>
        <a:xfrm xmlns:a="http://schemas.openxmlformats.org/drawingml/2006/main">
          <a:off x="1452852" y="1659152"/>
          <a:ext cx="665019" cy="2309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AR"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0.23833</cdr:x>
      <cdr:y>0.40826</cdr:y>
    </cdr:from>
    <cdr:to>
      <cdr:x>0.34742</cdr:x>
      <cdr:y>0.46507</cdr:y>
    </cdr:to>
    <cdr:sp macro="" textlink="">
      <cdr:nvSpPr>
        <cdr:cNvPr id="2" name="1 CuadroTexto"/>
        <cdr:cNvSpPr txBox="1"/>
      </cdr:nvSpPr>
      <cdr:spPr>
        <a:xfrm xmlns:a="http://schemas.openxmlformats.org/drawingml/2006/main">
          <a:off x="1452852" y="1659152"/>
          <a:ext cx="665019" cy="2309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AR"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0.23833</cdr:x>
      <cdr:y>0.40826</cdr:y>
    </cdr:from>
    <cdr:to>
      <cdr:x>0.34742</cdr:x>
      <cdr:y>0.46507</cdr:y>
    </cdr:to>
    <cdr:sp macro="" textlink="">
      <cdr:nvSpPr>
        <cdr:cNvPr id="2" name="1 CuadroTexto"/>
        <cdr:cNvSpPr txBox="1"/>
      </cdr:nvSpPr>
      <cdr:spPr>
        <a:xfrm xmlns:a="http://schemas.openxmlformats.org/drawingml/2006/main">
          <a:off x="1452852" y="1659152"/>
          <a:ext cx="665019" cy="2309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AR"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0.23833</cdr:x>
      <cdr:y>0.40826</cdr:y>
    </cdr:from>
    <cdr:to>
      <cdr:x>0.34742</cdr:x>
      <cdr:y>0.46507</cdr:y>
    </cdr:to>
    <cdr:sp macro="" textlink="">
      <cdr:nvSpPr>
        <cdr:cNvPr id="2" name="1 CuadroTexto"/>
        <cdr:cNvSpPr txBox="1"/>
      </cdr:nvSpPr>
      <cdr:spPr>
        <a:xfrm xmlns:a="http://schemas.openxmlformats.org/drawingml/2006/main">
          <a:off x="1452852" y="1659152"/>
          <a:ext cx="665019" cy="2309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AR"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0.23833</cdr:x>
      <cdr:y>0.40826</cdr:y>
    </cdr:from>
    <cdr:to>
      <cdr:x>0.34742</cdr:x>
      <cdr:y>0.46507</cdr:y>
    </cdr:to>
    <cdr:sp macro="" textlink="">
      <cdr:nvSpPr>
        <cdr:cNvPr id="2" name="1 CuadroTexto"/>
        <cdr:cNvSpPr txBox="1"/>
      </cdr:nvSpPr>
      <cdr:spPr>
        <a:xfrm xmlns:a="http://schemas.openxmlformats.org/drawingml/2006/main">
          <a:off x="1452852" y="1659152"/>
          <a:ext cx="665019" cy="2309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AR"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0.23833</cdr:x>
      <cdr:y>0.40826</cdr:y>
    </cdr:from>
    <cdr:to>
      <cdr:x>0.34742</cdr:x>
      <cdr:y>0.46507</cdr:y>
    </cdr:to>
    <cdr:sp macro="" textlink="">
      <cdr:nvSpPr>
        <cdr:cNvPr id="2" name="1 CuadroTexto"/>
        <cdr:cNvSpPr txBox="1"/>
      </cdr:nvSpPr>
      <cdr:spPr>
        <a:xfrm xmlns:a="http://schemas.openxmlformats.org/drawingml/2006/main">
          <a:off x="1452852" y="1659152"/>
          <a:ext cx="665019" cy="2309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AR"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67B3B0-B030-43F3-9AA4-F3E5E2227A17}" type="datetimeFigureOut">
              <a:rPr lang="es-AR" smtClean="0"/>
              <a:pPr/>
              <a:t>12/11/2017</a:t>
            </a:fld>
            <a:endParaRPr lang="es-AR"/>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4C4C2C-BF42-48F0-A7D2-3417A09FF45B}" type="slidenum">
              <a:rPr lang="es-AR" smtClean="0"/>
              <a:pPr/>
              <a:t>‹Nº›</a:t>
            </a:fld>
            <a:endParaRPr lang="es-AR"/>
          </a:p>
        </p:txBody>
      </p:sp>
    </p:spTree>
    <p:extLst>
      <p:ext uri="{BB962C8B-B14F-4D97-AF65-F5344CB8AC3E}">
        <p14:creationId xmlns:p14="http://schemas.microsoft.com/office/powerpoint/2010/main" val="2902033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4E1426-2C5D-4DDD-983A-F307D8C3CA0C}" type="datetimeFigureOut">
              <a:rPr lang="es-AR" smtClean="0"/>
              <a:pPr/>
              <a:t>12/11/2017</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FDF2A1-7303-4D1A-8580-00AAAAAD0BE1}" type="slidenum">
              <a:rPr lang="es-AR" smtClean="0"/>
              <a:pPr/>
              <a:t>‹Nº›</a:t>
            </a:fld>
            <a:endParaRPr lang="es-AR"/>
          </a:p>
        </p:txBody>
      </p:sp>
    </p:spTree>
    <p:extLst>
      <p:ext uri="{BB962C8B-B14F-4D97-AF65-F5344CB8AC3E}">
        <p14:creationId xmlns:p14="http://schemas.microsoft.com/office/powerpoint/2010/main" val="4009658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91420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70FDF2A1-7303-4D1A-8580-00AAAAAD0BE1}" type="slidenum">
              <a:rPr lang="es-AR" smtClean="0"/>
              <a:pPr/>
              <a:t>19</a:t>
            </a:fld>
            <a:endParaRPr lang="es-AR"/>
          </a:p>
        </p:txBody>
      </p:sp>
    </p:spTree>
    <p:extLst>
      <p:ext uri="{BB962C8B-B14F-4D97-AF65-F5344CB8AC3E}">
        <p14:creationId xmlns:p14="http://schemas.microsoft.com/office/powerpoint/2010/main" val="4246090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70FDF2A1-7303-4D1A-8580-00AAAAAD0BE1}" type="slidenum">
              <a:rPr lang="es-AR" smtClean="0"/>
              <a:pPr/>
              <a:t>20</a:t>
            </a:fld>
            <a:endParaRPr lang="es-AR"/>
          </a:p>
        </p:txBody>
      </p:sp>
    </p:spTree>
    <p:extLst>
      <p:ext uri="{BB962C8B-B14F-4D97-AF65-F5344CB8AC3E}">
        <p14:creationId xmlns:p14="http://schemas.microsoft.com/office/powerpoint/2010/main" val="4246090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70FDF2A1-7303-4D1A-8580-00AAAAAD0BE1}" type="slidenum">
              <a:rPr lang="es-AR" smtClean="0"/>
              <a:pPr/>
              <a:t>21</a:t>
            </a:fld>
            <a:endParaRPr lang="es-AR"/>
          </a:p>
        </p:txBody>
      </p:sp>
    </p:spTree>
    <p:extLst>
      <p:ext uri="{BB962C8B-B14F-4D97-AF65-F5344CB8AC3E}">
        <p14:creationId xmlns:p14="http://schemas.microsoft.com/office/powerpoint/2010/main" val="4246090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70FDF2A1-7303-4D1A-8580-00AAAAAD0BE1}" type="slidenum">
              <a:rPr lang="es-AR" smtClean="0">
                <a:solidFill>
                  <a:prstClr val="black"/>
                </a:solidFill>
              </a:rPr>
              <a:pPr/>
              <a:t>22</a:t>
            </a:fld>
            <a:endParaRPr lang="es-AR">
              <a:solidFill>
                <a:prstClr val="black"/>
              </a:solidFill>
            </a:endParaRPr>
          </a:p>
        </p:txBody>
      </p:sp>
    </p:spTree>
    <p:extLst>
      <p:ext uri="{BB962C8B-B14F-4D97-AF65-F5344CB8AC3E}">
        <p14:creationId xmlns:p14="http://schemas.microsoft.com/office/powerpoint/2010/main" val="26093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70FDF2A1-7303-4D1A-8580-00AAAAAD0BE1}" type="slidenum">
              <a:rPr lang="es-AR" smtClean="0">
                <a:solidFill>
                  <a:prstClr val="black"/>
                </a:solidFill>
              </a:rPr>
              <a:pPr/>
              <a:t>23</a:t>
            </a:fld>
            <a:endParaRPr lang="es-AR">
              <a:solidFill>
                <a:prstClr val="black"/>
              </a:solidFill>
            </a:endParaRPr>
          </a:p>
        </p:txBody>
      </p:sp>
    </p:spTree>
    <p:extLst>
      <p:ext uri="{BB962C8B-B14F-4D97-AF65-F5344CB8AC3E}">
        <p14:creationId xmlns:p14="http://schemas.microsoft.com/office/powerpoint/2010/main" val="1165020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8 con </a:t>
            </a:r>
            <a:r>
              <a:rPr lang="es-AR" dirty="0" err="1" smtClean="0"/>
              <a:t>RFTpositiva</a:t>
            </a:r>
            <a:endParaRPr lang="es-AR" dirty="0" smtClean="0"/>
          </a:p>
          <a:p>
            <a:r>
              <a:rPr lang="es-AR" dirty="0" smtClean="0"/>
              <a:t>Mas 16 recayeron de los cuales 2 tenían resistencia a </a:t>
            </a:r>
            <a:r>
              <a:rPr lang="es-AR" dirty="0" err="1" smtClean="0"/>
              <a:t>daclatasvir</a:t>
            </a:r>
            <a:r>
              <a:rPr lang="es-AR" dirty="0" smtClean="0"/>
              <a:t>.</a:t>
            </a:r>
            <a:endParaRPr lang="es-AR" dirty="0"/>
          </a:p>
        </p:txBody>
      </p:sp>
      <p:sp>
        <p:nvSpPr>
          <p:cNvPr id="4" name="3 Marcador de número de diapositiva"/>
          <p:cNvSpPr>
            <a:spLocks noGrp="1"/>
          </p:cNvSpPr>
          <p:nvPr>
            <p:ph type="sldNum" sz="quarter" idx="10"/>
          </p:nvPr>
        </p:nvSpPr>
        <p:spPr/>
        <p:txBody>
          <a:bodyPr/>
          <a:lstStyle/>
          <a:p>
            <a:fld id="{70FDF2A1-7303-4D1A-8580-00AAAAAD0BE1}" type="slidenum">
              <a:rPr lang="es-AR" smtClean="0"/>
              <a:pPr/>
              <a:t>24</a:t>
            </a:fld>
            <a:endParaRPr lang="es-AR"/>
          </a:p>
        </p:txBody>
      </p:sp>
    </p:spTree>
    <p:extLst>
      <p:ext uri="{BB962C8B-B14F-4D97-AF65-F5344CB8AC3E}">
        <p14:creationId xmlns:p14="http://schemas.microsoft.com/office/powerpoint/2010/main" val="2802204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sz="1200" b="0" i="0" kern="1200" dirty="0" smtClean="0">
                <a:solidFill>
                  <a:schemeClr val="tx1"/>
                </a:solidFill>
                <a:effectLst/>
                <a:latin typeface="+mn-lt"/>
                <a:ea typeface="+mn-ea"/>
                <a:cs typeface="+mn-cs"/>
              </a:rPr>
              <a:t>El ministerio de sanidad de España autorizó una compra de </a:t>
            </a:r>
            <a:r>
              <a:rPr lang="es-AR" sz="1200" b="0" i="0" kern="1200" dirty="0" err="1" smtClean="0">
                <a:solidFill>
                  <a:schemeClr val="tx1"/>
                </a:solidFill>
                <a:effectLst/>
                <a:latin typeface="+mn-lt"/>
                <a:ea typeface="+mn-ea"/>
                <a:cs typeface="+mn-cs"/>
              </a:rPr>
              <a:t>sofosbuvir</a:t>
            </a:r>
            <a:r>
              <a:rPr lang="es-AR" sz="1200" b="0" i="0" kern="1200" dirty="0" smtClean="0">
                <a:solidFill>
                  <a:schemeClr val="tx1"/>
                </a:solidFill>
                <a:effectLst/>
                <a:latin typeface="+mn-lt"/>
                <a:ea typeface="+mn-ea"/>
                <a:cs typeface="+mn-cs"/>
              </a:rPr>
              <a:t> para 60.000 tratamientos completos (1600 millones de euros en coste). Se creó un plan nacional con el fin de registrar la totalidad de los tratamientos administrados (presupuesto de 976.000 euros).  Sin embargo al final del plan, se habían registrado datos basales de 37.000 pacientes, de los cuales únicamente 4.069 6% proporcionaron datos de seguimiento válidos para el análisis.  A partir de esa muestra altamente seleccionada (y sesgada) se observó un 97,22 de eficacia.</a:t>
            </a:r>
          </a:p>
          <a:p>
            <a:r>
              <a:rPr lang="es-AR" sz="1200" b="0" i="0" kern="1200" dirty="0" smtClean="0">
                <a:solidFill>
                  <a:schemeClr val="tx1"/>
                </a:solidFill>
                <a:effectLst/>
                <a:latin typeface="+mn-lt"/>
                <a:ea typeface="+mn-ea"/>
                <a:cs typeface="+mn-cs"/>
              </a:rPr>
              <a:t> </a:t>
            </a:r>
          </a:p>
          <a:p>
            <a:r>
              <a:rPr lang="es-AR" sz="1200" b="0" i="0" kern="1200" dirty="0" smtClean="0">
                <a:solidFill>
                  <a:schemeClr val="tx1"/>
                </a:solidFill>
                <a:effectLst/>
                <a:latin typeface="+mn-lt"/>
                <a:ea typeface="+mn-ea"/>
                <a:cs typeface="+mn-cs"/>
              </a:rPr>
              <a:t>Se pone de manifiesto la dificultad que existe para completar el seguimiento de estos pacientes, por lo que quizás resulta preferible muestras más pequeñas que permitan obtener un dato de mayor calidad, que proporcione evidencia útil.</a:t>
            </a:r>
          </a:p>
          <a:p>
            <a:r>
              <a:rPr lang="es-AR" sz="1200" b="0" i="0" kern="1200" dirty="0" smtClean="0">
                <a:solidFill>
                  <a:schemeClr val="tx1"/>
                </a:solidFill>
                <a:effectLst/>
                <a:latin typeface="+mn-lt"/>
                <a:ea typeface="+mn-ea"/>
                <a:cs typeface="+mn-cs"/>
              </a:rPr>
              <a:t> </a:t>
            </a:r>
          </a:p>
          <a:p>
            <a:r>
              <a:rPr lang="es-AR" sz="1200" b="0" i="0" kern="1200" dirty="0" smtClean="0">
                <a:solidFill>
                  <a:schemeClr val="tx1"/>
                </a:solidFill>
                <a:effectLst/>
                <a:latin typeface="+mn-lt"/>
                <a:ea typeface="+mn-ea"/>
                <a:cs typeface="+mn-cs"/>
              </a:rPr>
              <a:t>Siguen sin resolverse (confirmarse o refutarse) las señales de: riesgo de </a:t>
            </a:r>
            <a:r>
              <a:rPr lang="es-AR" sz="1200" b="0" i="0" kern="1200" dirty="0" err="1" smtClean="0">
                <a:solidFill>
                  <a:schemeClr val="tx1"/>
                </a:solidFill>
                <a:effectLst/>
                <a:latin typeface="+mn-lt"/>
                <a:ea typeface="+mn-ea"/>
                <a:cs typeface="+mn-cs"/>
              </a:rPr>
              <a:t>hepatocarcinoma</a:t>
            </a:r>
            <a:r>
              <a:rPr lang="es-AR" sz="1200" b="0" i="0" kern="1200" dirty="0" smtClean="0">
                <a:solidFill>
                  <a:schemeClr val="tx1"/>
                </a:solidFill>
                <a:effectLst/>
                <a:latin typeface="+mn-lt"/>
                <a:ea typeface="+mn-ea"/>
                <a:cs typeface="+mn-cs"/>
              </a:rPr>
              <a:t>, reactivación de hepatitis B, cirrosis/descompensación hepática.</a:t>
            </a:r>
          </a:p>
          <a:p>
            <a:endParaRPr lang="es-AR" dirty="0"/>
          </a:p>
        </p:txBody>
      </p:sp>
      <p:sp>
        <p:nvSpPr>
          <p:cNvPr id="4" name="3 Marcador de número de diapositiva"/>
          <p:cNvSpPr>
            <a:spLocks noGrp="1"/>
          </p:cNvSpPr>
          <p:nvPr>
            <p:ph type="sldNum" sz="quarter" idx="10"/>
          </p:nvPr>
        </p:nvSpPr>
        <p:spPr/>
        <p:txBody>
          <a:bodyPr/>
          <a:lstStyle/>
          <a:p>
            <a:fld id="{70FDF2A1-7303-4D1A-8580-00AAAAAD0BE1}" type="slidenum">
              <a:rPr lang="es-AR" smtClean="0"/>
              <a:pPr/>
              <a:t>25</a:t>
            </a:fld>
            <a:endParaRPr lang="es-AR"/>
          </a:p>
        </p:txBody>
      </p:sp>
    </p:spTree>
    <p:extLst>
      <p:ext uri="{BB962C8B-B14F-4D97-AF65-F5344CB8AC3E}">
        <p14:creationId xmlns:p14="http://schemas.microsoft.com/office/powerpoint/2010/main" val="172046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24474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4D6632F-1143-43FB-96BD-159FEFC2544F}" type="slidenum">
              <a:rPr lang="es-ES" smtClean="0"/>
              <a:pPr/>
              <a:t>27</a:t>
            </a:fld>
            <a:endParaRPr lang="es-ES"/>
          </a:p>
        </p:txBody>
      </p:sp>
    </p:spTree>
    <p:extLst>
      <p:ext uri="{BB962C8B-B14F-4D97-AF65-F5344CB8AC3E}">
        <p14:creationId xmlns:p14="http://schemas.microsoft.com/office/powerpoint/2010/main" val="3080360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4D6632F-1143-43FB-96BD-159FEFC2544F}" type="slidenum">
              <a:rPr lang="es-ES" smtClean="0"/>
              <a:pPr/>
              <a:t>28</a:t>
            </a:fld>
            <a:endParaRPr lang="es-ES"/>
          </a:p>
        </p:txBody>
      </p:sp>
    </p:spTree>
    <p:extLst>
      <p:ext uri="{BB962C8B-B14F-4D97-AF65-F5344CB8AC3E}">
        <p14:creationId xmlns:p14="http://schemas.microsoft.com/office/powerpoint/2010/main" val="2231468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ADED67-3934-479C-A2DC-C0E1B6092497}" type="slidenum">
              <a:rPr lang="es-AR" smtClean="0"/>
              <a:pPr/>
              <a:t>7</a:t>
            </a:fld>
            <a:endParaRPr lang="es-AR"/>
          </a:p>
        </p:txBody>
      </p:sp>
    </p:spTree>
    <p:extLst>
      <p:ext uri="{BB962C8B-B14F-4D97-AF65-F5344CB8AC3E}">
        <p14:creationId xmlns:p14="http://schemas.microsoft.com/office/powerpoint/2010/main" val="3440354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4D6632F-1143-43FB-96BD-159FEFC2544F}" type="slidenum">
              <a:rPr lang="es-ES" smtClean="0"/>
              <a:pPr/>
              <a:t>29</a:t>
            </a:fld>
            <a:endParaRPr lang="es-ES"/>
          </a:p>
        </p:txBody>
      </p:sp>
    </p:spTree>
    <p:extLst>
      <p:ext uri="{BB962C8B-B14F-4D97-AF65-F5344CB8AC3E}">
        <p14:creationId xmlns:p14="http://schemas.microsoft.com/office/powerpoint/2010/main" val="46478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4D6632F-1143-43FB-96BD-159FEFC2544F}" type="slidenum">
              <a:rPr lang="es-ES" smtClean="0"/>
              <a:pPr/>
              <a:t>30</a:t>
            </a:fld>
            <a:endParaRPr lang="es-ES"/>
          </a:p>
        </p:txBody>
      </p:sp>
    </p:spTree>
    <p:extLst>
      <p:ext uri="{BB962C8B-B14F-4D97-AF65-F5344CB8AC3E}">
        <p14:creationId xmlns:p14="http://schemas.microsoft.com/office/powerpoint/2010/main" val="1399243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4D6632F-1143-43FB-96BD-159FEFC2544F}" type="slidenum">
              <a:rPr lang="es-ES" smtClean="0"/>
              <a:pPr/>
              <a:t>31</a:t>
            </a:fld>
            <a:endParaRPr lang="es-ES"/>
          </a:p>
        </p:txBody>
      </p:sp>
    </p:spTree>
    <p:extLst>
      <p:ext uri="{BB962C8B-B14F-4D97-AF65-F5344CB8AC3E}">
        <p14:creationId xmlns:p14="http://schemas.microsoft.com/office/powerpoint/2010/main" val="220008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81257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03496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ADED67-3934-479C-A2DC-C0E1B6092497}" type="slidenum">
              <a:rPr lang="es-AR" smtClean="0"/>
              <a:pPr/>
              <a:t>10</a:t>
            </a:fld>
            <a:endParaRPr lang="es-AR"/>
          </a:p>
        </p:txBody>
      </p:sp>
    </p:spTree>
    <p:extLst>
      <p:ext uri="{BB962C8B-B14F-4D97-AF65-F5344CB8AC3E}">
        <p14:creationId xmlns:p14="http://schemas.microsoft.com/office/powerpoint/2010/main" val="3440354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70FDF2A1-7303-4D1A-8580-00AAAAAD0BE1}" type="slidenum">
              <a:rPr lang="es-AR" smtClean="0"/>
              <a:pPr/>
              <a:t>14</a:t>
            </a:fld>
            <a:endParaRPr lang="es-AR"/>
          </a:p>
        </p:txBody>
      </p:sp>
    </p:spTree>
    <p:extLst>
      <p:ext uri="{BB962C8B-B14F-4D97-AF65-F5344CB8AC3E}">
        <p14:creationId xmlns:p14="http://schemas.microsoft.com/office/powerpoint/2010/main" val="4246090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70FDF2A1-7303-4D1A-8580-00AAAAAD0BE1}" type="slidenum">
              <a:rPr lang="es-AR" smtClean="0"/>
              <a:pPr/>
              <a:t>15</a:t>
            </a:fld>
            <a:endParaRPr lang="es-AR"/>
          </a:p>
        </p:txBody>
      </p:sp>
    </p:spTree>
    <p:extLst>
      <p:ext uri="{BB962C8B-B14F-4D97-AF65-F5344CB8AC3E}">
        <p14:creationId xmlns:p14="http://schemas.microsoft.com/office/powerpoint/2010/main" val="4246090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70FDF2A1-7303-4D1A-8580-00AAAAAD0BE1}" type="slidenum">
              <a:rPr lang="es-AR" smtClean="0"/>
              <a:pPr/>
              <a:t>16</a:t>
            </a:fld>
            <a:endParaRPr lang="es-AR"/>
          </a:p>
        </p:txBody>
      </p:sp>
    </p:spTree>
    <p:extLst>
      <p:ext uri="{BB962C8B-B14F-4D97-AF65-F5344CB8AC3E}">
        <p14:creationId xmlns:p14="http://schemas.microsoft.com/office/powerpoint/2010/main" val="4246090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70FDF2A1-7303-4D1A-8580-00AAAAAD0BE1}" type="slidenum">
              <a:rPr lang="es-AR" smtClean="0"/>
              <a:pPr/>
              <a:t>17</a:t>
            </a:fld>
            <a:endParaRPr lang="es-AR"/>
          </a:p>
        </p:txBody>
      </p:sp>
    </p:spTree>
    <p:extLst>
      <p:ext uri="{BB962C8B-B14F-4D97-AF65-F5344CB8AC3E}">
        <p14:creationId xmlns:p14="http://schemas.microsoft.com/office/powerpoint/2010/main" val="4246090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70FDF2A1-7303-4D1A-8580-00AAAAAD0BE1}" type="slidenum">
              <a:rPr lang="es-AR" smtClean="0"/>
              <a:pPr/>
              <a:t>18</a:t>
            </a:fld>
            <a:endParaRPr lang="es-AR"/>
          </a:p>
        </p:txBody>
      </p:sp>
    </p:spTree>
    <p:extLst>
      <p:ext uri="{BB962C8B-B14F-4D97-AF65-F5344CB8AC3E}">
        <p14:creationId xmlns:p14="http://schemas.microsoft.com/office/powerpoint/2010/main" val="4246090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p>
            <a:fld id="{8EDF7D26-ECC2-A842-A3E4-F1E49EE293D6}" type="datetimeFigureOut">
              <a:rPr lang="en-US" smtClean="0"/>
              <a:pPr/>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4405C-519D-A945-829B-4218C8EF229D}" type="slidenum">
              <a:rPr lang="en-US" smtClean="0"/>
              <a:pPr/>
              <a:t>‹Nº›</a:t>
            </a:fld>
            <a:endParaRPr lang="en-US"/>
          </a:p>
        </p:txBody>
      </p:sp>
    </p:spTree>
    <p:extLst>
      <p:ext uri="{BB962C8B-B14F-4D97-AF65-F5344CB8AC3E}">
        <p14:creationId xmlns:p14="http://schemas.microsoft.com/office/powerpoint/2010/main" val="2672214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8EDF7D26-ECC2-A842-A3E4-F1E49EE293D6}" type="datetimeFigureOut">
              <a:rPr lang="en-US" smtClean="0"/>
              <a:pPr/>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4405C-519D-A945-829B-4218C8EF229D}" type="slidenum">
              <a:rPr lang="en-US" smtClean="0"/>
              <a:pPr/>
              <a:t>‹Nº›</a:t>
            </a:fld>
            <a:endParaRPr lang="en-US"/>
          </a:p>
        </p:txBody>
      </p:sp>
    </p:spTree>
    <p:extLst>
      <p:ext uri="{BB962C8B-B14F-4D97-AF65-F5344CB8AC3E}">
        <p14:creationId xmlns:p14="http://schemas.microsoft.com/office/powerpoint/2010/main" val="449169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8EDF7D26-ECC2-A842-A3E4-F1E49EE293D6}" type="datetimeFigureOut">
              <a:rPr lang="en-US" smtClean="0"/>
              <a:pPr/>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4405C-519D-A945-829B-4218C8EF229D}" type="slidenum">
              <a:rPr lang="en-US" smtClean="0"/>
              <a:pPr/>
              <a:t>‹Nº›</a:t>
            </a:fld>
            <a:endParaRPr lang="en-US"/>
          </a:p>
        </p:txBody>
      </p:sp>
    </p:spTree>
    <p:extLst>
      <p:ext uri="{BB962C8B-B14F-4D97-AF65-F5344CB8AC3E}">
        <p14:creationId xmlns:p14="http://schemas.microsoft.com/office/powerpoint/2010/main" val="1294084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721425" y="3785246"/>
            <a:ext cx="5216699" cy="1546500"/>
          </a:xfrm>
          <a:prstGeom prst="rect">
            <a:avLst/>
          </a:prstGeom>
        </p:spPr>
        <p:txBody>
          <a:bodyPr lIns="91425" tIns="91425" rIns="91425" bIns="91425" anchor="t" anchorCtr="0"/>
          <a:lstStyle>
            <a:lvl1pPr lvl="0">
              <a:spcBef>
                <a:spcPts val="0"/>
              </a:spcBef>
              <a:buClr>
                <a:srgbClr val="2185C5"/>
              </a:buClr>
              <a:buSzPct val="100000"/>
              <a:defRPr sz="4800">
                <a:solidFill>
                  <a:srgbClr val="2185C5"/>
                </a:solidFill>
                <a:latin typeface="+mj-lt"/>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endParaRPr dirty="0"/>
          </a:p>
        </p:txBody>
      </p:sp>
      <p:sp>
        <p:nvSpPr>
          <p:cNvPr id="10" name="Shape 10"/>
          <p:cNvSpPr/>
          <p:nvPr/>
        </p:nvSpPr>
        <p:spPr>
          <a:xfrm>
            <a:off x="3275856" y="3377550"/>
            <a:ext cx="721800" cy="102899"/>
          </a:xfrm>
          <a:prstGeom prst="rect">
            <a:avLst/>
          </a:prstGeom>
          <a:solidFill>
            <a:srgbClr val="FF9715"/>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1" name="Shape 11"/>
          <p:cNvSpPr/>
          <p:nvPr/>
        </p:nvSpPr>
        <p:spPr>
          <a:xfrm>
            <a:off x="3995936" y="3377550"/>
            <a:ext cx="1368152" cy="102899"/>
          </a:xfrm>
          <a:prstGeom prst="rect">
            <a:avLst/>
          </a:prstGeom>
          <a:solidFill>
            <a:srgbClr val="08B9B0"/>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2" name="Shape 12"/>
          <p:cNvSpPr/>
          <p:nvPr/>
        </p:nvSpPr>
        <p:spPr>
          <a:xfrm>
            <a:off x="-1" y="3377550"/>
            <a:ext cx="721800" cy="102899"/>
          </a:xfrm>
          <a:prstGeom prst="rect">
            <a:avLst/>
          </a:prstGeom>
          <a:solidFill>
            <a:srgbClr val="003B56"/>
          </a:solidFill>
          <a:ln>
            <a:noFill/>
          </a:ln>
        </p:spPr>
        <p:txBody>
          <a:bodyPr lIns="91425" tIns="91425" rIns="91425" bIns="91425" anchor="ctr" anchorCtr="0">
            <a:noAutofit/>
          </a:bodyPr>
          <a:lstStyle/>
          <a:p>
            <a:pPr defTabSz="914400"/>
            <a:endParaRPr sz="1400" kern="0">
              <a:solidFill>
                <a:srgbClr val="003B56"/>
              </a:solidFill>
              <a:cs typeface="Arial"/>
              <a:sym typeface="Arial"/>
            </a:endParaRPr>
          </a:p>
        </p:txBody>
      </p:sp>
      <p:sp>
        <p:nvSpPr>
          <p:cNvPr id="13" name="Shape 13"/>
          <p:cNvSpPr/>
          <p:nvPr/>
        </p:nvSpPr>
        <p:spPr>
          <a:xfrm>
            <a:off x="721424" y="3377550"/>
            <a:ext cx="2608349" cy="102899"/>
          </a:xfrm>
          <a:prstGeom prst="rect">
            <a:avLst/>
          </a:prstGeom>
          <a:solidFill>
            <a:srgbClr val="E15492"/>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8" name="Shape 11"/>
          <p:cNvSpPr/>
          <p:nvPr userDrawn="1"/>
        </p:nvSpPr>
        <p:spPr>
          <a:xfrm>
            <a:off x="5220072" y="3377550"/>
            <a:ext cx="800198" cy="102898"/>
          </a:xfrm>
          <a:prstGeom prst="rect">
            <a:avLst/>
          </a:prstGeom>
          <a:solidFill>
            <a:srgbClr val="A8CF37"/>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4" name="Shape 11"/>
          <p:cNvSpPr/>
          <p:nvPr userDrawn="1"/>
        </p:nvSpPr>
        <p:spPr>
          <a:xfrm>
            <a:off x="6020270" y="3377550"/>
            <a:ext cx="1360042" cy="102899"/>
          </a:xfrm>
          <a:prstGeom prst="rect">
            <a:avLst/>
          </a:prstGeom>
          <a:solidFill>
            <a:srgbClr val="6F53A2"/>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Tree>
    <p:extLst>
      <p:ext uri="{BB962C8B-B14F-4D97-AF65-F5344CB8AC3E}">
        <p14:creationId xmlns:p14="http://schemas.microsoft.com/office/powerpoint/2010/main" val="1108058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ubtitle">
    <p:spTree>
      <p:nvGrpSpPr>
        <p:cNvPr id="1" name="Shape 14"/>
        <p:cNvGrpSpPr/>
        <p:nvPr/>
      </p:nvGrpSpPr>
      <p:grpSpPr>
        <a:xfrm>
          <a:off x="0" y="0"/>
          <a:ext cx="0" cy="0"/>
          <a:chOff x="0" y="0"/>
          <a:chExt cx="0" cy="0"/>
        </a:xfrm>
      </p:grpSpPr>
      <p:sp>
        <p:nvSpPr>
          <p:cNvPr id="15" name="Shape 15"/>
          <p:cNvSpPr/>
          <p:nvPr/>
        </p:nvSpPr>
        <p:spPr>
          <a:xfrm>
            <a:off x="0" y="0"/>
            <a:ext cx="9144000" cy="5323800"/>
          </a:xfrm>
          <a:prstGeom prst="rect">
            <a:avLst/>
          </a:prstGeom>
          <a:solidFill>
            <a:srgbClr val="A8084D"/>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6" name="Shape 16"/>
          <p:cNvSpPr txBox="1">
            <a:spLocks noGrp="1"/>
          </p:cNvSpPr>
          <p:nvPr>
            <p:ph type="ctrTitle"/>
          </p:nvPr>
        </p:nvSpPr>
        <p:spPr>
          <a:xfrm>
            <a:off x="685800" y="2111123"/>
            <a:ext cx="7772400" cy="1546500"/>
          </a:xfrm>
          <a:prstGeom prst="rect">
            <a:avLst/>
          </a:prstGeom>
        </p:spPr>
        <p:txBody>
          <a:bodyPr lIns="91425" tIns="91425" rIns="91425" bIns="91425" anchor="b" anchorCtr="0"/>
          <a:lstStyle>
            <a:lvl1pPr lvl="0" algn="ctr" rtl="0">
              <a:spcBef>
                <a:spcPts val="0"/>
              </a:spcBef>
              <a:buClr>
                <a:srgbClr val="FFFFFF"/>
              </a:buClr>
              <a:buSzPct val="100000"/>
              <a:defRPr sz="4800">
                <a:solidFill>
                  <a:srgbClr val="FFFFFF"/>
                </a:solidFill>
                <a:latin typeface="+mj-lt"/>
              </a:defRPr>
            </a:lvl1pPr>
            <a:lvl2pPr lvl="1" algn="ctr" rtl="0">
              <a:spcBef>
                <a:spcPts val="0"/>
              </a:spcBef>
              <a:buClr>
                <a:srgbClr val="FFFFFF"/>
              </a:buClr>
              <a:buSzPct val="100000"/>
              <a:defRPr sz="4800">
                <a:solidFill>
                  <a:srgbClr val="FFFFFF"/>
                </a:solidFill>
              </a:defRPr>
            </a:lvl2pPr>
            <a:lvl3pPr lvl="2" algn="ctr" rtl="0">
              <a:spcBef>
                <a:spcPts val="0"/>
              </a:spcBef>
              <a:buClr>
                <a:srgbClr val="FFFFFF"/>
              </a:buClr>
              <a:buSzPct val="100000"/>
              <a:defRPr sz="4800">
                <a:solidFill>
                  <a:srgbClr val="FFFFFF"/>
                </a:solidFill>
              </a:defRPr>
            </a:lvl3pPr>
            <a:lvl4pPr lvl="3" algn="ctr" rtl="0">
              <a:spcBef>
                <a:spcPts val="0"/>
              </a:spcBef>
              <a:buClr>
                <a:srgbClr val="FFFFFF"/>
              </a:buClr>
              <a:buSzPct val="100000"/>
              <a:defRPr sz="4800">
                <a:solidFill>
                  <a:srgbClr val="FFFFFF"/>
                </a:solidFill>
              </a:defRPr>
            </a:lvl4pPr>
            <a:lvl5pPr lvl="4" algn="ctr" rtl="0">
              <a:spcBef>
                <a:spcPts val="0"/>
              </a:spcBef>
              <a:buClr>
                <a:srgbClr val="FFFFFF"/>
              </a:buClr>
              <a:buSzPct val="100000"/>
              <a:defRPr sz="4800">
                <a:solidFill>
                  <a:srgbClr val="FFFFFF"/>
                </a:solidFill>
              </a:defRPr>
            </a:lvl5pPr>
            <a:lvl6pPr lvl="5" algn="ctr" rtl="0">
              <a:spcBef>
                <a:spcPts val="0"/>
              </a:spcBef>
              <a:buClr>
                <a:srgbClr val="FFFFFF"/>
              </a:buClr>
              <a:buSzPct val="100000"/>
              <a:defRPr sz="4800">
                <a:solidFill>
                  <a:srgbClr val="FFFFFF"/>
                </a:solidFill>
              </a:defRPr>
            </a:lvl6pPr>
            <a:lvl7pPr lvl="6" algn="ctr" rtl="0">
              <a:spcBef>
                <a:spcPts val="0"/>
              </a:spcBef>
              <a:buClr>
                <a:srgbClr val="FFFFFF"/>
              </a:buClr>
              <a:buSzPct val="100000"/>
              <a:defRPr sz="4800">
                <a:solidFill>
                  <a:srgbClr val="FFFFFF"/>
                </a:solidFill>
              </a:defRPr>
            </a:lvl7pPr>
            <a:lvl8pPr lvl="7" algn="ctr" rtl="0">
              <a:spcBef>
                <a:spcPts val="0"/>
              </a:spcBef>
              <a:buClr>
                <a:srgbClr val="FFFFFF"/>
              </a:buClr>
              <a:buSzPct val="100000"/>
              <a:defRPr sz="4800">
                <a:solidFill>
                  <a:srgbClr val="FFFFFF"/>
                </a:solidFill>
              </a:defRPr>
            </a:lvl8pPr>
            <a:lvl9pPr lvl="8" algn="ctr" rtl="0">
              <a:spcBef>
                <a:spcPts val="0"/>
              </a:spcBef>
              <a:buClr>
                <a:srgbClr val="FFFFFF"/>
              </a:buClr>
              <a:buSzPct val="100000"/>
              <a:defRPr sz="4800">
                <a:solidFill>
                  <a:srgbClr val="FFFFFF"/>
                </a:solidFill>
              </a:defRPr>
            </a:lvl9pPr>
          </a:lstStyle>
          <a:p>
            <a:endParaRPr dirty="0"/>
          </a:p>
        </p:txBody>
      </p:sp>
      <p:sp>
        <p:nvSpPr>
          <p:cNvPr id="17" name="Shape 17"/>
          <p:cNvSpPr txBox="1">
            <a:spLocks noGrp="1"/>
          </p:cNvSpPr>
          <p:nvPr>
            <p:ph type="subTitle" idx="1"/>
          </p:nvPr>
        </p:nvSpPr>
        <p:spPr>
          <a:xfrm>
            <a:off x="685800" y="3786737"/>
            <a:ext cx="7772400" cy="1046400"/>
          </a:xfrm>
          <a:prstGeom prst="rect">
            <a:avLst/>
          </a:prstGeom>
        </p:spPr>
        <p:txBody>
          <a:bodyPr lIns="91425" tIns="91425" rIns="91425" bIns="91425" anchor="t" anchorCtr="0"/>
          <a:lstStyle>
            <a:lvl1pPr lvl="0" algn="ctr" rtl="0">
              <a:spcBef>
                <a:spcPts val="0"/>
              </a:spcBef>
              <a:buClr>
                <a:srgbClr val="FFFFFF"/>
              </a:buClr>
              <a:buSzPct val="100000"/>
              <a:buNone/>
              <a:defRPr sz="2400" b="1">
                <a:solidFill>
                  <a:srgbClr val="FFFFFF"/>
                </a:solidFill>
                <a:latin typeface="Calibri" pitchFamily="34" charset="0"/>
                <a:cs typeface="Calibri" pitchFamily="34" charset="0"/>
              </a:defRPr>
            </a:lvl1pPr>
            <a:lvl2pPr lvl="1" algn="ctr" rtl="0">
              <a:spcBef>
                <a:spcPts val="0"/>
              </a:spcBef>
              <a:buClr>
                <a:srgbClr val="FFFFFF"/>
              </a:buClr>
              <a:buNone/>
              <a:defRPr b="1">
                <a:solidFill>
                  <a:srgbClr val="FFFFFF"/>
                </a:solidFill>
              </a:defRPr>
            </a:lvl2pPr>
            <a:lvl3pPr lvl="2" algn="ctr" rtl="0">
              <a:spcBef>
                <a:spcPts val="0"/>
              </a:spcBef>
              <a:buClr>
                <a:srgbClr val="FFFFFF"/>
              </a:buClr>
              <a:buNone/>
              <a:defRPr b="1">
                <a:solidFill>
                  <a:srgbClr val="FFFFFF"/>
                </a:solidFill>
              </a:defRPr>
            </a:lvl3pPr>
            <a:lvl4pPr lvl="3" algn="ctr" rtl="0">
              <a:spcBef>
                <a:spcPts val="0"/>
              </a:spcBef>
              <a:buClr>
                <a:srgbClr val="FFFFFF"/>
              </a:buClr>
              <a:buSzPct val="100000"/>
              <a:buNone/>
              <a:defRPr sz="2400" b="1">
                <a:solidFill>
                  <a:srgbClr val="FFFFFF"/>
                </a:solidFill>
              </a:defRPr>
            </a:lvl4pPr>
            <a:lvl5pPr lvl="4" algn="ctr" rtl="0">
              <a:spcBef>
                <a:spcPts val="0"/>
              </a:spcBef>
              <a:buClr>
                <a:srgbClr val="FFFFFF"/>
              </a:buClr>
              <a:buSzPct val="100000"/>
              <a:buNone/>
              <a:defRPr sz="2400" b="1">
                <a:solidFill>
                  <a:srgbClr val="FFFFFF"/>
                </a:solidFill>
              </a:defRPr>
            </a:lvl5pPr>
            <a:lvl6pPr lvl="5" algn="ctr" rtl="0">
              <a:spcBef>
                <a:spcPts val="0"/>
              </a:spcBef>
              <a:buClr>
                <a:srgbClr val="FFFFFF"/>
              </a:buClr>
              <a:buSzPct val="100000"/>
              <a:buNone/>
              <a:defRPr sz="2400" b="1">
                <a:solidFill>
                  <a:srgbClr val="FFFFFF"/>
                </a:solidFill>
              </a:defRPr>
            </a:lvl6pPr>
            <a:lvl7pPr lvl="6" algn="ctr" rtl="0">
              <a:spcBef>
                <a:spcPts val="0"/>
              </a:spcBef>
              <a:buClr>
                <a:srgbClr val="FFFFFF"/>
              </a:buClr>
              <a:buSzPct val="100000"/>
              <a:buNone/>
              <a:defRPr sz="2400" b="1">
                <a:solidFill>
                  <a:srgbClr val="FFFFFF"/>
                </a:solidFill>
              </a:defRPr>
            </a:lvl7pPr>
            <a:lvl8pPr lvl="7" algn="ctr" rtl="0">
              <a:spcBef>
                <a:spcPts val="0"/>
              </a:spcBef>
              <a:buClr>
                <a:srgbClr val="FFFFFF"/>
              </a:buClr>
              <a:buSzPct val="100000"/>
              <a:buNone/>
              <a:defRPr sz="2400" b="1">
                <a:solidFill>
                  <a:srgbClr val="FFFFFF"/>
                </a:solidFill>
              </a:defRPr>
            </a:lvl8pPr>
            <a:lvl9pPr lvl="8" algn="ctr" rtl="0">
              <a:spcBef>
                <a:spcPts val="0"/>
              </a:spcBef>
              <a:buClr>
                <a:srgbClr val="FFFFFF"/>
              </a:buClr>
              <a:buSzPct val="100000"/>
              <a:buNone/>
              <a:defRPr sz="2400" b="1">
                <a:solidFill>
                  <a:srgbClr val="FFFFFF"/>
                </a:solidFill>
              </a:defRPr>
            </a:lvl9pPr>
          </a:lstStyle>
          <a:p>
            <a:endParaRPr dirty="0"/>
          </a:p>
        </p:txBody>
      </p:sp>
      <p:grpSp>
        <p:nvGrpSpPr>
          <p:cNvPr id="2" name="1 Grupo"/>
          <p:cNvGrpSpPr/>
          <p:nvPr userDrawn="1"/>
        </p:nvGrpSpPr>
        <p:grpSpPr>
          <a:xfrm>
            <a:off x="-1" y="5301208"/>
            <a:ext cx="9144001" cy="102899"/>
            <a:chOff x="-1" y="5301208"/>
            <a:chExt cx="7380313" cy="102899"/>
          </a:xfrm>
        </p:grpSpPr>
        <p:sp>
          <p:nvSpPr>
            <p:cNvPr id="8" name="Shape 10"/>
            <p:cNvSpPr/>
            <p:nvPr userDrawn="1"/>
          </p:nvSpPr>
          <p:spPr>
            <a:xfrm>
              <a:off x="3275856" y="5301208"/>
              <a:ext cx="721800" cy="102899"/>
            </a:xfrm>
            <a:prstGeom prst="rect">
              <a:avLst/>
            </a:prstGeom>
            <a:solidFill>
              <a:srgbClr val="FF9715"/>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9" name="Shape 11"/>
            <p:cNvSpPr/>
            <p:nvPr userDrawn="1"/>
          </p:nvSpPr>
          <p:spPr>
            <a:xfrm>
              <a:off x="3995936" y="5301208"/>
              <a:ext cx="1368152" cy="102899"/>
            </a:xfrm>
            <a:prstGeom prst="rect">
              <a:avLst/>
            </a:prstGeom>
            <a:solidFill>
              <a:srgbClr val="08B9B0"/>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0" name="Shape 12"/>
            <p:cNvSpPr/>
            <p:nvPr userDrawn="1"/>
          </p:nvSpPr>
          <p:spPr>
            <a:xfrm>
              <a:off x="-1" y="5301208"/>
              <a:ext cx="721800" cy="102899"/>
            </a:xfrm>
            <a:prstGeom prst="rect">
              <a:avLst/>
            </a:prstGeom>
            <a:solidFill>
              <a:srgbClr val="003B56"/>
            </a:solidFill>
            <a:ln>
              <a:noFill/>
            </a:ln>
          </p:spPr>
          <p:txBody>
            <a:bodyPr lIns="91425" tIns="91425" rIns="91425" bIns="91425" anchor="ctr" anchorCtr="0">
              <a:noAutofit/>
            </a:bodyPr>
            <a:lstStyle/>
            <a:p>
              <a:pPr defTabSz="914400"/>
              <a:endParaRPr sz="1400" kern="0">
                <a:solidFill>
                  <a:srgbClr val="003B56"/>
                </a:solidFill>
                <a:cs typeface="Arial"/>
                <a:sym typeface="Arial"/>
              </a:endParaRPr>
            </a:p>
          </p:txBody>
        </p:sp>
        <p:sp>
          <p:nvSpPr>
            <p:cNvPr id="11" name="Shape 13"/>
            <p:cNvSpPr/>
            <p:nvPr userDrawn="1"/>
          </p:nvSpPr>
          <p:spPr>
            <a:xfrm>
              <a:off x="721424" y="5301208"/>
              <a:ext cx="2608349" cy="102899"/>
            </a:xfrm>
            <a:prstGeom prst="rect">
              <a:avLst/>
            </a:prstGeom>
            <a:solidFill>
              <a:srgbClr val="E15492"/>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2" name="Shape 11"/>
            <p:cNvSpPr/>
            <p:nvPr userDrawn="1"/>
          </p:nvSpPr>
          <p:spPr>
            <a:xfrm>
              <a:off x="5220072" y="5301208"/>
              <a:ext cx="800198" cy="102898"/>
            </a:xfrm>
            <a:prstGeom prst="rect">
              <a:avLst/>
            </a:prstGeom>
            <a:solidFill>
              <a:srgbClr val="A8CF37"/>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3" name="Shape 11"/>
            <p:cNvSpPr/>
            <p:nvPr userDrawn="1"/>
          </p:nvSpPr>
          <p:spPr>
            <a:xfrm>
              <a:off x="6020270" y="5301208"/>
              <a:ext cx="1360042" cy="102899"/>
            </a:xfrm>
            <a:prstGeom prst="rect">
              <a:avLst/>
            </a:prstGeom>
            <a:solidFill>
              <a:srgbClr val="6F53A2"/>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grpSp>
    </p:spTree>
    <p:extLst>
      <p:ext uri="{BB962C8B-B14F-4D97-AF65-F5344CB8AC3E}">
        <p14:creationId xmlns:p14="http://schemas.microsoft.com/office/powerpoint/2010/main" val="12543402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Shape 14"/>
        <p:cNvGrpSpPr/>
        <p:nvPr/>
      </p:nvGrpSpPr>
      <p:grpSpPr>
        <a:xfrm>
          <a:off x="0" y="0"/>
          <a:ext cx="0" cy="0"/>
          <a:chOff x="0" y="0"/>
          <a:chExt cx="0" cy="0"/>
        </a:xfrm>
      </p:grpSpPr>
      <p:sp>
        <p:nvSpPr>
          <p:cNvPr id="15" name="Shape 15"/>
          <p:cNvSpPr/>
          <p:nvPr/>
        </p:nvSpPr>
        <p:spPr>
          <a:xfrm>
            <a:off x="0" y="0"/>
            <a:ext cx="9144000" cy="5323800"/>
          </a:xfrm>
          <a:prstGeom prst="rect">
            <a:avLst/>
          </a:prstGeom>
          <a:solidFill>
            <a:srgbClr val="033C57"/>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6" name="Shape 16"/>
          <p:cNvSpPr txBox="1">
            <a:spLocks noGrp="1"/>
          </p:cNvSpPr>
          <p:nvPr>
            <p:ph type="ctrTitle"/>
          </p:nvPr>
        </p:nvSpPr>
        <p:spPr>
          <a:xfrm>
            <a:off x="685800" y="2111123"/>
            <a:ext cx="7772400" cy="1546500"/>
          </a:xfrm>
          <a:prstGeom prst="rect">
            <a:avLst/>
          </a:prstGeom>
        </p:spPr>
        <p:txBody>
          <a:bodyPr lIns="91425" tIns="91425" rIns="91425" bIns="91425" anchor="b" anchorCtr="0"/>
          <a:lstStyle>
            <a:lvl1pPr lvl="0" algn="ctr" rtl="0">
              <a:spcBef>
                <a:spcPts val="0"/>
              </a:spcBef>
              <a:buClr>
                <a:srgbClr val="FFFFFF"/>
              </a:buClr>
              <a:buSzPct val="100000"/>
              <a:defRPr sz="4800">
                <a:solidFill>
                  <a:srgbClr val="FFFFFF"/>
                </a:solidFill>
                <a:latin typeface="+mj-lt"/>
              </a:defRPr>
            </a:lvl1pPr>
            <a:lvl2pPr lvl="1" algn="ctr" rtl="0">
              <a:spcBef>
                <a:spcPts val="0"/>
              </a:spcBef>
              <a:buClr>
                <a:srgbClr val="FFFFFF"/>
              </a:buClr>
              <a:buSzPct val="100000"/>
              <a:defRPr sz="4800">
                <a:solidFill>
                  <a:srgbClr val="FFFFFF"/>
                </a:solidFill>
              </a:defRPr>
            </a:lvl2pPr>
            <a:lvl3pPr lvl="2" algn="ctr" rtl="0">
              <a:spcBef>
                <a:spcPts val="0"/>
              </a:spcBef>
              <a:buClr>
                <a:srgbClr val="FFFFFF"/>
              </a:buClr>
              <a:buSzPct val="100000"/>
              <a:defRPr sz="4800">
                <a:solidFill>
                  <a:srgbClr val="FFFFFF"/>
                </a:solidFill>
              </a:defRPr>
            </a:lvl3pPr>
            <a:lvl4pPr lvl="3" algn="ctr" rtl="0">
              <a:spcBef>
                <a:spcPts val="0"/>
              </a:spcBef>
              <a:buClr>
                <a:srgbClr val="FFFFFF"/>
              </a:buClr>
              <a:buSzPct val="100000"/>
              <a:defRPr sz="4800">
                <a:solidFill>
                  <a:srgbClr val="FFFFFF"/>
                </a:solidFill>
              </a:defRPr>
            </a:lvl4pPr>
            <a:lvl5pPr lvl="4" algn="ctr" rtl="0">
              <a:spcBef>
                <a:spcPts val="0"/>
              </a:spcBef>
              <a:buClr>
                <a:srgbClr val="FFFFFF"/>
              </a:buClr>
              <a:buSzPct val="100000"/>
              <a:defRPr sz="4800">
                <a:solidFill>
                  <a:srgbClr val="FFFFFF"/>
                </a:solidFill>
              </a:defRPr>
            </a:lvl5pPr>
            <a:lvl6pPr lvl="5" algn="ctr" rtl="0">
              <a:spcBef>
                <a:spcPts val="0"/>
              </a:spcBef>
              <a:buClr>
                <a:srgbClr val="FFFFFF"/>
              </a:buClr>
              <a:buSzPct val="100000"/>
              <a:defRPr sz="4800">
                <a:solidFill>
                  <a:srgbClr val="FFFFFF"/>
                </a:solidFill>
              </a:defRPr>
            </a:lvl6pPr>
            <a:lvl7pPr lvl="6" algn="ctr" rtl="0">
              <a:spcBef>
                <a:spcPts val="0"/>
              </a:spcBef>
              <a:buClr>
                <a:srgbClr val="FFFFFF"/>
              </a:buClr>
              <a:buSzPct val="100000"/>
              <a:defRPr sz="4800">
                <a:solidFill>
                  <a:srgbClr val="FFFFFF"/>
                </a:solidFill>
              </a:defRPr>
            </a:lvl7pPr>
            <a:lvl8pPr lvl="7" algn="ctr" rtl="0">
              <a:spcBef>
                <a:spcPts val="0"/>
              </a:spcBef>
              <a:buClr>
                <a:srgbClr val="FFFFFF"/>
              </a:buClr>
              <a:buSzPct val="100000"/>
              <a:defRPr sz="4800">
                <a:solidFill>
                  <a:srgbClr val="FFFFFF"/>
                </a:solidFill>
              </a:defRPr>
            </a:lvl8pPr>
            <a:lvl9pPr lvl="8" algn="ctr" rtl="0">
              <a:spcBef>
                <a:spcPts val="0"/>
              </a:spcBef>
              <a:buClr>
                <a:srgbClr val="FFFFFF"/>
              </a:buClr>
              <a:buSzPct val="100000"/>
              <a:defRPr sz="4800">
                <a:solidFill>
                  <a:srgbClr val="FFFFFF"/>
                </a:solidFill>
              </a:defRPr>
            </a:lvl9pPr>
          </a:lstStyle>
          <a:p>
            <a:endParaRPr dirty="0"/>
          </a:p>
        </p:txBody>
      </p:sp>
      <p:sp>
        <p:nvSpPr>
          <p:cNvPr id="17" name="Shape 17"/>
          <p:cNvSpPr txBox="1">
            <a:spLocks noGrp="1"/>
          </p:cNvSpPr>
          <p:nvPr>
            <p:ph type="subTitle" idx="1"/>
          </p:nvPr>
        </p:nvSpPr>
        <p:spPr>
          <a:xfrm>
            <a:off x="685800" y="3786737"/>
            <a:ext cx="7772400" cy="1046400"/>
          </a:xfrm>
          <a:prstGeom prst="rect">
            <a:avLst/>
          </a:prstGeom>
        </p:spPr>
        <p:txBody>
          <a:bodyPr lIns="91425" tIns="91425" rIns="91425" bIns="91425" anchor="t" anchorCtr="0"/>
          <a:lstStyle>
            <a:lvl1pPr lvl="0" algn="ctr" rtl="0">
              <a:spcBef>
                <a:spcPts val="0"/>
              </a:spcBef>
              <a:buClr>
                <a:srgbClr val="FFFFFF"/>
              </a:buClr>
              <a:buSzPct val="100000"/>
              <a:buNone/>
              <a:defRPr sz="2400" b="1">
                <a:solidFill>
                  <a:srgbClr val="FFFFFF"/>
                </a:solidFill>
                <a:latin typeface="Calibri" pitchFamily="34" charset="0"/>
                <a:cs typeface="Calibri" pitchFamily="34" charset="0"/>
              </a:defRPr>
            </a:lvl1pPr>
            <a:lvl2pPr lvl="1" algn="ctr" rtl="0">
              <a:spcBef>
                <a:spcPts val="0"/>
              </a:spcBef>
              <a:buClr>
                <a:srgbClr val="FFFFFF"/>
              </a:buClr>
              <a:buNone/>
              <a:defRPr b="1">
                <a:solidFill>
                  <a:srgbClr val="FFFFFF"/>
                </a:solidFill>
              </a:defRPr>
            </a:lvl2pPr>
            <a:lvl3pPr lvl="2" algn="ctr" rtl="0">
              <a:spcBef>
                <a:spcPts val="0"/>
              </a:spcBef>
              <a:buClr>
                <a:srgbClr val="FFFFFF"/>
              </a:buClr>
              <a:buNone/>
              <a:defRPr b="1">
                <a:solidFill>
                  <a:srgbClr val="FFFFFF"/>
                </a:solidFill>
              </a:defRPr>
            </a:lvl3pPr>
            <a:lvl4pPr lvl="3" algn="ctr" rtl="0">
              <a:spcBef>
                <a:spcPts val="0"/>
              </a:spcBef>
              <a:buClr>
                <a:srgbClr val="FFFFFF"/>
              </a:buClr>
              <a:buSzPct val="100000"/>
              <a:buNone/>
              <a:defRPr sz="2400" b="1">
                <a:solidFill>
                  <a:srgbClr val="FFFFFF"/>
                </a:solidFill>
              </a:defRPr>
            </a:lvl4pPr>
            <a:lvl5pPr lvl="4" algn="ctr" rtl="0">
              <a:spcBef>
                <a:spcPts val="0"/>
              </a:spcBef>
              <a:buClr>
                <a:srgbClr val="FFFFFF"/>
              </a:buClr>
              <a:buSzPct val="100000"/>
              <a:buNone/>
              <a:defRPr sz="2400" b="1">
                <a:solidFill>
                  <a:srgbClr val="FFFFFF"/>
                </a:solidFill>
              </a:defRPr>
            </a:lvl5pPr>
            <a:lvl6pPr lvl="5" algn="ctr" rtl="0">
              <a:spcBef>
                <a:spcPts val="0"/>
              </a:spcBef>
              <a:buClr>
                <a:srgbClr val="FFFFFF"/>
              </a:buClr>
              <a:buSzPct val="100000"/>
              <a:buNone/>
              <a:defRPr sz="2400" b="1">
                <a:solidFill>
                  <a:srgbClr val="FFFFFF"/>
                </a:solidFill>
              </a:defRPr>
            </a:lvl6pPr>
            <a:lvl7pPr lvl="6" algn="ctr" rtl="0">
              <a:spcBef>
                <a:spcPts val="0"/>
              </a:spcBef>
              <a:buClr>
                <a:srgbClr val="FFFFFF"/>
              </a:buClr>
              <a:buSzPct val="100000"/>
              <a:buNone/>
              <a:defRPr sz="2400" b="1">
                <a:solidFill>
                  <a:srgbClr val="FFFFFF"/>
                </a:solidFill>
              </a:defRPr>
            </a:lvl7pPr>
            <a:lvl8pPr lvl="7" algn="ctr" rtl="0">
              <a:spcBef>
                <a:spcPts val="0"/>
              </a:spcBef>
              <a:buClr>
                <a:srgbClr val="FFFFFF"/>
              </a:buClr>
              <a:buSzPct val="100000"/>
              <a:buNone/>
              <a:defRPr sz="2400" b="1">
                <a:solidFill>
                  <a:srgbClr val="FFFFFF"/>
                </a:solidFill>
              </a:defRPr>
            </a:lvl8pPr>
            <a:lvl9pPr lvl="8" algn="ctr" rtl="0">
              <a:spcBef>
                <a:spcPts val="0"/>
              </a:spcBef>
              <a:buClr>
                <a:srgbClr val="FFFFFF"/>
              </a:buClr>
              <a:buSzPct val="100000"/>
              <a:buNone/>
              <a:defRPr sz="2400" b="1">
                <a:solidFill>
                  <a:srgbClr val="FFFFFF"/>
                </a:solidFill>
              </a:defRPr>
            </a:lvl9pPr>
          </a:lstStyle>
          <a:p>
            <a:endParaRPr dirty="0"/>
          </a:p>
        </p:txBody>
      </p:sp>
      <p:grpSp>
        <p:nvGrpSpPr>
          <p:cNvPr id="2" name="1 Grupo"/>
          <p:cNvGrpSpPr/>
          <p:nvPr userDrawn="1"/>
        </p:nvGrpSpPr>
        <p:grpSpPr>
          <a:xfrm>
            <a:off x="-1" y="5301208"/>
            <a:ext cx="9144001" cy="102899"/>
            <a:chOff x="-1" y="5301208"/>
            <a:chExt cx="7380313" cy="102899"/>
          </a:xfrm>
        </p:grpSpPr>
        <p:sp>
          <p:nvSpPr>
            <p:cNvPr id="8" name="Shape 10"/>
            <p:cNvSpPr/>
            <p:nvPr userDrawn="1"/>
          </p:nvSpPr>
          <p:spPr>
            <a:xfrm>
              <a:off x="3275856" y="5301208"/>
              <a:ext cx="721800" cy="102899"/>
            </a:xfrm>
            <a:prstGeom prst="rect">
              <a:avLst/>
            </a:prstGeom>
            <a:solidFill>
              <a:srgbClr val="FF9715"/>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9" name="Shape 11"/>
            <p:cNvSpPr/>
            <p:nvPr userDrawn="1"/>
          </p:nvSpPr>
          <p:spPr>
            <a:xfrm>
              <a:off x="3995936" y="5301208"/>
              <a:ext cx="1368152" cy="102899"/>
            </a:xfrm>
            <a:prstGeom prst="rect">
              <a:avLst/>
            </a:prstGeom>
            <a:solidFill>
              <a:srgbClr val="2185C5"/>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0" name="Shape 12"/>
            <p:cNvSpPr/>
            <p:nvPr userDrawn="1"/>
          </p:nvSpPr>
          <p:spPr>
            <a:xfrm>
              <a:off x="-1" y="5301208"/>
              <a:ext cx="721800" cy="102899"/>
            </a:xfrm>
            <a:prstGeom prst="rect">
              <a:avLst/>
            </a:prstGeom>
            <a:solidFill>
              <a:srgbClr val="A8084D"/>
            </a:solidFill>
            <a:ln>
              <a:noFill/>
            </a:ln>
          </p:spPr>
          <p:txBody>
            <a:bodyPr lIns="91425" tIns="91425" rIns="91425" bIns="91425" anchor="ctr" anchorCtr="0">
              <a:noAutofit/>
            </a:bodyPr>
            <a:lstStyle/>
            <a:p>
              <a:pPr defTabSz="914400"/>
              <a:endParaRPr sz="1400" kern="0">
                <a:solidFill>
                  <a:srgbClr val="003B56"/>
                </a:solidFill>
                <a:cs typeface="Arial"/>
                <a:sym typeface="Arial"/>
              </a:endParaRPr>
            </a:p>
          </p:txBody>
        </p:sp>
        <p:sp>
          <p:nvSpPr>
            <p:cNvPr id="11" name="Shape 13"/>
            <p:cNvSpPr/>
            <p:nvPr userDrawn="1"/>
          </p:nvSpPr>
          <p:spPr>
            <a:xfrm>
              <a:off x="721424" y="5301208"/>
              <a:ext cx="2608349" cy="102899"/>
            </a:xfrm>
            <a:prstGeom prst="rect">
              <a:avLst/>
            </a:prstGeom>
            <a:solidFill>
              <a:srgbClr val="E15492"/>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2" name="Shape 11"/>
            <p:cNvSpPr/>
            <p:nvPr userDrawn="1"/>
          </p:nvSpPr>
          <p:spPr>
            <a:xfrm>
              <a:off x="5220072" y="5301208"/>
              <a:ext cx="800198" cy="102898"/>
            </a:xfrm>
            <a:prstGeom prst="rect">
              <a:avLst/>
            </a:prstGeom>
            <a:solidFill>
              <a:srgbClr val="A8CF37"/>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3" name="Shape 11"/>
            <p:cNvSpPr/>
            <p:nvPr userDrawn="1"/>
          </p:nvSpPr>
          <p:spPr>
            <a:xfrm>
              <a:off x="6020270" y="5301208"/>
              <a:ext cx="1360042" cy="102899"/>
            </a:xfrm>
            <a:prstGeom prst="rect">
              <a:avLst/>
            </a:prstGeom>
            <a:solidFill>
              <a:srgbClr val="6F53A2"/>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grpSp>
    </p:spTree>
    <p:extLst>
      <p:ext uri="{BB962C8B-B14F-4D97-AF65-F5344CB8AC3E}">
        <p14:creationId xmlns:p14="http://schemas.microsoft.com/office/powerpoint/2010/main" val="11286995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Subtitle">
    <p:spTree>
      <p:nvGrpSpPr>
        <p:cNvPr id="1" name="Shape 14"/>
        <p:cNvGrpSpPr/>
        <p:nvPr/>
      </p:nvGrpSpPr>
      <p:grpSpPr>
        <a:xfrm>
          <a:off x="0" y="0"/>
          <a:ext cx="0" cy="0"/>
          <a:chOff x="0" y="0"/>
          <a:chExt cx="0" cy="0"/>
        </a:xfrm>
      </p:grpSpPr>
      <p:sp>
        <p:nvSpPr>
          <p:cNvPr id="15" name="Shape 15"/>
          <p:cNvSpPr/>
          <p:nvPr/>
        </p:nvSpPr>
        <p:spPr>
          <a:xfrm>
            <a:off x="0" y="0"/>
            <a:ext cx="9144000" cy="5323800"/>
          </a:xfrm>
          <a:prstGeom prst="rect">
            <a:avLst/>
          </a:prstGeom>
          <a:solidFill>
            <a:srgbClr val="003B56"/>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6" name="Shape 16"/>
          <p:cNvSpPr txBox="1">
            <a:spLocks noGrp="1"/>
          </p:cNvSpPr>
          <p:nvPr>
            <p:ph type="ctrTitle"/>
          </p:nvPr>
        </p:nvSpPr>
        <p:spPr>
          <a:xfrm>
            <a:off x="685800" y="2111123"/>
            <a:ext cx="7772400" cy="1546500"/>
          </a:xfrm>
          <a:prstGeom prst="rect">
            <a:avLst/>
          </a:prstGeom>
        </p:spPr>
        <p:txBody>
          <a:bodyPr lIns="91425" tIns="91425" rIns="91425" bIns="91425" anchor="b" anchorCtr="0"/>
          <a:lstStyle>
            <a:lvl1pPr lvl="0" algn="ctr" rtl="0">
              <a:spcBef>
                <a:spcPts val="0"/>
              </a:spcBef>
              <a:buClr>
                <a:srgbClr val="FFFFFF"/>
              </a:buClr>
              <a:buSzPct val="100000"/>
              <a:defRPr sz="4800">
                <a:solidFill>
                  <a:srgbClr val="FFFFFF"/>
                </a:solidFill>
                <a:latin typeface="+mj-lt"/>
              </a:defRPr>
            </a:lvl1pPr>
            <a:lvl2pPr lvl="1" algn="ctr" rtl="0">
              <a:spcBef>
                <a:spcPts val="0"/>
              </a:spcBef>
              <a:buClr>
                <a:srgbClr val="FFFFFF"/>
              </a:buClr>
              <a:buSzPct val="100000"/>
              <a:defRPr sz="4800">
                <a:solidFill>
                  <a:srgbClr val="FFFFFF"/>
                </a:solidFill>
              </a:defRPr>
            </a:lvl2pPr>
            <a:lvl3pPr lvl="2" algn="ctr" rtl="0">
              <a:spcBef>
                <a:spcPts val="0"/>
              </a:spcBef>
              <a:buClr>
                <a:srgbClr val="FFFFFF"/>
              </a:buClr>
              <a:buSzPct val="100000"/>
              <a:defRPr sz="4800">
                <a:solidFill>
                  <a:srgbClr val="FFFFFF"/>
                </a:solidFill>
              </a:defRPr>
            </a:lvl3pPr>
            <a:lvl4pPr lvl="3" algn="ctr" rtl="0">
              <a:spcBef>
                <a:spcPts val="0"/>
              </a:spcBef>
              <a:buClr>
                <a:srgbClr val="FFFFFF"/>
              </a:buClr>
              <a:buSzPct val="100000"/>
              <a:defRPr sz="4800">
                <a:solidFill>
                  <a:srgbClr val="FFFFFF"/>
                </a:solidFill>
              </a:defRPr>
            </a:lvl4pPr>
            <a:lvl5pPr lvl="4" algn="ctr" rtl="0">
              <a:spcBef>
                <a:spcPts val="0"/>
              </a:spcBef>
              <a:buClr>
                <a:srgbClr val="FFFFFF"/>
              </a:buClr>
              <a:buSzPct val="100000"/>
              <a:defRPr sz="4800">
                <a:solidFill>
                  <a:srgbClr val="FFFFFF"/>
                </a:solidFill>
              </a:defRPr>
            </a:lvl5pPr>
            <a:lvl6pPr lvl="5" algn="ctr" rtl="0">
              <a:spcBef>
                <a:spcPts val="0"/>
              </a:spcBef>
              <a:buClr>
                <a:srgbClr val="FFFFFF"/>
              </a:buClr>
              <a:buSzPct val="100000"/>
              <a:defRPr sz="4800">
                <a:solidFill>
                  <a:srgbClr val="FFFFFF"/>
                </a:solidFill>
              </a:defRPr>
            </a:lvl6pPr>
            <a:lvl7pPr lvl="6" algn="ctr" rtl="0">
              <a:spcBef>
                <a:spcPts val="0"/>
              </a:spcBef>
              <a:buClr>
                <a:srgbClr val="FFFFFF"/>
              </a:buClr>
              <a:buSzPct val="100000"/>
              <a:defRPr sz="4800">
                <a:solidFill>
                  <a:srgbClr val="FFFFFF"/>
                </a:solidFill>
              </a:defRPr>
            </a:lvl7pPr>
            <a:lvl8pPr lvl="7" algn="ctr" rtl="0">
              <a:spcBef>
                <a:spcPts val="0"/>
              </a:spcBef>
              <a:buClr>
                <a:srgbClr val="FFFFFF"/>
              </a:buClr>
              <a:buSzPct val="100000"/>
              <a:defRPr sz="4800">
                <a:solidFill>
                  <a:srgbClr val="FFFFFF"/>
                </a:solidFill>
              </a:defRPr>
            </a:lvl8pPr>
            <a:lvl9pPr lvl="8" algn="ctr" rtl="0">
              <a:spcBef>
                <a:spcPts val="0"/>
              </a:spcBef>
              <a:buClr>
                <a:srgbClr val="FFFFFF"/>
              </a:buClr>
              <a:buSzPct val="100000"/>
              <a:defRPr sz="4800">
                <a:solidFill>
                  <a:srgbClr val="FFFFFF"/>
                </a:solidFill>
              </a:defRPr>
            </a:lvl9pPr>
          </a:lstStyle>
          <a:p>
            <a:endParaRPr dirty="0"/>
          </a:p>
        </p:txBody>
      </p:sp>
      <p:sp>
        <p:nvSpPr>
          <p:cNvPr id="17" name="Shape 17"/>
          <p:cNvSpPr txBox="1">
            <a:spLocks noGrp="1"/>
          </p:cNvSpPr>
          <p:nvPr>
            <p:ph type="subTitle" idx="1"/>
          </p:nvPr>
        </p:nvSpPr>
        <p:spPr>
          <a:xfrm>
            <a:off x="685800" y="3786737"/>
            <a:ext cx="7772400" cy="1046400"/>
          </a:xfrm>
          <a:prstGeom prst="rect">
            <a:avLst/>
          </a:prstGeom>
        </p:spPr>
        <p:txBody>
          <a:bodyPr lIns="91425" tIns="91425" rIns="91425" bIns="91425" anchor="t" anchorCtr="0"/>
          <a:lstStyle>
            <a:lvl1pPr lvl="0" algn="ctr" rtl="0">
              <a:spcBef>
                <a:spcPts val="0"/>
              </a:spcBef>
              <a:buClr>
                <a:srgbClr val="FFFFFF"/>
              </a:buClr>
              <a:buSzPct val="100000"/>
              <a:buNone/>
              <a:defRPr sz="2400" b="1">
                <a:solidFill>
                  <a:srgbClr val="FFFFFF"/>
                </a:solidFill>
                <a:latin typeface="Calibri" pitchFamily="34" charset="0"/>
                <a:cs typeface="Calibri" pitchFamily="34" charset="0"/>
              </a:defRPr>
            </a:lvl1pPr>
            <a:lvl2pPr lvl="1" algn="ctr" rtl="0">
              <a:spcBef>
                <a:spcPts val="0"/>
              </a:spcBef>
              <a:buClr>
                <a:srgbClr val="FFFFFF"/>
              </a:buClr>
              <a:buNone/>
              <a:defRPr b="1">
                <a:solidFill>
                  <a:srgbClr val="FFFFFF"/>
                </a:solidFill>
              </a:defRPr>
            </a:lvl2pPr>
            <a:lvl3pPr lvl="2" algn="ctr" rtl="0">
              <a:spcBef>
                <a:spcPts val="0"/>
              </a:spcBef>
              <a:buClr>
                <a:srgbClr val="FFFFFF"/>
              </a:buClr>
              <a:buNone/>
              <a:defRPr b="1">
                <a:solidFill>
                  <a:srgbClr val="FFFFFF"/>
                </a:solidFill>
              </a:defRPr>
            </a:lvl3pPr>
            <a:lvl4pPr lvl="3" algn="ctr" rtl="0">
              <a:spcBef>
                <a:spcPts val="0"/>
              </a:spcBef>
              <a:buClr>
                <a:srgbClr val="FFFFFF"/>
              </a:buClr>
              <a:buSzPct val="100000"/>
              <a:buNone/>
              <a:defRPr sz="2400" b="1">
                <a:solidFill>
                  <a:srgbClr val="FFFFFF"/>
                </a:solidFill>
              </a:defRPr>
            </a:lvl4pPr>
            <a:lvl5pPr lvl="4" algn="ctr" rtl="0">
              <a:spcBef>
                <a:spcPts val="0"/>
              </a:spcBef>
              <a:buClr>
                <a:srgbClr val="FFFFFF"/>
              </a:buClr>
              <a:buSzPct val="100000"/>
              <a:buNone/>
              <a:defRPr sz="2400" b="1">
                <a:solidFill>
                  <a:srgbClr val="FFFFFF"/>
                </a:solidFill>
              </a:defRPr>
            </a:lvl5pPr>
            <a:lvl6pPr lvl="5" algn="ctr" rtl="0">
              <a:spcBef>
                <a:spcPts val="0"/>
              </a:spcBef>
              <a:buClr>
                <a:srgbClr val="FFFFFF"/>
              </a:buClr>
              <a:buSzPct val="100000"/>
              <a:buNone/>
              <a:defRPr sz="2400" b="1">
                <a:solidFill>
                  <a:srgbClr val="FFFFFF"/>
                </a:solidFill>
              </a:defRPr>
            </a:lvl6pPr>
            <a:lvl7pPr lvl="6" algn="ctr" rtl="0">
              <a:spcBef>
                <a:spcPts val="0"/>
              </a:spcBef>
              <a:buClr>
                <a:srgbClr val="FFFFFF"/>
              </a:buClr>
              <a:buSzPct val="100000"/>
              <a:buNone/>
              <a:defRPr sz="2400" b="1">
                <a:solidFill>
                  <a:srgbClr val="FFFFFF"/>
                </a:solidFill>
              </a:defRPr>
            </a:lvl7pPr>
            <a:lvl8pPr lvl="7" algn="ctr" rtl="0">
              <a:spcBef>
                <a:spcPts val="0"/>
              </a:spcBef>
              <a:buClr>
                <a:srgbClr val="FFFFFF"/>
              </a:buClr>
              <a:buSzPct val="100000"/>
              <a:buNone/>
              <a:defRPr sz="2400" b="1">
                <a:solidFill>
                  <a:srgbClr val="FFFFFF"/>
                </a:solidFill>
              </a:defRPr>
            </a:lvl8pPr>
            <a:lvl9pPr lvl="8" algn="ctr" rtl="0">
              <a:spcBef>
                <a:spcPts val="0"/>
              </a:spcBef>
              <a:buClr>
                <a:srgbClr val="FFFFFF"/>
              </a:buClr>
              <a:buSzPct val="100000"/>
              <a:buNone/>
              <a:defRPr sz="2400" b="1">
                <a:solidFill>
                  <a:srgbClr val="FFFFFF"/>
                </a:solidFill>
              </a:defRPr>
            </a:lvl9pPr>
          </a:lstStyle>
          <a:p>
            <a:endParaRPr dirty="0"/>
          </a:p>
        </p:txBody>
      </p:sp>
      <p:grpSp>
        <p:nvGrpSpPr>
          <p:cNvPr id="2" name="1 Grupo"/>
          <p:cNvGrpSpPr/>
          <p:nvPr userDrawn="1"/>
        </p:nvGrpSpPr>
        <p:grpSpPr>
          <a:xfrm>
            <a:off x="-1" y="5301208"/>
            <a:ext cx="9144001" cy="102899"/>
            <a:chOff x="-1" y="5301208"/>
            <a:chExt cx="7380313" cy="102899"/>
          </a:xfrm>
        </p:grpSpPr>
        <p:sp>
          <p:nvSpPr>
            <p:cNvPr id="8" name="Shape 10"/>
            <p:cNvSpPr/>
            <p:nvPr userDrawn="1"/>
          </p:nvSpPr>
          <p:spPr>
            <a:xfrm>
              <a:off x="3275856" y="5301208"/>
              <a:ext cx="721800" cy="102899"/>
            </a:xfrm>
            <a:prstGeom prst="rect">
              <a:avLst/>
            </a:prstGeom>
            <a:solidFill>
              <a:srgbClr val="FF9715"/>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9" name="Shape 11"/>
            <p:cNvSpPr/>
            <p:nvPr userDrawn="1"/>
          </p:nvSpPr>
          <p:spPr>
            <a:xfrm>
              <a:off x="3995936" y="5301208"/>
              <a:ext cx="1368152" cy="102899"/>
            </a:xfrm>
            <a:prstGeom prst="rect">
              <a:avLst/>
            </a:prstGeom>
            <a:solidFill>
              <a:srgbClr val="08B9B0"/>
            </a:solidFill>
            <a:ln>
              <a:noFill/>
            </a:ln>
          </p:spPr>
          <p:txBody>
            <a:bodyPr lIns="91425" tIns="91425" rIns="91425" bIns="91425" anchor="ctr" anchorCtr="0">
              <a:noAutofit/>
            </a:bodyPr>
            <a:lstStyle/>
            <a:p>
              <a:pPr defTabSz="914400"/>
              <a:endParaRPr sz="1400" kern="0">
                <a:solidFill>
                  <a:srgbClr val="08B9B0"/>
                </a:solidFill>
                <a:cs typeface="Arial"/>
                <a:sym typeface="Arial"/>
              </a:endParaRPr>
            </a:p>
          </p:txBody>
        </p:sp>
        <p:sp>
          <p:nvSpPr>
            <p:cNvPr id="10" name="Shape 12"/>
            <p:cNvSpPr/>
            <p:nvPr userDrawn="1"/>
          </p:nvSpPr>
          <p:spPr>
            <a:xfrm>
              <a:off x="-1" y="5301208"/>
              <a:ext cx="721800" cy="102899"/>
            </a:xfrm>
            <a:prstGeom prst="rect">
              <a:avLst/>
            </a:prstGeom>
            <a:solidFill>
              <a:srgbClr val="2185C5"/>
            </a:solidFill>
            <a:ln>
              <a:noFill/>
            </a:ln>
          </p:spPr>
          <p:txBody>
            <a:bodyPr lIns="91425" tIns="91425" rIns="91425" bIns="91425" anchor="ctr" anchorCtr="0">
              <a:noAutofit/>
            </a:bodyPr>
            <a:lstStyle/>
            <a:p>
              <a:pPr defTabSz="914400"/>
              <a:endParaRPr sz="1400" kern="0">
                <a:solidFill>
                  <a:srgbClr val="003B56"/>
                </a:solidFill>
                <a:cs typeface="Arial"/>
                <a:sym typeface="Arial"/>
              </a:endParaRPr>
            </a:p>
          </p:txBody>
        </p:sp>
        <p:sp>
          <p:nvSpPr>
            <p:cNvPr id="11" name="Shape 13"/>
            <p:cNvSpPr/>
            <p:nvPr userDrawn="1"/>
          </p:nvSpPr>
          <p:spPr>
            <a:xfrm>
              <a:off x="721424" y="5301208"/>
              <a:ext cx="2608349" cy="102899"/>
            </a:xfrm>
            <a:prstGeom prst="rect">
              <a:avLst/>
            </a:prstGeom>
            <a:solidFill>
              <a:srgbClr val="E15492"/>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2" name="Shape 11"/>
            <p:cNvSpPr/>
            <p:nvPr userDrawn="1"/>
          </p:nvSpPr>
          <p:spPr>
            <a:xfrm>
              <a:off x="5220072" y="5301208"/>
              <a:ext cx="800198" cy="102898"/>
            </a:xfrm>
            <a:prstGeom prst="rect">
              <a:avLst/>
            </a:prstGeom>
            <a:solidFill>
              <a:srgbClr val="A8CF37"/>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3" name="Shape 11"/>
            <p:cNvSpPr/>
            <p:nvPr userDrawn="1"/>
          </p:nvSpPr>
          <p:spPr>
            <a:xfrm>
              <a:off x="6020270" y="5301208"/>
              <a:ext cx="1360042" cy="102899"/>
            </a:xfrm>
            <a:prstGeom prst="rect">
              <a:avLst/>
            </a:prstGeom>
            <a:solidFill>
              <a:srgbClr val="6F53A2"/>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grpSp>
    </p:spTree>
    <p:extLst>
      <p:ext uri="{BB962C8B-B14F-4D97-AF65-F5344CB8AC3E}">
        <p14:creationId xmlns:p14="http://schemas.microsoft.com/office/powerpoint/2010/main" val="39787840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Quote">
    <p:spTree>
      <p:nvGrpSpPr>
        <p:cNvPr id="1" name="Shape 21"/>
        <p:cNvGrpSpPr/>
        <p:nvPr/>
      </p:nvGrpSpPr>
      <p:grpSpPr>
        <a:xfrm>
          <a:off x="0" y="0"/>
          <a:ext cx="0" cy="0"/>
          <a:chOff x="0" y="0"/>
          <a:chExt cx="0" cy="0"/>
        </a:xfrm>
      </p:grpSpPr>
      <p:sp>
        <p:nvSpPr>
          <p:cNvPr id="22" name="Shape 22"/>
          <p:cNvSpPr txBox="1">
            <a:spLocks noGrp="1"/>
          </p:cNvSpPr>
          <p:nvPr>
            <p:ph type="body" idx="1"/>
          </p:nvPr>
        </p:nvSpPr>
        <p:spPr>
          <a:xfrm>
            <a:off x="1710425" y="2882400"/>
            <a:ext cx="5723699" cy="1093199"/>
          </a:xfrm>
          <a:prstGeom prst="rect">
            <a:avLst/>
          </a:prstGeom>
        </p:spPr>
        <p:txBody>
          <a:bodyPr lIns="91425" tIns="91425" rIns="91425" bIns="91425" anchor="t" anchorCtr="0"/>
          <a:lstStyle>
            <a:lvl1pPr lvl="0" algn="ctr" rtl="0">
              <a:spcBef>
                <a:spcPts val="0"/>
              </a:spcBef>
              <a:defRPr i="1">
                <a:latin typeface="+mn-lt"/>
              </a:defRPr>
            </a:lvl1pPr>
            <a:lvl2pPr lvl="1" algn="ctr" rtl="0">
              <a:spcBef>
                <a:spcPts val="0"/>
              </a:spcBef>
              <a:defRPr i="1"/>
            </a:lvl2pPr>
            <a:lvl3pPr lvl="2" algn="ctr" rtl="0">
              <a:spcBef>
                <a:spcPts val="0"/>
              </a:spcBef>
              <a:defRPr i="1"/>
            </a:lvl3pPr>
            <a:lvl4pPr lvl="3" algn="ctr" rtl="0">
              <a:spcBef>
                <a:spcPts val="0"/>
              </a:spcBef>
              <a:defRPr i="1"/>
            </a:lvl4pPr>
            <a:lvl5pPr lvl="4" algn="ctr" rtl="0">
              <a:spcBef>
                <a:spcPts val="0"/>
              </a:spcBef>
              <a:defRPr i="1"/>
            </a:lvl5pPr>
            <a:lvl6pPr lvl="5" algn="ctr" rtl="0">
              <a:spcBef>
                <a:spcPts val="0"/>
              </a:spcBef>
              <a:defRPr i="1"/>
            </a:lvl6pPr>
            <a:lvl7pPr lvl="6" algn="ctr" rtl="0">
              <a:spcBef>
                <a:spcPts val="0"/>
              </a:spcBef>
              <a:defRPr i="1"/>
            </a:lvl7pPr>
            <a:lvl8pPr lvl="7" algn="ctr" rtl="0">
              <a:spcBef>
                <a:spcPts val="0"/>
              </a:spcBef>
              <a:defRPr i="1"/>
            </a:lvl8pPr>
            <a:lvl9pPr lvl="8" algn="ctr">
              <a:spcBef>
                <a:spcPts val="0"/>
              </a:spcBef>
              <a:defRPr i="1"/>
            </a:lvl9pPr>
          </a:lstStyle>
          <a:p>
            <a:endParaRPr dirty="0"/>
          </a:p>
        </p:txBody>
      </p:sp>
      <p:sp>
        <p:nvSpPr>
          <p:cNvPr id="23" name="Shape 23"/>
          <p:cNvSpPr txBox="1"/>
          <p:nvPr/>
        </p:nvSpPr>
        <p:spPr>
          <a:xfrm>
            <a:off x="3593400" y="1575225"/>
            <a:ext cx="1957200" cy="871499"/>
          </a:xfrm>
          <a:prstGeom prst="rect">
            <a:avLst/>
          </a:prstGeom>
          <a:noFill/>
          <a:ln>
            <a:noFill/>
          </a:ln>
        </p:spPr>
        <p:txBody>
          <a:bodyPr lIns="91425" tIns="91425" rIns="91425" bIns="91425" anchor="t" anchorCtr="0">
            <a:noAutofit/>
          </a:bodyPr>
          <a:lstStyle/>
          <a:p>
            <a:pPr algn="ctr" defTabSz="914400"/>
            <a:r>
              <a:rPr lang="en" sz="9600" b="1" kern="0" dirty="0">
                <a:solidFill>
                  <a:srgbClr val="97ABBC"/>
                </a:solidFill>
                <a:cs typeface="Arial"/>
                <a:sym typeface="Arial"/>
              </a:rPr>
              <a:t>“</a:t>
            </a:r>
          </a:p>
        </p:txBody>
      </p:sp>
      <p:sp>
        <p:nvSpPr>
          <p:cNvPr id="24" name="Shape 24"/>
          <p:cNvSpPr/>
          <p:nvPr/>
        </p:nvSpPr>
        <p:spPr>
          <a:xfrm>
            <a:off x="5723283" y="2132900"/>
            <a:ext cx="1710300" cy="102899"/>
          </a:xfrm>
          <a:prstGeom prst="rect">
            <a:avLst/>
          </a:prstGeom>
          <a:solidFill>
            <a:srgbClr val="FF9715"/>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25" name="Shape 25"/>
          <p:cNvSpPr/>
          <p:nvPr/>
        </p:nvSpPr>
        <p:spPr>
          <a:xfrm>
            <a:off x="7434176" y="2132900"/>
            <a:ext cx="1710300" cy="102899"/>
          </a:xfrm>
          <a:prstGeom prst="rect">
            <a:avLst/>
          </a:prstGeom>
          <a:solidFill>
            <a:srgbClr val="E15492"/>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26" name="Shape 26"/>
          <p:cNvSpPr/>
          <p:nvPr/>
        </p:nvSpPr>
        <p:spPr>
          <a:xfrm>
            <a:off x="0" y="2132900"/>
            <a:ext cx="1710300" cy="102899"/>
          </a:xfrm>
          <a:prstGeom prst="rect">
            <a:avLst/>
          </a:prstGeom>
          <a:solidFill>
            <a:srgbClr val="003B56"/>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27" name="Shape 27"/>
          <p:cNvSpPr/>
          <p:nvPr/>
        </p:nvSpPr>
        <p:spPr>
          <a:xfrm>
            <a:off x="1710424" y="2132900"/>
            <a:ext cx="1710300" cy="102899"/>
          </a:xfrm>
          <a:prstGeom prst="rect">
            <a:avLst/>
          </a:prstGeom>
          <a:solidFill>
            <a:srgbClr val="08B9B0"/>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Tree>
    <p:extLst>
      <p:ext uri="{BB962C8B-B14F-4D97-AF65-F5344CB8AC3E}">
        <p14:creationId xmlns:p14="http://schemas.microsoft.com/office/powerpoint/2010/main" val="305223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893700" y="274650"/>
            <a:ext cx="6462600" cy="1143000"/>
          </a:xfrm>
          <a:prstGeom prst="rect">
            <a:avLst/>
          </a:prstGeom>
        </p:spPr>
        <p:txBody>
          <a:bodyPr lIns="91425" tIns="91425" rIns="91425" bIns="91425" anchor="b" anchorCtr="0"/>
          <a:lstStyle>
            <a:lvl1pPr lvl="0">
              <a:spcBef>
                <a:spcPts val="0"/>
              </a:spcBef>
              <a:defRPr>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30" name="Shape 30"/>
          <p:cNvSpPr txBox="1">
            <a:spLocks noGrp="1"/>
          </p:cNvSpPr>
          <p:nvPr>
            <p:ph type="body" idx="1"/>
          </p:nvPr>
        </p:nvSpPr>
        <p:spPr>
          <a:xfrm>
            <a:off x="893700" y="1831450"/>
            <a:ext cx="6462600" cy="4736399"/>
          </a:xfrm>
          <a:prstGeom prst="rect">
            <a:avLst/>
          </a:prstGeom>
        </p:spPr>
        <p:txBody>
          <a:bodyPr lIns="91425" tIns="91425" rIns="91425" bIns="91425" anchor="t" anchorCtr="0"/>
          <a:lstStyle>
            <a:lvl1pPr lvl="0">
              <a:spcBef>
                <a:spcPts val="0"/>
              </a:spcBef>
              <a:defRPr>
                <a:latin typeface="Calibri" pitchFamily="34" charset="0"/>
                <a:cs typeface="Calibri"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grpSp>
        <p:nvGrpSpPr>
          <p:cNvPr id="8" name="7 Grupo"/>
          <p:cNvGrpSpPr/>
          <p:nvPr userDrawn="1"/>
        </p:nvGrpSpPr>
        <p:grpSpPr>
          <a:xfrm>
            <a:off x="-1" y="6782485"/>
            <a:ext cx="9144001" cy="102899"/>
            <a:chOff x="-1" y="5301208"/>
            <a:chExt cx="7380313" cy="102899"/>
          </a:xfrm>
        </p:grpSpPr>
        <p:sp>
          <p:nvSpPr>
            <p:cNvPr id="9" name="Shape 10"/>
            <p:cNvSpPr/>
            <p:nvPr userDrawn="1"/>
          </p:nvSpPr>
          <p:spPr>
            <a:xfrm>
              <a:off x="3275856" y="5301208"/>
              <a:ext cx="721800" cy="102899"/>
            </a:xfrm>
            <a:prstGeom prst="rect">
              <a:avLst/>
            </a:prstGeom>
            <a:solidFill>
              <a:srgbClr val="FF9715"/>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0" name="Shape 11"/>
            <p:cNvSpPr/>
            <p:nvPr userDrawn="1"/>
          </p:nvSpPr>
          <p:spPr>
            <a:xfrm>
              <a:off x="3995936" y="5301208"/>
              <a:ext cx="1368152" cy="102899"/>
            </a:xfrm>
            <a:prstGeom prst="rect">
              <a:avLst/>
            </a:prstGeom>
            <a:solidFill>
              <a:srgbClr val="08B9B0"/>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1" name="Shape 12"/>
            <p:cNvSpPr/>
            <p:nvPr userDrawn="1"/>
          </p:nvSpPr>
          <p:spPr>
            <a:xfrm>
              <a:off x="-1" y="5301208"/>
              <a:ext cx="721800" cy="102899"/>
            </a:xfrm>
            <a:prstGeom prst="rect">
              <a:avLst/>
            </a:prstGeom>
            <a:solidFill>
              <a:srgbClr val="003B56"/>
            </a:solidFill>
            <a:ln>
              <a:noFill/>
            </a:ln>
          </p:spPr>
          <p:txBody>
            <a:bodyPr lIns="91425" tIns="91425" rIns="91425" bIns="91425" anchor="ctr" anchorCtr="0">
              <a:noAutofit/>
            </a:bodyPr>
            <a:lstStyle/>
            <a:p>
              <a:pPr defTabSz="914400"/>
              <a:endParaRPr sz="1400" kern="0">
                <a:solidFill>
                  <a:srgbClr val="003B56"/>
                </a:solidFill>
                <a:cs typeface="Arial"/>
                <a:sym typeface="Arial"/>
              </a:endParaRPr>
            </a:p>
          </p:txBody>
        </p:sp>
        <p:sp>
          <p:nvSpPr>
            <p:cNvPr id="12" name="Shape 13"/>
            <p:cNvSpPr/>
            <p:nvPr userDrawn="1"/>
          </p:nvSpPr>
          <p:spPr>
            <a:xfrm>
              <a:off x="721424" y="5301208"/>
              <a:ext cx="2608349" cy="102899"/>
            </a:xfrm>
            <a:prstGeom prst="rect">
              <a:avLst/>
            </a:prstGeom>
            <a:solidFill>
              <a:srgbClr val="E15492"/>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3" name="Shape 11"/>
            <p:cNvSpPr/>
            <p:nvPr userDrawn="1"/>
          </p:nvSpPr>
          <p:spPr>
            <a:xfrm>
              <a:off x="5220072" y="5301208"/>
              <a:ext cx="800198" cy="102898"/>
            </a:xfrm>
            <a:prstGeom prst="rect">
              <a:avLst/>
            </a:prstGeom>
            <a:solidFill>
              <a:srgbClr val="A8CF37"/>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4" name="Shape 11"/>
            <p:cNvSpPr/>
            <p:nvPr userDrawn="1"/>
          </p:nvSpPr>
          <p:spPr>
            <a:xfrm>
              <a:off x="6020270" y="5301208"/>
              <a:ext cx="1360042" cy="102899"/>
            </a:xfrm>
            <a:prstGeom prst="rect">
              <a:avLst/>
            </a:prstGeom>
            <a:solidFill>
              <a:srgbClr val="6F53A2"/>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grpSp>
    </p:spTree>
    <p:extLst>
      <p:ext uri="{BB962C8B-B14F-4D97-AF65-F5344CB8AC3E}">
        <p14:creationId xmlns:p14="http://schemas.microsoft.com/office/powerpoint/2010/main" val="1225006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893700" y="274650"/>
            <a:ext cx="6462600" cy="1143000"/>
          </a:xfrm>
          <a:prstGeom prst="rect">
            <a:avLst/>
          </a:prstGeom>
        </p:spPr>
        <p:txBody>
          <a:bodyPr lIns="91425" tIns="91425" rIns="91425" bIns="91425" anchor="b" anchorCtr="0"/>
          <a:lstStyle>
            <a:lvl1pPr lvl="0">
              <a:spcBef>
                <a:spcPts val="0"/>
              </a:spcBef>
              <a:defRPr>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37" name="Shape 37"/>
          <p:cNvSpPr txBox="1">
            <a:spLocks noGrp="1"/>
          </p:cNvSpPr>
          <p:nvPr>
            <p:ph type="body" idx="1"/>
          </p:nvPr>
        </p:nvSpPr>
        <p:spPr>
          <a:xfrm>
            <a:off x="893625" y="1600200"/>
            <a:ext cx="3136800" cy="4967700"/>
          </a:xfrm>
          <a:prstGeom prst="rect">
            <a:avLst/>
          </a:prstGeom>
        </p:spPr>
        <p:txBody>
          <a:bodyPr lIns="91425" tIns="91425" rIns="91425" bIns="91425" anchor="t" anchorCtr="0"/>
          <a:lstStyle>
            <a:lvl1pPr lvl="0">
              <a:spcBef>
                <a:spcPts val="0"/>
              </a:spcBef>
              <a:buSzPct val="100000"/>
              <a:defRPr sz="1800">
                <a:latin typeface="Calibri" pitchFamily="34" charset="0"/>
                <a:cs typeface="Calibri" pitchFamily="34" charset="0"/>
              </a:defRPr>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38" name="Shape 38"/>
          <p:cNvSpPr txBox="1">
            <a:spLocks noGrp="1"/>
          </p:cNvSpPr>
          <p:nvPr>
            <p:ph type="body" idx="2"/>
          </p:nvPr>
        </p:nvSpPr>
        <p:spPr>
          <a:xfrm>
            <a:off x="4219455" y="1600200"/>
            <a:ext cx="3136800" cy="4967700"/>
          </a:xfrm>
          <a:prstGeom prst="rect">
            <a:avLst/>
          </a:prstGeom>
        </p:spPr>
        <p:txBody>
          <a:bodyPr lIns="91425" tIns="91425" rIns="91425" bIns="91425" anchor="t" anchorCtr="0"/>
          <a:lstStyle>
            <a:lvl1pPr lvl="0">
              <a:spcBef>
                <a:spcPts val="0"/>
              </a:spcBef>
              <a:buSzPct val="100000"/>
              <a:defRPr sz="1800">
                <a:latin typeface="Calibri" pitchFamily="34" charset="0"/>
                <a:cs typeface="Calibri" pitchFamily="34" charset="0"/>
              </a:defRPr>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grpSp>
        <p:nvGrpSpPr>
          <p:cNvPr id="16" name="15 Grupo"/>
          <p:cNvGrpSpPr/>
          <p:nvPr userDrawn="1"/>
        </p:nvGrpSpPr>
        <p:grpSpPr>
          <a:xfrm>
            <a:off x="-1" y="6782485"/>
            <a:ext cx="9144001" cy="102899"/>
            <a:chOff x="-1" y="5301208"/>
            <a:chExt cx="7380313" cy="102899"/>
          </a:xfrm>
        </p:grpSpPr>
        <p:sp>
          <p:nvSpPr>
            <p:cNvPr id="17" name="Shape 10"/>
            <p:cNvSpPr/>
            <p:nvPr userDrawn="1"/>
          </p:nvSpPr>
          <p:spPr>
            <a:xfrm>
              <a:off x="3275856" y="5301208"/>
              <a:ext cx="721800" cy="102899"/>
            </a:xfrm>
            <a:prstGeom prst="rect">
              <a:avLst/>
            </a:prstGeom>
            <a:solidFill>
              <a:srgbClr val="FF9715"/>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8" name="Shape 11"/>
            <p:cNvSpPr/>
            <p:nvPr userDrawn="1"/>
          </p:nvSpPr>
          <p:spPr>
            <a:xfrm>
              <a:off x="3995936" y="5301208"/>
              <a:ext cx="1368152" cy="102899"/>
            </a:xfrm>
            <a:prstGeom prst="rect">
              <a:avLst/>
            </a:prstGeom>
            <a:solidFill>
              <a:srgbClr val="08B9B0"/>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9" name="Shape 12"/>
            <p:cNvSpPr/>
            <p:nvPr userDrawn="1"/>
          </p:nvSpPr>
          <p:spPr>
            <a:xfrm>
              <a:off x="-1" y="5301208"/>
              <a:ext cx="721800" cy="102899"/>
            </a:xfrm>
            <a:prstGeom prst="rect">
              <a:avLst/>
            </a:prstGeom>
            <a:solidFill>
              <a:srgbClr val="003B56"/>
            </a:solidFill>
            <a:ln>
              <a:noFill/>
            </a:ln>
          </p:spPr>
          <p:txBody>
            <a:bodyPr lIns="91425" tIns="91425" rIns="91425" bIns="91425" anchor="ctr" anchorCtr="0">
              <a:noAutofit/>
            </a:bodyPr>
            <a:lstStyle/>
            <a:p>
              <a:pPr defTabSz="914400"/>
              <a:endParaRPr sz="1400" kern="0">
                <a:solidFill>
                  <a:srgbClr val="003B56"/>
                </a:solidFill>
                <a:cs typeface="Arial"/>
                <a:sym typeface="Arial"/>
              </a:endParaRPr>
            </a:p>
          </p:txBody>
        </p:sp>
        <p:sp>
          <p:nvSpPr>
            <p:cNvPr id="20" name="Shape 13"/>
            <p:cNvSpPr/>
            <p:nvPr userDrawn="1"/>
          </p:nvSpPr>
          <p:spPr>
            <a:xfrm>
              <a:off x="721424" y="5301208"/>
              <a:ext cx="2608349" cy="102899"/>
            </a:xfrm>
            <a:prstGeom prst="rect">
              <a:avLst/>
            </a:prstGeom>
            <a:solidFill>
              <a:srgbClr val="E15492"/>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21" name="Shape 11"/>
            <p:cNvSpPr/>
            <p:nvPr userDrawn="1"/>
          </p:nvSpPr>
          <p:spPr>
            <a:xfrm>
              <a:off x="5220072" y="5301208"/>
              <a:ext cx="800198" cy="102898"/>
            </a:xfrm>
            <a:prstGeom prst="rect">
              <a:avLst/>
            </a:prstGeom>
            <a:solidFill>
              <a:srgbClr val="A8CF37"/>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22" name="Shape 11"/>
            <p:cNvSpPr/>
            <p:nvPr userDrawn="1"/>
          </p:nvSpPr>
          <p:spPr>
            <a:xfrm>
              <a:off x="6020270" y="5301208"/>
              <a:ext cx="1360042" cy="102899"/>
            </a:xfrm>
            <a:prstGeom prst="rect">
              <a:avLst/>
            </a:prstGeom>
            <a:solidFill>
              <a:srgbClr val="6F53A2"/>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grpSp>
    </p:spTree>
    <p:extLst>
      <p:ext uri="{BB962C8B-B14F-4D97-AF65-F5344CB8AC3E}">
        <p14:creationId xmlns:p14="http://schemas.microsoft.com/office/powerpoint/2010/main" val="3488665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893700" y="274650"/>
            <a:ext cx="6462600" cy="1143000"/>
          </a:xfrm>
          <a:prstGeom prst="rect">
            <a:avLst/>
          </a:prstGeom>
        </p:spPr>
        <p:txBody>
          <a:bodyPr lIns="91425" tIns="91425" rIns="91425" bIns="91425" anchor="b" anchorCtr="0"/>
          <a:lstStyle>
            <a:lvl1pPr lvl="0" rtl="0">
              <a:spcBef>
                <a:spcPts val="0"/>
              </a:spcBef>
              <a:defRPr>
                <a:latin typeface="+mj-lt"/>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45" name="Shape 45"/>
          <p:cNvSpPr txBox="1">
            <a:spLocks noGrp="1"/>
          </p:cNvSpPr>
          <p:nvPr>
            <p:ph type="body" idx="1"/>
          </p:nvPr>
        </p:nvSpPr>
        <p:spPr>
          <a:xfrm>
            <a:off x="893700" y="1600200"/>
            <a:ext cx="2371200" cy="4967700"/>
          </a:xfrm>
          <a:prstGeom prst="rect">
            <a:avLst/>
          </a:prstGeom>
        </p:spPr>
        <p:txBody>
          <a:bodyPr lIns="91425" tIns="91425" rIns="91425" bIns="91425" anchor="t" anchorCtr="0"/>
          <a:lstStyle>
            <a:lvl1pPr lvl="0" rtl="0">
              <a:spcBef>
                <a:spcPts val="0"/>
              </a:spcBef>
              <a:buSzPct val="100000"/>
              <a:defRPr sz="1400">
                <a:latin typeface="Calibri" pitchFamily="34" charset="0"/>
                <a:cs typeface="Calibri" pitchFamily="34" charset="0"/>
              </a:defRPr>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dirty="0"/>
          </a:p>
        </p:txBody>
      </p:sp>
      <p:sp>
        <p:nvSpPr>
          <p:cNvPr id="46" name="Shape 46"/>
          <p:cNvSpPr txBox="1">
            <a:spLocks noGrp="1"/>
          </p:cNvSpPr>
          <p:nvPr>
            <p:ph type="body" idx="2"/>
          </p:nvPr>
        </p:nvSpPr>
        <p:spPr>
          <a:xfrm>
            <a:off x="3386403" y="1600200"/>
            <a:ext cx="2371200" cy="4967700"/>
          </a:xfrm>
          <a:prstGeom prst="rect">
            <a:avLst/>
          </a:prstGeom>
        </p:spPr>
        <p:txBody>
          <a:bodyPr lIns="91425" tIns="91425" rIns="91425" bIns="91425" anchor="t" anchorCtr="0"/>
          <a:lstStyle>
            <a:lvl1pPr lvl="0" rtl="0">
              <a:spcBef>
                <a:spcPts val="0"/>
              </a:spcBef>
              <a:buSzPct val="100000"/>
              <a:defRPr sz="1400">
                <a:latin typeface="Calibri" pitchFamily="34" charset="0"/>
                <a:cs typeface="Calibri" pitchFamily="34" charset="0"/>
              </a:defRPr>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dirty="0"/>
          </a:p>
        </p:txBody>
      </p:sp>
      <p:sp>
        <p:nvSpPr>
          <p:cNvPr id="47" name="Shape 47"/>
          <p:cNvSpPr txBox="1">
            <a:spLocks noGrp="1"/>
          </p:cNvSpPr>
          <p:nvPr>
            <p:ph type="body" idx="3"/>
          </p:nvPr>
        </p:nvSpPr>
        <p:spPr>
          <a:xfrm>
            <a:off x="5879107" y="1600200"/>
            <a:ext cx="2371200" cy="4967700"/>
          </a:xfrm>
          <a:prstGeom prst="rect">
            <a:avLst/>
          </a:prstGeom>
        </p:spPr>
        <p:txBody>
          <a:bodyPr lIns="91425" tIns="91425" rIns="91425" bIns="91425" anchor="t" anchorCtr="0"/>
          <a:lstStyle>
            <a:lvl1pPr lvl="0" rtl="0">
              <a:spcBef>
                <a:spcPts val="0"/>
              </a:spcBef>
              <a:buSzPct val="100000"/>
              <a:defRPr sz="1400">
                <a:latin typeface="Calibri" pitchFamily="34" charset="0"/>
                <a:cs typeface="Calibri" pitchFamily="34" charset="0"/>
              </a:defRPr>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dirty="0"/>
          </a:p>
        </p:txBody>
      </p:sp>
      <p:grpSp>
        <p:nvGrpSpPr>
          <p:cNvPr id="10" name="9 Grupo"/>
          <p:cNvGrpSpPr/>
          <p:nvPr userDrawn="1"/>
        </p:nvGrpSpPr>
        <p:grpSpPr>
          <a:xfrm>
            <a:off x="-1" y="6782485"/>
            <a:ext cx="9144001" cy="102899"/>
            <a:chOff x="-1" y="5301208"/>
            <a:chExt cx="7380313" cy="102899"/>
          </a:xfrm>
        </p:grpSpPr>
        <p:sp>
          <p:nvSpPr>
            <p:cNvPr id="11" name="Shape 10"/>
            <p:cNvSpPr/>
            <p:nvPr userDrawn="1"/>
          </p:nvSpPr>
          <p:spPr>
            <a:xfrm>
              <a:off x="3275856" y="5301208"/>
              <a:ext cx="721800" cy="102899"/>
            </a:xfrm>
            <a:prstGeom prst="rect">
              <a:avLst/>
            </a:prstGeom>
            <a:solidFill>
              <a:srgbClr val="FF9715"/>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2" name="Shape 11"/>
            <p:cNvSpPr/>
            <p:nvPr userDrawn="1"/>
          </p:nvSpPr>
          <p:spPr>
            <a:xfrm>
              <a:off x="3995936" y="5301208"/>
              <a:ext cx="1368152" cy="102899"/>
            </a:xfrm>
            <a:prstGeom prst="rect">
              <a:avLst/>
            </a:prstGeom>
            <a:solidFill>
              <a:srgbClr val="08B9B0"/>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3" name="Shape 12"/>
            <p:cNvSpPr/>
            <p:nvPr userDrawn="1"/>
          </p:nvSpPr>
          <p:spPr>
            <a:xfrm>
              <a:off x="-1" y="5301208"/>
              <a:ext cx="721800" cy="102899"/>
            </a:xfrm>
            <a:prstGeom prst="rect">
              <a:avLst/>
            </a:prstGeom>
            <a:solidFill>
              <a:srgbClr val="003B56"/>
            </a:solidFill>
            <a:ln>
              <a:noFill/>
            </a:ln>
          </p:spPr>
          <p:txBody>
            <a:bodyPr lIns="91425" tIns="91425" rIns="91425" bIns="91425" anchor="ctr" anchorCtr="0">
              <a:noAutofit/>
            </a:bodyPr>
            <a:lstStyle/>
            <a:p>
              <a:pPr defTabSz="914400"/>
              <a:endParaRPr sz="1400" kern="0">
                <a:solidFill>
                  <a:srgbClr val="003B56"/>
                </a:solidFill>
                <a:cs typeface="Arial"/>
                <a:sym typeface="Arial"/>
              </a:endParaRPr>
            </a:p>
          </p:txBody>
        </p:sp>
        <p:sp>
          <p:nvSpPr>
            <p:cNvPr id="14" name="Shape 13"/>
            <p:cNvSpPr/>
            <p:nvPr userDrawn="1"/>
          </p:nvSpPr>
          <p:spPr>
            <a:xfrm>
              <a:off x="721424" y="5301208"/>
              <a:ext cx="2608349" cy="102899"/>
            </a:xfrm>
            <a:prstGeom prst="rect">
              <a:avLst/>
            </a:prstGeom>
            <a:solidFill>
              <a:srgbClr val="E15492"/>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5" name="Shape 11"/>
            <p:cNvSpPr/>
            <p:nvPr userDrawn="1"/>
          </p:nvSpPr>
          <p:spPr>
            <a:xfrm>
              <a:off x="5220072" y="5301208"/>
              <a:ext cx="800198" cy="102898"/>
            </a:xfrm>
            <a:prstGeom prst="rect">
              <a:avLst/>
            </a:prstGeom>
            <a:solidFill>
              <a:srgbClr val="A8CF37"/>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6" name="Shape 11"/>
            <p:cNvSpPr/>
            <p:nvPr userDrawn="1"/>
          </p:nvSpPr>
          <p:spPr>
            <a:xfrm>
              <a:off x="6020270" y="5301208"/>
              <a:ext cx="1360042" cy="102899"/>
            </a:xfrm>
            <a:prstGeom prst="rect">
              <a:avLst/>
            </a:prstGeom>
            <a:solidFill>
              <a:srgbClr val="6F53A2"/>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grpSp>
    </p:spTree>
    <p:extLst>
      <p:ext uri="{BB962C8B-B14F-4D97-AF65-F5344CB8AC3E}">
        <p14:creationId xmlns:p14="http://schemas.microsoft.com/office/powerpoint/2010/main" val="3649860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8EDF7D26-ECC2-A842-A3E4-F1E49EE293D6}" type="datetimeFigureOut">
              <a:rPr lang="en-US" smtClean="0"/>
              <a:pPr/>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4405C-519D-A945-829B-4218C8EF229D}" type="slidenum">
              <a:rPr lang="en-US" smtClean="0"/>
              <a:pPr/>
              <a:t>‹Nº›</a:t>
            </a:fld>
            <a:endParaRPr lang="en-US"/>
          </a:p>
        </p:txBody>
      </p:sp>
    </p:spTree>
    <p:extLst>
      <p:ext uri="{BB962C8B-B14F-4D97-AF65-F5344CB8AC3E}">
        <p14:creationId xmlns:p14="http://schemas.microsoft.com/office/powerpoint/2010/main" val="1441915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893700" y="274650"/>
            <a:ext cx="6462600" cy="1143000"/>
          </a:xfrm>
          <a:prstGeom prst="rect">
            <a:avLst/>
          </a:prstGeom>
        </p:spPr>
        <p:txBody>
          <a:bodyPr lIns="91425" tIns="91425" rIns="91425" bIns="91425" anchor="b" anchorCtr="0"/>
          <a:lstStyle>
            <a:lvl1pPr lvl="0">
              <a:spcBef>
                <a:spcPts val="0"/>
              </a:spcBef>
              <a:defRPr>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grpSp>
        <p:nvGrpSpPr>
          <p:cNvPr id="7" name="6 Grupo"/>
          <p:cNvGrpSpPr/>
          <p:nvPr userDrawn="1"/>
        </p:nvGrpSpPr>
        <p:grpSpPr>
          <a:xfrm>
            <a:off x="-1" y="6782485"/>
            <a:ext cx="9144001" cy="102899"/>
            <a:chOff x="-1" y="5301208"/>
            <a:chExt cx="7380313" cy="102899"/>
          </a:xfrm>
        </p:grpSpPr>
        <p:sp>
          <p:nvSpPr>
            <p:cNvPr id="8" name="Shape 10"/>
            <p:cNvSpPr/>
            <p:nvPr userDrawn="1"/>
          </p:nvSpPr>
          <p:spPr>
            <a:xfrm>
              <a:off x="3275856" y="5301208"/>
              <a:ext cx="721800" cy="102899"/>
            </a:xfrm>
            <a:prstGeom prst="rect">
              <a:avLst/>
            </a:prstGeom>
            <a:solidFill>
              <a:srgbClr val="FF9715"/>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9" name="Shape 11"/>
            <p:cNvSpPr/>
            <p:nvPr userDrawn="1"/>
          </p:nvSpPr>
          <p:spPr>
            <a:xfrm>
              <a:off x="3995936" y="5301208"/>
              <a:ext cx="1368152" cy="102899"/>
            </a:xfrm>
            <a:prstGeom prst="rect">
              <a:avLst/>
            </a:prstGeom>
            <a:solidFill>
              <a:srgbClr val="08B9B0"/>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0" name="Shape 12"/>
            <p:cNvSpPr/>
            <p:nvPr userDrawn="1"/>
          </p:nvSpPr>
          <p:spPr>
            <a:xfrm>
              <a:off x="-1" y="5301208"/>
              <a:ext cx="721800" cy="102899"/>
            </a:xfrm>
            <a:prstGeom prst="rect">
              <a:avLst/>
            </a:prstGeom>
            <a:solidFill>
              <a:srgbClr val="003B56"/>
            </a:solidFill>
            <a:ln>
              <a:noFill/>
            </a:ln>
          </p:spPr>
          <p:txBody>
            <a:bodyPr lIns="91425" tIns="91425" rIns="91425" bIns="91425" anchor="ctr" anchorCtr="0">
              <a:noAutofit/>
            </a:bodyPr>
            <a:lstStyle/>
            <a:p>
              <a:pPr defTabSz="914400"/>
              <a:endParaRPr sz="1400" kern="0">
                <a:solidFill>
                  <a:srgbClr val="003B56"/>
                </a:solidFill>
                <a:cs typeface="Arial"/>
                <a:sym typeface="Arial"/>
              </a:endParaRPr>
            </a:p>
          </p:txBody>
        </p:sp>
        <p:sp>
          <p:nvSpPr>
            <p:cNvPr id="11" name="Shape 13"/>
            <p:cNvSpPr/>
            <p:nvPr userDrawn="1"/>
          </p:nvSpPr>
          <p:spPr>
            <a:xfrm>
              <a:off x="721424" y="5301208"/>
              <a:ext cx="2608349" cy="102899"/>
            </a:xfrm>
            <a:prstGeom prst="rect">
              <a:avLst/>
            </a:prstGeom>
            <a:solidFill>
              <a:srgbClr val="E15492"/>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2" name="Shape 11"/>
            <p:cNvSpPr/>
            <p:nvPr userDrawn="1"/>
          </p:nvSpPr>
          <p:spPr>
            <a:xfrm>
              <a:off x="5220072" y="5301208"/>
              <a:ext cx="800198" cy="102898"/>
            </a:xfrm>
            <a:prstGeom prst="rect">
              <a:avLst/>
            </a:prstGeom>
            <a:solidFill>
              <a:srgbClr val="A8CF37"/>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3" name="Shape 11"/>
            <p:cNvSpPr/>
            <p:nvPr userDrawn="1"/>
          </p:nvSpPr>
          <p:spPr>
            <a:xfrm>
              <a:off x="6020270" y="5301208"/>
              <a:ext cx="1360042" cy="102899"/>
            </a:xfrm>
            <a:prstGeom prst="rect">
              <a:avLst/>
            </a:prstGeom>
            <a:solidFill>
              <a:srgbClr val="6F53A2"/>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grpSp>
    </p:spTree>
    <p:extLst>
      <p:ext uri="{BB962C8B-B14F-4D97-AF65-F5344CB8AC3E}">
        <p14:creationId xmlns:p14="http://schemas.microsoft.com/office/powerpoint/2010/main" val="3348748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4"/>
        <p:cNvGrpSpPr/>
        <p:nvPr/>
      </p:nvGrpSpPr>
      <p:grpSpPr>
        <a:xfrm>
          <a:off x="0" y="0"/>
          <a:ext cx="0" cy="0"/>
          <a:chOff x="0" y="0"/>
          <a:chExt cx="0" cy="0"/>
        </a:xfrm>
      </p:grpSpPr>
      <p:grpSp>
        <p:nvGrpSpPr>
          <p:cNvPr id="6" name="5 Grupo"/>
          <p:cNvGrpSpPr/>
          <p:nvPr userDrawn="1"/>
        </p:nvGrpSpPr>
        <p:grpSpPr>
          <a:xfrm>
            <a:off x="-1" y="6782485"/>
            <a:ext cx="9144001" cy="102899"/>
            <a:chOff x="-1" y="5301208"/>
            <a:chExt cx="7380313" cy="102899"/>
          </a:xfrm>
        </p:grpSpPr>
        <p:sp>
          <p:nvSpPr>
            <p:cNvPr id="7" name="Shape 10"/>
            <p:cNvSpPr/>
            <p:nvPr userDrawn="1"/>
          </p:nvSpPr>
          <p:spPr>
            <a:xfrm>
              <a:off x="3275856" y="5301208"/>
              <a:ext cx="721800" cy="102899"/>
            </a:xfrm>
            <a:prstGeom prst="rect">
              <a:avLst/>
            </a:prstGeom>
            <a:solidFill>
              <a:srgbClr val="FF9715"/>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8" name="Shape 11"/>
            <p:cNvSpPr/>
            <p:nvPr userDrawn="1"/>
          </p:nvSpPr>
          <p:spPr>
            <a:xfrm>
              <a:off x="3995936" y="5301208"/>
              <a:ext cx="1368152" cy="102899"/>
            </a:xfrm>
            <a:prstGeom prst="rect">
              <a:avLst/>
            </a:prstGeom>
            <a:solidFill>
              <a:srgbClr val="08B9B0"/>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9" name="Shape 12"/>
            <p:cNvSpPr/>
            <p:nvPr userDrawn="1"/>
          </p:nvSpPr>
          <p:spPr>
            <a:xfrm>
              <a:off x="-1" y="5301208"/>
              <a:ext cx="721800" cy="102899"/>
            </a:xfrm>
            <a:prstGeom prst="rect">
              <a:avLst/>
            </a:prstGeom>
            <a:solidFill>
              <a:srgbClr val="003B56"/>
            </a:solidFill>
            <a:ln>
              <a:noFill/>
            </a:ln>
          </p:spPr>
          <p:txBody>
            <a:bodyPr lIns="91425" tIns="91425" rIns="91425" bIns="91425" anchor="ctr" anchorCtr="0">
              <a:noAutofit/>
            </a:bodyPr>
            <a:lstStyle/>
            <a:p>
              <a:pPr defTabSz="914400"/>
              <a:endParaRPr sz="1400" kern="0">
                <a:solidFill>
                  <a:srgbClr val="003B56"/>
                </a:solidFill>
                <a:cs typeface="Arial"/>
                <a:sym typeface="Arial"/>
              </a:endParaRPr>
            </a:p>
          </p:txBody>
        </p:sp>
        <p:sp>
          <p:nvSpPr>
            <p:cNvPr id="10" name="Shape 13"/>
            <p:cNvSpPr/>
            <p:nvPr userDrawn="1"/>
          </p:nvSpPr>
          <p:spPr>
            <a:xfrm>
              <a:off x="721424" y="5301208"/>
              <a:ext cx="2608349" cy="102899"/>
            </a:xfrm>
            <a:prstGeom prst="rect">
              <a:avLst/>
            </a:prstGeom>
            <a:solidFill>
              <a:srgbClr val="E15492"/>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1" name="Shape 11"/>
            <p:cNvSpPr/>
            <p:nvPr userDrawn="1"/>
          </p:nvSpPr>
          <p:spPr>
            <a:xfrm>
              <a:off x="5220072" y="5301208"/>
              <a:ext cx="800198" cy="102898"/>
            </a:xfrm>
            <a:prstGeom prst="rect">
              <a:avLst/>
            </a:prstGeom>
            <a:solidFill>
              <a:srgbClr val="A8CF37"/>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2" name="Shape 11"/>
            <p:cNvSpPr/>
            <p:nvPr userDrawn="1"/>
          </p:nvSpPr>
          <p:spPr>
            <a:xfrm>
              <a:off x="6020270" y="5301208"/>
              <a:ext cx="1360042" cy="102899"/>
            </a:xfrm>
            <a:prstGeom prst="rect">
              <a:avLst/>
            </a:prstGeom>
            <a:solidFill>
              <a:srgbClr val="6F53A2"/>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grpSp>
    </p:spTree>
    <p:extLst>
      <p:ext uri="{BB962C8B-B14F-4D97-AF65-F5344CB8AC3E}">
        <p14:creationId xmlns:p14="http://schemas.microsoft.com/office/powerpoint/2010/main" val="384677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lank color background">
    <p:bg>
      <p:bgPr>
        <a:solidFill>
          <a:srgbClr val="A8084D"/>
        </a:solidFill>
        <a:effectLst/>
      </p:bgPr>
    </p:bg>
    <p:spTree>
      <p:nvGrpSpPr>
        <p:cNvPr id="1" name="Shape 69"/>
        <p:cNvGrpSpPr/>
        <p:nvPr/>
      </p:nvGrpSpPr>
      <p:grpSpPr>
        <a:xfrm>
          <a:off x="0" y="0"/>
          <a:ext cx="0" cy="0"/>
          <a:chOff x="0" y="0"/>
          <a:chExt cx="0" cy="0"/>
        </a:xfrm>
      </p:grpSpPr>
      <p:grpSp>
        <p:nvGrpSpPr>
          <p:cNvPr id="6" name="5 Grupo"/>
          <p:cNvGrpSpPr/>
          <p:nvPr userDrawn="1"/>
        </p:nvGrpSpPr>
        <p:grpSpPr>
          <a:xfrm>
            <a:off x="-1" y="6782485"/>
            <a:ext cx="9144001" cy="102899"/>
            <a:chOff x="-1" y="5301208"/>
            <a:chExt cx="7380313" cy="102899"/>
          </a:xfrm>
        </p:grpSpPr>
        <p:sp>
          <p:nvSpPr>
            <p:cNvPr id="7" name="Shape 10"/>
            <p:cNvSpPr/>
            <p:nvPr userDrawn="1"/>
          </p:nvSpPr>
          <p:spPr>
            <a:xfrm>
              <a:off x="3275856" y="5301208"/>
              <a:ext cx="721800" cy="102899"/>
            </a:xfrm>
            <a:prstGeom prst="rect">
              <a:avLst/>
            </a:prstGeom>
            <a:solidFill>
              <a:srgbClr val="FF9715"/>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8" name="Shape 11"/>
            <p:cNvSpPr/>
            <p:nvPr userDrawn="1"/>
          </p:nvSpPr>
          <p:spPr>
            <a:xfrm>
              <a:off x="3995936" y="5301208"/>
              <a:ext cx="1368152" cy="102899"/>
            </a:xfrm>
            <a:prstGeom prst="rect">
              <a:avLst/>
            </a:prstGeom>
            <a:solidFill>
              <a:srgbClr val="08B9B0"/>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9" name="Shape 12"/>
            <p:cNvSpPr/>
            <p:nvPr userDrawn="1"/>
          </p:nvSpPr>
          <p:spPr>
            <a:xfrm>
              <a:off x="-1" y="5301208"/>
              <a:ext cx="721800" cy="102899"/>
            </a:xfrm>
            <a:prstGeom prst="rect">
              <a:avLst/>
            </a:prstGeom>
            <a:solidFill>
              <a:srgbClr val="003B56"/>
            </a:solidFill>
            <a:ln>
              <a:noFill/>
            </a:ln>
          </p:spPr>
          <p:txBody>
            <a:bodyPr lIns="91425" tIns="91425" rIns="91425" bIns="91425" anchor="ctr" anchorCtr="0">
              <a:noAutofit/>
            </a:bodyPr>
            <a:lstStyle/>
            <a:p>
              <a:pPr defTabSz="914400"/>
              <a:endParaRPr sz="1400" kern="0">
                <a:solidFill>
                  <a:srgbClr val="003B56"/>
                </a:solidFill>
                <a:cs typeface="Arial"/>
                <a:sym typeface="Arial"/>
              </a:endParaRPr>
            </a:p>
          </p:txBody>
        </p:sp>
        <p:sp>
          <p:nvSpPr>
            <p:cNvPr id="10" name="Shape 13"/>
            <p:cNvSpPr/>
            <p:nvPr userDrawn="1"/>
          </p:nvSpPr>
          <p:spPr>
            <a:xfrm>
              <a:off x="721424" y="5301208"/>
              <a:ext cx="2608349" cy="102899"/>
            </a:xfrm>
            <a:prstGeom prst="rect">
              <a:avLst/>
            </a:prstGeom>
            <a:solidFill>
              <a:srgbClr val="E15492"/>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1" name="Shape 11"/>
            <p:cNvSpPr/>
            <p:nvPr userDrawn="1"/>
          </p:nvSpPr>
          <p:spPr>
            <a:xfrm>
              <a:off x="5220072" y="5301208"/>
              <a:ext cx="800198" cy="102898"/>
            </a:xfrm>
            <a:prstGeom prst="rect">
              <a:avLst/>
            </a:prstGeom>
            <a:solidFill>
              <a:srgbClr val="A8CF37"/>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12" name="Shape 11"/>
            <p:cNvSpPr/>
            <p:nvPr userDrawn="1"/>
          </p:nvSpPr>
          <p:spPr>
            <a:xfrm>
              <a:off x="6020270" y="5301208"/>
              <a:ext cx="1360042" cy="102899"/>
            </a:xfrm>
            <a:prstGeom prst="rect">
              <a:avLst/>
            </a:prstGeom>
            <a:solidFill>
              <a:srgbClr val="6F53A2"/>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grpSp>
    </p:spTree>
    <p:extLst>
      <p:ext uri="{BB962C8B-B14F-4D97-AF65-F5344CB8AC3E}">
        <p14:creationId xmlns:p14="http://schemas.microsoft.com/office/powerpoint/2010/main" val="4141399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8EDF7D26-ECC2-A842-A3E4-F1E49EE293D6}" type="datetimeFigureOut">
              <a:rPr lang="en-US" sz="1400" kern="0" smtClean="0">
                <a:solidFill>
                  <a:srgbClr val="000000"/>
                </a:solidFill>
                <a:cs typeface="Arial"/>
                <a:sym typeface="Arial"/>
              </a:rPr>
              <a:pPr defTabSz="914400"/>
              <a:t>11/12/2017</a:t>
            </a:fld>
            <a:endParaRPr lang="en-US" sz="1400" kern="0">
              <a:solidFill>
                <a:srgbClr val="000000"/>
              </a:solidFill>
              <a:cs typeface="Arial"/>
              <a:sym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sz="1400" kern="0">
              <a:solidFill>
                <a:srgbClr val="000000"/>
              </a:solidFill>
              <a:cs typeface="Arial"/>
              <a:sym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a:fld id="{CBB4405C-519D-A945-829B-4218C8EF229D}" type="slidenum">
              <a:rPr lang="en-US" sz="1400" kern="0" smtClean="0">
                <a:solidFill>
                  <a:srgbClr val="000000"/>
                </a:solidFill>
                <a:cs typeface="Arial"/>
                <a:sym typeface="Arial"/>
              </a:rPr>
              <a:pPr defTabSz="914400"/>
              <a:t>‹Nº›</a:t>
            </a:fld>
            <a:endParaRPr lang="en-US" sz="1400" kern="0">
              <a:solidFill>
                <a:srgbClr val="000000"/>
              </a:solidFill>
              <a:cs typeface="Arial"/>
              <a:sym typeface="Arial"/>
            </a:endParaRPr>
          </a:p>
        </p:txBody>
      </p:sp>
    </p:spTree>
    <p:extLst>
      <p:ext uri="{BB962C8B-B14F-4D97-AF65-F5344CB8AC3E}">
        <p14:creationId xmlns:p14="http://schemas.microsoft.com/office/powerpoint/2010/main" val="3845395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8EDF7D26-ECC2-A842-A3E4-F1E49EE293D6}" type="datetimeFigureOut">
              <a:rPr lang="en-US" smtClean="0"/>
              <a:pPr/>
              <a:t>11/12/2017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4405C-519D-A945-829B-4218C8EF229D}" type="slidenum">
              <a:rPr lang="en-US" smtClean="0"/>
              <a:pPr/>
              <a:t>‹Nº›</a:t>
            </a:fld>
            <a:endParaRPr lang="en-US"/>
          </a:p>
        </p:txBody>
      </p:sp>
    </p:spTree>
    <p:extLst>
      <p:ext uri="{BB962C8B-B14F-4D97-AF65-F5344CB8AC3E}">
        <p14:creationId xmlns:p14="http://schemas.microsoft.com/office/powerpoint/2010/main" val="1572472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8EDF7D26-ECC2-A842-A3E4-F1E49EE293D6}" type="datetimeFigureOut">
              <a:rPr lang="en-US" smtClean="0"/>
              <a:pPr/>
              <a:t>11/12/2017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4405C-519D-A945-829B-4218C8EF229D}" type="slidenum">
              <a:rPr lang="en-US" smtClean="0"/>
              <a:pPr/>
              <a:t>‹Nº›</a:t>
            </a:fld>
            <a:endParaRPr lang="en-US"/>
          </a:p>
        </p:txBody>
      </p:sp>
    </p:spTree>
    <p:extLst>
      <p:ext uri="{BB962C8B-B14F-4D97-AF65-F5344CB8AC3E}">
        <p14:creationId xmlns:p14="http://schemas.microsoft.com/office/powerpoint/2010/main" val="2102143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8EDF7D26-ECC2-A842-A3E4-F1E49EE293D6}" type="datetimeFigureOut">
              <a:rPr lang="en-US" smtClean="0"/>
              <a:pPr/>
              <a:t>11/12/2017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B4405C-519D-A945-829B-4218C8EF229D}" type="slidenum">
              <a:rPr lang="en-US" smtClean="0"/>
              <a:pPr/>
              <a:t>‹Nº›</a:t>
            </a:fld>
            <a:endParaRPr lang="en-US"/>
          </a:p>
        </p:txBody>
      </p:sp>
    </p:spTree>
    <p:extLst>
      <p:ext uri="{BB962C8B-B14F-4D97-AF65-F5344CB8AC3E}">
        <p14:creationId xmlns:p14="http://schemas.microsoft.com/office/powerpoint/2010/main" val="3904317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8EDF7D26-ECC2-A842-A3E4-F1E49EE293D6}" type="datetimeFigureOut">
              <a:rPr lang="en-US" smtClean="0"/>
              <a:pPr/>
              <a:t>11/12/2017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B4405C-519D-A945-829B-4218C8EF229D}" type="slidenum">
              <a:rPr lang="en-US" smtClean="0"/>
              <a:pPr/>
              <a:t>‹Nº›</a:t>
            </a:fld>
            <a:endParaRPr lang="en-US"/>
          </a:p>
        </p:txBody>
      </p:sp>
    </p:spTree>
    <p:extLst>
      <p:ext uri="{BB962C8B-B14F-4D97-AF65-F5344CB8AC3E}">
        <p14:creationId xmlns:p14="http://schemas.microsoft.com/office/powerpoint/2010/main" val="3154064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DF7D26-ECC2-A842-A3E4-F1E49EE293D6}" type="datetimeFigureOut">
              <a:rPr lang="en-US" smtClean="0"/>
              <a:pPr/>
              <a:t>11/12/2017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B4405C-519D-A945-829B-4218C8EF229D}" type="slidenum">
              <a:rPr lang="en-US" smtClean="0"/>
              <a:pPr/>
              <a:t>‹Nº›</a:t>
            </a:fld>
            <a:endParaRPr lang="en-US"/>
          </a:p>
        </p:txBody>
      </p:sp>
    </p:spTree>
    <p:extLst>
      <p:ext uri="{BB962C8B-B14F-4D97-AF65-F5344CB8AC3E}">
        <p14:creationId xmlns:p14="http://schemas.microsoft.com/office/powerpoint/2010/main" val="3523008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8EDF7D26-ECC2-A842-A3E4-F1E49EE293D6}" type="datetimeFigureOut">
              <a:rPr lang="en-US" smtClean="0"/>
              <a:pPr/>
              <a:t>11/12/2017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4405C-519D-A945-829B-4218C8EF229D}" type="slidenum">
              <a:rPr lang="en-US" smtClean="0"/>
              <a:pPr/>
              <a:t>‹Nº›</a:t>
            </a:fld>
            <a:endParaRPr lang="en-US"/>
          </a:p>
        </p:txBody>
      </p:sp>
    </p:spTree>
    <p:extLst>
      <p:ext uri="{BB962C8B-B14F-4D97-AF65-F5344CB8AC3E}">
        <p14:creationId xmlns:p14="http://schemas.microsoft.com/office/powerpoint/2010/main" val="3348652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8EDF7D26-ECC2-A842-A3E4-F1E49EE293D6}" type="datetimeFigureOut">
              <a:rPr lang="en-US" smtClean="0"/>
              <a:pPr/>
              <a:t>11/12/2017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4405C-519D-A945-829B-4218C8EF229D}" type="slidenum">
              <a:rPr lang="en-US" smtClean="0"/>
              <a:pPr/>
              <a:t>‹Nº›</a:t>
            </a:fld>
            <a:endParaRPr lang="en-US"/>
          </a:p>
        </p:txBody>
      </p:sp>
    </p:spTree>
    <p:extLst>
      <p:ext uri="{BB962C8B-B14F-4D97-AF65-F5344CB8AC3E}">
        <p14:creationId xmlns:p14="http://schemas.microsoft.com/office/powerpoint/2010/main" val="2687494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F7D26-ECC2-A842-A3E4-F1E49EE293D6}" type="datetimeFigureOut">
              <a:rPr lang="en-US" smtClean="0"/>
              <a:pPr/>
              <a:t>11/12/2017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4405C-519D-A945-829B-4218C8EF229D}" type="slidenum">
              <a:rPr lang="en-US" smtClean="0"/>
              <a:pPr/>
              <a:t>‹Nº›</a:t>
            </a:fld>
            <a:endParaRPr lang="en-US"/>
          </a:p>
        </p:txBody>
      </p:sp>
    </p:spTree>
    <p:extLst>
      <p:ext uri="{BB962C8B-B14F-4D97-AF65-F5344CB8AC3E}">
        <p14:creationId xmlns:p14="http://schemas.microsoft.com/office/powerpoint/2010/main" val="23744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93700" y="274650"/>
            <a:ext cx="6462600" cy="1143000"/>
          </a:xfrm>
          <a:prstGeom prst="rect">
            <a:avLst/>
          </a:prstGeom>
          <a:noFill/>
          <a:ln>
            <a:noFill/>
          </a:ln>
        </p:spPr>
        <p:txBody>
          <a:bodyPr lIns="91425" tIns="91425" rIns="91425" bIns="91425" anchor="b" anchorCtr="0"/>
          <a:lstStyle>
            <a:lvl1pPr lvl="0">
              <a:spcBef>
                <a:spcPts val="0"/>
              </a:spcBef>
              <a:buClr>
                <a:srgbClr val="97ABBC"/>
              </a:buClr>
              <a:buSzPct val="100000"/>
              <a:buFont typeface="Raleway"/>
              <a:buNone/>
              <a:defRPr sz="3600">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893700" y="1831450"/>
            <a:ext cx="6462600" cy="4736399"/>
          </a:xfrm>
          <a:prstGeom prst="rect">
            <a:avLst/>
          </a:prstGeom>
          <a:noFill/>
          <a:ln>
            <a:noFill/>
          </a:ln>
        </p:spPr>
        <p:txBody>
          <a:bodyPr lIns="91425" tIns="91425" rIns="91425" bIns="91425" anchor="t" anchorCtr="0"/>
          <a:lstStyle>
            <a:lvl1pPr lvl="0">
              <a:spcBef>
                <a:spcPts val="600"/>
              </a:spcBef>
              <a:buClr>
                <a:srgbClr val="677480"/>
              </a:buClr>
              <a:buSzPct val="100000"/>
              <a:buFont typeface="Lato"/>
              <a:buChar char="▷"/>
              <a:defRPr sz="3000">
                <a:solidFill>
                  <a:srgbClr val="677480"/>
                </a:solidFill>
                <a:latin typeface="Lato"/>
                <a:ea typeface="Lato"/>
                <a:cs typeface="Lato"/>
                <a:sym typeface="Lato"/>
              </a:defRPr>
            </a:lvl1pPr>
            <a:lvl2pPr lvl="1">
              <a:spcBef>
                <a:spcPts val="480"/>
              </a:spcBef>
              <a:buClr>
                <a:srgbClr val="677480"/>
              </a:buClr>
              <a:buSzPct val="100000"/>
              <a:buFont typeface="Lato"/>
              <a:buChar char="○"/>
              <a:defRPr sz="2400">
                <a:solidFill>
                  <a:srgbClr val="677480"/>
                </a:solidFill>
                <a:latin typeface="Lato"/>
                <a:ea typeface="Lato"/>
                <a:cs typeface="Lato"/>
                <a:sym typeface="Lato"/>
              </a:defRPr>
            </a:lvl2pPr>
            <a:lvl3pPr lvl="2">
              <a:spcBef>
                <a:spcPts val="480"/>
              </a:spcBef>
              <a:buClr>
                <a:srgbClr val="677480"/>
              </a:buClr>
              <a:buSzPct val="100000"/>
              <a:buFont typeface="Lato"/>
              <a:buChar char="■"/>
              <a:defRPr sz="2400">
                <a:solidFill>
                  <a:srgbClr val="677480"/>
                </a:solidFill>
                <a:latin typeface="Lato"/>
                <a:ea typeface="Lato"/>
                <a:cs typeface="Lato"/>
                <a:sym typeface="Lato"/>
              </a:defRPr>
            </a:lvl3pPr>
            <a:lvl4pPr lvl="3">
              <a:spcBef>
                <a:spcPts val="360"/>
              </a:spcBef>
              <a:buClr>
                <a:srgbClr val="677480"/>
              </a:buClr>
              <a:buSzPct val="100000"/>
              <a:buFont typeface="Lato"/>
              <a:buChar char="●"/>
              <a:defRPr sz="1800">
                <a:solidFill>
                  <a:srgbClr val="677480"/>
                </a:solidFill>
                <a:latin typeface="Lato"/>
                <a:ea typeface="Lato"/>
                <a:cs typeface="Lato"/>
                <a:sym typeface="Lato"/>
              </a:defRPr>
            </a:lvl4pPr>
            <a:lvl5pPr lvl="4">
              <a:spcBef>
                <a:spcPts val="360"/>
              </a:spcBef>
              <a:buClr>
                <a:srgbClr val="677480"/>
              </a:buClr>
              <a:buSzPct val="100000"/>
              <a:buFont typeface="Lato"/>
              <a:buChar char="○"/>
              <a:defRPr sz="1800">
                <a:solidFill>
                  <a:srgbClr val="677480"/>
                </a:solidFill>
                <a:latin typeface="Lato"/>
                <a:ea typeface="Lato"/>
                <a:cs typeface="Lato"/>
                <a:sym typeface="Lato"/>
              </a:defRPr>
            </a:lvl5pPr>
            <a:lvl6pPr lvl="5">
              <a:spcBef>
                <a:spcPts val="360"/>
              </a:spcBef>
              <a:buClr>
                <a:srgbClr val="677480"/>
              </a:buClr>
              <a:buSzPct val="100000"/>
              <a:buFont typeface="Lato"/>
              <a:buChar char="■"/>
              <a:defRPr sz="1800">
                <a:solidFill>
                  <a:srgbClr val="677480"/>
                </a:solidFill>
                <a:latin typeface="Lato"/>
                <a:ea typeface="Lato"/>
                <a:cs typeface="Lato"/>
                <a:sym typeface="Lato"/>
              </a:defRPr>
            </a:lvl6pPr>
            <a:lvl7pPr lvl="6">
              <a:spcBef>
                <a:spcPts val="360"/>
              </a:spcBef>
              <a:buClr>
                <a:srgbClr val="677480"/>
              </a:buClr>
              <a:buSzPct val="100000"/>
              <a:buFont typeface="Lato"/>
              <a:buChar char="●"/>
              <a:defRPr sz="1800">
                <a:solidFill>
                  <a:srgbClr val="677480"/>
                </a:solidFill>
                <a:latin typeface="Lato"/>
                <a:ea typeface="Lato"/>
                <a:cs typeface="Lato"/>
                <a:sym typeface="Lato"/>
              </a:defRPr>
            </a:lvl7pPr>
            <a:lvl8pPr lvl="7">
              <a:spcBef>
                <a:spcPts val="360"/>
              </a:spcBef>
              <a:buClr>
                <a:srgbClr val="677480"/>
              </a:buClr>
              <a:buSzPct val="100000"/>
              <a:buFont typeface="Lato"/>
              <a:buChar char="○"/>
              <a:defRPr sz="1800">
                <a:solidFill>
                  <a:srgbClr val="677480"/>
                </a:solidFill>
                <a:latin typeface="Lato"/>
                <a:ea typeface="Lato"/>
                <a:cs typeface="Lato"/>
                <a:sym typeface="Lato"/>
              </a:defRPr>
            </a:lvl8pPr>
            <a:lvl9pPr lvl="8">
              <a:spcBef>
                <a:spcPts val="360"/>
              </a:spcBef>
              <a:buClr>
                <a:srgbClr val="677480"/>
              </a:buClr>
              <a:buSzPct val="100000"/>
              <a:buFont typeface="Lato"/>
              <a:buChar char="■"/>
              <a:defRPr sz="1800">
                <a:solidFill>
                  <a:srgbClr val="677480"/>
                </a:solidFill>
                <a:latin typeface="Lato"/>
                <a:ea typeface="Lato"/>
                <a:cs typeface="Lato"/>
                <a:sym typeface="Lato"/>
              </a:defRPr>
            </a:lvl9pPr>
          </a:lstStyle>
          <a:p>
            <a:endParaRPr/>
          </a:p>
        </p:txBody>
      </p:sp>
    </p:spTree>
    <p:extLst>
      <p:ext uri="{BB962C8B-B14F-4D97-AF65-F5344CB8AC3E}">
        <p14:creationId xmlns:p14="http://schemas.microsoft.com/office/powerpoint/2010/main" val="1971766361"/>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png"/><Relationship Id="rId7" Type="http://schemas.openxmlformats.org/officeDocument/2006/relationships/diagramColors" Target="../diagrams/colors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1.png"/><Relationship Id="rId4" Type="http://schemas.openxmlformats.org/officeDocument/2006/relationships/diagramData" Target="../diagrams/data1.xml"/><Relationship Id="rId9"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diagramQuickStyle" Target="../diagrams/quickStyle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Layout" Target="../diagrams/layout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Data" Target="../diagrams/data3.xml"/><Relationship Id="rId5" Type="http://schemas.openxmlformats.org/officeDocument/2006/relationships/diagramQuickStyle" Target="../diagrams/quickStyle2.xml"/><Relationship Id="rId15" Type="http://schemas.microsoft.com/office/2007/relationships/diagramDrawing" Target="../diagrams/drawing3.xml"/><Relationship Id="rId10" Type="http://schemas.openxmlformats.org/officeDocument/2006/relationships/image" Target="../media/image24.png"/><Relationship Id="rId4" Type="http://schemas.openxmlformats.org/officeDocument/2006/relationships/diagramLayout" Target="../diagrams/layout2.xml"/><Relationship Id="rId9" Type="http://schemas.openxmlformats.org/officeDocument/2006/relationships/image" Target="../media/image23.png"/><Relationship Id="rId14" Type="http://schemas.openxmlformats.org/officeDocument/2006/relationships/diagramColors" Target="../diagrams/colors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pnhepatitis@gmail.com" TargetMode="External"/><Relationship Id="rId2" Type="http://schemas.openxmlformats.org/officeDocument/2006/relationships/notesSlide" Target="../notesSlides/notesSlide23.xml"/><Relationship Id="rId1" Type="http://schemas.openxmlformats.org/officeDocument/2006/relationships/slideLayout" Target="../slideLayouts/slideLayout21.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700268" y="282323"/>
            <a:ext cx="7772400" cy="1546500"/>
          </a:xfrm>
          <a:prstGeom prst="rect">
            <a:avLst/>
          </a:prstGeom>
        </p:spPr>
        <p:txBody>
          <a:bodyPr lIns="91425" tIns="91425" rIns="91425" bIns="91425" anchor="b" anchorCtr="0">
            <a:noAutofit/>
          </a:bodyPr>
          <a:lstStyle/>
          <a:p>
            <a:pPr lvl="0"/>
            <a:r>
              <a:rPr lang="en" sz="3200" dirty="0" smtClean="0">
                <a:effectLst>
                  <a:outerShdw blurRad="38100" dist="38100" dir="2700000" algn="tl">
                    <a:srgbClr val="000000">
                      <a:alpha val="43137"/>
                    </a:srgbClr>
                  </a:outerShdw>
                </a:effectLst>
              </a:rPr>
              <a:t>26va Reunion Anual de Unidades Centinela</a:t>
            </a:r>
            <a:endParaRPr lang="en" sz="3200" dirty="0">
              <a:effectLst>
                <a:outerShdw blurRad="38100" dist="38100" dir="2700000" algn="tl">
                  <a:srgbClr val="000000">
                    <a:alpha val="43137"/>
                  </a:srgbClr>
                </a:outerShdw>
              </a:effectLst>
            </a:endParaRPr>
          </a:p>
        </p:txBody>
      </p:sp>
      <p:sp>
        <p:nvSpPr>
          <p:cNvPr id="100" name="Shape 100"/>
          <p:cNvSpPr txBox="1">
            <a:spLocks noGrp="1"/>
          </p:cNvSpPr>
          <p:nvPr>
            <p:ph type="subTitle" idx="1"/>
          </p:nvPr>
        </p:nvSpPr>
        <p:spPr>
          <a:xfrm>
            <a:off x="813121" y="1957937"/>
            <a:ext cx="7772400" cy="2324696"/>
          </a:xfrm>
          <a:prstGeom prst="rect">
            <a:avLst/>
          </a:prstGeom>
        </p:spPr>
        <p:txBody>
          <a:bodyPr lIns="91425" tIns="91425" rIns="91425" bIns="91425" anchor="t" anchorCtr="0">
            <a:noAutofit/>
          </a:bodyPr>
          <a:lstStyle/>
          <a:p>
            <a:pPr lvl="0"/>
            <a:r>
              <a:rPr lang="en" sz="2800" u="sng" dirty="0">
                <a:solidFill>
                  <a:schemeClr val="bg1">
                    <a:lumMod val="95000"/>
                  </a:schemeClr>
                </a:solidFill>
              </a:rPr>
              <a:t>Los primeros 1000 pacientes tratados con AAD en la Argentina</a:t>
            </a:r>
          </a:p>
          <a:p>
            <a:pPr lvl="0"/>
            <a:endParaRPr lang="en" sz="2800" dirty="0" smtClean="0"/>
          </a:p>
          <a:p>
            <a:pPr lvl="0"/>
            <a:r>
              <a:rPr lang="en" sz="2800" dirty="0" smtClean="0"/>
              <a:t>Dra </a:t>
            </a:r>
            <a:r>
              <a:rPr lang="en" sz="2800" dirty="0"/>
              <a:t>Gabriela Vidiella</a:t>
            </a:r>
          </a:p>
          <a:p>
            <a:pPr lvl="0"/>
            <a:r>
              <a:rPr lang="en" sz="2800" dirty="0"/>
              <a:t>Coordinadora Programa Nacional de Control Hepatitis Virales. MSAL</a:t>
            </a:r>
          </a:p>
          <a:p>
            <a:pPr lvl="0" rtl="0">
              <a:spcBef>
                <a:spcPts val="0"/>
              </a:spcBef>
              <a:buNone/>
            </a:pPr>
            <a:endParaRPr lang="en" dirty="0"/>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3709" y="5805264"/>
            <a:ext cx="4576581" cy="690373"/>
          </a:xfrm>
          <a:prstGeom prst="rect">
            <a:avLst/>
          </a:prstGeom>
        </p:spPr>
      </p:pic>
    </p:spTree>
    <p:extLst>
      <p:ext uri="{BB962C8B-B14F-4D97-AF65-F5344CB8AC3E}">
        <p14:creationId xmlns:p14="http://schemas.microsoft.com/office/powerpoint/2010/main" val="3116276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0730" y="1012777"/>
            <a:ext cx="8366070" cy="646331"/>
          </a:xfrm>
          <a:prstGeom prst="rect">
            <a:avLst/>
          </a:prstGeom>
        </p:spPr>
        <p:txBody>
          <a:bodyPr wrap="square">
            <a:spAutoFit/>
          </a:bodyPr>
          <a:lstStyle/>
          <a:p>
            <a:pPr algn="ctr"/>
            <a:r>
              <a:rPr lang="es-AR" sz="3600" b="1" dirty="0" smtClean="0">
                <a:solidFill>
                  <a:schemeClr val="accent1"/>
                </a:solidFill>
                <a:latin typeface="Arial"/>
                <a:cs typeface="Arial"/>
              </a:rPr>
              <a:t>Esquemas de tratamiento</a:t>
            </a:r>
            <a:endParaRPr lang="en-US" sz="3600" b="1" dirty="0"/>
          </a:p>
        </p:txBody>
      </p:sp>
      <p:pic>
        <p:nvPicPr>
          <p:cNvPr id="2" name="Picture 1"/>
          <p:cNvPicPr>
            <a:picLocks noChangeAspect="1"/>
          </p:cNvPicPr>
          <p:nvPr/>
        </p:nvPicPr>
        <p:blipFill>
          <a:blip r:embed="rId3"/>
          <a:stretch>
            <a:fillRect/>
          </a:stretch>
        </p:blipFill>
        <p:spPr>
          <a:xfrm>
            <a:off x="532390" y="1764930"/>
            <a:ext cx="2164711" cy="1621444"/>
          </a:xfrm>
          <a:prstGeom prst="rect">
            <a:avLst/>
          </a:prstGeom>
        </p:spPr>
      </p:pic>
      <p:pic>
        <p:nvPicPr>
          <p:cNvPr id="6" name="Picture 5"/>
          <p:cNvPicPr>
            <a:picLocks noChangeAspect="1"/>
          </p:cNvPicPr>
          <p:nvPr/>
        </p:nvPicPr>
        <p:blipFill>
          <a:blip r:embed="rId3"/>
          <a:stretch>
            <a:fillRect/>
          </a:stretch>
        </p:blipFill>
        <p:spPr>
          <a:xfrm>
            <a:off x="3424612" y="1764930"/>
            <a:ext cx="2164711" cy="1621444"/>
          </a:xfrm>
          <a:prstGeom prst="rect">
            <a:avLst/>
          </a:prstGeom>
        </p:spPr>
      </p:pic>
      <p:pic>
        <p:nvPicPr>
          <p:cNvPr id="7" name="Picture 6"/>
          <p:cNvPicPr>
            <a:picLocks noChangeAspect="1"/>
          </p:cNvPicPr>
          <p:nvPr/>
        </p:nvPicPr>
        <p:blipFill>
          <a:blip r:embed="rId3"/>
          <a:stretch>
            <a:fillRect/>
          </a:stretch>
        </p:blipFill>
        <p:spPr>
          <a:xfrm>
            <a:off x="6340811" y="1764930"/>
            <a:ext cx="2164711" cy="1621444"/>
          </a:xfrm>
          <a:prstGeom prst="rect">
            <a:avLst/>
          </a:prstGeom>
        </p:spPr>
      </p:pic>
      <p:sp>
        <p:nvSpPr>
          <p:cNvPr id="8" name="TextBox 7"/>
          <p:cNvSpPr txBox="1"/>
          <p:nvPr/>
        </p:nvSpPr>
        <p:spPr>
          <a:xfrm>
            <a:off x="532390" y="3011299"/>
            <a:ext cx="1222924" cy="369332"/>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smtClean="0"/>
              <a:t>G1 </a:t>
            </a:r>
            <a:endParaRPr lang="en-US" b="1" dirty="0"/>
          </a:p>
        </p:txBody>
      </p:sp>
      <p:sp>
        <p:nvSpPr>
          <p:cNvPr id="9" name="TextBox 8"/>
          <p:cNvSpPr txBox="1"/>
          <p:nvPr/>
        </p:nvSpPr>
        <p:spPr>
          <a:xfrm>
            <a:off x="3424612" y="3033170"/>
            <a:ext cx="1222924" cy="369332"/>
          </a:xfrm>
          <a:prstGeom prst="rect">
            <a:avLst/>
          </a:prstGeom>
          <a:solidFill>
            <a:srgbClr val="F2DCDB"/>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smtClean="0"/>
              <a:t>G3</a:t>
            </a:r>
            <a:r>
              <a:rPr lang="en-US" dirty="0" smtClean="0"/>
              <a:t> </a:t>
            </a:r>
            <a:endParaRPr lang="en-US" dirty="0"/>
          </a:p>
        </p:txBody>
      </p:sp>
      <p:sp>
        <p:nvSpPr>
          <p:cNvPr id="10" name="TextBox 9"/>
          <p:cNvSpPr txBox="1"/>
          <p:nvPr/>
        </p:nvSpPr>
        <p:spPr>
          <a:xfrm>
            <a:off x="6340811" y="3016128"/>
            <a:ext cx="1222924" cy="369332"/>
          </a:xfrm>
          <a:prstGeom prst="rect">
            <a:avLst/>
          </a:prstGeom>
          <a:solidFill>
            <a:srgbClr val="F2DCDB"/>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smtClean="0"/>
              <a:t>G2 </a:t>
            </a:r>
            <a:endParaRPr lang="en-US" b="1" dirty="0"/>
          </a:p>
        </p:txBody>
      </p:sp>
      <p:sp>
        <p:nvSpPr>
          <p:cNvPr id="11" name="Up Arrow Callout 10"/>
          <p:cNvSpPr/>
          <p:nvPr/>
        </p:nvSpPr>
        <p:spPr>
          <a:xfrm>
            <a:off x="176383" y="3621541"/>
            <a:ext cx="2892685" cy="2140002"/>
          </a:xfrm>
          <a:prstGeom prst="upArrowCallou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FF"/>
                </a:solidFill>
                <a:cs typeface="Arial"/>
              </a:rPr>
              <a:t>SOF + DCV + RBV x 12</a:t>
            </a:r>
          </a:p>
          <a:p>
            <a:pPr algn="ctr"/>
            <a:r>
              <a:rPr lang="en-US" sz="2000" b="1" dirty="0" smtClean="0">
                <a:solidFill>
                  <a:srgbClr val="0000FF"/>
                </a:solidFill>
                <a:cs typeface="Arial"/>
              </a:rPr>
              <a:t>o</a:t>
            </a:r>
          </a:p>
          <a:p>
            <a:pPr algn="ctr"/>
            <a:r>
              <a:rPr lang="en-US" sz="2000" b="1" dirty="0" smtClean="0">
                <a:solidFill>
                  <a:srgbClr val="0000FF"/>
                </a:solidFill>
                <a:cs typeface="Arial"/>
              </a:rPr>
              <a:t>SOF + DCV x 24</a:t>
            </a:r>
            <a:endParaRPr lang="en-US" sz="2000" b="1" dirty="0">
              <a:solidFill>
                <a:srgbClr val="0000FF"/>
              </a:solidFill>
              <a:cs typeface="Arial"/>
            </a:endParaRPr>
          </a:p>
        </p:txBody>
      </p:sp>
      <p:sp>
        <p:nvSpPr>
          <p:cNvPr id="12" name="Up Arrow Callout 11"/>
          <p:cNvSpPr/>
          <p:nvPr/>
        </p:nvSpPr>
        <p:spPr>
          <a:xfrm>
            <a:off x="3139622" y="3621087"/>
            <a:ext cx="2892685" cy="2140002"/>
          </a:xfrm>
          <a:prstGeom prst="upArrowCallou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FF"/>
                </a:solidFill>
                <a:cs typeface="Arial"/>
              </a:rPr>
              <a:t>SOF + DCV + RBV x 24</a:t>
            </a:r>
            <a:endParaRPr lang="en-US" sz="2000" b="1" dirty="0">
              <a:solidFill>
                <a:srgbClr val="0000FF"/>
              </a:solidFill>
              <a:cs typeface="Arial"/>
            </a:endParaRPr>
          </a:p>
        </p:txBody>
      </p:sp>
      <p:sp>
        <p:nvSpPr>
          <p:cNvPr id="13" name="Up Arrow Callout 12"/>
          <p:cNvSpPr/>
          <p:nvPr/>
        </p:nvSpPr>
        <p:spPr>
          <a:xfrm>
            <a:off x="6113688" y="3620633"/>
            <a:ext cx="2892685" cy="2140002"/>
          </a:xfrm>
          <a:prstGeom prst="upArrowCallou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FF"/>
                </a:solidFill>
                <a:latin typeface="Arial"/>
                <a:cs typeface="Arial"/>
              </a:rPr>
              <a:t>SOF + RBV x 18</a:t>
            </a:r>
          </a:p>
          <a:p>
            <a:pPr algn="ctr"/>
            <a:r>
              <a:rPr lang="en-US" sz="2000" b="1" dirty="0">
                <a:solidFill>
                  <a:srgbClr val="0000FF"/>
                </a:solidFill>
                <a:latin typeface="Arial"/>
                <a:cs typeface="Arial"/>
              </a:rPr>
              <a:t>o</a:t>
            </a:r>
            <a:endParaRPr lang="en-US" sz="2000" b="1" dirty="0" smtClean="0">
              <a:solidFill>
                <a:srgbClr val="0000FF"/>
              </a:solidFill>
              <a:latin typeface="Arial"/>
              <a:cs typeface="Arial"/>
            </a:endParaRPr>
          </a:p>
          <a:p>
            <a:pPr algn="ctr"/>
            <a:r>
              <a:rPr lang="en-US" sz="2000" b="1" dirty="0" smtClean="0">
                <a:solidFill>
                  <a:srgbClr val="0000FF"/>
                </a:solidFill>
                <a:latin typeface="Arial"/>
                <a:cs typeface="Arial"/>
              </a:rPr>
              <a:t>SOF + DCV x 12</a:t>
            </a:r>
            <a:endParaRPr lang="en-US" sz="2000" b="1" dirty="0">
              <a:solidFill>
                <a:srgbClr val="0000FF"/>
              </a:solidFill>
              <a:latin typeface="Arial"/>
              <a:cs typeface="Arial"/>
            </a:endParaRPr>
          </a:p>
        </p:txBody>
      </p:sp>
      <p:cxnSp>
        <p:nvCxnSpPr>
          <p:cNvPr id="14" name="Straight Connector 13"/>
          <p:cNvCxnSpPr/>
          <p:nvPr/>
        </p:nvCxnSpPr>
        <p:spPr>
          <a:xfrm flipV="1">
            <a:off x="199901" y="1672934"/>
            <a:ext cx="8619260" cy="1060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819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downLeft)">
                                      <p:cBhvr>
                                        <p:cTn id="10" dur="500"/>
                                        <p:tgtEl>
                                          <p:spTgt spid="9"/>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trips(down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Left)">
                                      <p:cBhvr>
                                        <p:cTn id="21" dur="500"/>
                                        <p:tgtEl>
                                          <p:spTgt spid="10"/>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strips(downLef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0730" y="1913297"/>
            <a:ext cx="8366070" cy="4099145"/>
          </a:xfrm>
        </p:spPr>
        <p:txBody>
          <a:bodyPr>
            <a:normAutofit/>
          </a:bodyPr>
          <a:lstStyle/>
          <a:p>
            <a:pPr marL="0" lvl="0" indent="0">
              <a:buNone/>
            </a:pPr>
            <a:r>
              <a:rPr lang="es-ES" b="1" dirty="0" smtClean="0">
                <a:solidFill>
                  <a:schemeClr val="accent1"/>
                </a:solidFill>
                <a:latin typeface="Arial"/>
                <a:cs typeface="Arial"/>
              </a:rPr>
              <a:t>Objetivo: </a:t>
            </a:r>
            <a:r>
              <a:rPr lang="es-ES" dirty="0" smtClean="0">
                <a:latin typeface="Arial"/>
                <a:cs typeface="Arial"/>
              </a:rPr>
              <a:t>crear plataforma online  </a:t>
            </a:r>
            <a:r>
              <a:rPr lang="es-ES" dirty="0">
                <a:latin typeface="Arial"/>
                <a:cs typeface="Arial"/>
              </a:rPr>
              <a:t>(</a:t>
            </a:r>
            <a:r>
              <a:rPr lang="es-ES" dirty="0" smtClean="0">
                <a:latin typeface="Arial"/>
                <a:cs typeface="Arial"/>
              </a:rPr>
              <a:t>recolección de datos: </a:t>
            </a:r>
            <a:r>
              <a:rPr lang="es-AR" dirty="0" smtClean="0">
                <a:latin typeface="Arial"/>
                <a:cs typeface="Arial"/>
              </a:rPr>
              <a:t>características y resultados de la cohorte de tratamiento)</a:t>
            </a:r>
          </a:p>
          <a:p>
            <a:pPr marL="0" lvl="0" indent="0">
              <a:buNone/>
            </a:pPr>
            <a:r>
              <a:rPr lang="es-AR" dirty="0" smtClean="0">
                <a:latin typeface="Arial"/>
                <a:cs typeface="Arial"/>
              </a:rPr>
              <a:t>Inicio de la distribución a todo en país: </a:t>
            </a:r>
            <a:r>
              <a:rPr lang="es-AR" b="1" dirty="0" smtClean="0">
                <a:latin typeface="Arial"/>
                <a:cs typeface="Arial"/>
              </a:rPr>
              <a:t>marzo 2016</a:t>
            </a:r>
          </a:p>
          <a:p>
            <a:pPr marL="0" lvl="0" indent="0" algn="just">
              <a:buNone/>
            </a:pPr>
            <a:r>
              <a:rPr lang="es-AR" b="1" dirty="0" smtClean="0">
                <a:latin typeface="Arial"/>
                <a:cs typeface="Arial"/>
              </a:rPr>
              <a:t>57%</a:t>
            </a:r>
            <a:r>
              <a:rPr lang="es-AR" dirty="0" smtClean="0">
                <a:latin typeface="Arial"/>
                <a:cs typeface="Arial"/>
              </a:rPr>
              <a:t>(618</a:t>
            </a:r>
            <a:r>
              <a:rPr lang="es-AR" dirty="0" smtClean="0">
                <a:latin typeface="Arial" panose="020B0604020202020204" pitchFamily="34" charset="0"/>
                <a:cs typeface="Arial" panose="020B0604020202020204" pitchFamily="34" charset="0"/>
              </a:rPr>
              <a:t>/1068</a:t>
            </a:r>
            <a:r>
              <a:rPr lang="es-AR" dirty="0" smtClean="0">
                <a:latin typeface="Arial"/>
                <a:cs typeface="Arial"/>
              </a:rPr>
              <a:t>) pertenece a </a:t>
            </a:r>
            <a:r>
              <a:rPr lang="es-AR" b="1" dirty="0" smtClean="0">
                <a:latin typeface="Arial"/>
                <a:cs typeface="Arial"/>
              </a:rPr>
              <a:t>CABA</a:t>
            </a:r>
          </a:p>
          <a:p>
            <a:pPr marL="0" lvl="0" indent="0" algn="just">
              <a:buNone/>
            </a:pPr>
            <a:endParaRPr lang="es-AR" b="1" dirty="0" smtClean="0">
              <a:latin typeface="Arial"/>
              <a:cs typeface="Arial"/>
            </a:endParaRPr>
          </a:p>
          <a:p>
            <a:pPr marL="0" lvl="0" indent="0" algn="just">
              <a:buNone/>
            </a:pPr>
            <a:endParaRPr lang="es-AR" dirty="0" smtClean="0">
              <a:latin typeface="Arial"/>
              <a:cs typeface="Arial"/>
            </a:endParaRPr>
          </a:p>
          <a:p>
            <a:pPr marL="0" lvl="0" indent="0" algn="just">
              <a:buNone/>
            </a:pPr>
            <a:endParaRPr lang="es-AR" dirty="0" smtClean="0">
              <a:latin typeface="Arial"/>
              <a:cs typeface="Arial"/>
            </a:endParaRPr>
          </a:p>
        </p:txBody>
      </p:sp>
      <p:sp>
        <p:nvSpPr>
          <p:cNvPr id="5" name="Rectangle 4"/>
          <p:cNvSpPr/>
          <p:nvPr/>
        </p:nvSpPr>
        <p:spPr>
          <a:xfrm>
            <a:off x="320730" y="1025605"/>
            <a:ext cx="8366070" cy="584776"/>
          </a:xfrm>
          <a:prstGeom prst="rect">
            <a:avLst/>
          </a:prstGeom>
        </p:spPr>
        <p:txBody>
          <a:bodyPr wrap="square">
            <a:spAutoFit/>
          </a:bodyPr>
          <a:lstStyle/>
          <a:p>
            <a:pPr algn="ctr"/>
            <a:r>
              <a:rPr lang="es-AR" sz="3200" b="1" dirty="0" smtClean="0">
                <a:solidFill>
                  <a:schemeClr val="accent1"/>
                </a:solidFill>
                <a:latin typeface="Arial"/>
                <a:cs typeface="Arial"/>
              </a:rPr>
              <a:t>Protocolo de seguimiento</a:t>
            </a:r>
            <a:endParaRPr lang="en-US" sz="3200" b="1" dirty="0"/>
          </a:p>
        </p:txBody>
      </p:sp>
      <p:pic>
        <p:nvPicPr>
          <p:cNvPr id="4" name="3 Imagen" descr="Logo-OPS.png"/>
          <p:cNvPicPr>
            <a:picLocks noChangeAspect="1"/>
          </p:cNvPicPr>
          <p:nvPr/>
        </p:nvPicPr>
        <p:blipFill>
          <a:blip r:embed="rId2"/>
          <a:stretch>
            <a:fillRect/>
          </a:stretch>
        </p:blipFill>
        <p:spPr>
          <a:xfrm>
            <a:off x="3494317" y="5885120"/>
            <a:ext cx="1654628" cy="961994"/>
          </a:xfrm>
          <a:prstGeom prst="rect">
            <a:avLst/>
          </a:prstGeom>
        </p:spPr>
      </p:pic>
      <p:cxnSp>
        <p:nvCxnSpPr>
          <p:cNvPr id="6" name="Straight Connector 5"/>
          <p:cNvCxnSpPr/>
          <p:nvPr/>
        </p:nvCxnSpPr>
        <p:spPr>
          <a:xfrm flipV="1">
            <a:off x="127092" y="1588201"/>
            <a:ext cx="8619260" cy="10605"/>
          </a:xfrm>
          <a:prstGeom prst="line">
            <a:avLst/>
          </a:prstGeom>
        </p:spPr>
        <p:style>
          <a:lnRef idx="2">
            <a:schemeClr val="accent1"/>
          </a:lnRef>
          <a:fillRef idx="0">
            <a:schemeClr val="accent1"/>
          </a:fillRef>
          <a:effectRef idx="1">
            <a:schemeClr val="accent1"/>
          </a:effectRef>
          <a:fontRef idx="minor">
            <a:schemeClr val="tx1"/>
          </a:fontRef>
        </p:style>
      </p:cxnSp>
      <p:pic>
        <p:nvPicPr>
          <p:cNvPr id="2" name="Imagen 1"/>
          <p:cNvPicPr>
            <a:picLocks noChangeAspect="1"/>
          </p:cNvPicPr>
          <p:nvPr/>
        </p:nvPicPr>
        <p:blipFill>
          <a:blip r:embed="rId3"/>
          <a:stretch>
            <a:fillRect/>
          </a:stretch>
        </p:blipFill>
        <p:spPr>
          <a:xfrm>
            <a:off x="6842981" y="4664930"/>
            <a:ext cx="249958" cy="32921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2986" y="1863524"/>
            <a:ext cx="8223813" cy="4340507"/>
          </a:xfrm>
        </p:spPr>
        <p:txBody>
          <a:bodyPr>
            <a:noAutofit/>
          </a:bodyPr>
          <a:lstStyle/>
          <a:p>
            <a:pPr marL="0" lvl="0" indent="0" algn="just">
              <a:buNone/>
            </a:pPr>
            <a:r>
              <a:rPr lang="es-AR" sz="2400" dirty="0" smtClean="0">
                <a:latin typeface="Arial"/>
                <a:cs typeface="Arial"/>
              </a:rPr>
              <a:t>Analizar tasa de </a:t>
            </a:r>
            <a:r>
              <a:rPr lang="es-AR" sz="2400" b="1" dirty="0" smtClean="0">
                <a:latin typeface="Arial"/>
                <a:cs typeface="Arial"/>
              </a:rPr>
              <a:t>respuesta viral </a:t>
            </a:r>
            <a:r>
              <a:rPr lang="es-AR" sz="2400" dirty="0" smtClean="0">
                <a:latin typeface="Arial"/>
                <a:cs typeface="Arial"/>
              </a:rPr>
              <a:t>sostenida (RVS). </a:t>
            </a:r>
          </a:p>
          <a:p>
            <a:pPr lvl="0" algn="just"/>
            <a:endParaRPr lang="es-AR" sz="2400" dirty="0" smtClean="0">
              <a:latin typeface="Arial"/>
              <a:cs typeface="Arial"/>
            </a:endParaRPr>
          </a:p>
          <a:p>
            <a:pPr marL="0" lvl="0" indent="0" algn="just">
              <a:buNone/>
            </a:pPr>
            <a:r>
              <a:rPr lang="es-AR" sz="2400" dirty="0" smtClean="0">
                <a:latin typeface="Arial"/>
                <a:cs typeface="Arial"/>
              </a:rPr>
              <a:t>Realizar la </a:t>
            </a:r>
            <a:r>
              <a:rPr lang="es-AR" sz="2400" b="1" dirty="0" err="1" smtClean="0">
                <a:latin typeface="Arial"/>
                <a:cs typeface="Arial"/>
              </a:rPr>
              <a:t>farmacovigilancia</a:t>
            </a:r>
            <a:endParaRPr lang="es-AR" sz="2400" dirty="0" smtClean="0">
              <a:latin typeface="Arial"/>
              <a:cs typeface="Arial"/>
            </a:endParaRPr>
          </a:p>
          <a:p>
            <a:pPr marL="0" lvl="0" indent="0" algn="just">
              <a:buNone/>
            </a:pPr>
            <a:r>
              <a:rPr lang="es-AR" sz="2400" dirty="0" smtClean="0">
                <a:latin typeface="Arial"/>
                <a:cs typeface="Arial"/>
              </a:rPr>
              <a:t>Caracterizar </a:t>
            </a:r>
            <a:r>
              <a:rPr lang="es-AR" sz="2400" b="1" dirty="0" smtClean="0">
                <a:latin typeface="Arial"/>
                <a:cs typeface="Arial"/>
              </a:rPr>
              <a:t>clínica y socio - epidemiológicamente </a:t>
            </a:r>
            <a:r>
              <a:rPr lang="es-AR" sz="2400" dirty="0" smtClean="0">
                <a:latin typeface="Arial"/>
                <a:cs typeface="Arial"/>
              </a:rPr>
              <a:t>a la cohorte de pacientes.</a:t>
            </a:r>
          </a:p>
          <a:p>
            <a:pPr lvl="0" algn="just"/>
            <a:endParaRPr lang="es-AR" sz="2400" dirty="0" smtClean="0">
              <a:latin typeface="Arial"/>
              <a:cs typeface="Arial"/>
            </a:endParaRPr>
          </a:p>
          <a:p>
            <a:pPr marL="0" indent="0" algn="just">
              <a:buNone/>
            </a:pPr>
            <a:r>
              <a:rPr lang="es-AR" sz="2400" dirty="0" smtClean="0">
                <a:latin typeface="Arial"/>
                <a:cs typeface="Arial"/>
              </a:rPr>
              <a:t>Identificar posibles factores asociados con el abandono de tratamiento y/o ausencia de respuesta viral.</a:t>
            </a:r>
            <a:endParaRPr lang="es-AR" sz="2400" dirty="0">
              <a:latin typeface="Arial"/>
              <a:cs typeface="Arial"/>
            </a:endParaRPr>
          </a:p>
        </p:txBody>
      </p:sp>
      <p:sp>
        <p:nvSpPr>
          <p:cNvPr id="7" name="Rectangle 6"/>
          <p:cNvSpPr/>
          <p:nvPr/>
        </p:nvSpPr>
        <p:spPr>
          <a:xfrm>
            <a:off x="320730" y="1025605"/>
            <a:ext cx="8366070" cy="584776"/>
          </a:xfrm>
          <a:prstGeom prst="rect">
            <a:avLst/>
          </a:prstGeom>
        </p:spPr>
        <p:txBody>
          <a:bodyPr wrap="square">
            <a:spAutoFit/>
          </a:bodyPr>
          <a:lstStyle/>
          <a:p>
            <a:pPr algn="ctr"/>
            <a:r>
              <a:rPr lang="es-AR" sz="3200" b="1" dirty="0" smtClean="0">
                <a:solidFill>
                  <a:schemeClr val="accent1"/>
                </a:solidFill>
                <a:latin typeface="Arial"/>
                <a:cs typeface="Arial"/>
              </a:rPr>
              <a:t>Objetivos específicos</a:t>
            </a:r>
            <a:endParaRPr lang="en-US" sz="3200" b="1" dirty="0"/>
          </a:p>
        </p:txBody>
      </p:sp>
      <p:pic>
        <p:nvPicPr>
          <p:cNvPr id="4" name="3 Imagen" descr="Logo-OPS.png"/>
          <p:cNvPicPr>
            <a:picLocks noChangeAspect="1"/>
          </p:cNvPicPr>
          <p:nvPr/>
        </p:nvPicPr>
        <p:blipFill>
          <a:blip r:embed="rId2"/>
          <a:stretch>
            <a:fillRect/>
          </a:stretch>
        </p:blipFill>
        <p:spPr>
          <a:xfrm>
            <a:off x="3494317" y="5885120"/>
            <a:ext cx="1654628" cy="961994"/>
          </a:xfrm>
          <a:prstGeom prst="rect">
            <a:avLst/>
          </a:prstGeom>
        </p:spPr>
      </p:pic>
      <p:cxnSp>
        <p:nvCxnSpPr>
          <p:cNvPr id="5" name="Straight Connector 4"/>
          <p:cNvCxnSpPr/>
          <p:nvPr/>
        </p:nvCxnSpPr>
        <p:spPr>
          <a:xfrm flipV="1">
            <a:off x="199901" y="1661176"/>
            <a:ext cx="8619260" cy="10605"/>
          </a:xfrm>
          <a:prstGeom prst="line">
            <a:avLst/>
          </a:prstGeom>
        </p:spPr>
        <p:style>
          <a:lnRef idx="2">
            <a:schemeClr val="accent1"/>
          </a:lnRef>
          <a:fillRef idx="0">
            <a:schemeClr val="accent1"/>
          </a:fillRef>
          <a:effectRef idx="1">
            <a:schemeClr val="accent1"/>
          </a:effectRef>
          <a:fontRef idx="minor">
            <a:schemeClr val="tx1"/>
          </a:fontRef>
        </p:style>
      </p:cxnSp>
      <p:pic>
        <p:nvPicPr>
          <p:cNvPr id="19" name="Imagen 18"/>
          <p:cNvPicPr>
            <a:picLocks noChangeAspect="1"/>
          </p:cNvPicPr>
          <p:nvPr/>
        </p:nvPicPr>
        <p:blipFill>
          <a:blip r:embed="rId3"/>
          <a:stretch>
            <a:fillRect/>
          </a:stretch>
        </p:blipFill>
        <p:spPr>
          <a:xfrm>
            <a:off x="92684" y="2755927"/>
            <a:ext cx="365792" cy="365792"/>
          </a:xfrm>
          <a:prstGeom prst="rect">
            <a:avLst/>
          </a:prstGeom>
        </p:spPr>
      </p:pic>
      <p:pic>
        <p:nvPicPr>
          <p:cNvPr id="20" name="Imagen 19"/>
          <p:cNvPicPr>
            <a:picLocks noChangeAspect="1"/>
          </p:cNvPicPr>
          <p:nvPr/>
        </p:nvPicPr>
        <p:blipFill>
          <a:blip r:embed="rId3"/>
          <a:stretch>
            <a:fillRect/>
          </a:stretch>
        </p:blipFill>
        <p:spPr>
          <a:xfrm>
            <a:off x="92684" y="1802124"/>
            <a:ext cx="456092" cy="456092"/>
          </a:xfrm>
          <a:prstGeom prst="rect">
            <a:avLst/>
          </a:prstGeom>
        </p:spPr>
      </p:pic>
      <p:pic>
        <p:nvPicPr>
          <p:cNvPr id="21" name="Imagen 20"/>
          <p:cNvPicPr>
            <a:picLocks noChangeAspect="1"/>
          </p:cNvPicPr>
          <p:nvPr/>
        </p:nvPicPr>
        <p:blipFill>
          <a:blip r:embed="rId3"/>
          <a:stretch>
            <a:fillRect/>
          </a:stretch>
        </p:blipFill>
        <p:spPr>
          <a:xfrm>
            <a:off x="92684" y="3260364"/>
            <a:ext cx="365792" cy="365792"/>
          </a:xfrm>
          <a:prstGeom prst="rect">
            <a:avLst/>
          </a:prstGeom>
        </p:spPr>
      </p:pic>
      <p:pic>
        <p:nvPicPr>
          <p:cNvPr id="22" name="Imagen 21"/>
          <p:cNvPicPr>
            <a:picLocks noChangeAspect="1"/>
          </p:cNvPicPr>
          <p:nvPr/>
        </p:nvPicPr>
        <p:blipFill>
          <a:blip r:embed="rId3"/>
          <a:stretch>
            <a:fillRect/>
          </a:stretch>
        </p:blipFill>
        <p:spPr>
          <a:xfrm>
            <a:off x="137834" y="4355208"/>
            <a:ext cx="365792" cy="36579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965" y="973460"/>
            <a:ext cx="8229600" cy="1143000"/>
          </a:xfrm>
        </p:spPr>
        <p:txBody>
          <a:bodyPr>
            <a:normAutofit/>
          </a:bodyPr>
          <a:lstStyle/>
          <a:p>
            <a:r>
              <a:rPr lang="es-AR" sz="3200" b="1" dirty="0">
                <a:solidFill>
                  <a:schemeClr val="accent1"/>
                </a:solidFill>
                <a:latin typeface="Arial" pitchFamily="34" charset="0"/>
                <a:cs typeface="Arial" pitchFamily="34" charset="0"/>
              </a:rPr>
              <a:t>Datos del </a:t>
            </a:r>
            <a:r>
              <a:rPr lang="es-AR" sz="3200" b="1" dirty="0" smtClean="0">
                <a:solidFill>
                  <a:schemeClr val="accent1"/>
                </a:solidFill>
                <a:latin typeface="Arial" pitchFamily="34" charset="0"/>
                <a:cs typeface="Arial" pitchFamily="34" charset="0"/>
              </a:rPr>
              <a:t>paciente</a:t>
            </a:r>
            <a:r>
              <a:rPr lang="es-AR" sz="3200" b="1" dirty="0">
                <a:solidFill>
                  <a:schemeClr val="accent1"/>
                </a:solidFill>
                <a:latin typeface="Arial" pitchFamily="34" charset="0"/>
                <a:cs typeface="Arial" pitchFamily="34" charset="0"/>
              </a:rPr>
              <a:t/>
            </a:r>
            <a:br>
              <a:rPr lang="es-AR" sz="3200" b="1" dirty="0">
                <a:solidFill>
                  <a:schemeClr val="accent1"/>
                </a:solidFill>
                <a:latin typeface="Arial" pitchFamily="34" charset="0"/>
                <a:cs typeface="Arial" pitchFamily="34" charset="0"/>
              </a:rPr>
            </a:br>
            <a:endParaRPr lang="es-ES" sz="3200" dirty="0"/>
          </a:p>
        </p:txBody>
      </p:sp>
      <p:cxnSp>
        <p:nvCxnSpPr>
          <p:cNvPr id="5" name="Straight Connector 4"/>
          <p:cNvCxnSpPr/>
          <p:nvPr/>
        </p:nvCxnSpPr>
        <p:spPr>
          <a:xfrm flipV="1">
            <a:off x="199901" y="1661176"/>
            <a:ext cx="8619260" cy="10605"/>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antalla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65510"/>
            <a:ext cx="9144000" cy="4764881"/>
          </a:xfrm>
          <a:prstGeom prst="rect">
            <a:avLst/>
          </a:prstGeom>
        </p:spPr>
      </p:pic>
      <p:sp>
        <p:nvSpPr>
          <p:cNvPr id="7" name="Elipse 6"/>
          <p:cNvSpPr/>
          <p:nvPr/>
        </p:nvSpPr>
        <p:spPr>
          <a:xfrm>
            <a:off x="358816" y="1842935"/>
            <a:ext cx="1458410" cy="740780"/>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524691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965" y="973460"/>
            <a:ext cx="8229600" cy="1143000"/>
          </a:xfrm>
        </p:spPr>
        <p:txBody>
          <a:bodyPr>
            <a:normAutofit/>
          </a:bodyPr>
          <a:lstStyle/>
          <a:p>
            <a:r>
              <a:rPr lang="es-AR" sz="3200" b="1" dirty="0" smtClean="0">
                <a:solidFill>
                  <a:schemeClr val="accent1"/>
                </a:solidFill>
                <a:latin typeface="Arial" pitchFamily="34" charset="0"/>
                <a:cs typeface="Arial" pitchFamily="34" charset="0"/>
              </a:rPr>
              <a:t>Seguimiento informatizado</a:t>
            </a:r>
            <a:r>
              <a:rPr lang="es-AR" sz="3200" b="1" dirty="0">
                <a:solidFill>
                  <a:schemeClr val="accent1"/>
                </a:solidFill>
                <a:latin typeface="Arial" pitchFamily="34" charset="0"/>
                <a:cs typeface="Arial" pitchFamily="34" charset="0"/>
              </a:rPr>
              <a:t/>
            </a:r>
            <a:br>
              <a:rPr lang="es-AR" sz="3200" b="1" dirty="0">
                <a:solidFill>
                  <a:schemeClr val="accent1"/>
                </a:solidFill>
                <a:latin typeface="Arial" pitchFamily="34" charset="0"/>
                <a:cs typeface="Arial" pitchFamily="34" charset="0"/>
              </a:rPr>
            </a:br>
            <a:endParaRPr lang="es-ES" sz="3200" dirty="0"/>
          </a:p>
        </p:txBody>
      </p:sp>
      <p:cxnSp>
        <p:nvCxnSpPr>
          <p:cNvPr id="5" name="Straight Connector 4"/>
          <p:cNvCxnSpPr/>
          <p:nvPr/>
        </p:nvCxnSpPr>
        <p:spPr>
          <a:xfrm flipV="1">
            <a:off x="199901" y="1661176"/>
            <a:ext cx="8619260" cy="10605"/>
          </a:xfrm>
          <a:prstGeom prst="line">
            <a:avLst/>
          </a:prstGeom>
        </p:spPr>
        <p:style>
          <a:lnRef idx="2">
            <a:schemeClr val="accent1"/>
          </a:lnRef>
          <a:fillRef idx="0">
            <a:schemeClr val="accent1"/>
          </a:fillRef>
          <a:effectRef idx="1">
            <a:schemeClr val="accent1"/>
          </a:effectRef>
          <a:fontRef idx="minor">
            <a:schemeClr val="tx1"/>
          </a:fontRef>
        </p:style>
      </p:cxnSp>
      <p:sp>
        <p:nvSpPr>
          <p:cNvPr id="6" name="CuadroTexto 1"/>
          <p:cNvSpPr txBox="1"/>
          <p:nvPr/>
        </p:nvSpPr>
        <p:spPr>
          <a:xfrm>
            <a:off x="1767663" y="1762517"/>
            <a:ext cx="5482897"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AR" sz="2000" b="1" dirty="0" smtClean="0">
                <a:solidFill>
                  <a:schemeClr val="tx1"/>
                </a:solidFill>
              </a:rPr>
              <a:t>Cohorte de </a:t>
            </a:r>
            <a:r>
              <a:rPr lang="es-AR" sz="2000" b="1" dirty="0" err="1" smtClean="0">
                <a:solidFill>
                  <a:schemeClr val="tx1"/>
                </a:solidFill>
              </a:rPr>
              <a:t>Hiper</a:t>
            </a:r>
            <a:r>
              <a:rPr lang="es-AR" sz="2000" b="1" dirty="0" smtClean="0">
                <a:solidFill>
                  <a:schemeClr val="tx1"/>
                </a:solidFill>
              </a:rPr>
              <a:t> urgentes: 1068</a:t>
            </a:r>
            <a:endParaRPr lang="es-AR" sz="2000" b="1" dirty="0">
              <a:solidFill>
                <a:schemeClr val="tx1"/>
              </a:solidFill>
            </a:endParaRPr>
          </a:p>
        </p:txBody>
      </p:sp>
      <p:sp>
        <p:nvSpPr>
          <p:cNvPr id="7" name="6 CuadroTexto"/>
          <p:cNvSpPr txBox="1"/>
          <p:nvPr/>
        </p:nvSpPr>
        <p:spPr>
          <a:xfrm>
            <a:off x="1773534" y="2283418"/>
            <a:ext cx="2047194"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AR" dirty="0" smtClean="0"/>
              <a:t>376 pacientes: </a:t>
            </a:r>
          </a:p>
          <a:p>
            <a:pPr algn="ctr"/>
            <a:r>
              <a:rPr lang="es-AR" dirty="0" smtClean="0"/>
              <a:t>12 semanas</a:t>
            </a:r>
            <a:endParaRPr lang="es-AR" dirty="0"/>
          </a:p>
        </p:txBody>
      </p:sp>
      <p:sp>
        <p:nvSpPr>
          <p:cNvPr id="9" name="8 CuadroTexto"/>
          <p:cNvSpPr txBox="1"/>
          <p:nvPr/>
        </p:nvSpPr>
        <p:spPr>
          <a:xfrm>
            <a:off x="5305602" y="5289233"/>
            <a:ext cx="1524000"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AR" b="1" dirty="0" smtClean="0">
                <a:solidFill>
                  <a:schemeClr val="tx1"/>
                </a:solidFill>
              </a:rPr>
              <a:t>411  c/datos de RVS</a:t>
            </a:r>
            <a:endParaRPr lang="es-AR" b="1" dirty="0">
              <a:solidFill>
                <a:schemeClr val="tx1"/>
              </a:solidFill>
            </a:endParaRPr>
          </a:p>
        </p:txBody>
      </p:sp>
      <p:sp>
        <p:nvSpPr>
          <p:cNvPr id="11" name="10 CuadroTexto"/>
          <p:cNvSpPr txBox="1"/>
          <p:nvPr/>
        </p:nvSpPr>
        <p:spPr>
          <a:xfrm>
            <a:off x="5112547" y="2260334"/>
            <a:ext cx="2099909"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AR" dirty="0" smtClean="0"/>
              <a:t>692 pacientes: </a:t>
            </a:r>
          </a:p>
          <a:p>
            <a:pPr algn="ctr"/>
            <a:r>
              <a:rPr lang="es-AR" dirty="0" smtClean="0"/>
              <a:t>24 semanas</a:t>
            </a:r>
            <a:endParaRPr lang="es-AR" dirty="0"/>
          </a:p>
        </p:txBody>
      </p:sp>
      <p:sp>
        <p:nvSpPr>
          <p:cNvPr id="12" name="11 Flecha derecha"/>
          <p:cNvSpPr/>
          <p:nvPr/>
        </p:nvSpPr>
        <p:spPr>
          <a:xfrm>
            <a:off x="1403891" y="3857111"/>
            <a:ext cx="6640945" cy="5172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cxnSp>
        <p:nvCxnSpPr>
          <p:cNvPr id="14" name="13 Conector recto"/>
          <p:cNvCxnSpPr/>
          <p:nvPr/>
        </p:nvCxnSpPr>
        <p:spPr>
          <a:xfrm rot="5400000">
            <a:off x="1145273" y="4115729"/>
            <a:ext cx="517236" cy="0"/>
          </a:xfrm>
          <a:prstGeom prst="line">
            <a:avLst/>
          </a:prstGeom>
          <a:ln>
            <a:solidFill>
              <a:srgbClr val="FF00FF"/>
            </a:solidFill>
          </a:ln>
        </p:spPr>
        <p:style>
          <a:lnRef idx="2">
            <a:schemeClr val="accent1"/>
          </a:lnRef>
          <a:fillRef idx="0">
            <a:schemeClr val="accent1"/>
          </a:fillRef>
          <a:effectRef idx="1">
            <a:schemeClr val="accent1"/>
          </a:effectRef>
          <a:fontRef idx="minor">
            <a:schemeClr val="tx1"/>
          </a:fontRef>
        </p:style>
      </p:cxnSp>
      <p:cxnSp>
        <p:nvCxnSpPr>
          <p:cNvPr id="15" name="14 Conector recto"/>
          <p:cNvCxnSpPr/>
          <p:nvPr/>
        </p:nvCxnSpPr>
        <p:spPr>
          <a:xfrm rot="5400000">
            <a:off x="2575908" y="4115729"/>
            <a:ext cx="517236" cy="0"/>
          </a:xfrm>
          <a:prstGeom prst="line">
            <a:avLst/>
          </a:prstGeom>
          <a:ln>
            <a:solidFill>
              <a:srgbClr val="FF00FF"/>
            </a:solidFill>
          </a:ln>
        </p:spPr>
        <p:style>
          <a:lnRef idx="2">
            <a:schemeClr val="accent1"/>
          </a:lnRef>
          <a:fillRef idx="0">
            <a:schemeClr val="accent1"/>
          </a:fillRef>
          <a:effectRef idx="1">
            <a:schemeClr val="accent1"/>
          </a:effectRef>
          <a:fontRef idx="minor">
            <a:schemeClr val="tx1"/>
          </a:fontRef>
        </p:style>
      </p:cxnSp>
      <p:sp>
        <p:nvSpPr>
          <p:cNvPr id="16" name="15 CuadroTexto"/>
          <p:cNvSpPr txBox="1"/>
          <p:nvPr/>
        </p:nvSpPr>
        <p:spPr>
          <a:xfrm>
            <a:off x="714442" y="3256761"/>
            <a:ext cx="1385698" cy="523220"/>
          </a:xfrm>
          <a:prstGeom prst="rect">
            <a:avLst/>
          </a:prstGeom>
          <a:noFill/>
        </p:spPr>
        <p:txBody>
          <a:bodyPr wrap="square" rtlCol="0">
            <a:spAutoFit/>
          </a:bodyPr>
          <a:lstStyle/>
          <a:p>
            <a:pPr algn="ctr"/>
            <a:r>
              <a:rPr lang="es-AR" sz="1400" dirty="0" smtClean="0"/>
              <a:t>marzo/abril 2016</a:t>
            </a:r>
            <a:endParaRPr lang="es-AR" sz="1400" dirty="0"/>
          </a:p>
        </p:txBody>
      </p:sp>
      <p:sp>
        <p:nvSpPr>
          <p:cNvPr id="17" name="16 CuadroTexto"/>
          <p:cNvSpPr txBox="1"/>
          <p:nvPr/>
        </p:nvSpPr>
        <p:spPr>
          <a:xfrm>
            <a:off x="2141677" y="3256761"/>
            <a:ext cx="1385698" cy="523220"/>
          </a:xfrm>
          <a:prstGeom prst="rect">
            <a:avLst/>
          </a:prstGeom>
          <a:noFill/>
        </p:spPr>
        <p:txBody>
          <a:bodyPr wrap="square" rtlCol="0">
            <a:spAutoFit/>
          </a:bodyPr>
          <a:lstStyle/>
          <a:p>
            <a:pPr algn="ctr"/>
            <a:r>
              <a:rPr lang="es-AR" sz="1400" dirty="0" smtClean="0"/>
              <a:t>junio/julio </a:t>
            </a:r>
          </a:p>
          <a:p>
            <a:pPr algn="ctr"/>
            <a:r>
              <a:rPr lang="es-AR" sz="1400" dirty="0" smtClean="0"/>
              <a:t>2016</a:t>
            </a:r>
            <a:endParaRPr lang="es-AR" sz="1400" dirty="0"/>
          </a:p>
        </p:txBody>
      </p:sp>
      <p:cxnSp>
        <p:nvCxnSpPr>
          <p:cNvPr id="18" name="17 Conector recto"/>
          <p:cNvCxnSpPr/>
          <p:nvPr/>
        </p:nvCxnSpPr>
        <p:spPr>
          <a:xfrm rot="5400000">
            <a:off x="4053754" y="4115729"/>
            <a:ext cx="517236" cy="0"/>
          </a:xfrm>
          <a:prstGeom prst="line">
            <a:avLst/>
          </a:prstGeom>
          <a:ln>
            <a:solidFill>
              <a:srgbClr val="FF00FF"/>
            </a:solidFill>
          </a:ln>
        </p:spPr>
        <p:style>
          <a:lnRef idx="2">
            <a:schemeClr val="accent1"/>
          </a:lnRef>
          <a:fillRef idx="0">
            <a:schemeClr val="accent1"/>
          </a:fillRef>
          <a:effectRef idx="1">
            <a:schemeClr val="accent1"/>
          </a:effectRef>
          <a:fontRef idx="minor">
            <a:schemeClr val="tx1"/>
          </a:fontRef>
        </p:style>
      </p:cxnSp>
      <p:sp>
        <p:nvSpPr>
          <p:cNvPr id="19" name="18 CuadroTexto"/>
          <p:cNvSpPr txBox="1"/>
          <p:nvPr/>
        </p:nvSpPr>
        <p:spPr>
          <a:xfrm>
            <a:off x="3630471" y="3250767"/>
            <a:ext cx="1385698" cy="523220"/>
          </a:xfrm>
          <a:prstGeom prst="rect">
            <a:avLst/>
          </a:prstGeom>
          <a:noFill/>
        </p:spPr>
        <p:txBody>
          <a:bodyPr wrap="square" rtlCol="0">
            <a:spAutoFit/>
          </a:bodyPr>
          <a:lstStyle/>
          <a:p>
            <a:pPr algn="ctr"/>
            <a:r>
              <a:rPr lang="es-AR" sz="1400" dirty="0" err="1" smtClean="0"/>
              <a:t>sept</a:t>
            </a:r>
            <a:r>
              <a:rPr lang="es-AR" sz="1400" dirty="0" smtClean="0"/>
              <a:t>/</a:t>
            </a:r>
            <a:r>
              <a:rPr lang="es-AR" sz="1400" dirty="0" err="1" smtClean="0"/>
              <a:t>oct</a:t>
            </a:r>
            <a:r>
              <a:rPr lang="es-AR" sz="1400" dirty="0" smtClean="0"/>
              <a:t> </a:t>
            </a:r>
          </a:p>
          <a:p>
            <a:pPr algn="ctr"/>
            <a:r>
              <a:rPr lang="es-AR" sz="1400" dirty="0" smtClean="0"/>
              <a:t>2016</a:t>
            </a:r>
            <a:endParaRPr lang="es-AR" sz="1400" dirty="0"/>
          </a:p>
        </p:txBody>
      </p:sp>
      <p:sp>
        <p:nvSpPr>
          <p:cNvPr id="21" name="20 CuadroTexto"/>
          <p:cNvSpPr txBox="1"/>
          <p:nvPr/>
        </p:nvSpPr>
        <p:spPr>
          <a:xfrm>
            <a:off x="3458168" y="4410496"/>
            <a:ext cx="1851320"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AR" sz="1400" dirty="0" smtClean="0"/>
              <a:t>RVS (12S)</a:t>
            </a:r>
          </a:p>
          <a:p>
            <a:pPr algn="ctr"/>
            <a:endParaRPr lang="es-AR" sz="1400" dirty="0" smtClean="0"/>
          </a:p>
          <a:p>
            <a:pPr algn="ctr"/>
            <a:r>
              <a:rPr lang="es-AR" sz="1400" dirty="0" smtClean="0"/>
              <a:t>Fin Tratamiento (24S)</a:t>
            </a:r>
            <a:endParaRPr lang="es-AR" sz="1400" dirty="0"/>
          </a:p>
        </p:txBody>
      </p:sp>
      <p:sp>
        <p:nvSpPr>
          <p:cNvPr id="23" name="20 CuadroTexto"/>
          <p:cNvSpPr txBox="1"/>
          <p:nvPr/>
        </p:nvSpPr>
        <p:spPr>
          <a:xfrm>
            <a:off x="2273248" y="4399373"/>
            <a:ext cx="1100054"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AR" sz="1400" dirty="0" smtClean="0"/>
              <a:t>Fin </a:t>
            </a:r>
          </a:p>
          <a:p>
            <a:pPr algn="ctr"/>
            <a:r>
              <a:rPr lang="es-AR" sz="1400" dirty="0" smtClean="0"/>
              <a:t>Tratamiento (12S)</a:t>
            </a:r>
            <a:endParaRPr lang="es-AR" sz="1400" dirty="0"/>
          </a:p>
        </p:txBody>
      </p:sp>
      <p:cxnSp>
        <p:nvCxnSpPr>
          <p:cNvPr id="25" name="17 Conector recto"/>
          <p:cNvCxnSpPr/>
          <p:nvPr/>
        </p:nvCxnSpPr>
        <p:spPr>
          <a:xfrm rot="5400000">
            <a:off x="5656469" y="4115729"/>
            <a:ext cx="517236" cy="0"/>
          </a:xfrm>
          <a:prstGeom prst="line">
            <a:avLst/>
          </a:prstGeom>
          <a:ln>
            <a:solidFill>
              <a:srgbClr val="FF00FF"/>
            </a:solidFill>
          </a:ln>
        </p:spPr>
        <p:style>
          <a:lnRef idx="2">
            <a:schemeClr val="accent1"/>
          </a:lnRef>
          <a:fillRef idx="0">
            <a:schemeClr val="accent1"/>
          </a:fillRef>
          <a:effectRef idx="1">
            <a:schemeClr val="accent1"/>
          </a:effectRef>
          <a:fontRef idx="minor">
            <a:schemeClr val="tx1"/>
          </a:fontRef>
        </p:style>
      </p:cxnSp>
      <p:sp>
        <p:nvSpPr>
          <p:cNvPr id="26" name="18 CuadroTexto"/>
          <p:cNvSpPr txBox="1"/>
          <p:nvPr/>
        </p:nvSpPr>
        <p:spPr>
          <a:xfrm>
            <a:off x="5222238" y="3250767"/>
            <a:ext cx="1385698" cy="523220"/>
          </a:xfrm>
          <a:prstGeom prst="rect">
            <a:avLst/>
          </a:prstGeom>
          <a:noFill/>
        </p:spPr>
        <p:txBody>
          <a:bodyPr wrap="square" rtlCol="0">
            <a:spAutoFit/>
          </a:bodyPr>
          <a:lstStyle/>
          <a:p>
            <a:pPr algn="ctr"/>
            <a:r>
              <a:rPr lang="es-AR" sz="1400" dirty="0" smtClean="0"/>
              <a:t>dic/enero </a:t>
            </a:r>
          </a:p>
          <a:p>
            <a:pPr algn="ctr"/>
            <a:r>
              <a:rPr lang="es-AR" sz="1400" dirty="0" smtClean="0"/>
              <a:t>2016-7</a:t>
            </a:r>
            <a:endParaRPr lang="es-AR" sz="1400" dirty="0"/>
          </a:p>
        </p:txBody>
      </p:sp>
      <p:sp>
        <p:nvSpPr>
          <p:cNvPr id="27" name="20 CuadroTexto"/>
          <p:cNvSpPr txBox="1"/>
          <p:nvPr/>
        </p:nvSpPr>
        <p:spPr>
          <a:xfrm>
            <a:off x="5375282" y="4497331"/>
            <a:ext cx="1116657"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AR" sz="1400" dirty="0" smtClean="0"/>
              <a:t>RVS (24S)</a:t>
            </a:r>
          </a:p>
        </p:txBody>
      </p:sp>
      <p:sp>
        <p:nvSpPr>
          <p:cNvPr id="28" name="8 CuadroTexto"/>
          <p:cNvSpPr txBox="1"/>
          <p:nvPr/>
        </p:nvSpPr>
        <p:spPr>
          <a:xfrm>
            <a:off x="1651777" y="5289233"/>
            <a:ext cx="1875597"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AR" b="1" dirty="0" smtClean="0">
                <a:solidFill>
                  <a:schemeClr val="tx1"/>
                </a:solidFill>
              </a:rPr>
              <a:t>907 finalizados con CV (RFT)</a:t>
            </a:r>
            <a:endParaRPr lang="es-AR" b="1" dirty="0">
              <a:solidFill>
                <a:schemeClr val="tx1"/>
              </a:solidFill>
            </a:endParaRPr>
          </a:p>
        </p:txBody>
      </p:sp>
      <p:sp>
        <p:nvSpPr>
          <p:cNvPr id="3" name="Rectángulo 2"/>
          <p:cNvSpPr/>
          <p:nvPr/>
        </p:nvSpPr>
        <p:spPr>
          <a:xfrm>
            <a:off x="3141797" y="6075637"/>
            <a:ext cx="236304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AR" b="1" dirty="0" smtClean="0">
                <a:latin typeface="Calibri" panose="020F0502020204030204" pitchFamily="34" charset="0"/>
                <a:cs typeface="Calibri" panose="020F0502020204030204" pitchFamily="34" charset="0"/>
              </a:rPr>
              <a:t>Establecimientos:114</a:t>
            </a:r>
            <a:endParaRPr lang="es-AR" b="1" dirty="0">
              <a:latin typeface="Calibri" panose="020F0502020204030204" pitchFamily="34" charset="0"/>
              <a:cs typeface="Calibri" panose="020F0502020204030204" pitchFamily="34" charset="0"/>
            </a:endParaRPr>
          </a:p>
          <a:p>
            <a:r>
              <a:rPr lang="es-AR" b="1" dirty="0">
                <a:latin typeface="Calibri" panose="020F0502020204030204" pitchFamily="34" charset="0"/>
                <a:cs typeface="Calibri" panose="020F0502020204030204" pitchFamily="34" charset="0"/>
              </a:rPr>
              <a:t>Médicos: 173</a:t>
            </a:r>
            <a:endParaRPr lang="es-AR" b="1" i="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107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6" grpId="0"/>
      <p:bldP spid="17" grpId="0"/>
      <p:bldP spid="19" grpId="0"/>
      <p:bldP spid="21" grpId="0" animBg="1"/>
      <p:bldP spid="23" grpId="0" animBg="1"/>
      <p:bldP spid="26" grpId="0"/>
      <p:bldP spid="27" grpId="0" animBg="1"/>
      <p:bldP spid="28"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965" y="973460"/>
            <a:ext cx="8229600" cy="1143000"/>
          </a:xfrm>
        </p:spPr>
        <p:txBody>
          <a:bodyPr>
            <a:normAutofit/>
          </a:bodyPr>
          <a:lstStyle/>
          <a:p>
            <a:r>
              <a:rPr lang="es-AR" sz="3200" b="1" dirty="0" smtClean="0">
                <a:solidFill>
                  <a:schemeClr val="accent1"/>
                </a:solidFill>
                <a:latin typeface="Arial" pitchFamily="34" charset="0"/>
                <a:cs typeface="Arial" pitchFamily="34" charset="0"/>
              </a:rPr>
              <a:t>Seguimiento informatizado</a:t>
            </a:r>
            <a:r>
              <a:rPr lang="es-AR" sz="3200" b="1" dirty="0">
                <a:solidFill>
                  <a:schemeClr val="accent1"/>
                </a:solidFill>
                <a:latin typeface="Arial" pitchFamily="34" charset="0"/>
                <a:cs typeface="Arial" pitchFamily="34" charset="0"/>
              </a:rPr>
              <a:t/>
            </a:r>
            <a:br>
              <a:rPr lang="es-AR" sz="3200" b="1" dirty="0">
                <a:solidFill>
                  <a:schemeClr val="accent1"/>
                </a:solidFill>
                <a:latin typeface="Arial" pitchFamily="34" charset="0"/>
                <a:cs typeface="Arial" pitchFamily="34" charset="0"/>
              </a:rPr>
            </a:br>
            <a:endParaRPr lang="es-ES" sz="3200" dirty="0"/>
          </a:p>
        </p:txBody>
      </p:sp>
      <p:cxnSp>
        <p:nvCxnSpPr>
          <p:cNvPr id="5" name="Straight Connector 4"/>
          <p:cNvCxnSpPr/>
          <p:nvPr/>
        </p:nvCxnSpPr>
        <p:spPr>
          <a:xfrm flipV="1">
            <a:off x="199901" y="1550344"/>
            <a:ext cx="8619260" cy="10605"/>
          </a:xfrm>
          <a:prstGeom prst="line">
            <a:avLst/>
          </a:prstGeom>
        </p:spPr>
        <p:style>
          <a:lnRef idx="2">
            <a:schemeClr val="accent1"/>
          </a:lnRef>
          <a:fillRef idx="0">
            <a:schemeClr val="accent1"/>
          </a:fillRef>
          <a:effectRef idx="1">
            <a:schemeClr val="accent1"/>
          </a:effectRef>
          <a:fontRef idx="minor">
            <a:schemeClr val="tx1"/>
          </a:fontRef>
        </p:style>
      </p:cxnSp>
      <p:sp>
        <p:nvSpPr>
          <p:cNvPr id="6" name="CuadroTexto 1"/>
          <p:cNvSpPr txBox="1"/>
          <p:nvPr/>
        </p:nvSpPr>
        <p:spPr>
          <a:xfrm>
            <a:off x="1767663" y="1623977"/>
            <a:ext cx="5482897"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AR" sz="2000" b="1" dirty="0" smtClean="0">
                <a:solidFill>
                  <a:schemeClr val="tx1"/>
                </a:solidFill>
              </a:rPr>
              <a:t>Cohorte de </a:t>
            </a:r>
            <a:r>
              <a:rPr lang="es-AR" sz="2000" b="1" dirty="0" err="1" smtClean="0">
                <a:solidFill>
                  <a:schemeClr val="tx1"/>
                </a:solidFill>
              </a:rPr>
              <a:t>Hiper</a:t>
            </a:r>
            <a:r>
              <a:rPr lang="es-AR" sz="2000" b="1" dirty="0" smtClean="0">
                <a:solidFill>
                  <a:schemeClr val="tx1"/>
                </a:solidFill>
              </a:rPr>
              <a:t> urgentes: 1068</a:t>
            </a:r>
            <a:endParaRPr lang="es-AR" sz="2000" b="1" dirty="0">
              <a:solidFill>
                <a:schemeClr val="tx1"/>
              </a:solidFill>
            </a:endParaRPr>
          </a:p>
        </p:txBody>
      </p:sp>
      <p:graphicFrame>
        <p:nvGraphicFramePr>
          <p:cNvPr id="3" name="Chart 2"/>
          <p:cNvGraphicFramePr/>
          <p:nvPr>
            <p:extLst>
              <p:ext uri="{D42A27DB-BD31-4B8C-83A1-F6EECF244321}">
                <p14:modId xmlns:p14="http://schemas.microsoft.com/office/powerpoint/2010/main" val="2593567418"/>
              </p:ext>
            </p:extLst>
          </p:nvPr>
        </p:nvGraphicFramePr>
        <p:xfrm>
          <a:off x="1447366" y="2155472"/>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6 CuadroTexto"/>
          <p:cNvSpPr txBox="1"/>
          <p:nvPr/>
        </p:nvSpPr>
        <p:spPr>
          <a:xfrm>
            <a:off x="3014540" y="2869242"/>
            <a:ext cx="981626" cy="338554"/>
          </a:xfrm>
          <a:prstGeom prst="rect">
            <a:avLst/>
          </a:prstGeom>
          <a:noFill/>
        </p:spPr>
        <p:txBody>
          <a:bodyPr wrap="square" rtlCol="0">
            <a:spAutoFit/>
          </a:bodyPr>
          <a:lstStyle/>
          <a:p>
            <a:pPr algn="ctr"/>
            <a:r>
              <a:rPr lang="es-AR" sz="1600" dirty="0" smtClean="0">
                <a:latin typeface="Arial Black" pitchFamily="34" charset="0"/>
              </a:rPr>
              <a:t>84.9%</a:t>
            </a:r>
            <a:endParaRPr lang="es-AR" sz="1600" dirty="0">
              <a:latin typeface="Arial Black" pitchFamily="34" charset="0"/>
            </a:endParaRPr>
          </a:p>
        </p:txBody>
      </p:sp>
      <p:sp>
        <p:nvSpPr>
          <p:cNvPr id="8" name="7 CuadroTexto"/>
          <p:cNvSpPr txBox="1"/>
          <p:nvPr/>
        </p:nvSpPr>
        <p:spPr>
          <a:xfrm>
            <a:off x="3980742" y="4037506"/>
            <a:ext cx="877449" cy="338554"/>
          </a:xfrm>
          <a:prstGeom prst="rect">
            <a:avLst/>
          </a:prstGeom>
          <a:noFill/>
        </p:spPr>
        <p:txBody>
          <a:bodyPr wrap="square" rtlCol="0">
            <a:spAutoFit/>
          </a:bodyPr>
          <a:lstStyle/>
          <a:p>
            <a:pPr algn="ctr"/>
            <a:r>
              <a:rPr lang="es-AR" sz="1600" dirty="0" smtClean="0">
                <a:latin typeface="Arial Black" pitchFamily="34" charset="0"/>
              </a:rPr>
              <a:t>38,4%</a:t>
            </a:r>
            <a:endParaRPr lang="es-AR" sz="1600" dirty="0">
              <a:latin typeface="Arial Black" pitchFamily="34" charset="0"/>
            </a:endParaRPr>
          </a:p>
        </p:txBody>
      </p:sp>
      <p:sp>
        <p:nvSpPr>
          <p:cNvPr id="9" name="6 CuadroTexto"/>
          <p:cNvSpPr txBox="1"/>
          <p:nvPr/>
        </p:nvSpPr>
        <p:spPr>
          <a:xfrm>
            <a:off x="4858191" y="4538246"/>
            <a:ext cx="1006764"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AR" sz="1600" dirty="0" smtClean="0">
                <a:latin typeface="Arial Black" pitchFamily="34" charset="0"/>
              </a:rPr>
              <a:t>15.1%</a:t>
            </a:r>
            <a:endParaRPr lang="es-AR" sz="1600" dirty="0">
              <a:latin typeface="Arial Black" pitchFamily="34" charset="0"/>
            </a:endParaRPr>
          </a:p>
        </p:txBody>
      </p:sp>
    </p:spTree>
    <p:extLst>
      <p:ext uri="{BB962C8B-B14F-4D97-AF65-F5344CB8AC3E}">
        <p14:creationId xmlns:p14="http://schemas.microsoft.com/office/powerpoint/2010/main" val="4196269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965" y="973460"/>
            <a:ext cx="8229600" cy="650517"/>
          </a:xfrm>
        </p:spPr>
        <p:txBody>
          <a:bodyPr>
            <a:normAutofit/>
          </a:bodyPr>
          <a:lstStyle/>
          <a:p>
            <a:r>
              <a:rPr lang="es-AR" sz="3200" b="1" dirty="0" smtClean="0">
                <a:solidFill>
                  <a:schemeClr val="accent1"/>
                </a:solidFill>
                <a:latin typeface="Arial" pitchFamily="34" charset="0"/>
                <a:cs typeface="Arial" pitchFamily="34" charset="0"/>
              </a:rPr>
              <a:t>Pacientes </a:t>
            </a:r>
            <a:r>
              <a:rPr lang="es-AR" sz="3200" b="1" dirty="0" err="1" smtClean="0">
                <a:solidFill>
                  <a:schemeClr val="accent1"/>
                </a:solidFill>
                <a:latin typeface="Arial" pitchFamily="34" charset="0"/>
                <a:cs typeface="Arial" pitchFamily="34" charset="0"/>
              </a:rPr>
              <a:t>Hiperurgentes</a:t>
            </a:r>
            <a:r>
              <a:rPr lang="es-AR" sz="3200" b="1" dirty="0" smtClean="0">
                <a:solidFill>
                  <a:schemeClr val="accent1"/>
                </a:solidFill>
                <a:latin typeface="Arial" pitchFamily="34" charset="0"/>
                <a:cs typeface="Arial" pitchFamily="34" charset="0"/>
              </a:rPr>
              <a:t> </a:t>
            </a:r>
            <a:r>
              <a:rPr lang="es-AR" sz="1800" b="1" dirty="0" smtClean="0">
                <a:solidFill>
                  <a:schemeClr val="accent1"/>
                </a:solidFill>
                <a:latin typeface="Arial" pitchFamily="34" charset="0"/>
                <a:cs typeface="Arial" pitchFamily="34" charset="0"/>
              </a:rPr>
              <a:t>(n: 1068)</a:t>
            </a:r>
            <a:endParaRPr lang="es-ES" sz="3200" dirty="0"/>
          </a:p>
        </p:txBody>
      </p:sp>
      <p:cxnSp>
        <p:nvCxnSpPr>
          <p:cNvPr id="5" name="Straight Connector 4"/>
          <p:cNvCxnSpPr/>
          <p:nvPr/>
        </p:nvCxnSpPr>
        <p:spPr>
          <a:xfrm flipV="1">
            <a:off x="199901" y="1550344"/>
            <a:ext cx="8619260" cy="10605"/>
          </a:xfrm>
          <a:prstGeom prst="line">
            <a:avLst/>
          </a:prstGeom>
        </p:spPr>
        <p:style>
          <a:lnRef idx="2">
            <a:schemeClr val="accent1"/>
          </a:lnRef>
          <a:fillRef idx="0">
            <a:schemeClr val="accent1"/>
          </a:fillRef>
          <a:effectRef idx="1">
            <a:schemeClr val="accent1"/>
          </a:effectRef>
          <a:fontRef idx="minor">
            <a:schemeClr val="tx1"/>
          </a:fontRef>
        </p:style>
      </p:cxnSp>
      <p:sp>
        <p:nvSpPr>
          <p:cNvPr id="6" name="CuadroTexto 1"/>
          <p:cNvSpPr txBox="1"/>
          <p:nvPr/>
        </p:nvSpPr>
        <p:spPr>
          <a:xfrm>
            <a:off x="1256145" y="1623977"/>
            <a:ext cx="6287221"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AR" sz="2000" b="1" dirty="0" smtClean="0">
                <a:solidFill>
                  <a:schemeClr val="tx1"/>
                </a:solidFill>
              </a:rPr>
              <a:t>Datos demográficos</a:t>
            </a:r>
            <a:endParaRPr lang="es-AR" sz="2000" b="1" dirty="0">
              <a:solidFill>
                <a:schemeClr val="tx1"/>
              </a:solidFill>
            </a:endParaRPr>
          </a:p>
        </p:txBody>
      </p:sp>
      <p:graphicFrame>
        <p:nvGraphicFramePr>
          <p:cNvPr id="11" name="10 Gráfico"/>
          <p:cNvGraphicFramePr/>
          <p:nvPr>
            <p:extLst>
              <p:ext uri="{D42A27DB-BD31-4B8C-83A1-F6EECF244321}">
                <p14:modId xmlns:p14="http://schemas.microsoft.com/office/powerpoint/2010/main" val="504908501"/>
              </p:ext>
            </p:extLst>
          </p:nvPr>
        </p:nvGraphicFramePr>
        <p:xfrm>
          <a:off x="1447366" y="211646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7 CuadroTexto"/>
          <p:cNvSpPr txBox="1"/>
          <p:nvPr/>
        </p:nvSpPr>
        <p:spPr>
          <a:xfrm>
            <a:off x="2576650" y="3528637"/>
            <a:ext cx="539008" cy="338554"/>
          </a:xfrm>
          <a:prstGeom prst="rect">
            <a:avLst/>
          </a:prstGeom>
          <a:noFill/>
        </p:spPr>
        <p:txBody>
          <a:bodyPr wrap="square" rtlCol="0">
            <a:spAutoFit/>
          </a:bodyPr>
          <a:lstStyle/>
          <a:p>
            <a:r>
              <a:rPr lang="es-AR" sz="1600" dirty="0" smtClean="0"/>
              <a:t>63%</a:t>
            </a:r>
            <a:endParaRPr lang="es-AR" sz="1600" dirty="0"/>
          </a:p>
        </p:txBody>
      </p:sp>
      <p:sp>
        <p:nvSpPr>
          <p:cNvPr id="9" name="8 CuadroTexto"/>
          <p:cNvSpPr txBox="1"/>
          <p:nvPr/>
        </p:nvSpPr>
        <p:spPr>
          <a:xfrm>
            <a:off x="3134176" y="4359778"/>
            <a:ext cx="535708" cy="338554"/>
          </a:xfrm>
          <a:prstGeom prst="rect">
            <a:avLst/>
          </a:prstGeom>
          <a:noFill/>
        </p:spPr>
        <p:txBody>
          <a:bodyPr wrap="square" rtlCol="0">
            <a:spAutoFit/>
          </a:bodyPr>
          <a:lstStyle/>
          <a:p>
            <a:pPr algn="ctr"/>
            <a:r>
              <a:rPr lang="es-AR" sz="1600" dirty="0" smtClean="0"/>
              <a:t>37%</a:t>
            </a:r>
            <a:endParaRPr lang="es-AR" sz="1600" dirty="0"/>
          </a:p>
        </p:txBody>
      </p:sp>
      <p:sp>
        <p:nvSpPr>
          <p:cNvPr id="10" name="9 CuadroTexto"/>
          <p:cNvSpPr txBox="1"/>
          <p:nvPr/>
        </p:nvSpPr>
        <p:spPr>
          <a:xfrm>
            <a:off x="4531915" y="3805717"/>
            <a:ext cx="517236" cy="369332"/>
          </a:xfrm>
          <a:prstGeom prst="rect">
            <a:avLst/>
          </a:prstGeom>
          <a:noFill/>
        </p:spPr>
        <p:txBody>
          <a:bodyPr wrap="square" rtlCol="0">
            <a:spAutoFit/>
          </a:bodyPr>
          <a:lstStyle/>
          <a:p>
            <a:pPr algn="ctr"/>
            <a:r>
              <a:rPr lang="es-AR" dirty="0" smtClean="0"/>
              <a:t>54</a:t>
            </a:r>
            <a:endParaRPr lang="es-AR" dirty="0"/>
          </a:p>
        </p:txBody>
      </p:sp>
      <p:sp>
        <p:nvSpPr>
          <p:cNvPr id="3" name="TextBox 2"/>
          <p:cNvSpPr txBox="1"/>
          <p:nvPr/>
        </p:nvSpPr>
        <p:spPr>
          <a:xfrm>
            <a:off x="2364336" y="5404550"/>
            <a:ext cx="819206" cy="369332"/>
          </a:xfrm>
          <a:prstGeom prst="rect">
            <a:avLst/>
          </a:prstGeom>
          <a:noFill/>
        </p:spPr>
        <p:txBody>
          <a:bodyPr wrap="square" rtlCol="0">
            <a:spAutoFit/>
          </a:bodyPr>
          <a:lstStyle/>
          <a:p>
            <a:pPr algn="ctr"/>
            <a:r>
              <a:rPr lang="en-US" dirty="0" smtClean="0"/>
              <a:t>673</a:t>
            </a:r>
            <a:endParaRPr lang="en-US" dirty="0"/>
          </a:p>
        </p:txBody>
      </p:sp>
      <p:sp>
        <p:nvSpPr>
          <p:cNvPr id="12" name="TextBox 11"/>
          <p:cNvSpPr txBox="1"/>
          <p:nvPr/>
        </p:nvSpPr>
        <p:spPr>
          <a:xfrm>
            <a:off x="2951238" y="5404550"/>
            <a:ext cx="819206" cy="369332"/>
          </a:xfrm>
          <a:prstGeom prst="rect">
            <a:avLst/>
          </a:prstGeom>
          <a:noFill/>
        </p:spPr>
        <p:txBody>
          <a:bodyPr wrap="square" rtlCol="0">
            <a:spAutoFit/>
          </a:bodyPr>
          <a:lstStyle/>
          <a:p>
            <a:pPr algn="ctr"/>
            <a:r>
              <a:rPr lang="en-US" dirty="0" smtClean="0"/>
              <a:t>395</a:t>
            </a:r>
            <a:endParaRPr lang="en-US" dirty="0"/>
          </a:p>
        </p:txBody>
      </p:sp>
    </p:spTree>
    <p:extLst>
      <p:ext uri="{BB962C8B-B14F-4D97-AF65-F5344CB8AC3E}">
        <p14:creationId xmlns:p14="http://schemas.microsoft.com/office/powerpoint/2010/main" val="4196269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99901" y="1550344"/>
            <a:ext cx="8619260" cy="10605"/>
          </a:xfrm>
          <a:prstGeom prst="line">
            <a:avLst/>
          </a:prstGeom>
        </p:spPr>
        <p:style>
          <a:lnRef idx="2">
            <a:schemeClr val="accent1"/>
          </a:lnRef>
          <a:fillRef idx="0">
            <a:schemeClr val="accent1"/>
          </a:fillRef>
          <a:effectRef idx="1">
            <a:schemeClr val="accent1"/>
          </a:effectRef>
          <a:fontRef idx="minor">
            <a:schemeClr val="tx1"/>
          </a:fontRef>
        </p:style>
      </p:cxnSp>
      <p:sp>
        <p:nvSpPr>
          <p:cNvPr id="6" name="CuadroTexto 1"/>
          <p:cNvSpPr txBox="1"/>
          <p:nvPr/>
        </p:nvSpPr>
        <p:spPr>
          <a:xfrm>
            <a:off x="1256145" y="1623977"/>
            <a:ext cx="6287221"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AR" sz="2000" b="1" dirty="0" smtClean="0">
                <a:solidFill>
                  <a:schemeClr val="tx1"/>
                </a:solidFill>
              </a:rPr>
              <a:t>Factores de riesgo en pacientes con RVS</a:t>
            </a:r>
            <a:endParaRPr lang="es-AR" sz="2000" b="1" dirty="0">
              <a:solidFill>
                <a:schemeClr val="tx1"/>
              </a:solidFill>
            </a:endParaRPr>
          </a:p>
        </p:txBody>
      </p:sp>
      <p:graphicFrame>
        <p:nvGraphicFramePr>
          <p:cNvPr id="7" name="6 Gráfico"/>
          <p:cNvGraphicFramePr/>
          <p:nvPr>
            <p:extLst>
              <p:ext uri="{D42A27DB-BD31-4B8C-83A1-F6EECF244321}">
                <p14:modId xmlns:p14="http://schemas.microsoft.com/office/powerpoint/2010/main" val="385484627"/>
              </p:ext>
            </p:extLst>
          </p:nvPr>
        </p:nvGraphicFramePr>
        <p:xfrm>
          <a:off x="1256144" y="2116460"/>
          <a:ext cx="6287221"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7 CuadroTexto"/>
          <p:cNvSpPr txBox="1"/>
          <p:nvPr/>
        </p:nvSpPr>
        <p:spPr>
          <a:xfrm>
            <a:off x="4648726" y="4021232"/>
            <a:ext cx="581890" cy="338554"/>
          </a:xfrm>
          <a:prstGeom prst="rect">
            <a:avLst/>
          </a:prstGeom>
          <a:noFill/>
        </p:spPr>
        <p:txBody>
          <a:bodyPr wrap="square" rtlCol="0">
            <a:spAutoFit/>
          </a:bodyPr>
          <a:lstStyle/>
          <a:p>
            <a:r>
              <a:rPr lang="es-AR" sz="1600" dirty="0" smtClean="0"/>
              <a:t>21%</a:t>
            </a:r>
            <a:endParaRPr lang="es-AR" sz="1600" dirty="0"/>
          </a:p>
        </p:txBody>
      </p:sp>
      <p:sp>
        <p:nvSpPr>
          <p:cNvPr id="9" name="8 CuadroTexto"/>
          <p:cNvSpPr txBox="1"/>
          <p:nvPr/>
        </p:nvSpPr>
        <p:spPr>
          <a:xfrm>
            <a:off x="4692050" y="3361876"/>
            <a:ext cx="646543" cy="338554"/>
          </a:xfrm>
          <a:prstGeom prst="rect">
            <a:avLst/>
          </a:prstGeom>
          <a:noFill/>
        </p:spPr>
        <p:txBody>
          <a:bodyPr wrap="square" rtlCol="0">
            <a:spAutoFit/>
          </a:bodyPr>
          <a:lstStyle/>
          <a:p>
            <a:r>
              <a:rPr lang="es-AR" sz="1600" dirty="0" smtClean="0"/>
              <a:t>22%</a:t>
            </a:r>
            <a:endParaRPr lang="es-AR" sz="1600" dirty="0"/>
          </a:p>
        </p:txBody>
      </p:sp>
      <p:sp>
        <p:nvSpPr>
          <p:cNvPr id="10" name="9 CuadroTexto"/>
          <p:cNvSpPr txBox="1"/>
          <p:nvPr/>
        </p:nvSpPr>
        <p:spPr>
          <a:xfrm>
            <a:off x="4164187" y="5046372"/>
            <a:ext cx="609599" cy="338554"/>
          </a:xfrm>
          <a:prstGeom prst="rect">
            <a:avLst/>
          </a:prstGeom>
          <a:noFill/>
        </p:spPr>
        <p:txBody>
          <a:bodyPr wrap="square" rtlCol="0">
            <a:spAutoFit/>
          </a:bodyPr>
          <a:lstStyle/>
          <a:p>
            <a:r>
              <a:rPr lang="es-AR" sz="1600" dirty="0" smtClean="0"/>
              <a:t>8%</a:t>
            </a:r>
            <a:endParaRPr lang="es-AR" sz="1600" dirty="0"/>
          </a:p>
        </p:txBody>
      </p:sp>
      <p:sp>
        <p:nvSpPr>
          <p:cNvPr id="11" name="10 CuadroTexto"/>
          <p:cNvSpPr txBox="1"/>
          <p:nvPr/>
        </p:nvSpPr>
        <p:spPr>
          <a:xfrm>
            <a:off x="5049949" y="2794832"/>
            <a:ext cx="577288" cy="338554"/>
          </a:xfrm>
          <a:prstGeom prst="rect">
            <a:avLst/>
          </a:prstGeom>
          <a:noFill/>
        </p:spPr>
        <p:txBody>
          <a:bodyPr wrap="square" rtlCol="0">
            <a:spAutoFit/>
          </a:bodyPr>
          <a:lstStyle/>
          <a:p>
            <a:r>
              <a:rPr lang="es-AR" sz="1600" dirty="0" smtClean="0"/>
              <a:t>37%</a:t>
            </a:r>
            <a:endParaRPr lang="es-AR" sz="1600" dirty="0"/>
          </a:p>
        </p:txBody>
      </p:sp>
      <p:sp>
        <p:nvSpPr>
          <p:cNvPr id="12" name="11 CuadroTexto"/>
          <p:cNvSpPr txBox="1"/>
          <p:nvPr/>
        </p:nvSpPr>
        <p:spPr>
          <a:xfrm>
            <a:off x="4618122" y="4575249"/>
            <a:ext cx="581890" cy="338554"/>
          </a:xfrm>
          <a:prstGeom prst="rect">
            <a:avLst/>
          </a:prstGeom>
          <a:noFill/>
        </p:spPr>
        <p:txBody>
          <a:bodyPr wrap="square" rtlCol="0">
            <a:spAutoFit/>
          </a:bodyPr>
          <a:lstStyle/>
          <a:p>
            <a:r>
              <a:rPr lang="es-AR" sz="1600" dirty="0" smtClean="0"/>
              <a:t>22%</a:t>
            </a:r>
            <a:endParaRPr lang="es-AR" sz="1600" dirty="0"/>
          </a:p>
        </p:txBody>
      </p:sp>
      <p:sp>
        <p:nvSpPr>
          <p:cNvPr id="14" name="1 Título"/>
          <p:cNvSpPr>
            <a:spLocks noGrp="1"/>
          </p:cNvSpPr>
          <p:nvPr>
            <p:ph type="title"/>
          </p:nvPr>
        </p:nvSpPr>
        <p:spPr>
          <a:xfrm>
            <a:off x="381965" y="973460"/>
            <a:ext cx="8229600" cy="650517"/>
          </a:xfrm>
        </p:spPr>
        <p:txBody>
          <a:bodyPr>
            <a:normAutofit/>
          </a:bodyPr>
          <a:lstStyle/>
          <a:p>
            <a:r>
              <a:rPr lang="es-AR" sz="3200" b="1" dirty="0" smtClean="0">
                <a:solidFill>
                  <a:schemeClr val="accent1"/>
                </a:solidFill>
                <a:latin typeface="Arial" pitchFamily="34" charset="0"/>
                <a:cs typeface="Arial" pitchFamily="34" charset="0"/>
              </a:rPr>
              <a:t>Pacientes con RVS </a:t>
            </a:r>
            <a:r>
              <a:rPr lang="es-AR" sz="1800" b="1" dirty="0" smtClean="0">
                <a:solidFill>
                  <a:schemeClr val="accent1"/>
                </a:solidFill>
                <a:latin typeface="Arial" pitchFamily="34" charset="0"/>
                <a:cs typeface="Arial" pitchFamily="34" charset="0"/>
              </a:rPr>
              <a:t>(n: 411)</a:t>
            </a:r>
            <a:endParaRPr lang="es-ES" sz="3200" dirty="0"/>
          </a:p>
        </p:txBody>
      </p:sp>
    </p:spTree>
    <p:extLst>
      <p:ext uri="{BB962C8B-B14F-4D97-AF65-F5344CB8AC3E}">
        <p14:creationId xmlns:p14="http://schemas.microsoft.com/office/powerpoint/2010/main" val="4196269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629149895"/>
              </p:ext>
            </p:extLst>
          </p:nvPr>
        </p:nvGraphicFramePr>
        <p:xfrm>
          <a:off x="1447366" y="2155472"/>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6 CuadroTexto"/>
          <p:cNvSpPr txBox="1"/>
          <p:nvPr/>
        </p:nvSpPr>
        <p:spPr>
          <a:xfrm>
            <a:off x="3306623" y="4813567"/>
            <a:ext cx="729673" cy="338554"/>
          </a:xfrm>
          <a:prstGeom prst="rect">
            <a:avLst/>
          </a:prstGeom>
          <a:noFill/>
        </p:spPr>
        <p:txBody>
          <a:bodyPr wrap="square" rtlCol="0">
            <a:spAutoFit/>
          </a:bodyPr>
          <a:lstStyle/>
          <a:p>
            <a:pPr algn="ctr"/>
            <a:r>
              <a:rPr lang="es-AR" sz="1600" dirty="0" smtClean="0">
                <a:latin typeface="Arial Black" pitchFamily="34" charset="0"/>
              </a:rPr>
              <a:t>14%</a:t>
            </a:r>
            <a:endParaRPr lang="es-AR" sz="1600" dirty="0">
              <a:latin typeface="Arial Black" pitchFamily="34" charset="0"/>
            </a:endParaRPr>
          </a:p>
        </p:txBody>
      </p:sp>
      <p:sp>
        <p:nvSpPr>
          <p:cNvPr id="8" name="7 CuadroTexto"/>
          <p:cNvSpPr txBox="1"/>
          <p:nvPr/>
        </p:nvSpPr>
        <p:spPr>
          <a:xfrm>
            <a:off x="4248729" y="5032053"/>
            <a:ext cx="877449" cy="338554"/>
          </a:xfrm>
          <a:prstGeom prst="rect">
            <a:avLst/>
          </a:prstGeom>
          <a:noFill/>
        </p:spPr>
        <p:txBody>
          <a:bodyPr wrap="square" rtlCol="0">
            <a:spAutoFit/>
          </a:bodyPr>
          <a:lstStyle/>
          <a:p>
            <a:pPr algn="ctr"/>
            <a:r>
              <a:rPr lang="es-AR" sz="1600" dirty="0" smtClean="0">
                <a:latin typeface="Arial Black" pitchFamily="34" charset="0"/>
              </a:rPr>
              <a:t>7.7%</a:t>
            </a:r>
            <a:endParaRPr lang="es-AR" sz="1600" dirty="0">
              <a:latin typeface="Arial Black" pitchFamily="34" charset="0"/>
            </a:endParaRPr>
          </a:p>
        </p:txBody>
      </p:sp>
      <p:sp>
        <p:nvSpPr>
          <p:cNvPr id="9" name="6 CuadroTexto"/>
          <p:cNvSpPr txBox="1"/>
          <p:nvPr/>
        </p:nvSpPr>
        <p:spPr>
          <a:xfrm>
            <a:off x="5200071" y="4964372"/>
            <a:ext cx="1006764"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AR" sz="1600" dirty="0" smtClean="0">
                <a:latin typeface="Arial Black" pitchFamily="34" charset="0"/>
              </a:rPr>
              <a:t>13%</a:t>
            </a:r>
            <a:endParaRPr lang="es-AR" sz="1600" dirty="0">
              <a:latin typeface="Arial Black" pitchFamily="34" charset="0"/>
            </a:endParaRPr>
          </a:p>
        </p:txBody>
      </p:sp>
      <p:sp>
        <p:nvSpPr>
          <p:cNvPr id="10" name="TextBox 9"/>
          <p:cNvSpPr txBox="1"/>
          <p:nvPr/>
        </p:nvSpPr>
        <p:spPr>
          <a:xfrm>
            <a:off x="3257082" y="5310500"/>
            <a:ext cx="819206" cy="369332"/>
          </a:xfrm>
          <a:prstGeom prst="rect">
            <a:avLst/>
          </a:prstGeom>
          <a:noFill/>
        </p:spPr>
        <p:txBody>
          <a:bodyPr wrap="square" rtlCol="0">
            <a:spAutoFit/>
          </a:bodyPr>
          <a:lstStyle/>
          <a:p>
            <a:pPr algn="ctr"/>
            <a:r>
              <a:rPr lang="en-US" dirty="0" smtClean="0"/>
              <a:t>61</a:t>
            </a:r>
            <a:endParaRPr lang="en-US" dirty="0"/>
          </a:p>
        </p:txBody>
      </p:sp>
      <p:sp>
        <p:nvSpPr>
          <p:cNvPr id="11" name="TextBox 10"/>
          <p:cNvSpPr txBox="1"/>
          <p:nvPr/>
        </p:nvSpPr>
        <p:spPr>
          <a:xfrm>
            <a:off x="4267155" y="5315283"/>
            <a:ext cx="819206" cy="369332"/>
          </a:xfrm>
          <a:prstGeom prst="rect">
            <a:avLst/>
          </a:prstGeom>
          <a:noFill/>
        </p:spPr>
        <p:txBody>
          <a:bodyPr wrap="square" rtlCol="0">
            <a:spAutoFit/>
          </a:bodyPr>
          <a:lstStyle/>
          <a:p>
            <a:pPr algn="ctr"/>
            <a:r>
              <a:rPr lang="en-US" dirty="0" smtClean="0"/>
              <a:t>32</a:t>
            </a:r>
            <a:endParaRPr lang="en-US" dirty="0"/>
          </a:p>
        </p:txBody>
      </p:sp>
      <p:sp>
        <p:nvSpPr>
          <p:cNvPr id="12" name="TextBox 11"/>
          <p:cNvSpPr txBox="1"/>
          <p:nvPr/>
        </p:nvSpPr>
        <p:spPr>
          <a:xfrm>
            <a:off x="5291907" y="5303982"/>
            <a:ext cx="819206" cy="369332"/>
          </a:xfrm>
          <a:prstGeom prst="rect">
            <a:avLst/>
          </a:prstGeom>
          <a:noFill/>
        </p:spPr>
        <p:txBody>
          <a:bodyPr wrap="square" rtlCol="0">
            <a:spAutoFit/>
          </a:bodyPr>
          <a:lstStyle/>
          <a:p>
            <a:pPr algn="ctr"/>
            <a:r>
              <a:rPr lang="en-US" dirty="0" smtClean="0"/>
              <a:t>53</a:t>
            </a:r>
            <a:endParaRPr lang="en-US" dirty="0"/>
          </a:p>
        </p:txBody>
      </p:sp>
      <p:cxnSp>
        <p:nvCxnSpPr>
          <p:cNvPr id="14" name="Straight Connector 4"/>
          <p:cNvCxnSpPr/>
          <p:nvPr/>
        </p:nvCxnSpPr>
        <p:spPr>
          <a:xfrm flipV="1">
            <a:off x="199901" y="1550344"/>
            <a:ext cx="8619260" cy="10605"/>
          </a:xfrm>
          <a:prstGeom prst="line">
            <a:avLst/>
          </a:prstGeom>
        </p:spPr>
        <p:style>
          <a:lnRef idx="2">
            <a:schemeClr val="accent1"/>
          </a:lnRef>
          <a:fillRef idx="0">
            <a:schemeClr val="accent1"/>
          </a:fillRef>
          <a:effectRef idx="1">
            <a:schemeClr val="accent1"/>
          </a:effectRef>
          <a:fontRef idx="minor">
            <a:schemeClr val="tx1"/>
          </a:fontRef>
        </p:style>
      </p:cxnSp>
      <p:sp>
        <p:nvSpPr>
          <p:cNvPr id="15" name="CuadroTexto 1"/>
          <p:cNvSpPr txBox="1"/>
          <p:nvPr/>
        </p:nvSpPr>
        <p:spPr>
          <a:xfrm>
            <a:off x="1256145" y="1623977"/>
            <a:ext cx="6287221"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AR" sz="2000" b="1" dirty="0" smtClean="0">
                <a:solidFill>
                  <a:schemeClr val="tx1"/>
                </a:solidFill>
              </a:rPr>
              <a:t>Características basales (1) </a:t>
            </a:r>
            <a:endParaRPr lang="es-AR" sz="2000" b="1" dirty="0">
              <a:solidFill>
                <a:schemeClr val="tx1"/>
              </a:solidFill>
            </a:endParaRPr>
          </a:p>
        </p:txBody>
      </p:sp>
      <p:sp>
        <p:nvSpPr>
          <p:cNvPr id="16" name="1 Título"/>
          <p:cNvSpPr>
            <a:spLocks noGrp="1"/>
          </p:cNvSpPr>
          <p:nvPr>
            <p:ph type="title"/>
          </p:nvPr>
        </p:nvSpPr>
        <p:spPr>
          <a:xfrm>
            <a:off x="381965" y="973460"/>
            <a:ext cx="8229600" cy="650517"/>
          </a:xfrm>
        </p:spPr>
        <p:txBody>
          <a:bodyPr>
            <a:normAutofit/>
          </a:bodyPr>
          <a:lstStyle/>
          <a:p>
            <a:r>
              <a:rPr lang="es-AR" sz="3200" b="1" dirty="0" smtClean="0">
                <a:solidFill>
                  <a:schemeClr val="accent1"/>
                </a:solidFill>
                <a:latin typeface="Arial" pitchFamily="34" charset="0"/>
                <a:cs typeface="Arial" pitchFamily="34" charset="0"/>
              </a:rPr>
              <a:t>Pacientes con RVS </a:t>
            </a:r>
            <a:r>
              <a:rPr lang="es-AR" sz="1800" b="1" dirty="0" smtClean="0">
                <a:solidFill>
                  <a:schemeClr val="accent1"/>
                </a:solidFill>
                <a:latin typeface="Arial" pitchFamily="34" charset="0"/>
                <a:cs typeface="Arial" pitchFamily="34" charset="0"/>
              </a:rPr>
              <a:t>(n: 411)</a:t>
            </a:r>
            <a:endParaRPr lang="es-ES" sz="3200" dirty="0"/>
          </a:p>
        </p:txBody>
      </p:sp>
    </p:spTree>
    <p:extLst>
      <p:ext uri="{BB962C8B-B14F-4D97-AF65-F5344CB8AC3E}">
        <p14:creationId xmlns:p14="http://schemas.microsoft.com/office/powerpoint/2010/main" val="4196269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Gráfico"/>
          <p:cNvGraphicFramePr/>
          <p:nvPr>
            <p:extLst>
              <p:ext uri="{D42A27DB-BD31-4B8C-83A1-F6EECF244321}">
                <p14:modId xmlns:p14="http://schemas.microsoft.com/office/powerpoint/2010/main" val="3115110212"/>
              </p:ext>
            </p:extLst>
          </p:nvPr>
        </p:nvGraphicFramePr>
        <p:xfrm>
          <a:off x="507999" y="2116460"/>
          <a:ext cx="7786255" cy="4208311"/>
        </p:xfrm>
        <a:graphic>
          <a:graphicData uri="http://schemas.openxmlformats.org/drawingml/2006/chart">
            <c:chart xmlns:c="http://schemas.openxmlformats.org/drawingml/2006/chart" xmlns:r="http://schemas.openxmlformats.org/officeDocument/2006/relationships" r:id="rId3"/>
          </a:graphicData>
        </a:graphic>
      </p:graphicFrame>
      <p:sp>
        <p:nvSpPr>
          <p:cNvPr id="11" name="10 CuadroTexto"/>
          <p:cNvSpPr txBox="1"/>
          <p:nvPr/>
        </p:nvSpPr>
        <p:spPr>
          <a:xfrm>
            <a:off x="1086831" y="5345858"/>
            <a:ext cx="1047008" cy="307777"/>
          </a:xfrm>
          <a:prstGeom prst="rect">
            <a:avLst/>
          </a:prstGeom>
          <a:noFill/>
        </p:spPr>
        <p:txBody>
          <a:bodyPr wrap="square" rtlCol="0">
            <a:spAutoFit/>
          </a:bodyPr>
          <a:lstStyle/>
          <a:p>
            <a:pPr algn="ctr"/>
            <a:r>
              <a:rPr lang="es-AR" sz="1400" b="1" dirty="0" smtClean="0"/>
              <a:t>Privado</a:t>
            </a:r>
            <a:endParaRPr lang="es-AR" sz="1400" b="1" dirty="0"/>
          </a:p>
        </p:txBody>
      </p:sp>
      <p:sp>
        <p:nvSpPr>
          <p:cNvPr id="12" name="11 CuadroTexto"/>
          <p:cNvSpPr txBox="1"/>
          <p:nvPr/>
        </p:nvSpPr>
        <p:spPr>
          <a:xfrm>
            <a:off x="1710576" y="5355094"/>
            <a:ext cx="1047008" cy="307777"/>
          </a:xfrm>
          <a:prstGeom prst="rect">
            <a:avLst/>
          </a:prstGeom>
          <a:noFill/>
        </p:spPr>
        <p:txBody>
          <a:bodyPr wrap="square" rtlCol="0">
            <a:spAutoFit/>
          </a:bodyPr>
          <a:lstStyle/>
          <a:p>
            <a:pPr algn="ctr"/>
            <a:r>
              <a:rPr lang="es-AR" sz="1400" b="1" dirty="0" smtClean="0"/>
              <a:t>Público</a:t>
            </a:r>
            <a:endParaRPr lang="es-AR" sz="1400" b="1" dirty="0"/>
          </a:p>
        </p:txBody>
      </p:sp>
      <p:sp>
        <p:nvSpPr>
          <p:cNvPr id="14" name="13 CuadroTexto"/>
          <p:cNvSpPr txBox="1"/>
          <p:nvPr/>
        </p:nvSpPr>
        <p:spPr>
          <a:xfrm>
            <a:off x="2719669" y="5370403"/>
            <a:ext cx="1047008" cy="276999"/>
          </a:xfrm>
          <a:prstGeom prst="rect">
            <a:avLst/>
          </a:prstGeom>
          <a:noFill/>
        </p:spPr>
        <p:txBody>
          <a:bodyPr wrap="square" rtlCol="0">
            <a:spAutoFit/>
          </a:bodyPr>
          <a:lstStyle/>
          <a:p>
            <a:pPr algn="ctr"/>
            <a:r>
              <a:rPr lang="es-AR" sz="1200" b="1" dirty="0" err="1" smtClean="0"/>
              <a:t>Analf</a:t>
            </a:r>
            <a:r>
              <a:rPr lang="es-AR" sz="1200" b="1" dirty="0" smtClean="0"/>
              <a:t>.</a:t>
            </a:r>
            <a:endParaRPr lang="es-AR" sz="1200" b="1" dirty="0"/>
          </a:p>
        </p:txBody>
      </p:sp>
      <p:sp>
        <p:nvSpPr>
          <p:cNvPr id="15" name="14 CuadroTexto"/>
          <p:cNvSpPr txBox="1"/>
          <p:nvPr/>
        </p:nvSpPr>
        <p:spPr>
          <a:xfrm>
            <a:off x="3167255" y="5342268"/>
            <a:ext cx="1273109" cy="307777"/>
          </a:xfrm>
          <a:prstGeom prst="rect">
            <a:avLst/>
          </a:prstGeom>
          <a:noFill/>
        </p:spPr>
        <p:txBody>
          <a:bodyPr wrap="square" rtlCol="0">
            <a:spAutoFit/>
          </a:bodyPr>
          <a:lstStyle/>
          <a:p>
            <a:pPr algn="ctr"/>
            <a:r>
              <a:rPr lang="es-AR" sz="1400" b="1" dirty="0" err="1" smtClean="0"/>
              <a:t>Sec</a:t>
            </a:r>
            <a:endParaRPr lang="es-AR" sz="1400" b="1" dirty="0"/>
          </a:p>
        </p:txBody>
      </p:sp>
      <p:sp>
        <p:nvSpPr>
          <p:cNvPr id="16" name="15 CuadroTexto"/>
          <p:cNvSpPr txBox="1"/>
          <p:nvPr/>
        </p:nvSpPr>
        <p:spPr>
          <a:xfrm>
            <a:off x="6323620" y="5370403"/>
            <a:ext cx="1047008" cy="276999"/>
          </a:xfrm>
          <a:prstGeom prst="rect">
            <a:avLst/>
          </a:prstGeom>
          <a:noFill/>
        </p:spPr>
        <p:txBody>
          <a:bodyPr wrap="square" rtlCol="0">
            <a:spAutoFit/>
          </a:bodyPr>
          <a:lstStyle/>
          <a:p>
            <a:pPr algn="ctr"/>
            <a:r>
              <a:rPr lang="es-AR" sz="1200" b="1" dirty="0" smtClean="0"/>
              <a:t>CABA</a:t>
            </a:r>
            <a:endParaRPr lang="es-AR" sz="1200" b="1" dirty="0"/>
          </a:p>
        </p:txBody>
      </p:sp>
      <p:sp>
        <p:nvSpPr>
          <p:cNvPr id="17" name="16 CuadroTexto"/>
          <p:cNvSpPr txBox="1"/>
          <p:nvPr/>
        </p:nvSpPr>
        <p:spPr>
          <a:xfrm>
            <a:off x="5146661" y="5390071"/>
            <a:ext cx="1047008" cy="276999"/>
          </a:xfrm>
          <a:prstGeom prst="rect">
            <a:avLst/>
          </a:prstGeom>
          <a:noFill/>
        </p:spPr>
        <p:txBody>
          <a:bodyPr wrap="square" rtlCol="0">
            <a:spAutoFit/>
          </a:bodyPr>
          <a:lstStyle/>
          <a:p>
            <a:pPr algn="ctr"/>
            <a:r>
              <a:rPr lang="es-AR" sz="1200" b="1" dirty="0" smtClean="0"/>
              <a:t>Otros</a:t>
            </a:r>
            <a:endParaRPr lang="es-AR" sz="1200" b="1" dirty="0"/>
          </a:p>
        </p:txBody>
      </p:sp>
      <p:sp>
        <p:nvSpPr>
          <p:cNvPr id="18" name="17 CuadroTexto"/>
          <p:cNvSpPr txBox="1"/>
          <p:nvPr/>
        </p:nvSpPr>
        <p:spPr>
          <a:xfrm>
            <a:off x="4698972" y="5351931"/>
            <a:ext cx="1047008" cy="338554"/>
          </a:xfrm>
          <a:prstGeom prst="rect">
            <a:avLst/>
          </a:prstGeom>
          <a:noFill/>
        </p:spPr>
        <p:txBody>
          <a:bodyPr wrap="square" rtlCol="0">
            <a:spAutoFit/>
          </a:bodyPr>
          <a:lstStyle/>
          <a:p>
            <a:pPr algn="ctr"/>
            <a:r>
              <a:rPr lang="es-AR" sz="1600" b="1" dirty="0" err="1" smtClean="0"/>
              <a:t>Arg</a:t>
            </a:r>
            <a:endParaRPr lang="es-AR" sz="1600" b="1" dirty="0"/>
          </a:p>
        </p:txBody>
      </p:sp>
      <p:sp>
        <p:nvSpPr>
          <p:cNvPr id="19" name="18 CuadroTexto"/>
          <p:cNvSpPr txBox="1"/>
          <p:nvPr/>
        </p:nvSpPr>
        <p:spPr>
          <a:xfrm>
            <a:off x="6738577" y="5361167"/>
            <a:ext cx="1047008" cy="276999"/>
          </a:xfrm>
          <a:prstGeom prst="rect">
            <a:avLst/>
          </a:prstGeom>
          <a:noFill/>
        </p:spPr>
        <p:txBody>
          <a:bodyPr wrap="square" rtlCol="0">
            <a:spAutoFit/>
          </a:bodyPr>
          <a:lstStyle/>
          <a:p>
            <a:pPr algn="ctr"/>
            <a:r>
              <a:rPr lang="es-AR" sz="1200" b="1" dirty="0" err="1" smtClean="0"/>
              <a:t>Sta</a:t>
            </a:r>
            <a:r>
              <a:rPr lang="es-AR" sz="1200" b="1" dirty="0" smtClean="0"/>
              <a:t> Fe</a:t>
            </a:r>
            <a:endParaRPr lang="es-AR" sz="1200" b="1" dirty="0"/>
          </a:p>
        </p:txBody>
      </p:sp>
      <p:sp>
        <p:nvSpPr>
          <p:cNvPr id="20" name="19 CuadroTexto"/>
          <p:cNvSpPr txBox="1"/>
          <p:nvPr/>
        </p:nvSpPr>
        <p:spPr>
          <a:xfrm>
            <a:off x="7112020" y="5361167"/>
            <a:ext cx="1047008" cy="276999"/>
          </a:xfrm>
          <a:prstGeom prst="rect">
            <a:avLst/>
          </a:prstGeom>
          <a:noFill/>
        </p:spPr>
        <p:txBody>
          <a:bodyPr wrap="square" rtlCol="0">
            <a:spAutoFit/>
          </a:bodyPr>
          <a:lstStyle/>
          <a:p>
            <a:pPr algn="ctr"/>
            <a:r>
              <a:rPr lang="es-AR" sz="1200" b="1" dirty="0" err="1" smtClean="0"/>
              <a:t>BsAs</a:t>
            </a:r>
            <a:endParaRPr lang="es-AR" sz="1200" b="1" dirty="0"/>
          </a:p>
        </p:txBody>
      </p:sp>
      <p:sp>
        <p:nvSpPr>
          <p:cNvPr id="21" name="TextBox 20"/>
          <p:cNvSpPr txBox="1"/>
          <p:nvPr/>
        </p:nvSpPr>
        <p:spPr>
          <a:xfrm>
            <a:off x="1712727" y="5071936"/>
            <a:ext cx="819206" cy="369332"/>
          </a:xfrm>
          <a:prstGeom prst="rect">
            <a:avLst/>
          </a:prstGeom>
          <a:noFill/>
        </p:spPr>
        <p:txBody>
          <a:bodyPr wrap="square" rtlCol="0">
            <a:spAutoFit/>
          </a:bodyPr>
          <a:lstStyle/>
          <a:p>
            <a:pPr algn="ctr"/>
            <a:r>
              <a:rPr lang="en-US" dirty="0" smtClean="0"/>
              <a:t>234</a:t>
            </a:r>
            <a:endParaRPr lang="en-US" dirty="0"/>
          </a:p>
        </p:txBody>
      </p:sp>
      <p:sp>
        <p:nvSpPr>
          <p:cNvPr id="22" name="TextBox 21"/>
          <p:cNvSpPr txBox="1"/>
          <p:nvPr/>
        </p:nvSpPr>
        <p:spPr>
          <a:xfrm>
            <a:off x="1284080" y="5081757"/>
            <a:ext cx="819206" cy="369332"/>
          </a:xfrm>
          <a:prstGeom prst="rect">
            <a:avLst/>
          </a:prstGeom>
          <a:noFill/>
        </p:spPr>
        <p:txBody>
          <a:bodyPr wrap="square" rtlCol="0">
            <a:spAutoFit/>
          </a:bodyPr>
          <a:lstStyle/>
          <a:p>
            <a:pPr algn="ctr"/>
            <a:r>
              <a:rPr lang="en-US" dirty="0" smtClean="0"/>
              <a:t>177</a:t>
            </a:r>
            <a:endParaRPr lang="en-US" dirty="0"/>
          </a:p>
        </p:txBody>
      </p:sp>
      <p:cxnSp>
        <p:nvCxnSpPr>
          <p:cNvPr id="24" name="Straight Connector 4"/>
          <p:cNvCxnSpPr/>
          <p:nvPr/>
        </p:nvCxnSpPr>
        <p:spPr>
          <a:xfrm flipV="1">
            <a:off x="199901" y="1550344"/>
            <a:ext cx="8619260" cy="10605"/>
          </a:xfrm>
          <a:prstGeom prst="line">
            <a:avLst/>
          </a:prstGeom>
        </p:spPr>
        <p:style>
          <a:lnRef idx="2">
            <a:schemeClr val="accent1"/>
          </a:lnRef>
          <a:fillRef idx="0">
            <a:schemeClr val="accent1"/>
          </a:fillRef>
          <a:effectRef idx="1">
            <a:schemeClr val="accent1"/>
          </a:effectRef>
          <a:fontRef idx="minor">
            <a:schemeClr val="tx1"/>
          </a:fontRef>
        </p:style>
      </p:cxnSp>
      <p:sp>
        <p:nvSpPr>
          <p:cNvPr id="25" name="CuadroTexto 1"/>
          <p:cNvSpPr txBox="1"/>
          <p:nvPr/>
        </p:nvSpPr>
        <p:spPr>
          <a:xfrm>
            <a:off x="1256145" y="1623977"/>
            <a:ext cx="6287221"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AR" sz="2000" b="1" dirty="0" smtClean="0">
                <a:solidFill>
                  <a:schemeClr val="tx1"/>
                </a:solidFill>
              </a:rPr>
              <a:t>Características basales (2)</a:t>
            </a:r>
            <a:endParaRPr lang="es-AR" sz="2000" b="1" dirty="0">
              <a:solidFill>
                <a:schemeClr val="tx1"/>
              </a:solidFill>
            </a:endParaRPr>
          </a:p>
        </p:txBody>
      </p:sp>
      <p:sp>
        <p:nvSpPr>
          <p:cNvPr id="26" name="1 Título"/>
          <p:cNvSpPr>
            <a:spLocks noGrp="1"/>
          </p:cNvSpPr>
          <p:nvPr>
            <p:ph type="title"/>
          </p:nvPr>
        </p:nvSpPr>
        <p:spPr>
          <a:xfrm>
            <a:off x="381965" y="973460"/>
            <a:ext cx="8229600" cy="650517"/>
          </a:xfrm>
        </p:spPr>
        <p:txBody>
          <a:bodyPr>
            <a:normAutofit/>
          </a:bodyPr>
          <a:lstStyle/>
          <a:p>
            <a:r>
              <a:rPr lang="es-AR" sz="3200" b="1" dirty="0" smtClean="0">
                <a:solidFill>
                  <a:schemeClr val="accent1"/>
                </a:solidFill>
                <a:latin typeface="Arial" pitchFamily="34" charset="0"/>
                <a:cs typeface="Arial" pitchFamily="34" charset="0"/>
              </a:rPr>
              <a:t>Pacientes con RVS </a:t>
            </a:r>
            <a:r>
              <a:rPr lang="es-AR" sz="1800" b="1" dirty="0" smtClean="0">
                <a:solidFill>
                  <a:schemeClr val="accent1"/>
                </a:solidFill>
                <a:latin typeface="Arial" pitchFamily="34" charset="0"/>
                <a:cs typeface="Arial" pitchFamily="34" charset="0"/>
              </a:rPr>
              <a:t>(n: 411)</a:t>
            </a:r>
            <a:endParaRPr lang="es-ES" sz="3200" dirty="0"/>
          </a:p>
        </p:txBody>
      </p:sp>
    </p:spTree>
    <p:extLst>
      <p:ext uri="{BB962C8B-B14F-4D97-AF65-F5344CB8AC3E}">
        <p14:creationId xmlns:p14="http://schemas.microsoft.com/office/powerpoint/2010/main" val="4196269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2 Marcador de contenido"/>
          <p:cNvSpPr>
            <a:spLocks noGrp="1"/>
          </p:cNvSpPr>
          <p:nvPr>
            <p:ph idx="1"/>
          </p:nvPr>
        </p:nvSpPr>
        <p:spPr>
          <a:xfrm>
            <a:off x="428624" y="2578354"/>
            <a:ext cx="8158163" cy="3232577"/>
          </a:xfrm>
        </p:spPr>
        <p:txBody>
          <a:bodyPr>
            <a:normAutofit fontScale="77500" lnSpcReduction="20000"/>
          </a:bodyPr>
          <a:lstStyle/>
          <a:p>
            <a:pPr marL="0" indent="0" algn="just" eaLnBrk="1" hangingPunct="1">
              <a:buNone/>
              <a:defRPr/>
            </a:pPr>
            <a:r>
              <a:rPr lang="es-AR" sz="2800" dirty="0" smtClean="0">
                <a:latin typeface="Arial"/>
                <a:cs typeface="Arial"/>
              </a:rPr>
              <a:t>En </a:t>
            </a:r>
            <a:r>
              <a:rPr lang="es-AR" sz="2800" b="1" dirty="0" smtClean="0">
                <a:latin typeface="Arial"/>
                <a:cs typeface="Arial"/>
              </a:rPr>
              <a:t>Argentina</a:t>
            </a:r>
            <a:r>
              <a:rPr lang="es-AR" sz="2800" dirty="0" smtClean="0">
                <a:latin typeface="Arial"/>
                <a:cs typeface="Arial"/>
              </a:rPr>
              <a:t> se aprobaron durante el año 2015 (octubre):</a:t>
            </a:r>
          </a:p>
          <a:p>
            <a:pPr marL="0" indent="0" algn="just" eaLnBrk="1" hangingPunct="1">
              <a:buNone/>
              <a:defRPr/>
            </a:pPr>
            <a:endParaRPr lang="es-AR" sz="2800" dirty="0" smtClean="0">
              <a:latin typeface="Arial"/>
              <a:cs typeface="Arial"/>
            </a:endParaRPr>
          </a:p>
          <a:p>
            <a:pPr algn="just" eaLnBrk="1" hangingPunct="1">
              <a:defRPr/>
            </a:pPr>
            <a:r>
              <a:rPr lang="es-AR" sz="2800" b="1" dirty="0" smtClean="0">
                <a:latin typeface="Arial"/>
                <a:cs typeface="Arial"/>
              </a:rPr>
              <a:t>Daclatasvir</a:t>
            </a:r>
            <a:r>
              <a:rPr lang="es-AR" sz="2800" dirty="0" smtClean="0">
                <a:latin typeface="Arial"/>
                <a:cs typeface="Arial"/>
              </a:rPr>
              <a:t>, </a:t>
            </a:r>
            <a:r>
              <a:rPr lang="es-AR" sz="2800" b="1" dirty="0" smtClean="0">
                <a:latin typeface="Arial"/>
                <a:cs typeface="Arial"/>
              </a:rPr>
              <a:t> </a:t>
            </a:r>
          </a:p>
          <a:p>
            <a:pPr algn="just">
              <a:defRPr/>
            </a:pPr>
            <a:r>
              <a:rPr lang="es-AR" sz="2800" b="1" dirty="0" smtClean="0">
                <a:latin typeface="Arial"/>
                <a:cs typeface="Arial"/>
              </a:rPr>
              <a:t>Simeprevir</a:t>
            </a:r>
            <a:r>
              <a:rPr lang="es-AR" sz="2800" dirty="0" smtClean="0">
                <a:latin typeface="Arial"/>
                <a:cs typeface="Arial"/>
              </a:rPr>
              <a:t>,  </a:t>
            </a:r>
          </a:p>
          <a:p>
            <a:pPr algn="just" eaLnBrk="1" hangingPunct="1">
              <a:defRPr/>
            </a:pPr>
            <a:r>
              <a:rPr lang="es-AR" sz="2800" b="1" dirty="0">
                <a:latin typeface="Arial"/>
                <a:cs typeface="Arial"/>
              </a:rPr>
              <a:t>S</a:t>
            </a:r>
            <a:r>
              <a:rPr lang="es-AR" sz="2800" b="1" dirty="0" smtClean="0">
                <a:latin typeface="Arial"/>
                <a:cs typeface="Arial"/>
              </a:rPr>
              <a:t>ofosbuvir</a:t>
            </a:r>
            <a:r>
              <a:rPr lang="es-AR" sz="2800" dirty="0" smtClean="0">
                <a:latin typeface="Arial"/>
                <a:cs typeface="Arial"/>
              </a:rPr>
              <a:t> y </a:t>
            </a:r>
          </a:p>
          <a:p>
            <a:pPr algn="just" eaLnBrk="1" hangingPunct="1">
              <a:defRPr/>
            </a:pPr>
            <a:r>
              <a:rPr lang="es-AR" sz="2800" b="1" dirty="0" smtClean="0">
                <a:latin typeface="Arial"/>
                <a:cs typeface="Arial"/>
              </a:rPr>
              <a:t>paritaprevir/ritonavir, ombitasvir y </a:t>
            </a:r>
            <a:r>
              <a:rPr lang="es-AR" sz="2800" b="1" dirty="0" err="1" smtClean="0">
                <a:latin typeface="Arial"/>
                <a:cs typeface="Arial"/>
              </a:rPr>
              <a:t>dasabuvir</a:t>
            </a:r>
            <a:r>
              <a:rPr lang="es-AR" sz="2800" b="1" dirty="0" smtClean="0">
                <a:latin typeface="Arial"/>
                <a:cs typeface="Arial"/>
              </a:rPr>
              <a:t>.</a:t>
            </a:r>
          </a:p>
          <a:p>
            <a:pPr marL="0" indent="0" algn="just" eaLnBrk="1" hangingPunct="1">
              <a:buNone/>
              <a:defRPr/>
            </a:pPr>
            <a:endParaRPr lang="es-AR" sz="2800" dirty="0" smtClean="0">
              <a:latin typeface="Arial"/>
              <a:cs typeface="Arial"/>
            </a:endParaRPr>
          </a:p>
          <a:p>
            <a:pPr marL="0" indent="0" algn="just">
              <a:buNone/>
              <a:defRPr/>
            </a:pPr>
            <a:r>
              <a:rPr lang="es-AR" sz="2600" dirty="0" smtClean="0">
                <a:latin typeface="Arial" panose="020B0604020202020204" pitchFamily="34" charset="0"/>
                <a:cs typeface="Arial" panose="020B0604020202020204" pitchFamily="34" charset="0"/>
              </a:rPr>
              <a:t>Actualmente aprobados </a:t>
            </a:r>
            <a:r>
              <a:rPr lang="es-AR" sz="2600" dirty="0" err="1" smtClean="0">
                <a:latin typeface="Arial" panose="020B0604020202020204" pitchFamily="34" charset="0"/>
                <a:cs typeface="Arial" panose="020B0604020202020204" pitchFamily="34" charset="0"/>
              </a:rPr>
              <a:t>Zepatier</a:t>
            </a:r>
            <a:r>
              <a:rPr lang="es-AR" sz="2600" dirty="0" smtClean="0">
                <a:latin typeface="Arial" panose="020B0604020202020204" pitchFamily="34" charset="0"/>
                <a:cs typeface="Arial" panose="020B0604020202020204" pitchFamily="34" charset="0"/>
              </a:rPr>
              <a:t>® (</a:t>
            </a:r>
            <a:r>
              <a:rPr lang="es-AR" sz="2600" dirty="0" err="1" smtClean="0">
                <a:latin typeface="Arial" panose="020B0604020202020204" pitchFamily="34" charset="0"/>
                <a:cs typeface="Arial" panose="020B0604020202020204" pitchFamily="34" charset="0"/>
              </a:rPr>
              <a:t>elbasvir</a:t>
            </a:r>
            <a:r>
              <a:rPr lang="es-AR" sz="2600" dirty="0" smtClean="0">
                <a:latin typeface="Arial" panose="020B0604020202020204" pitchFamily="34" charset="0"/>
                <a:cs typeface="Arial" panose="020B0604020202020204" pitchFamily="34" charset="0"/>
              </a:rPr>
              <a:t> - </a:t>
            </a:r>
            <a:r>
              <a:rPr lang="es-AR" sz="2600" dirty="0" err="1" smtClean="0">
                <a:latin typeface="Arial" panose="020B0604020202020204" pitchFamily="34" charset="0"/>
                <a:cs typeface="Arial" panose="020B0604020202020204" pitchFamily="34" charset="0"/>
              </a:rPr>
              <a:t>grazoprevir</a:t>
            </a:r>
            <a:r>
              <a:rPr lang="es-AR" sz="2600" dirty="0" smtClean="0">
                <a:latin typeface="Arial" panose="020B0604020202020204" pitchFamily="34" charset="0"/>
                <a:cs typeface="Arial" panose="020B0604020202020204" pitchFamily="34" charset="0"/>
              </a:rPr>
              <a:t>) y Harvoni® (</a:t>
            </a:r>
            <a:r>
              <a:rPr lang="es-AR" sz="2600" dirty="0" err="1" smtClean="0">
                <a:latin typeface="Arial" panose="020B0604020202020204" pitchFamily="34" charset="0"/>
                <a:cs typeface="Arial" panose="020B0604020202020204" pitchFamily="34" charset="0"/>
              </a:rPr>
              <a:t>sofosbuvir</a:t>
            </a:r>
            <a:r>
              <a:rPr lang="es-AR" sz="2600" dirty="0" smtClean="0">
                <a:latin typeface="Arial" panose="020B0604020202020204" pitchFamily="34" charset="0"/>
                <a:cs typeface="Arial" panose="020B0604020202020204" pitchFamily="34" charset="0"/>
              </a:rPr>
              <a:t> - </a:t>
            </a:r>
            <a:r>
              <a:rPr lang="es-AR" sz="2600" dirty="0" err="1" smtClean="0">
                <a:latin typeface="Arial" panose="020B0604020202020204" pitchFamily="34" charset="0"/>
                <a:cs typeface="Arial" panose="020B0604020202020204" pitchFamily="34" charset="0"/>
              </a:rPr>
              <a:t>ledipasvir</a:t>
            </a:r>
            <a:r>
              <a:rPr lang="es-AR" sz="2600" dirty="0" smtClean="0">
                <a:latin typeface="Arial" panose="020B0604020202020204" pitchFamily="34" charset="0"/>
                <a:cs typeface="Arial" panose="020B0604020202020204" pitchFamily="34" charset="0"/>
              </a:rPr>
              <a:t>) </a:t>
            </a:r>
            <a:r>
              <a:rPr lang="es-AR" sz="2600" dirty="0" err="1" smtClean="0">
                <a:latin typeface="Arial" panose="020B0604020202020204" pitchFamily="34" charset="0"/>
                <a:cs typeface="Arial" panose="020B0604020202020204" pitchFamily="34" charset="0"/>
              </a:rPr>
              <a:t>Epclusa</a:t>
            </a:r>
            <a:r>
              <a:rPr lang="es-AR" sz="2600" dirty="0" smtClean="0">
                <a:latin typeface="Arial" panose="020B0604020202020204" pitchFamily="34" charset="0"/>
                <a:cs typeface="Arial" panose="020B0604020202020204" pitchFamily="34" charset="0"/>
              </a:rPr>
              <a:t>® (</a:t>
            </a:r>
            <a:r>
              <a:rPr lang="es-AR" sz="2600" dirty="0" err="1" smtClean="0">
                <a:latin typeface="Arial" panose="020B0604020202020204" pitchFamily="34" charset="0"/>
                <a:cs typeface="Arial" panose="020B0604020202020204" pitchFamily="34" charset="0"/>
              </a:rPr>
              <a:t>sofosbuvir</a:t>
            </a:r>
            <a:r>
              <a:rPr lang="es-AR" sz="2600" dirty="0" smtClean="0">
                <a:latin typeface="Arial" panose="020B0604020202020204" pitchFamily="34" charset="0"/>
                <a:cs typeface="Arial" panose="020B0604020202020204" pitchFamily="34" charset="0"/>
              </a:rPr>
              <a:t> - </a:t>
            </a:r>
            <a:r>
              <a:rPr lang="es-AR" sz="2600" dirty="0" err="1" smtClean="0">
                <a:latin typeface="Arial" panose="020B0604020202020204" pitchFamily="34" charset="0"/>
                <a:cs typeface="Arial" panose="020B0604020202020204" pitchFamily="34" charset="0"/>
              </a:rPr>
              <a:t>velpatasvir</a:t>
            </a:r>
            <a:r>
              <a:rPr lang="es-AR" sz="2600" dirty="0" smtClean="0">
                <a:latin typeface="Arial" panose="020B0604020202020204" pitchFamily="34" charset="0"/>
                <a:cs typeface="Arial" panose="020B0604020202020204" pitchFamily="34" charset="0"/>
              </a:rPr>
              <a:t>)</a:t>
            </a:r>
            <a:endParaRPr lang="es-AR" sz="2600" u="sng" dirty="0" smtClean="0">
              <a:solidFill>
                <a:srgbClr val="72267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buFont typeface="Arial" charset="0"/>
              <a:buNone/>
              <a:defRPr/>
            </a:pPr>
            <a:endParaRPr lang="es-AR" sz="2000" dirty="0" smtClean="0">
              <a:latin typeface="Arial"/>
              <a:cs typeface="Arial"/>
            </a:endParaRPr>
          </a:p>
        </p:txBody>
      </p:sp>
      <p:sp>
        <p:nvSpPr>
          <p:cNvPr id="4" name="Rectangle 3"/>
          <p:cNvSpPr/>
          <p:nvPr/>
        </p:nvSpPr>
        <p:spPr>
          <a:xfrm>
            <a:off x="320730" y="1012777"/>
            <a:ext cx="8366070" cy="1200329"/>
          </a:xfrm>
          <a:prstGeom prst="rect">
            <a:avLst/>
          </a:prstGeom>
        </p:spPr>
        <p:txBody>
          <a:bodyPr wrap="square">
            <a:spAutoFit/>
          </a:bodyPr>
          <a:lstStyle/>
          <a:p>
            <a:pPr algn="ctr"/>
            <a:r>
              <a:rPr lang="es-AR" sz="3600" b="1" dirty="0" smtClean="0">
                <a:solidFill>
                  <a:schemeClr val="accent1"/>
                </a:solidFill>
                <a:latin typeface="Arial"/>
                <a:cs typeface="Arial"/>
              </a:rPr>
              <a:t>Nuevos fármacos para el tratamiento de la hepatitis C en la Argentina</a:t>
            </a:r>
            <a:endParaRPr lang="en-US" sz="3600" b="1" dirty="0"/>
          </a:p>
        </p:txBody>
      </p:sp>
      <p:cxnSp>
        <p:nvCxnSpPr>
          <p:cNvPr id="5" name="Straight Connector 4"/>
          <p:cNvCxnSpPr/>
          <p:nvPr/>
        </p:nvCxnSpPr>
        <p:spPr>
          <a:xfrm flipV="1">
            <a:off x="199901" y="2209093"/>
            <a:ext cx="8619260" cy="10605"/>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Gráfico"/>
          <p:cNvGraphicFramePr/>
          <p:nvPr/>
        </p:nvGraphicFramePr>
        <p:xfrm>
          <a:off x="507999" y="2116460"/>
          <a:ext cx="7786255"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6 CuadroTexto"/>
          <p:cNvSpPr txBox="1"/>
          <p:nvPr/>
        </p:nvSpPr>
        <p:spPr>
          <a:xfrm>
            <a:off x="1413162" y="2253672"/>
            <a:ext cx="679421" cy="369332"/>
          </a:xfrm>
          <a:prstGeom prst="rect">
            <a:avLst/>
          </a:prstGeom>
          <a:noFill/>
        </p:spPr>
        <p:txBody>
          <a:bodyPr wrap="square" rtlCol="0">
            <a:spAutoFit/>
          </a:bodyPr>
          <a:lstStyle/>
          <a:p>
            <a:pPr algn="ctr"/>
            <a:r>
              <a:rPr lang="es-AR" b="1" dirty="0" smtClean="0"/>
              <a:t>G1a</a:t>
            </a:r>
            <a:endParaRPr lang="es-AR" b="1" dirty="0"/>
          </a:p>
        </p:txBody>
      </p:sp>
      <p:sp>
        <p:nvSpPr>
          <p:cNvPr id="8" name="7 CuadroTexto"/>
          <p:cNvSpPr txBox="1"/>
          <p:nvPr/>
        </p:nvSpPr>
        <p:spPr>
          <a:xfrm>
            <a:off x="1954043" y="2738460"/>
            <a:ext cx="679421" cy="369332"/>
          </a:xfrm>
          <a:prstGeom prst="rect">
            <a:avLst/>
          </a:prstGeom>
          <a:noFill/>
        </p:spPr>
        <p:txBody>
          <a:bodyPr wrap="square" rtlCol="0">
            <a:spAutoFit/>
          </a:bodyPr>
          <a:lstStyle/>
          <a:p>
            <a:pPr algn="ctr"/>
            <a:r>
              <a:rPr lang="es-AR" b="1" dirty="0" smtClean="0"/>
              <a:t>G1b</a:t>
            </a:r>
            <a:endParaRPr lang="es-AR" b="1" dirty="0"/>
          </a:p>
        </p:txBody>
      </p:sp>
      <p:sp>
        <p:nvSpPr>
          <p:cNvPr id="9" name="8 CuadroTexto"/>
          <p:cNvSpPr txBox="1"/>
          <p:nvPr/>
        </p:nvSpPr>
        <p:spPr>
          <a:xfrm>
            <a:off x="2520980" y="4387394"/>
            <a:ext cx="679421" cy="369332"/>
          </a:xfrm>
          <a:prstGeom prst="rect">
            <a:avLst/>
          </a:prstGeom>
          <a:noFill/>
        </p:spPr>
        <p:txBody>
          <a:bodyPr wrap="square" rtlCol="0">
            <a:spAutoFit/>
          </a:bodyPr>
          <a:lstStyle/>
          <a:p>
            <a:pPr algn="ctr"/>
            <a:r>
              <a:rPr lang="es-AR" b="1" dirty="0" smtClean="0"/>
              <a:t>G3</a:t>
            </a:r>
            <a:endParaRPr lang="es-AR" b="1" dirty="0"/>
          </a:p>
        </p:txBody>
      </p:sp>
      <p:sp>
        <p:nvSpPr>
          <p:cNvPr id="11" name="10 CuadroTexto"/>
          <p:cNvSpPr txBox="1"/>
          <p:nvPr/>
        </p:nvSpPr>
        <p:spPr>
          <a:xfrm>
            <a:off x="3065925" y="4682838"/>
            <a:ext cx="679421" cy="369332"/>
          </a:xfrm>
          <a:prstGeom prst="rect">
            <a:avLst/>
          </a:prstGeom>
          <a:noFill/>
        </p:spPr>
        <p:txBody>
          <a:bodyPr wrap="square" rtlCol="0">
            <a:spAutoFit/>
          </a:bodyPr>
          <a:lstStyle/>
          <a:p>
            <a:pPr algn="ctr"/>
            <a:r>
              <a:rPr lang="es-AR" b="1" dirty="0" smtClean="0"/>
              <a:t>G2</a:t>
            </a:r>
            <a:endParaRPr lang="es-AR" b="1" dirty="0"/>
          </a:p>
        </p:txBody>
      </p:sp>
      <p:sp>
        <p:nvSpPr>
          <p:cNvPr id="12" name="11 CuadroTexto"/>
          <p:cNvSpPr txBox="1"/>
          <p:nvPr/>
        </p:nvSpPr>
        <p:spPr>
          <a:xfrm>
            <a:off x="3065925" y="5070642"/>
            <a:ext cx="679421" cy="338554"/>
          </a:xfrm>
          <a:prstGeom prst="rect">
            <a:avLst/>
          </a:prstGeom>
          <a:noFill/>
        </p:spPr>
        <p:txBody>
          <a:bodyPr wrap="square" rtlCol="0">
            <a:spAutoFit/>
          </a:bodyPr>
          <a:lstStyle/>
          <a:p>
            <a:pPr algn="ctr"/>
            <a:r>
              <a:rPr lang="es-AR" sz="1600" b="1" dirty="0" smtClean="0"/>
              <a:t>8%</a:t>
            </a:r>
            <a:endParaRPr lang="es-AR" sz="1600" b="1" dirty="0"/>
          </a:p>
        </p:txBody>
      </p:sp>
      <p:sp>
        <p:nvSpPr>
          <p:cNvPr id="13" name="12 CuadroTexto"/>
          <p:cNvSpPr txBox="1"/>
          <p:nvPr/>
        </p:nvSpPr>
        <p:spPr>
          <a:xfrm>
            <a:off x="2520980" y="5070642"/>
            <a:ext cx="679421" cy="338554"/>
          </a:xfrm>
          <a:prstGeom prst="rect">
            <a:avLst/>
          </a:prstGeom>
          <a:noFill/>
        </p:spPr>
        <p:txBody>
          <a:bodyPr wrap="square" rtlCol="0">
            <a:spAutoFit/>
          </a:bodyPr>
          <a:lstStyle/>
          <a:p>
            <a:pPr algn="ctr"/>
            <a:r>
              <a:rPr lang="es-AR" sz="1600" b="1" dirty="0" smtClean="0"/>
              <a:t>14%</a:t>
            </a:r>
            <a:endParaRPr lang="es-AR" sz="1600" b="1" dirty="0"/>
          </a:p>
        </p:txBody>
      </p:sp>
      <p:sp>
        <p:nvSpPr>
          <p:cNvPr id="14" name="13 CuadroTexto"/>
          <p:cNvSpPr txBox="1"/>
          <p:nvPr/>
        </p:nvSpPr>
        <p:spPr>
          <a:xfrm>
            <a:off x="1969924" y="5070642"/>
            <a:ext cx="679421" cy="338554"/>
          </a:xfrm>
          <a:prstGeom prst="rect">
            <a:avLst/>
          </a:prstGeom>
          <a:noFill/>
        </p:spPr>
        <p:txBody>
          <a:bodyPr wrap="square" rtlCol="0">
            <a:spAutoFit/>
          </a:bodyPr>
          <a:lstStyle/>
          <a:p>
            <a:pPr algn="ctr"/>
            <a:r>
              <a:rPr lang="es-AR" sz="1600" b="1" dirty="0" smtClean="0"/>
              <a:t>38%</a:t>
            </a:r>
            <a:endParaRPr lang="es-AR" sz="1600" b="1" dirty="0"/>
          </a:p>
        </p:txBody>
      </p:sp>
      <p:sp>
        <p:nvSpPr>
          <p:cNvPr id="15" name="14 CuadroTexto"/>
          <p:cNvSpPr txBox="1"/>
          <p:nvPr/>
        </p:nvSpPr>
        <p:spPr>
          <a:xfrm>
            <a:off x="1413162" y="5070642"/>
            <a:ext cx="679421" cy="338554"/>
          </a:xfrm>
          <a:prstGeom prst="rect">
            <a:avLst/>
          </a:prstGeom>
          <a:noFill/>
        </p:spPr>
        <p:txBody>
          <a:bodyPr wrap="square" rtlCol="0">
            <a:spAutoFit/>
          </a:bodyPr>
          <a:lstStyle/>
          <a:p>
            <a:pPr algn="ctr"/>
            <a:r>
              <a:rPr lang="es-AR" sz="1600" b="1" dirty="0" smtClean="0"/>
              <a:t>40%</a:t>
            </a:r>
            <a:endParaRPr lang="es-AR" sz="1600" b="1" dirty="0"/>
          </a:p>
        </p:txBody>
      </p:sp>
      <p:sp>
        <p:nvSpPr>
          <p:cNvPr id="16" name="15 CuadroTexto"/>
          <p:cNvSpPr txBox="1"/>
          <p:nvPr/>
        </p:nvSpPr>
        <p:spPr>
          <a:xfrm>
            <a:off x="1644072" y="4202728"/>
            <a:ext cx="834402"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AR" sz="2400" b="1" dirty="0" smtClean="0"/>
              <a:t>78%</a:t>
            </a:r>
            <a:endParaRPr lang="es-AR" sz="2400" b="1" dirty="0"/>
          </a:p>
        </p:txBody>
      </p:sp>
      <p:sp>
        <p:nvSpPr>
          <p:cNvPr id="17" name="16 CuadroTexto"/>
          <p:cNvSpPr txBox="1"/>
          <p:nvPr/>
        </p:nvSpPr>
        <p:spPr>
          <a:xfrm>
            <a:off x="6053865" y="4945962"/>
            <a:ext cx="679421" cy="338554"/>
          </a:xfrm>
          <a:prstGeom prst="rect">
            <a:avLst/>
          </a:prstGeom>
          <a:noFill/>
        </p:spPr>
        <p:txBody>
          <a:bodyPr wrap="square" rtlCol="0">
            <a:spAutoFit/>
          </a:bodyPr>
          <a:lstStyle/>
          <a:p>
            <a:pPr algn="ctr"/>
            <a:r>
              <a:rPr lang="es-AR" sz="1600" b="1" dirty="0" smtClean="0"/>
              <a:t>3.9 %</a:t>
            </a:r>
            <a:endParaRPr lang="es-AR" sz="1600" b="1" dirty="0"/>
          </a:p>
        </p:txBody>
      </p:sp>
      <p:cxnSp>
        <p:nvCxnSpPr>
          <p:cNvPr id="19" name="Straight Connector 4"/>
          <p:cNvCxnSpPr/>
          <p:nvPr/>
        </p:nvCxnSpPr>
        <p:spPr>
          <a:xfrm flipV="1">
            <a:off x="199901" y="1550344"/>
            <a:ext cx="8619260" cy="10605"/>
          </a:xfrm>
          <a:prstGeom prst="line">
            <a:avLst/>
          </a:prstGeom>
        </p:spPr>
        <p:style>
          <a:lnRef idx="2">
            <a:schemeClr val="accent1"/>
          </a:lnRef>
          <a:fillRef idx="0">
            <a:schemeClr val="accent1"/>
          </a:fillRef>
          <a:effectRef idx="1">
            <a:schemeClr val="accent1"/>
          </a:effectRef>
          <a:fontRef idx="minor">
            <a:schemeClr val="tx1"/>
          </a:fontRef>
        </p:style>
      </p:cxnSp>
      <p:sp>
        <p:nvSpPr>
          <p:cNvPr id="20" name="CuadroTexto 1"/>
          <p:cNvSpPr txBox="1"/>
          <p:nvPr/>
        </p:nvSpPr>
        <p:spPr>
          <a:xfrm>
            <a:off x="1256145" y="1623977"/>
            <a:ext cx="6287221"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AR" sz="2000" b="1" dirty="0" smtClean="0">
                <a:solidFill>
                  <a:schemeClr val="tx1"/>
                </a:solidFill>
              </a:rPr>
              <a:t>Características basales (3)</a:t>
            </a:r>
            <a:endParaRPr lang="es-AR" sz="2000" b="1" dirty="0">
              <a:solidFill>
                <a:schemeClr val="tx1"/>
              </a:solidFill>
            </a:endParaRPr>
          </a:p>
        </p:txBody>
      </p:sp>
      <p:sp>
        <p:nvSpPr>
          <p:cNvPr id="21" name="1 Título"/>
          <p:cNvSpPr>
            <a:spLocks noGrp="1"/>
          </p:cNvSpPr>
          <p:nvPr>
            <p:ph type="title"/>
          </p:nvPr>
        </p:nvSpPr>
        <p:spPr>
          <a:xfrm>
            <a:off x="381965" y="973460"/>
            <a:ext cx="8229600" cy="650517"/>
          </a:xfrm>
        </p:spPr>
        <p:txBody>
          <a:bodyPr>
            <a:normAutofit/>
          </a:bodyPr>
          <a:lstStyle/>
          <a:p>
            <a:r>
              <a:rPr lang="es-AR" sz="3200" b="1" dirty="0" smtClean="0">
                <a:solidFill>
                  <a:schemeClr val="accent1"/>
                </a:solidFill>
                <a:latin typeface="Arial" pitchFamily="34" charset="0"/>
                <a:cs typeface="Arial" pitchFamily="34" charset="0"/>
              </a:rPr>
              <a:t>Pacientes con RVS </a:t>
            </a:r>
            <a:r>
              <a:rPr lang="es-AR" sz="1800" b="1" dirty="0" smtClean="0">
                <a:solidFill>
                  <a:schemeClr val="accent1"/>
                </a:solidFill>
                <a:latin typeface="Arial" pitchFamily="34" charset="0"/>
                <a:cs typeface="Arial" pitchFamily="34" charset="0"/>
              </a:rPr>
              <a:t>(n: 411)</a:t>
            </a:r>
            <a:endParaRPr lang="es-ES" sz="3200" dirty="0"/>
          </a:p>
        </p:txBody>
      </p:sp>
    </p:spTree>
    <p:extLst>
      <p:ext uri="{BB962C8B-B14F-4D97-AF65-F5344CB8AC3E}">
        <p14:creationId xmlns:p14="http://schemas.microsoft.com/office/powerpoint/2010/main" val="4196269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965" y="973460"/>
            <a:ext cx="8229600" cy="1143000"/>
          </a:xfrm>
        </p:spPr>
        <p:txBody>
          <a:bodyPr>
            <a:normAutofit/>
          </a:bodyPr>
          <a:lstStyle/>
          <a:p>
            <a:r>
              <a:rPr lang="es-AR" sz="3200" b="1" dirty="0" smtClean="0">
                <a:solidFill>
                  <a:schemeClr val="accent1"/>
                </a:solidFill>
                <a:latin typeface="Arial" pitchFamily="34" charset="0"/>
                <a:cs typeface="Arial" pitchFamily="34" charset="0"/>
              </a:rPr>
              <a:t>Cohorte </a:t>
            </a:r>
            <a:r>
              <a:rPr lang="es-AR" sz="3200" b="1" dirty="0" err="1" smtClean="0">
                <a:solidFill>
                  <a:schemeClr val="accent1"/>
                </a:solidFill>
                <a:latin typeface="Arial" pitchFamily="34" charset="0"/>
                <a:cs typeface="Arial" pitchFamily="34" charset="0"/>
              </a:rPr>
              <a:t>hiper</a:t>
            </a:r>
            <a:r>
              <a:rPr lang="es-AR" sz="3200" b="1" dirty="0" smtClean="0">
                <a:solidFill>
                  <a:schemeClr val="accent1"/>
                </a:solidFill>
                <a:latin typeface="Arial" pitchFamily="34" charset="0"/>
                <a:cs typeface="Arial" pitchFamily="34" charset="0"/>
              </a:rPr>
              <a:t> urgentes (n: 1068)</a:t>
            </a:r>
            <a:r>
              <a:rPr lang="es-AR" sz="3200" b="1" dirty="0">
                <a:solidFill>
                  <a:schemeClr val="accent1"/>
                </a:solidFill>
                <a:latin typeface="Arial" pitchFamily="34" charset="0"/>
                <a:cs typeface="Arial" pitchFamily="34" charset="0"/>
              </a:rPr>
              <a:t/>
            </a:r>
            <a:br>
              <a:rPr lang="es-AR" sz="3200" b="1" dirty="0">
                <a:solidFill>
                  <a:schemeClr val="accent1"/>
                </a:solidFill>
                <a:latin typeface="Arial" pitchFamily="34" charset="0"/>
                <a:cs typeface="Arial" pitchFamily="34" charset="0"/>
              </a:rPr>
            </a:br>
            <a:endParaRPr lang="es-ES" sz="3200" dirty="0"/>
          </a:p>
        </p:txBody>
      </p:sp>
      <p:cxnSp>
        <p:nvCxnSpPr>
          <p:cNvPr id="5" name="Straight Connector 4"/>
          <p:cNvCxnSpPr/>
          <p:nvPr/>
        </p:nvCxnSpPr>
        <p:spPr>
          <a:xfrm flipV="1">
            <a:off x="199901" y="1550344"/>
            <a:ext cx="8619260" cy="10605"/>
          </a:xfrm>
          <a:prstGeom prst="line">
            <a:avLst/>
          </a:prstGeom>
        </p:spPr>
        <p:style>
          <a:lnRef idx="2">
            <a:schemeClr val="accent1"/>
          </a:lnRef>
          <a:fillRef idx="0">
            <a:schemeClr val="accent1"/>
          </a:fillRef>
          <a:effectRef idx="1">
            <a:schemeClr val="accent1"/>
          </a:effectRef>
          <a:fontRef idx="minor">
            <a:schemeClr val="tx1"/>
          </a:fontRef>
        </p:style>
      </p:cxnSp>
      <p:sp>
        <p:nvSpPr>
          <p:cNvPr id="6" name="CuadroTexto 1"/>
          <p:cNvSpPr txBox="1"/>
          <p:nvPr/>
        </p:nvSpPr>
        <p:spPr>
          <a:xfrm>
            <a:off x="1256145" y="2024087"/>
            <a:ext cx="6287221"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AR" sz="2000" b="1" dirty="0" smtClean="0">
                <a:solidFill>
                  <a:schemeClr val="tx1"/>
                </a:solidFill>
              </a:rPr>
              <a:t>DISTRIBUCIÓN DEL SOFOSBUVIR</a:t>
            </a:r>
            <a:endParaRPr lang="es-AR" sz="2000" b="1" dirty="0">
              <a:solidFill>
                <a:schemeClr val="tx1"/>
              </a:solidFill>
            </a:endParaRPr>
          </a:p>
        </p:txBody>
      </p:sp>
      <p:graphicFrame>
        <p:nvGraphicFramePr>
          <p:cNvPr id="11" name="10 Gráfico"/>
          <p:cNvGraphicFramePr/>
          <p:nvPr/>
        </p:nvGraphicFramePr>
        <p:xfrm>
          <a:off x="461821" y="2918691"/>
          <a:ext cx="3906983" cy="2933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15 Gráfico"/>
          <p:cNvGraphicFramePr/>
          <p:nvPr>
            <p:extLst>
              <p:ext uri="{D42A27DB-BD31-4B8C-83A1-F6EECF244321}">
                <p14:modId xmlns:p14="http://schemas.microsoft.com/office/powerpoint/2010/main" val="1575105650"/>
              </p:ext>
            </p:extLst>
          </p:nvPr>
        </p:nvGraphicFramePr>
        <p:xfrm>
          <a:off x="4521204" y="2918691"/>
          <a:ext cx="3906983" cy="2933709"/>
        </p:xfrm>
        <a:graphic>
          <a:graphicData uri="http://schemas.openxmlformats.org/drawingml/2006/chart">
            <c:chart xmlns:c="http://schemas.openxmlformats.org/drawingml/2006/chart" xmlns:r="http://schemas.openxmlformats.org/officeDocument/2006/relationships" r:id="rId4"/>
          </a:graphicData>
        </a:graphic>
      </p:graphicFrame>
      <p:sp>
        <p:nvSpPr>
          <p:cNvPr id="10" name="9 CuadroTexto"/>
          <p:cNvSpPr txBox="1"/>
          <p:nvPr/>
        </p:nvSpPr>
        <p:spPr>
          <a:xfrm>
            <a:off x="771239" y="4519773"/>
            <a:ext cx="992905" cy="307777"/>
          </a:xfrm>
          <a:prstGeom prst="rect">
            <a:avLst/>
          </a:prstGeom>
          <a:noFill/>
        </p:spPr>
        <p:txBody>
          <a:bodyPr wrap="square" rtlCol="0">
            <a:spAutoFit/>
          </a:bodyPr>
          <a:lstStyle/>
          <a:p>
            <a:pPr algn="ctr"/>
            <a:r>
              <a:rPr lang="es-AR" sz="1400" dirty="0" smtClean="0">
                <a:latin typeface="Arial Black" pitchFamily="34" charset="0"/>
              </a:rPr>
              <a:t>62.4%</a:t>
            </a:r>
            <a:endParaRPr lang="es-AR" sz="1400" dirty="0">
              <a:latin typeface="Arial Black" pitchFamily="34" charset="0"/>
            </a:endParaRPr>
          </a:p>
        </p:txBody>
      </p:sp>
      <p:sp>
        <p:nvSpPr>
          <p:cNvPr id="17" name="16 CuadroTexto"/>
          <p:cNvSpPr txBox="1"/>
          <p:nvPr/>
        </p:nvSpPr>
        <p:spPr>
          <a:xfrm>
            <a:off x="1962727" y="4087398"/>
            <a:ext cx="872837" cy="307777"/>
          </a:xfrm>
          <a:prstGeom prst="rect">
            <a:avLst/>
          </a:prstGeom>
          <a:noFill/>
        </p:spPr>
        <p:txBody>
          <a:bodyPr wrap="square" rtlCol="0">
            <a:spAutoFit/>
          </a:bodyPr>
          <a:lstStyle/>
          <a:p>
            <a:pPr algn="ctr"/>
            <a:r>
              <a:rPr lang="es-AR" sz="1400" dirty="0" smtClean="0">
                <a:latin typeface="Arial Black" pitchFamily="34" charset="0"/>
              </a:rPr>
              <a:t>37.6%</a:t>
            </a:r>
            <a:endParaRPr lang="es-AR" sz="1400" dirty="0">
              <a:latin typeface="Arial Black" pitchFamily="34" charset="0"/>
            </a:endParaRPr>
          </a:p>
        </p:txBody>
      </p:sp>
      <p:sp>
        <p:nvSpPr>
          <p:cNvPr id="18" name="17 CuadroTexto"/>
          <p:cNvSpPr txBox="1"/>
          <p:nvPr/>
        </p:nvSpPr>
        <p:spPr>
          <a:xfrm>
            <a:off x="4862945" y="4504464"/>
            <a:ext cx="872837" cy="307777"/>
          </a:xfrm>
          <a:prstGeom prst="rect">
            <a:avLst/>
          </a:prstGeom>
          <a:noFill/>
        </p:spPr>
        <p:txBody>
          <a:bodyPr wrap="square" rtlCol="0">
            <a:spAutoFit/>
          </a:bodyPr>
          <a:lstStyle/>
          <a:p>
            <a:pPr algn="ctr"/>
            <a:r>
              <a:rPr lang="es-AR" sz="1400" dirty="0" smtClean="0">
                <a:latin typeface="Arial Black" pitchFamily="34" charset="0"/>
              </a:rPr>
              <a:t>62.1%</a:t>
            </a:r>
            <a:endParaRPr lang="es-AR" sz="1400" dirty="0">
              <a:latin typeface="Arial Black" pitchFamily="34" charset="0"/>
            </a:endParaRPr>
          </a:p>
        </p:txBody>
      </p:sp>
      <p:sp>
        <p:nvSpPr>
          <p:cNvPr id="19" name="18 CuadroTexto"/>
          <p:cNvSpPr txBox="1"/>
          <p:nvPr/>
        </p:nvSpPr>
        <p:spPr>
          <a:xfrm>
            <a:off x="6077527" y="4181219"/>
            <a:ext cx="872837" cy="307777"/>
          </a:xfrm>
          <a:prstGeom prst="rect">
            <a:avLst/>
          </a:prstGeom>
          <a:noFill/>
        </p:spPr>
        <p:txBody>
          <a:bodyPr wrap="square" rtlCol="0">
            <a:spAutoFit/>
          </a:bodyPr>
          <a:lstStyle/>
          <a:p>
            <a:pPr algn="ctr"/>
            <a:r>
              <a:rPr lang="es-AR" sz="1400" dirty="0" smtClean="0">
                <a:latin typeface="Arial Black" pitchFamily="34" charset="0"/>
              </a:rPr>
              <a:t>37.9%</a:t>
            </a:r>
            <a:endParaRPr lang="es-AR" sz="1400" dirty="0">
              <a:latin typeface="Arial Black" pitchFamily="34" charset="0"/>
            </a:endParaRPr>
          </a:p>
        </p:txBody>
      </p:sp>
    </p:spTree>
    <p:extLst>
      <p:ext uri="{BB962C8B-B14F-4D97-AF65-F5344CB8AC3E}">
        <p14:creationId xmlns:p14="http://schemas.microsoft.com/office/powerpoint/2010/main" val="41962696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redondeado"/>
          <p:cNvSpPr/>
          <p:nvPr/>
        </p:nvSpPr>
        <p:spPr>
          <a:xfrm>
            <a:off x="1837123" y="2053735"/>
            <a:ext cx="4937382" cy="36619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solidFill>
                <a:prstClr val="white"/>
              </a:solidFill>
            </a:endParaRPr>
          </a:p>
        </p:txBody>
      </p:sp>
      <p:sp>
        <p:nvSpPr>
          <p:cNvPr id="2" name="1 Título"/>
          <p:cNvSpPr>
            <a:spLocks noGrp="1"/>
          </p:cNvSpPr>
          <p:nvPr>
            <p:ph type="title"/>
          </p:nvPr>
        </p:nvSpPr>
        <p:spPr>
          <a:xfrm>
            <a:off x="381965" y="973460"/>
            <a:ext cx="8229600" cy="1143000"/>
          </a:xfrm>
        </p:spPr>
        <p:txBody>
          <a:bodyPr>
            <a:normAutofit/>
          </a:bodyPr>
          <a:lstStyle/>
          <a:p>
            <a:r>
              <a:rPr lang="es-AR" sz="3200" b="1" dirty="0" smtClean="0">
                <a:solidFill>
                  <a:schemeClr val="accent1"/>
                </a:solidFill>
                <a:latin typeface="Arial" pitchFamily="34" charset="0"/>
                <a:cs typeface="Arial" pitchFamily="34" charset="0"/>
              </a:rPr>
              <a:t>Cohorte </a:t>
            </a:r>
            <a:r>
              <a:rPr lang="es-AR" sz="3200" b="1" dirty="0" err="1" smtClean="0">
                <a:solidFill>
                  <a:schemeClr val="accent1"/>
                </a:solidFill>
                <a:latin typeface="Arial" pitchFamily="34" charset="0"/>
                <a:cs typeface="Arial" pitchFamily="34" charset="0"/>
              </a:rPr>
              <a:t>hiper</a:t>
            </a:r>
            <a:r>
              <a:rPr lang="es-AR" sz="3200" b="1" dirty="0" smtClean="0">
                <a:solidFill>
                  <a:schemeClr val="accent1"/>
                </a:solidFill>
                <a:latin typeface="Arial" pitchFamily="34" charset="0"/>
                <a:cs typeface="Arial" pitchFamily="34" charset="0"/>
              </a:rPr>
              <a:t> urgentes (n: 1068)</a:t>
            </a:r>
            <a:r>
              <a:rPr lang="es-AR" sz="3200" b="1" dirty="0">
                <a:solidFill>
                  <a:schemeClr val="accent1"/>
                </a:solidFill>
                <a:latin typeface="Arial" pitchFamily="34" charset="0"/>
                <a:cs typeface="Arial" pitchFamily="34" charset="0"/>
              </a:rPr>
              <a:t/>
            </a:r>
            <a:br>
              <a:rPr lang="es-AR" sz="3200" b="1" dirty="0">
                <a:solidFill>
                  <a:schemeClr val="accent1"/>
                </a:solidFill>
                <a:latin typeface="Arial" pitchFamily="34" charset="0"/>
                <a:cs typeface="Arial" pitchFamily="34" charset="0"/>
              </a:rPr>
            </a:br>
            <a:endParaRPr lang="es-ES" sz="3200" dirty="0"/>
          </a:p>
        </p:txBody>
      </p:sp>
      <p:cxnSp>
        <p:nvCxnSpPr>
          <p:cNvPr id="5" name="Straight Connector 4"/>
          <p:cNvCxnSpPr/>
          <p:nvPr/>
        </p:nvCxnSpPr>
        <p:spPr>
          <a:xfrm flipV="1">
            <a:off x="199901" y="1550344"/>
            <a:ext cx="8619260" cy="10605"/>
          </a:xfrm>
          <a:prstGeom prst="line">
            <a:avLst/>
          </a:prstGeom>
        </p:spPr>
        <p:style>
          <a:lnRef idx="2">
            <a:schemeClr val="accent1"/>
          </a:lnRef>
          <a:fillRef idx="0">
            <a:schemeClr val="accent1"/>
          </a:fillRef>
          <a:effectRef idx="1">
            <a:schemeClr val="accent1"/>
          </a:effectRef>
          <a:fontRef idx="minor">
            <a:schemeClr val="tx1"/>
          </a:fontRef>
        </p:style>
      </p:cxnSp>
      <p:sp>
        <p:nvSpPr>
          <p:cNvPr id="6" name="CuadroTexto 1"/>
          <p:cNvSpPr txBox="1"/>
          <p:nvPr/>
        </p:nvSpPr>
        <p:spPr>
          <a:xfrm>
            <a:off x="1256145" y="1596269"/>
            <a:ext cx="6287221"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AR" sz="2000" b="1" dirty="0" smtClean="0">
                <a:solidFill>
                  <a:prstClr val="black"/>
                </a:solidFill>
              </a:rPr>
              <a:t>Datos de RFT sobre 907 pacientes</a:t>
            </a:r>
            <a:endParaRPr lang="es-AR" sz="2000" b="1" dirty="0">
              <a:solidFill>
                <a:prstClr val="black"/>
              </a:solidFill>
            </a:endParaRPr>
          </a:p>
        </p:txBody>
      </p:sp>
      <p:graphicFrame>
        <p:nvGraphicFramePr>
          <p:cNvPr id="3" name="Chart 2"/>
          <p:cNvGraphicFramePr/>
          <p:nvPr>
            <p:extLst/>
          </p:nvPr>
        </p:nvGraphicFramePr>
        <p:xfrm>
          <a:off x="1256145" y="2156563"/>
          <a:ext cx="6625216"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11 CuadroTexto"/>
          <p:cNvSpPr txBox="1"/>
          <p:nvPr/>
        </p:nvSpPr>
        <p:spPr>
          <a:xfrm>
            <a:off x="1837123" y="2081443"/>
            <a:ext cx="1149070" cy="3293209"/>
          </a:xfrm>
          <a:prstGeom prst="rect">
            <a:avLst/>
          </a:prstGeom>
          <a:noFill/>
        </p:spPr>
        <p:txBody>
          <a:bodyPr wrap="square" rtlCol="0">
            <a:spAutoFit/>
          </a:bodyPr>
          <a:lstStyle/>
          <a:p>
            <a:pPr algn="ctr"/>
            <a:r>
              <a:rPr lang="es-AR" sz="1600" dirty="0" smtClean="0">
                <a:solidFill>
                  <a:prstClr val="black"/>
                </a:solidFill>
                <a:latin typeface="Arial Black" pitchFamily="34" charset="0"/>
              </a:rPr>
              <a:t>99,1%</a:t>
            </a:r>
          </a:p>
          <a:p>
            <a:pPr algn="ctr"/>
            <a:endParaRPr lang="es-AR" sz="1600" dirty="0">
              <a:solidFill>
                <a:prstClr val="black"/>
              </a:solidFill>
              <a:latin typeface="Arial Black" pitchFamily="34" charset="0"/>
            </a:endParaRPr>
          </a:p>
          <a:p>
            <a:pPr algn="ctr"/>
            <a:endParaRPr lang="es-AR" sz="1600" dirty="0" smtClean="0">
              <a:solidFill>
                <a:prstClr val="black"/>
              </a:solidFill>
              <a:latin typeface="Arial Black" pitchFamily="34" charset="0"/>
            </a:endParaRPr>
          </a:p>
          <a:p>
            <a:pPr algn="ctr"/>
            <a:endParaRPr lang="es-AR" sz="1600" dirty="0">
              <a:solidFill>
                <a:prstClr val="black"/>
              </a:solidFill>
              <a:latin typeface="Arial Black" pitchFamily="34" charset="0"/>
            </a:endParaRPr>
          </a:p>
          <a:p>
            <a:pPr algn="ctr"/>
            <a:endParaRPr lang="es-AR" sz="1600" dirty="0" smtClean="0">
              <a:solidFill>
                <a:prstClr val="black"/>
              </a:solidFill>
              <a:latin typeface="Arial Black" pitchFamily="34" charset="0"/>
            </a:endParaRPr>
          </a:p>
          <a:p>
            <a:pPr algn="ctr"/>
            <a:endParaRPr lang="es-AR" sz="1600" dirty="0">
              <a:solidFill>
                <a:prstClr val="black"/>
              </a:solidFill>
              <a:latin typeface="Arial Black" pitchFamily="34" charset="0"/>
            </a:endParaRPr>
          </a:p>
          <a:p>
            <a:pPr algn="ctr"/>
            <a:endParaRPr lang="es-AR" sz="1600" dirty="0" smtClean="0">
              <a:solidFill>
                <a:prstClr val="black"/>
              </a:solidFill>
              <a:latin typeface="Arial Black" pitchFamily="34" charset="0"/>
            </a:endParaRPr>
          </a:p>
          <a:p>
            <a:pPr algn="ctr"/>
            <a:endParaRPr lang="es-AR" sz="1600" dirty="0">
              <a:solidFill>
                <a:prstClr val="black"/>
              </a:solidFill>
              <a:latin typeface="Arial Black" pitchFamily="34" charset="0"/>
            </a:endParaRPr>
          </a:p>
          <a:p>
            <a:pPr algn="ctr"/>
            <a:endParaRPr lang="es-AR" sz="1600" dirty="0" smtClean="0">
              <a:solidFill>
                <a:prstClr val="black"/>
              </a:solidFill>
              <a:latin typeface="Arial Black" pitchFamily="34" charset="0"/>
            </a:endParaRPr>
          </a:p>
          <a:p>
            <a:pPr algn="ctr"/>
            <a:endParaRPr lang="es-AR" sz="1600" dirty="0">
              <a:solidFill>
                <a:prstClr val="black"/>
              </a:solidFill>
              <a:latin typeface="Arial Black" pitchFamily="34" charset="0"/>
            </a:endParaRPr>
          </a:p>
          <a:p>
            <a:pPr algn="ctr"/>
            <a:endParaRPr lang="es-AR" sz="1600" dirty="0" smtClean="0">
              <a:solidFill>
                <a:prstClr val="black"/>
              </a:solidFill>
              <a:latin typeface="Arial Black" pitchFamily="34" charset="0"/>
            </a:endParaRPr>
          </a:p>
          <a:p>
            <a:pPr algn="ctr"/>
            <a:endParaRPr lang="es-AR" sz="1600" dirty="0">
              <a:solidFill>
                <a:prstClr val="black"/>
              </a:solidFill>
              <a:latin typeface="Arial Black" pitchFamily="34" charset="0"/>
            </a:endParaRPr>
          </a:p>
          <a:p>
            <a:pPr algn="ctr"/>
            <a:endParaRPr lang="es-AR" sz="1600" dirty="0">
              <a:solidFill>
                <a:prstClr val="black"/>
              </a:solidFill>
              <a:latin typeface="Arial Black" pitchFamily="34" charset="0"/>
            </a:endParaRPr>
          </a:p>
        </p:txBody>
      </p:sp>
      <p:sp>
        <p:nvSpPr>
          <p:cNvPr id="11" name="10 CuadroTexto"/>
          <p:cNvSpPr txBox="1"/>
          <p:nvPr/>
        </p:nvSpPr>
        <p:spPr>
          <a:xfrm rot="16200000">
            <a:off x="-437620" y="3760596"/>
            <a:ext cx="3168071" cy="30777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s-AR" sz="1400" dirty="0" smtClean="0">
                <a:solidFill>
                  <a:prstClr val="white"/>
                </a:solidFill>
              </a:rPr>
              <a:t>% de pacientes con carga viral negativa</a:t>
            </a:r>
            <a:endParaRPr lang="es-AR" sz="1400" dirty="0">
              <a:solidFill>
                <a:prstClr val="white"/>
              </a:solidFill>
            </a:endParaRPr>
          </a:p>
        </p:txBody>
      </p:sp>
      <p:sp>
        <p:nvSpPr>
          <p:cNvPr id="16" name="15 CuadroTexto"/>
          <p:cNvSpPr txBox="1"/>
          <p:nvPr/>
        </p:nvSpPr>
        <p:spPr>
          <a:xfrm>
            <a:off x="2986193" y="5629153"/>
            <a:ext cx="746577" cy="276999"/>
          </a:xfrm>
          <a:prstGeom prst="rect">
            <a:avLst/>
          </a:prstGeom>
          <a:noFill/>
        </p:spPr>
        <p:txBody>
          <a:bodyPr wrap="square" rtlCol="0">
            <a:spAutoFit/>
          </a:bodyPr>
          <a:lstStyle/>
          <a:p>
            <a:pPr algn="ctr"/>
            <a:r>
              <a:rPr lang="es-AR" sz="1200" dirty="0" smtClean="0">
                <a:solidFill>
                  <a:prstClr val="black"/>
                </a:solidFill>
              </a:rPr>
              <a:t>(n: 344) </a:t>
            </a:r>
            <a:endParaRPr lang="es-AR" sz="1200" dirty="0">
              <a:solidFill>
                <a:prstClr val="black"/>
              </a:solidFill>
            </a:endParaRPr>
          </a:p>
        </p:txBody>
      </p:sp>
      <p:sp>
        <p:nvSpPr>
          <p:cNvPr id="17" name="16 CuadroTexto"/>
          <p:cNvSpPr txBox="1"/>
          <p:nvPr/>
        </p:nvSpPr>
        <p:spPr>
          <a:xfrm>
            <a:off x="3931246" y="5656954"/>
            <a:ext cx="746577" cy="276999"/>
          </a:xfrm>
          <a:prstGeom prst="rect">
            <a:avLst/>
          </a:prstGeom>
          <a:noFill/>
        </p:spPr>
        <p:txBody>
          <a:bodyPr wrap="square" rtlCol="0">
            <a:spAutoFit/>
          </a:bodyPr>
          <a:lstStyle/>
          <a:p>
            <a:pPr algn="ctr"/>
            <a:r>
              <a:rPr lang="es-AR" sz="1200" dirty="0" smtClean="0">
                <a:solidFill>
                  <a:prstClr val="black"/>
                </a:solidFill>
              </a:rPr>
              <a:t>(n: 337) </a:t>
            </a:r>
            <a:endParaRPr lang="es-AR" sz="1200" dirty="0">
              <a:solidFill>
                <a:prstClr val="black"/>
              </a:solidFill>
            </a:endParaRPr>
          </a:p>
        </p:txBody>
      </p:sp>
      <p:sp>
        <p:nvSpPr>
          <p:cNvPr id="18" name="17 CuadroTexto"/>
          <p:cNvSpPr txBox="1"/>
          <p:nvPr/>
        </p:nvSpPr>
        <p:spPr>
          <a:xfrm>
            <a:off x="4864118" y="5656954"/>
            <a:ext cx="746577" cy="276999"/>
          </a:xfrm>
          <a:prstGeom prst="rect">
            <a:avLst/>
          </a:prstGeom>
          <a:noFill/>
        </p:spPr>
        <p:txBody>
          <a:bodyPr wrap="square" rtlCol="0">
            <a:spAutoFit/>
          </a:bodyPr>
          <a:lstStyle/>
          <a:p>
            <a:pPr algn="ctr"/>
            <a:r>
              <a:rPr lang="es-AR" sz="1200" dirty="0" smtClean="0">
                <a:solidFill>
                  <a:prstClr val="black"/>
                </a:solidFill>
              </a:rPr>
              <a:t>(n: 73) </a:t>
            </a:r>
            <a:endParaRPr lang="es-AR" sz="1200" dirty="0">
              <a:solidFill>
                <a:prstClr val="black"/>
              </a:solidFill>
            </a:endParaRPr>
          </a:p>
        </p:txBody>
      </p:sp>
      <p:sp>
        <p:nvSpPr>
          <p:cNvPr id="19" name="18 CuadroTexto"/>
          <p:cNvSpPr txBox="1"/>
          <p:nvPr/>
        </p:nvSpPr>
        <p:spPr>
          <a:xfrm>
            <a:off x="5824701" y="5656954"/>
            <a:ext cx="746577" cy="276999"/>
          </a:xfrm>
          <a:prstGeom prst="rect">
            <a:avLst/>
          </a:prstGeom>
          <a:noFill/>
        </p:spPr>
        <p:txBody>
          <a:bodyPr wrap="square" rtlCol="0">
            <a:spAutoFit/>
          </a:bodyPr>
          <a:lstStyle/>
          <a:p>
            <a:pPr algn="ctr"/>
            <a:r>
              <a:rPr lang="es-AR" sz="1200" dirty="0" smtClean="0">
                <a:solidFill>
                  <a:prstClr val="black"/>
                </a:solidFill>
              </a:rPr>
              <a:t>(n: 153) </a:t>
            </a:r>
            <a:endParaRPr lang="es-AR" sz="1200" dirty="0">
              <a:solidFill>
                <a:prstClr val="black"/>
              </a:solidFill>
            </a:endParaRPr>
          </a:p>
        </p:txBody>
      </p:sp>
      <p:sp>
        <p:nvSpPr>
          <p:cNvPr id="20" name="19 CuadroTexto"/>
          <p:cNvSpPr txBox="1"/>
          <p:nvPr/>
        </p:nvSpPr>
        <p:spPr>
          <a:xfrm>
            <a:off x="2025607" y="5656954"/>
            <a:ext cx="746577" cy="276999"/>
          </a:xfrm>
          <a:prstGeom prst="rect">
            <a:avLst/>
          </a:prstGeom>
          <a:noFill/>
        </p:spPr>
        <p:txBody>
          <a:bodyPr wrap="square" rtlCol="0">
            <a:spAutoFit/>
          </a:bodyPr>
          <a:lstStyle/>
          <a:p>
            <a:pPr algn="ctr"/>
            <a:r>
              <a:rPr lang="es-AR" sz="1200" dirty="0" smtClean="0">
                <a:solidFill>
                  <a:prstClr val="black"/>
                </a:solidFill>
              </a:rPr>
              <a:t>(n: 907) </a:t>
            </a:r>
            <a:endParaRPr lang="es-AR" sz="1200" dirty="0">
              <a:solidFill>
                <a:prstClr val="black"/>
              </a:solidFill>
            </a:endParaRPr>
          </a:p>
        </p:txBody>
      </p:sp>
      <p:sp>
        <p:nvSpPr>
          <p:cNvPr id="21" name="11 CuadroTexto"/>
          <p:cNvSpPr txBox="1"/>
          <p:nvPr/>
        </p:nvSpPr>
        <p:spPr>
          <a:xfrm>
            <a:off x="2822988" y="2073566"/>
            <a:ext cx="1149070" cy="3046988"/>
          </a:xfrm>
          <a:prstGeom prst="rect">
            <a:avLst/>
          </a:prstGeom>
          <a:noFill/>
        </p:spPr>
        <p:txBody>
          <a:bodyPr wrap="square" rtlCol="0">
            <a:spAutoFit/>
          </a:bodyPr>
          <a:lstStyle/>
          <a:p>
            <a:pPr algn="ctr"/>
            <a:r>
              <a:rPr lang="es-AR" sz="1600" dirty="0" smtClean="0">
                <a:solidFill>
                  <a:prstClr val="black"/>
                </a:solidFill>
                <a:latin typeface="Arial Black" pitchFamily="34" charset="0"/>
              </a:rPr>
              <a:t>99,4%</a:t>
            </a:r>
          </a:p>
          <a:p>
            <a:pPr algn="ctr"/>
            <a:endParaRPr lang="es-AR" sz="1600" dirty="0">
              <a:solidFill>
                <a:prstClr val="black"/>
              </a:solidFill>
              <a:latin typeface="Arial Black" pitchFamily="34" charset="0"/>
            </a:endParaRPr>
          </a:p>
          <a:p>
            <a:pPr algn="ctr"/>
            <a:endParaRPr lang="es-AR" sz="1600" dirty="0" smtClean="0">
              <a:solidFill>
                <a:prstClr val="black"/>
              </a:solidFill>
              <a:latin typeface="Arial Black" pitchFamily="34" charset="0"/>
            </a:endParaRPr>
          </a:p>
          <a:p>
            <a:pPr algn="ctr"/>
            <a:endParaRPr lang="es-AR" sz="1600" dirty="0">
              <a:solidFill>
                <a:prstClr val="black"/>
              </a:solidFill>
              <a:latin typeface="Arial Black" pitchFamily="34" charset="0"/>
            </a:endParaRPr>
          </a:p>
          <a:p>
            <a:pPr algn="ctr"/>
            <a:endParaRPr lang="es-AR" sz="1600" dirty="0" smtClean="0">
              <a:solidFill>
                <a:prstClr val="black"/>
              </a:solidFill>
              <a:latin typeface="Arial Black" pitchFamily="34" charset="0"/>
            </a:endParaRPr>
          </a:p>
          <a:p>
            <a:pPr algn="ctr"/>
            <a:endParaRPr lang="es-AR" sz="1600" dirty="0">
              <a:solidFill>
                <a:prstClr val="black"/>
              </a:solidFill>
              <a:latin typeface="Arial Black" pitchFamily="34" charset="0"/>
            </a:endParaRPr>
          </a:p>
          <a:p>
            <a:pPr algn="ctr"/>
            <a:endParaRPr lang="es-AR" sz="1600" dirty="0" smtClean="0">
              <a:solidFill>
                <a:prstClr val="black"/>
              </a:solidFill>
              <a:latin typeface="Arial Black" pitchFamily="34" charset="0"/>
            </a:endParaRPr>
          </a:p>
          <a:p>
            <a:pPr algn="ctr"/>
            <a:endParaRPr lang="es-AR" sz="1600" dirty="0">
              <a:solidFill>
                <a:prstClr val="black"/>
              </a:solidFill>
              <a:latin typeface="Arial Black" pitchFamily="34" charset="0"/>
            </a:endParaRPr>
          </a:p>
          <a:p>
            <a:pPr algn="ctr"/>
            <a:endParaRPr lang="es-AR" sz="1600" dirty="0" smtClean="0">
              <a:solidFill>
                <a:prstClr val="black"/>
              </a:solidFill>
              <a:latin typeface="Arial Black" pitchFamily="34" charset="0"/>
            </a:endParaRPr>
          </a:p>
          <a:p>
            <a:pPr algn="ctr"/>
            <a:endParaRPr lang="es-AR" sz="1600" dirty="0">
              <a:solidFill>
                <a:prstClr val="black"/>
              </a:solidFill>
              <a:latin typeface="Arial Black" pitchFamily="34" charset="0"/>
            </a:endParaRPr>
          </a:p>
          <a:p>
            <a:pPr algn="ctr"/>
            <a:endParaRPr lang="es-AR" sz="1600" dirty="0" smtClean="0">
              <a:solidFill>
                <a:prstClr val="black"/>
              </a:solidFill>
              <a:latin typeface="Arial Black" pitchFamily="34" charset="0"/>
            </a:endParaRPr>
          </a:p>
          <a:p>
            <a:pPr algn="ctr"/>
            <a:endParaRPr lang="es-AR" sz="1600" dirty="0">
              <a:solidFill>
                <a:prstClr val="black"/>
              </a:solidFill>
              <a:latin typeface="Arial Black" pitchFamily="34" charset="0"/>
            </a:endParaRPr>
          </a:p>
        </p:txBody>
      </p:sp>
      <p:sp>
        <p:nvSpPr>
          <p:cNvPr id="22" name="11 CuadroTexto"/>
          <p:cNvSpPr txBox="1"/>
          <p:nvPr/>
        </p:nvSpPr>
        <p:spPr>
          <a:xfrm>
            <a:off x="3732770" y="2067144"/>
            <a:ext cx="1149070" cy="3046988"/>
          </a:xfrm>
          <a:prstGeom prst="rect">
            <a:avLst/>
          </a:prstGeom>
          <a:noFill/>
        </p:spPr>
        <p:txBody>
          <a:bodyPr wrap="square" rtlCol="0">
            <a:spAutoFit/>
          </a:bodyPr>
          <a:lstStyle/>
          <a:p>
            <a:pPr algn="ctr"/>
            <a:r>
              <a:rPr lang="es-AR" sz="1600" dirty="0" smtClean="0">
                <a:solidFill>
                  <a:prstClr val="black"/>
                </a:solidFill>
                <a:latin typeface="Arial Black" pitchFamily="34" charset="0"/>
              </a:rPr>
              <a:t>99,4%</a:t>
            </a:r>
          </a:p>
          <a:p>
            <a:pPr algn="ctr"/>
            <a:endParaRPr lang="es-AR" sz="1600" dirty="0">
              <a:solidFill>
                <a:prstClr val="black"/>
              </a:solidFill>
              <a:latin typeface="Arial Black" pitchFamily="34" charset="0"/>
            </a:endParaRPr>
          </a:p>
          <a:p>
            <a:pPr algn="ctr"/>
            <a:endParaRPr lang="es-AR" sz="1600" dirty="0" smtClean="0">
              <a:solidFill>
                <a:prstClr val="black"/>
              </a:solidFill>
              <a:latin typeface="Arial Black" pitchFamily="34" charset="0"/>
            </a:endParaRPr>
          </a:p>
          <a:p>
            <a:pPr algn="ctr"/>
            <a:endParaRPr lang="es-AR" sz="1600" dirty="0">
              <a:solidFill>
                <a:prstClr val="black"/>
              </a:solidFill>
              <a:latin typeface="Arial Black" pitchFamily="34" charset="0"/>
            </a:endParaRPr>
          </a:p>
          <a:p>
            <a:pPr algn="ctr"/>
            <a:endParaRPr lang="es-AR" sz="1600" dirty="0" smtClean="0">
              <a:solidFill>
                <a:prstClr val="black"/>
              </a:solidFill>
              <a:latin typeface="Arial Black" pitchFamily="34" charset="0"/>
            </a:endParaRPr>
          </a:p>
          <a:p>
            <a:pPr algn="ctr"/>
            <a:endParaRPr lang="es-AR" sz="1600" dirty="0">
              <a:solidFill>
                <a:prstClr val="black"/>
              </a:solidFill>
              <a:latin typeface="Arial Black" pitchFamily="34" charset="0"/>
            </a:endParaRPr>
          </a:p>
          <a:p>
            <a:pPr algn="ctr"/>
            <a:endParaRPr lang="es-AR" sz="1600" dirty="0" smtClean="0">
              <a:solidFill>
                <a:prstClr val="black"/>
              </a:solidFill>
              <a:latin typeface="Arial Black" pitchFamily="34" charset="0"/>
            </a:endParaRPr>
          </a:p>
          <a:p>
            <a:pPr algn="ctr"/>
            <a:endParaRPr lang="es-AR" sz="1600" dirty="0">
              <a:solidFill>
                <a:prstClr val="black"/>
              </a:solidFill>
              <a:latin typeface="Arial Black" pitchFamily="34" charset="0"/>
            </a:endParaRPr>
          </a:p>
          <a:p>
            <a:pPr algn="ctr"/>
            <a:endParaRPr lang="es-AR" sz="1600" dirty="0" smtClean="0">
              <a:solidFill>
                <a:prstClr val="black"/>
              </a:solidFill>
              <a:latin typeface="Arial Black" pitchFamily="34" charset="0"/>
            </a:endParaRPr>
          </a:p>
          <a:p>
            <a:pPr algn="ctr"/>
            <a:endParaRPr lang="es-AR" sz="1600" dirty="0">
              <a:solidFill>
                <a:prstClr val="black"/>
              </a:solidFill>
              <a:latin typeface="Arial Black" pitchFamily="34" charset="0"/>
            </a:endParaRPr>
          </a:p>
          <a:p>
            <a:pPr algn="ctr"/>
            <a:endParaRPr lang="es-AR" sz="1600" dirty="0" smtClean="0">
              <a:solidFill>
                <a:prstClr val="black"/>
              </a:solidFill>
              <a:latin typeface="Arial Black" pitchFamily="34" charset="0"/>
            </a:endParaRPr>
          </a:p>
          <a:p>
            <a:pPr algn="ctr"/>
            <a:endParaRPr lang="es-AR" sz="1600" dirty="0">
              <a:solidFill>
                <a:prstClr val="black"/>
              </a:solidFill>
              <a:latin typeface="Arial Black" pitchFamily="34" charset="0"/>
            </a:endParaRPr>
          </a:p>
        </p:txBody>
      </p:sp>
      <p:sp>
        <p:nvSpPr>
          <p:cNvPr id="23" name="11 CuadroTexto"/>
          <p:cNvSpPr txBox="1"/>
          <p:nvPr/>
        </p:nvSpPr>
        <p:spPr>
          <a:xfrm>
            <a:off x="5625435" y="2055520"/>
            <a:ext cx="1149070" cy="3046988"/>
          </a:xfrm>
          <a:prstGeom prst="rect">
            <a:avLst/>
          </a:prstGeom>
          <a:noFill/>
        </p:spPr>
        <p:txBody>
          <a:bodyPr wrap="square" rtlCol="0">
            <a:spAutoFit/>
          </a:bodyPr>
          <a:lstStyle/>
          <a:p>
            <a:pPr algn="ctr"/>
            <a:r>
              <a:rPr lang="es-AR" sz="1600" dirty="0" smtClean="0">
                <a:solidFill>
                  <a:prstClr val="black"/>
                </a:solidFill>
                <a:latin typeface="Arial Black" pitchFamily="34" charset="0"/>
              </a:rPr>
              <a:t>98%</a:t>
            </a:r>
          </a:p>
          <a:p>
            <a:pPr algn="ctr"/>
            <a:endParaRPr lang="es-AR" sz="1600" dirty="0">
              <a:solidFill>
                <a:prstClr val="black"/>
              </a:solidFill>
              <a:latin typeface="Arial Black" pitchFamily="34" charset="0"/>
            </a:endParaRPr>
          </a:p>
          <a:p>
            <a:pPr algn="ctr"/>
            <a:endParaRPr lang="es-AR" sz="1600" dirty="0" smtClean="0">
              <a:solidFill>
                <a:prstClr val="black"/>
              </a:solidFill>
              <a:latin typeface="Arial Black" pitchFamily="34" charset="0"/>
            </a:endParaRPr>
          </a:p>
          <a:p>
            <a:pPr algn="ctr"/>
            <a:endParaRPr lang="es-AR" sz="1600" dirty="0">
              <a:solidFill>
                <a:prstClr val="black"/>
              </a:solidFill>
              <a:latin typeface="Arial Black" pitchFamily="34" charset="0"/>
            </a:endParaRPr>
          </a:p>
          <a:p>
            <a:pPr algn="ctr"/>
            <a:endParaRPr lang="es-AR" sz="1600" dirty="0" smtClean="0">
              <a:solidFill>
                <a:prstClr val="black"/>
              </a:solidFill>
              <a:latin typeface="Arial Black" pitchFamily="34" charset="0"/>
            </a:endParaRPr>
          </a:p>
          <a:p>
            <a:pPr algn="ctr"/>
            <a:endParaRPr lang="es-AR" sz="1600" dirty="0">
              <a:solidFill>
                <a:prstClr val="black"/>
              </a:solidFill>
              <a:latin typeface="Arial Black" pitchFamily="34" charset="0"/>
            </a:endParaRPr>
          </a:p>
          <a:p>
            <a:pPr algn="ctr"/>
            <a:endParaRPr lang="es-AR" sz="1600" dirty="0" smtClean="0">
              <a:solidFill>
                <a:prstClr val="black"/>
              </a:solidFill>
              <a:latin typeface="Arial Black" pitchFamily="34" charset="0"/>
            </a:endParaRPr>
          </a:p>
          <a:p>
            <a:pPr algn="ctr"/>
            <a:endParaRPr lang="es-AR" sz="1600" dirty="0">
              <a:solidFill>
                <a:prstClr val="black"/>
              </a:solidFill>
              <a:latin typeface="Arial Black" pitchFamily="34" charset="0"/>
            </a:endParaRPr>
          </a:p>
          <a:p>
            <a:pPr algn="ctr"/>
            <a:endParaRPr lang="es-AR" sz="1600" dirty="0" smtClean="0">
              <a:solidFill>
                <a:prstClr val="black"/>
              </a:solidFill>
              <a:latin typeface="Arial Black" pitchFamily="34" charset="0"/>
            </a:endParaRPr>
          </a:p>
          <a:p>
            <a:pPr algn="ctr"/>
            <a:endParaRPr lang="es-AR" sz="1600" dirty="0">
              <a:solidFill>
                <a:prstClr val="black"/>
              </a:solidFill>
              <a:latin typeface="Arial Black" pitchFamily="34" charset="0"/>
            </a:endParaRPr>
          </a:p>
          <a:p>
            <a:pPr algn="ctr"/>
            <a:endParaRPr lang="es-AR" sz="1600" dirty="0" smtClean="0">
              <a:solidFill>
                <a:prstClr val="black"/>
              </a:solidFill>
              <a:latin typeface="Arial Black" pitchFamily="34" charset="0"/>
            </a:endParaRPr>
          </a:p>
          <a:p>
            <a:pPr algn="ctr"/>
            <a:endParaRPr lang="es-AR" sz="1600" dirty="0">
              <a:solidFill>
                <a:prstClr val="black"/>
              </a:solidFill>
              <a:latin typeface="Arial Black" pitchFamily="34" charset="0"/>
            </a:endParaRPr>
          </a:p>
        </p:txBody>
      </p:sp>
      <p:sp>
        <p:nvSpPr>
          <p:cNvPr id="24" name="11 CuadroTexto"/>
          <p:cNvSpPr txBox="1"/>
          <p:nvPr/>
        </p:nvSpPr>
        <p:spPr>
          <a:xfrm>
            <a:off x="4675631" y="2040048"/>
            <a:ext cx="1149070" cy="3046988"/>
          </a:xfrm>
          <a:prstGeom prst="rect">
            <a:avLst/>
          </a:prstGeom>
          <a:noFill/>
        </p:spPr>
        <p:txBody>
          <a:bodyPr wrap="square" rtlCol="0">
            <a:spAutoFit/>
          </a:bodyPr>
          <a:lstStyle/>
          <a:p>
            <a:pPr algn="ctr"/>
            <a:r>
              <a:rPr lang="es-AR" sz="1600" dirty="0" smtClean="0">
                <a:solidFill>
                  <a:prstClr val="black"/>
                </a:solidFill>
                <a:latin typeface="Arial Black" pitchFamily="34" charset="0"/>
              </a:rPr>
              <a:t>98,6%</a:t>
            </a:r>
          </a:p>
          <a:p>
            <a:pPr algn="ctr"/>
            <a:endParaRPr lang="es-AR" sz="1600" dirty="0">
              <a:solidFill>
                <a:prstClr val="black"/>
              </a:solidFill>
              <a:latin typeface="Arial Black" pitchFamily="34" charset="0"/>
            </a:endParaRPr>
          </a:p>
          <a:p>
            <a:pPr algn="ctr"/>
            <a:endParaRPr lang="es-AR" sz="1600" dirty="0" smtClean="0">
              <a:solidFill>
                <a:prstClr val="black"/>
              </a:solidFill>
              <a:latin typeface="Arial Black" pitchFamily="34" charset="0"/>
            </a:endParaRPr>
          </a:p>
          <a:p>
            <a:pPr algn="ctr"/>
            <a:endParaRPr lang="es-AR" sz="1600" dirty="0">
              <a:solidFill>
                <a:prstClr val="black"/>
              </a:solidFill>
              <a:latin typeface="Arial Black" pitchFamily="34" charset="0"/>
            </a:endParaRPr>
          </a:p>
          <a:p>
            <a:pPr algn="ctr"/>
            <a:endParaRPr lang="es-AR" sz="1600" dirty="0" smtClean="0">
              <a:solidFill>
                <a:prstClr val="black"/>
              </a:solidFill>
              <a:latin typeface="Arial Black" pitchFamily="34" charset="0"/>
            </a:endParaRPr>
          </a:p>
          <a:p>
            <a:pPr algn="ctr"/>
            <a:endParaRPr lang="es-AR" sz="1600" dirty="0">
              <a:solidFill>
                <a:prstClr val="black"/>
              </a:solidFill>
              <a:latin typeface="Arial Black" pitchFamily="34" charset="0"/>
            </a:endParaRPr>
          </a:p>
          <a:p>
            <a:pPr algn="ctr"/>
            <a:endParaRPr lang="es-AR" sz="1600" dirty="0" smtClean="0">
              <a:solidFill>
                <a:prstClr val="black"/>
              </a:solidFill>
              <a:latin typeface="Arial Black" pitchFamily="34" charset="0"/>
            </a:endParaRPr>
          </a:p>
          <a:p>
            <a:pPr algn="ctr"/>
            <a:endParaRPr lang="es-AR" sz="1600" dirty="0">
              <a:solidFill>
                <a:prstClr val="black"/>
              </a:solidFill>
              <a:latin typeface="Arial Black" pitchFamily="34" charset="0"/>
            </a:endParaRPr>
          </a:p>
          <a:p>
            <a:pPr algn="ctr"/>
            <a:endParaRPr lang="es-AR" sz="1600" dirty="0" smtClean="0">
              <a:solidFill>
                <a:prstClr val="black"/>
              </a:solidFill>
              <a:latin typeface="Arial Black" pitchFamily="34" charset="0"/>
            </a:endParaRPr>
          </a:p>
          <a:p>
            <a:pPr algn="ctr"/>
            <a:endParaRPr lang="es-AR" sz="1600" dirty="0">
              <a:solidFill>
                <a:prstClr val="black"/>
              </a:solidFill>
              <a:latin typeface="Arial Black" pitchFamily="34" charset="0"/>
            </a:endParaRPr>
          </a:p>
          <a:p>
            <a:pPr algn="ctr"/>
            <a:endParaRPr lang="es-AR" sz="1600" dirty="0" smtClean="0">
              <a:solidFill>
                <a:prstClr val="black"/>
              </a:solidFill>
              <a:latin typeface="Arial Black" pitchFamily="34" charset="0"/>
            </a:endParaRPr>
          </a:p>
          <a:p>
            <a:pPr algn="ctr"/>
            <a:endParaRPr lang="es-AR" sz="1600" dirty="0">
              <a:solidFill>
                <a:prstClr val="black"/>
              </a:solidFill>
              <a:latin typeface="Arial Black" pitchFamily="34" charset="0"/>
            </a:endParaRPr>
          </a:p>
        </p:txBody>
      </p:sp>
      <p:sp>
        <p:nvSpPr>
          <p:cNvPr id="26" name="25 CuadroTexto"/>
          <p:cNvSpPr txBox="1"/>
          <p:nvPr/>
        </p:nvSpPr>
        <p:spPr>
          <a:xfrm>
            <a:off x="2150142" y="4291931"/>
            <a:ext cx="474354"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s-AR" sz="1400" dirty="0" smtClean="0">
                <a:solidFill>
                  <a:prstClr val="white"/>
                </a:solidFill>
              </a:rPr>
              <a:t>8</a:t>
            </a:r>
            <a:endParaRPr lang="es-AR" sz="1400" dirty="0">
              <a:solidFill>
                <a:prstClr val="white"/>
              </a:solidFill>
            </a:endParaRPr>
          </a:p>
        </p:txBody>
      </p:sp>
      <p:sp>
        <p:nvSpPr>
          <p:cNvPr id="27" name="26 CuadroTexto"/>
          <p:cNvSpPr txBox="1"/>
          <p:nvPr/>
        </p:nvSpPr>
        <p:spPr>
          <a:xfrm>
            <a:off x="3087633" y="4291931"/>
            <a:ext cx="474354"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s-AR" sz="1400" dirty="0">
                <a:solidFill>
                  <a:prstClr val="white"/>
                </a:solidFill>
              </a:rPr>
              <a:t>2</a:t>
            </a:r>
          </a:p>
        </p:txBody>
      </p:sp>
      <p:sp>
        <p:nvSpPr>
          <p:cNvPr id="28" name="27 CuadroTexto"/>
          <p:cNvSpPr txBox="1"/>
          <p:nvPr/>
        </p:nvSpPr>
        <p:spPr>
          <a:xfrm>
            <a:off x="4070062" y="4291931"/>
            <a:ext cx="474354"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s-AR" sz="1400" dirty="0" smtClean="0">
                <a:solidFill>
                  <a:prstClr val="white"/>
                </a:solidFill>
              </a:rPr>
              <a:t>2</a:t>
            </a:r>
            <a:endParaRPr lang="es-AR" sz="1400" dirty="0">
              <a:solidFill>
                <a:prstClr val="white"/>
              </a:solidFill>
            </a:endParaRPr>
          </a:p>
        </p:txBody>
      </p:sp>
      <p:sp>
        <p:nvSpPr>
          <p:cNvPr id="29" name="28 CuadroTexto"/>
          <p:cNvSpPr txBox="1"/>
          <p:nvPr/>
        </p:nvSpPr>
        <p:spPr>
          <a:xfrm>
            <a:off x="5021917" y="4291931"/>
            <a:ext cx="474354"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s-AR" sz="1400" dirty="0" smtClean="0">
                <a:solidFill>
                  <a:prstClr val="white"/>
                </a:solidFill>
              </a:rPr>
              <a:t>1</a:t>
            </a:r>
            <a:endParaRPr lang="es-AR" sz="1400" dirty="0">
              <a:solidFill>
                <a:prstClr val="white"/>
              </a:solidFill>
            </a:endParaRPr>
          </a:p>
        </p:txBody>
      </p:sp>
      <p:sp>
        <p:nvSpPr>
          <p:cNvPr id="30" name="29 CuadroTexto"/>
          <p:cNvSpPr txBox="1"/>
          <p:nvPr/>
        </p:nvSpPr>
        <p:spPr>
          <a:xfrm>
            <a:off x="5946630" y="4291931"/>
            <a:ext cx="474354"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s-AR" sz="1400" dirty="0">
                <a:solidFill>
                  <a:prstClr val="white"/>
                </a:solidFill>
              </a:rPr>
              <a:t>3</a:t>
            </a:r>
          </a:p>
        </p:txBody>
      </p:sp>
    </p:spTree>
    <p:extLst>
      <p:ext uri="{BB962C8B-B14F-4D97-AF65-F5344CB8AC3E}">
        <p14:creationId xmlns:p14="http://schemas.microsoft.com/office/powerpoint/2010/main" val="144105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965" y="973460"/>
            <a:ext cx="8229600" cy="1143000"/>
          </a:xfrm>
        </p:spPr>
        <p:txBody>
          <a:bodyPr>
            <a:normAutofit/>
          </a:bodyPr>
          <a:lstStyle/>
          <a:p>
            <a:r>
              <a:rPr lang="es-AR" sz="3200" b="1" dirty="0" smtClean="0">
                <a:solidFill>
                  <a:schemeClr val="accent1"/>
                </a:solidFill>
                <a:latin typeface="Arial" pitchFamily="34" charset="0"/>
                <a:cs typeface="Arial" pitchFamily="34" charset="0"/>
              </a:rPr>
              <a:t>Cohorte </a:t>
            </a:r>
            <a:r>
              <a:rPr lang="es-AR" sz="3200" b="1" dirty="0" err="1" smtClean="0">
                <a:solidFill>
                  <a:schemeClr val="accent1"/>
                </a:solidFill>
                <a:latin typeface="Arial" pitchFamily="34" charset="0"/>
                <a:cs typeface="Arial" pitchFamily="34" charset="0"/>
              </a:rPr>
              <a:t>hiper</a:t>
            </a:r>
            <a:r>
              <a:rPr lang="es-AR" sz="3200" b="1" dirty="0" smtClean="0">
                <a:solidFill>
                  <a:schemeClr val="accent1"/>
                </a:solidFill>
                <a:latin typeface="Arial" pitchFamily="34" charset="0"/>
                <a:cs typeface="Arial" pitchFamily="34" charset="0"/>
              </a:rPr>
              <a:t> urgentes (n: 1068)</a:t>
            </a:r>
            <a:r>
              <a:rPr lang="es-AR" sz="3200" b="1" dirty="0">
                <a:solidFill>
                  <a:schemeClr val="accent1"/>
                </a:solidFill>
                <a:latin typeface="Arial" pitchFamily="34" charset="0"/>
                <a:cs typeface="Arial" pitchFamily="34" charset="0"/>
              </a:rPr>
              <a:t/>
            </a:r>
            <a:br>
              <a:rPr lang="es-AR" sz="3200" b="1" dirty="0">
                <a:solidFill>
                  <a:schemeClr val="accent1"/>
                </a:solidFill>
                <a:latin typeface="Arial" pitchFamily="34" charset="0"/>
                <a:cs typeface="Arial" pitchFamily="34" charset="0"/>
              </a:rPr>
            </a:br>
            <a:endParaRPr lang="es-ES" sz="3200" dirty="0"/>
          </a:p>
        </p:txBody>
      </p:sp>
      <p:cxnSp>
        <p:nvCxnSpPr>
          <p:cNvPr id="5" name="Straight Connector 4"/>
          <p:cNvCxnSpPr/>
          <p:nvPr/>
        </p:nvCxnSpPr>
        <p:spPr>
          <a:xfrm flipV="1">
            <a:off x="199901" y="1550344"/>
            <a:ext cx="8619260" cy="10605"/>
          </a:xfrm>
          <a:prstGeom prst="line">
            <a:avLst/>
          </a:prstGeom>
        </p:spPr>
        <p:style>
          <a:lnRef idx="2">
            <a:schemeClr val="accent1"/>
          </a:lnRef>
          <a:fillRef idx="0">
            <a:schemeClr val="accent1"/>
          </a:fillRef>
          <a:effectRef idx="1">
            <a:schemeClr val="accent1"/>
          </a:effectRef>
          <a:fontRef idx="minor">
            <a:schemeClr val="tx1"/>
          </a:fontRef>
        </p:style>
      </p:cxnSp>
      <p:sp>
        <p:nvSpPr>
          <p:cNvPr id="6" name="CuadroTexto 1"/>
          <p:cNvSpPr txBox="1"/>
          <p:nvPr/>
        </p:nvSpPr>
        <p:spPr>
          <a:xfrm>
            <a:off x="1256145" y="1623977"/>
            <a:ext cx="6287221"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AR" sz="2000" b="1" dirty="0" smtClean="0">
                <a:solidFill>
                  <a:prstClr val="black"/>
                </a:solidFill>
              </a:rPr>
              <a:t>Datos de RFT sobre 907 pacientes</a:t>
            </a:r>
            <a:endParaRPr lang="es-AR" sz="2000" b="1" dirty="0">
              <a:solidFill>
                <a:prstClr val="black"/>
              </a:solidFill>
            </a:endParaRPr>
          </a:p>
        </p:txBody>
      </p:sp>
      <p:graphicFrame>
        <p:nvGraphicFramePr>
          <p:cNvPr id="3" name="Chart 2"/>
          <p:cNvGraphicFramePr/>
          <p:nvPr>
            <p:extLst/>
          </p:nvPr>
        </p:nvGraphicFramePr>
        <p:xfrm>
          <a:off x="361511" y="2116460"/>
          <a:ext cx="89441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11 CuadroTexto"/>
          <p:cNvSpPr txBox="1"/>
          <p:nvPr/>
        </p:nvSpPr>
        <p:spPr>
          <a:xfrm>
            <a:off x="1976535" y="3531495"/>
            <a:ext cx="862159" cy="338554"/>
          </a:xfrm>
          <a:prstGeom prst="rect">
            <a:avLst/>
          </a:prstGeom>
          <a:noFill/>
        </p:spPr>
        <p:txBody>
          <a:bodyPr wrap="square" rtlCol="0">
            <a:spAutoFit/>
          </a:bodyPr>
          <a:lstStyle/>
          <a:p>
            <a:pPr algn="ctr"/>
            <a:r>
              <a:rPr lang="es-AR" sz="1600" dirty="0" smtClean="0">
                <a:solidFill>
                  <a:prstClr val="black"/>
                </a:solidFill>
                <a:latin typeface="Arial Black" pitchFamily="34" charset="0"/>
              </a:rPr>
              <a:t>99,1%</a:t>
            </a:r>
            <a:endParaRPr lang="es-AR" sz="1600" dirty="0">
              <a:solidFill>
                <a:prstClr val="black"/>
              </a:solidFill>
              <a:latin typeface="Arial Black" pitchFamily="34" charset="0"/>
            </a:endParaRPr>
          </a:p>
        </p:txBody>
      </p:sp>
      <p:sp>
        <p:nvSpPr>
          <p:cNvPr id="13" name="12 CuadroTexto"/>
          <p:cNvSpPr txBox="1"/>
          <p:nvPr/>
        </p:nvSpPr>
        <p:spPr>
          <a:xfrm>
            <a:off x="4587326" y="3531495"/>
            <a:ext cx="988557" cy="338554"/>
          </a:xfrm>
          <a:prstGeom prst="rect">
            <a:avLst/>
          </a:prstGeom>
          <a:noFill/>
        </p:spPr>
        <p:txBody>
          <a:bodyPr wrap="square" rtlCol="0">
            <a:spAutoFit/>
          </a:bodyPr>
          <a:lstStyle/>
          <a:p>
            <a:pPr algn="ctr"/>
            <a:r>
              <a:rPr lang="es-AR" sz="1600" dirty="0" smtClean="0">
                <a:solidFill>
                  <a:prstClr val="black"/>
                </a:solidFill>
                <a:latin typeface="Arial Black" pitchFamily="34" charset="0"/>
              </a:rPr>
              <a:t>98,7%</a:t>
            </a:r>
            <a:endParaRPr lang="es-AR" sz="1600" dirty="0">
              <a:solidFill>
                <a:prstClr val="black"/>
              </a:solidFill>
              <a:latin typeface="Arial Black" pitchFamily="34" charset="0"/>
            </a:endParaRPr>
          </a:p>
        </p:txBody>
      </p:sp>
      <p:sp>
        <p:nvSpPr>
          <p:cNvPr id="15" name="14 CuadroTexto"/>
          <p:cNvSpPr txBox="1"/>
          <p:nvPr/>
        </p:nvSpPr>
        <p:spPr>
          <a:xfrm>
            <a:off x="7235777" y="3531495"/>
            <a:ext cx="1138952" cy="338554"/>
          </a:xfrm>
          <a:prstGeom prst="rect">
            <a:avLst/>
          </a:prstGeom>
          <a:noFill/>
        </p:spPr>
        <p:txBody>
          <a:bodyPr wrap="square" rtlCol="0">
            <a:spAutoFit/>
          </a:bodyPr>
          <a:lstStyle/>
          <a:p>
            <a:pPr algn="ctr"/>
            <a:r>
              <a:rPr lang="es-AR" sz="1600" dirty="0" smtClean="0">
                <a:solidFill>
                  <a:prstClr val="black"/>
                </a:solidFill>
                <a:latin typeface="Arial Black" pitchFamily="34" charset="0"/>
              </a:rPr>
              <a:t>99,5%</a:t>
            </a:r>
            <a:endParaRPr lang="es-AR" sz="1600" dirty="0">
              <a:solidFill>
                <a:prstClr val="black"/>
              </a:solidFill>
              <a:latin typeface="Arial Black" pitchFamily="34" charset="0"/>
            </a:endParaRPr>
          </a:p>
        </p:txBody>
      </p:sp>
      <p:sp>
        <p:nvSpPr>
          <p:cNvPr id="9" name="8 CuadroTexto"/>
          <p:cNvSpPr txBox="1"/>
          <p:nvPr/>
        </p:nvSpPr>
        <p:spPr>
          <a:xfrm rot="16200000">
            <a:off x="-1376414" y="3674895"/>
            <a:ext cx="3168071" cy="30777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s-AR" sz="1400" dirty="0" smtClean="0">
                <a:solidFill>
                  <a:prstClr val="white"/>
                </a:solidFill>
              </a:rPr>
              <a:t>% de pacientes con carga viral negativa</a:t>
            </a:r>
            <a:endParaRPr lang="es-AR" sz="1400" dirty="0">
              <a:solidFill>
                <a:prstClr val="white"/>
              </a:solidFill>
            </a:endParaRPr>
          </a:p>
        </p:txBody>
      </p:sp>
    </p:spTree>
    <p:extLst>
      <p:ext uri="{BB962C8B-B14F-4D97-AF65-F5344CB8AC3E}">
        <p14:creationId xmlns:p14="http://schemas.microsoft.com/office/powerpoint/2010/main" val="1691213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a:xfrm>
            <a:off x="1413164" y="2116460"/>
            <a:ext cx="6746199" cy="33117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2" name="1 Título"/>
          <p:cNvSpPr>
            <a:spLocks noGrp="1"/>
          </p:cNvSpPr>
          <p:nvPr>
            <p:ph type="title"/>
          </p:nvPr>
        </p:nvSpPr>
        <p:spPr>
          <a:xfrm>
            <a:off x="381965" y="973460"/>
            <a:ext cx="8229600" cy="1143000"/>
          </a:xfrm>
        </p:spPr>
        <p:txBody>
          <a:bodyPr>
            <a:normAutofit/>
          </a:bodyPr>
          <a:lstStyle/>
          <a:p>
            <a:r>
              <a:rPr lang="es-AR" sz="3200" b="1" dirty="0" smtClean="0">
                <a:solidFill>
                  <a:schemeClr val="accent1"/>
                </a:solidFill>
                <a:latin typeface="Arial" pitchFamily="34" charset="0"/>
                <a:cs typeface="Arial" pitchFamily="34" charset="0"/>
              </a:rPr>
              <a:t>Cohorte </a:t>
            </a:r>
            <a:r>
              <a:rPr lang="es-AR" sz="3200" b="1" dirty="0" err="1" smtClean="0">
                <a:solidFill>
                  <a:schemeClr val="accent1"/>
                </a:solidFill>
                <a:latin typeface="Arial" pitchFamily="34" charset="0"/>
                <a:cs typeface="Arial" pitchFamily="34" charset="0"/>
              </a:rPr>
              <a:t>hiper</a:t>
            </a:r>
            <a:r>
              <a:rPr lang="es-AR" sz="3200" b="1" dirty="0" smtClean="0">
                <a:solidFill>
                  <a:schemeClr val="accent1"/>
                </a:solidFill>
                <a:latin typeface="Arial" pitchFamily="34" charset="0"/>
                <a:cs typeface="Arial" pitchFamily="34" charset="0"/>
              </a:rPr>
              <a:t> urgentes (n: 1068)</a:t>
            </a:r>
            <a:r>
              <a:rPr lang="es-AR" sz="3200" b="1" dirty="0">
                <a:solidFill>
                  <a:schemeClr val="accent1"/>
                </a:solidFill>
                <a:latin typeface="Arial" pitchFamily="34" charset="0"/>
                <a:cs typeface="Arial" pitchFamily="34" charset="0"/>
              </a:rPr>
              <a:t/>
            </a:r>
            <a:br>
              <a:rPr lang="es-AR" sz="3200" b="1" dirty="0">
                <a:solidFill>
                  <a:schemeClr val="accent1"/>
                </a:solidFill>
                <a:latin typeface="Arial" pitchFamily="34" charset="0"/>
                <a:cs typeface="Arial" pitchFamily="34" charset="0"/>
              </a:rPr>
            </a:br>
            <a:endParaRPr lang="es-ES" sz="3200" dirty="0"/>
          </a:p>
        </p:txBody>
      </p:sp>
      <p:cxnSp>
        <p:nvCxnSpPr>
          <p:cNvPr id="5" name="Straight Connector 4"/>
          <p:cNvCxnSpPr/>
          <p:nvPr/>
        </p:nvCxnSpPr>
        <p:spPr>
          <a:xfrm flipV="1">
            <a:off x="199901" y="1550344"/>
            <a:ext cx="8619260" cy="10605"/>
          </a:xfrm>
          <a:prstGeom prst="line">
            <a:avLst/>
          </a:prstGeom>
        </p:spPr>
        <p:style>
          <a:lnRef idx="2">
            <a:schemeClr val="accent1"/>
          </a:lnRef>
          <a:fillRef idx="0">
            <a:schemeClr val="accent1"/>
          </a:fillRef>
          <a:effectRef idx="1">
            <a:schemeClr val="accent1"/>
          </a:effectRef>
          <a:fontRef idx="minor">
            <a:schemeClr val="tx1"/>
          </a:fontRef>
        </p:style>
      </p:cxnSp>
      <p:sp>
        <p:nvSpPr>
          <p:cNvPr id="6" name="CuadroTexto 1"/>
          <p:cNvSpPr txBox="1"/>
          <p:nvPr/>
        </p:nvSpPr>
        <p:spPr>
          <a:xfrm>
            <a:off x="1256145" y="1623977"/>
            <a:ext cx="6287221"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AR" sz="2000" b="1" dirty="0" smtClean="0">
                <a:solidFill>
                  <a:schemeClr val="tx1"/>
                </a:solidFill>
              </a:rPr>
              <a:t>Datos de RVS sobre 411 pacientes</a:t>
            </a:r>
            <a:endParaRPr lang="es-AR" sz="2000" b="1" dirty="0">
              <a:solidFill>
                <a:schemeClr val="tx1"/>
              </a:solidFill>
            </a:endParaRPr>
          </a:p>
        </p:txBody>
      </p:sp>
      <p:graphicFrame>
        <p:nvGraphicFramePr>
          <p:cNvPr id="3" name="Chart 2"/>
          <p:cNvGraphicFramePr/>
          <p:nvPr>
            <p:extLst/>
          </p:nvPr>
        </p:nvGraphicFramePr>
        <p:xfrm>
          <a:off x="381965" y="2134932"/>
          <a:ext cx="82296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11 CuadroTexto"/>
          <p:cNvSpPr txBox="1"/>
          <p:nvPr/>
        </p:nvSpPr>
        <p:spPr>
          <a:xfrm>
            <a:off x="1294660" y="2101977"/>
            <a:ext cx="1075992" cy="2554545"/>
          </a:xfrm>
          <a:prstGeom prst="rect">
            <a:avLst/>
          </a:prstGeom>
          <a:noFill/>
        </p:spPr>
        <p:txBody>
          <a:bodyPr wrap="square" rtlCol="0">
            <a:spAutoFit/>
          </a:bodyPr>
          <a:lstStyle/>
          <a:p>
            <a:pPr algn="ctr"/>
            <a:r>
              <a:rPr lang="es-AR" sz="1600" dirty="0" smtClean="0">
                <a:latin typeface="Arial Black" pitchFamily="34" charset="0"/>
              </a:rPr>
              <a:t>94,1%</a:t>
            </a:r>
          </a:p>
          <a:p>
            <a:pPr algn="ctr"/>
            <a:endParaRPr lang="es-AR" sz="1600" dirty="0">
              <a:latin typeface="Arial Black" pitchFamily="34" charset="0"/>
            </a:endParaRPr>
          </a:p>
          <a:p>
            <a:pPr algn="ctr"/>
            <a:endParaRPr lang="es-AR" sz="1600" dirty="0" smtClean="0">
              <a:latin typeface="Arial Black" pitchFamily="34" charset="0"/>
            </a:endParaRPr>
          </a:p>
          <a:p>
            <a:pPr algn="ctr"/>
            <a:endParaRPr lang="es-AR" sz="1600" dirty="0">
              <a:latin typeface="Arial Black" pitchFamily="34" charset="0"/>
            </a:endParaRPr>
          </a:p>
          <a:p>
            <a:pPr algn="ctr"/>
            <a:endParaRPr lang="es-AR" sz="1600" dirty="0" smtClean="0">
              <a:latin typeface="Arial Black" pitchFamily="34" charset="0"/>
            </a:endParaRPr>
          </a:p>
          <a:p>
            <a:pPr algn="ctr"/>
            <a:endParaRPr lang="es-AR" sz="1600" dirty="0" smtClean="0">
              <a:latin typeface="Arial Black" pitchFamily="34" charset="0"/>
            </a:endParaRPr>
          </a:p>
          <a:p>
            <a:pPr algn="ctr"/>
            <a:endParaRPr lang="es-AR" sz="1600" dirty="0" smtClean="0">
              <a:latin typeface="Arial Black" pitchFamily="34" charset="0"/>
            </a:endParaRPr>
          </a:p>
          <a:p>
            <a:pPr algn="ctr"/>
            <a:endParaRPr lang="es-AR" sz="1600" dirty="0">
              <a:latin typeface="Arial Black" pitchFamily="34" charset="0"/>
            </a:endParaRPr>
          </a:p>
          <a:p>
            <a:pPr algn="ctr"/>
            <a:endParaRPr lang="es-AR" sz="1600" dirty="0">
              <a:latin typeface="Arial Black" pitchFamily="34" charset="0"/>
            </a:endParaRPr>
          </a:p>
          <a:p>
            <a:pPr algn="ctr"/>
            <a:endParaRPr lang="es-AR" sz="1600" dirty="0">
              <a:latin typeface="Arial Black" pitchFamily="34" charset="0"/>
            </a:endParaRPr>
          </a:p>
        </p:txBody>
      </p:sp>
      <p:sp>
        <p:nvSpPr>
          <p:cNvPr id="11" name="10 CuadroTexto"/>
          <p:cNvSpPr txBox="1"/>
          <p:nvPr/>
        </p:nvSpPr>
        <p:spPr>
          <a:xfrm rot="16200000">
            <a:off x="-784911" y="3916069"/>
            <a:ext cx="2287344"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AR" dirty="0" smtClean="0"/>
              <a:t>% pacientes con RVS</a:t>
            </a:r>
            <a:endParaRPr lang="es-AR" dirty="0"/>
          </a:p>
        </p:txBody>
      </p:sp>
      <p:sp>
        <p:nvSpPr>
          <p:cNvPr id="16" name="11 CuadroTexto"/>
          <p:cNvSpPr txBox="1"/>
          <p:nvPr/>
        </p:nvSpPr>
        <p:spPr>
          <a:xfrm>
            <a:off x="2754006" y="2101977"/>
            <a:ext cx="1075992" cy="2554545"/>
          </a:xfrm>
          <a:prstGeom prst="rect">
            <a:avLst/>
          </a:prstGeom>
          <a:noFill/>
        </p:spPr>
        <p:txBody>
          <a:bodyPr wrap="square" rtlCol="0">
            <a:spAutoFit/>
          </a:bodyPr>
          <a:lstStyle/>
          <a:p>
            <a:pPr algn="ctr"/>
            <a:r>
              <a:rPr lang="es-AR" sz="1600" dirty="0" smtClean="0">
                <a:latin typeface="Arial Black" pitchFamily="34" charset="0"/>
              </a:rPr>
              <a:t>95,1%</a:t>
            </a:r>
          </a:p>
          <a:p>
            <a:pPr algn="ctr"/>
            <a:endParaRPr lang="es-AR" sz="1600" dirty="0">
              <a:latin typeface="Arial Black" pitchFamily="34" charset="0"/>
            </a:endParaRPr>
          </a:p>
          <a:p>
            <a:pPr algn="ctr"/>
            <a:endParaRPr lang="es-AR" sz="1600" dirty="0" smtClean="0">
              <a:latin typeface="Arial Black" pitchFamily="34" charset="0"/>
            </a:endParaRPr>
          </a:p>
          <a:p>
            <a:pPr algn="ctr"/>
            <a:endParaRPr lang="es-AR" sz="1600" dirty="0">
              <a:latin typeface="Arial Black" pitchFamily="34" charset="0"/>
            </a:endParaRPr>
          </a:p>
          <a:p>
            <a:pPr algn="ctr"/>
            <a:endParaRPr lang="es-AR" sz="1600" dirty="0" smtClean="0">
              <a:latin typeface="Arial Black" pitchFamily="34" charset="0"/>
            </a:endParaRPr>
          </a:p>
          <a:p>
            <a:pPr algn="ctr"/>
            <a:endParaRPr lang="es-AR" sz="1600" dirty="0" smtClean="0">
              <a:latin typeface="Arial Black" pitchFamily="34" charset="0"/>
            </a:endParaRPr>
          </a:p>
          <a:p>
            <a:pPr algn="ctr"/>
            <a:endParaRPr lang="es-AR" sz="1600" dirty="0" smtClean="0">
              <a:latin typeface="Arial Black" pitchFamily="34" charset="0"/>
            </a:endParaRPr>
          </a:p>
          <a:p>
            <a:pPr algn="ctr"/>
            <a:endParaRPr lang="es-AR" sz="1600" dirty="0">
              <a:latin typeface="Arial Black" pitchFamily="34" charset="0"/>
            </a:endParaRPr>
          </a:p>
          <a:p>
            <a:pPr algn="ctr"/>
            <a:endParaRPr lang="es-AR" sz="1600" dirty="0">
              <a:latin typeface="Arial Black" pitchFamily="34" charset="0"/>
            </a:endParaRPr>
          </a:p>
          <a:p>
            <a:pPr algn="ctr"/>
            <a:endParaRPr lang="es-AR" sz="1600" dirty="0">
              <a:latin typeface="Arial Black" pitchFamily="34" charset="0"/>
            </a:endParaRPr>
          </a:p>
        </p:txBody>
      </p:sp>
      <p:sp>
        <p:nvSpPr>
          <p:cNvPr id="17" name="11 CuadroTexto"/>
          <p:cNvSpPr txBox="1"/>
          <p:nvPr/>
        </p:nvSpPr>
        <p:spPr>
          <a:xfrm>
            <a:off x="4225682" y="2101977"/>
            <a:ext cx="1075992" cy="2554545"/>
          </a:xfrm>
          <a:prstGeom prst="rect">
            <a:avLst/>
          </a:prstGeom>
          <a:noFill/>
        </p:spPr>
        <p:txBody>
          <a:bodyPr wrap="square" rtlCol="0">
            <a:spAutoFit/>
          </a:bodyPr>
          <a:lstStyle/>
          <a:p>
            <a:pPr algn="ctr"/>
            <a:r>
              <a:rPr lang="es-AR" sz="1600" dirty="0" smtClean="0">
                <a:latin typeface="Arial Black" pitchFamily="34" charset="0"/>
              </a:rPr>
              <a:t>96,7%</a:t>
            </a:r>
          </a:p>
          <a:p>
            <a:pPr algn="ctr"/>
            <a:endParaRPr lang="es-AR" sz="1600" dirty="0">
              <a:latin typeface="Arial Black" pitchFamily="34" charset="0"/>
            </a:endParaRPr>
          </a:p>
          <a:p>
            <a:pPr algn="ctr"/>
            <a:endParaRPr lang="es-AR" sz="1600" dirty="0" smtClean="0">
              <a:latin typeface="Arial Black" pitchFamily="34" charset="0"/>
            </a:endParaRPr>
          </a:p>
          <a:p>
            <a:pPr algn="ctr"/>
            <a:endParaRPr lang="es-AR" sz="1600" dirty="0">
              <a:latin typeface="Arial Black" pitchFamily="34" charset="0"/>
            </a:endParaRPr>
          </a:p>
          <a:p>
            <a:pPr algn="ctr"/>
            <a:endParaRPr lang="es-AR" sz="1600" dirty="0" smtClean="0">
              <a:latin typeface="Arial Black" pitchFamily="34" charset="0"/>
            </a:endParaRPr>
          </a:p>
          <a:p>
            <a:pPr algn="ctr"/>
            <a:endParaRPr lang="es-AR" sz="1600" dirty="0" smtClean="0">
              <a:latin typeface="Arial Black" pitchFamily="34" charset="0"/>
            </a:endParaRPr>
          </a:p>
          <a:p>
            <a:pPr algn="ctr"/>
            <a:endParaRPr lang="es-AR" sz="1600" dirty="0" smtClean="0">
              <a:latin typeface="Arial Black" pitchFamily="34" charset="0"/>
            </a:endParaRPr>
          </a:p>
          <a:p>
            <a:pPr algn="ctr"/>
            <a:endParaRPr lang="es-AR" sz="1600" dirty="0">
              <a:latin typeface="Arial Black" pitchFamily="34" charset="0"/>
            </a:endParaRPr>
          </a:p>
          <a:p>
            <a:pPr algn="ctr"/>
            <a:endParaRPr lang="es-AR" sz="1600" dirty="0">
              <a:latin typeface="Arial Black" pitchFamily="34" charset="0"/>
            </a:endParaRPr>
          </a:p>
          <a:p>
            <a:pPr algn="ctr"/>
            <a:endParaRPr lang="es-AR" sz="1600" dirty="0">
              <a:latin typeface="Arial Black" pitchFamily="34" charset="0"/>
            </a:endParaRPr>
          </a:p>
        </p:txBody>
      </p:sp>
      <p:sp>
        <p:nvSpPr>
          <p:cNvPr id="18" name="11 CuadroTexto"/>
          <p:cNvSpPr txBox="1"/>
          <p:nvPr/>
        </p:nvSpPr>
        <p:spPr>
          <a:xfrm>
            <a:off x="5786625" y="2101977"/>
            <a:ext cx="949385" cy="2554545"/>
          </a:xfrm>
          <a:prstGeom prst="rect">
            <a:avLst/>
          </a:prstGeom>
          <a:noFill/>
        </p:spPr>
        <p:txBody>
          <a:bodyPr wrap="square" rtlCol="0">
            <a:spAutoFit/>
          </a:bodyPr>
          <a:lstStyle/>
          <a:p>
            <a:pPr algn="ctr"/>
            <a:r>
              <a:rPr lang="es-AR" sz="1600" dirty="0" smtClean="0">
                <a:latin typeface="Arial Black" pitchFamily="34" charset="0"/>
              </a:rPr>
              <a:t>93,9%</a:t>
            </a:r>
          </a:p>
          <a:p>
            <a:pPr algn="ctr"/>
            <a:endParaRPr lang="es-AR" sz="1600" dirty="0">
              <a:latin typeface="Arial Black" pitchFamily="34" charset="0"/>
            </a:endParaRPr>
          </a:p>
          <a:p>
            <a:pPr algn="ctr"/>
            <a:endParaRPr lang="es-AR" sz="1600" dirty="0" smtClean="0">
              <a:latin typeface="Arial Black" pitchFamily="34" charset="0"/>
            </a:endParaRPr>
          </a:p>
          <a:p>
            <a:pPr algn="ctr"/>
            <a:endParaRPr lang="es-AR" sz="1600" dirty="0">
              <a:latin typeface="Arial Black" pitchFamily="34" charset="0"/>
            </a:endParaRPr>
          </a:p>
          <a:p>
            <a:pPr algn="ctr"/>
            <a:endParaRPr lang="es-AR" sz="1600" dirty="0" smtClean="0">
              <a:latin typeface="Arial Black" pitchFamily="34" charset="0"/>
            </a:endParaRPr>
          </a:p>
          <a:p>
            <a:pPr algn="ctr"/>
            <a:endParaRPr lang="es-AR" sz="1600" dirty="0" smtClean="0">
              <a:latin typeface="Arial Black" pitchFamily="34" charset="0"/>
            </a:endParaRPr>
          </a:p>
          <a:p>
            <a:pPr algn="ctr"/>
            <a:endParaRPr lang="es-AR" sz="1600" dirty="0" smtClean="0">
              <a:latin typeface="Arial Black" pitchFamily="34" charset="0"/>
            </a:endParaRPr>
          </a:p>
          <a:p>
            <a:pPr algn="ctr"/>
            <a:endParaRPr lang="es-AR" sz="1600" dirty="0">
              <a:latin typeface="Arial Black" pitchFamily="34" charset="0"/>
            </a:endParaRPr>
          </a:p>
          <a:p>
            <a:pPr algn="ctr"/>
            <a:endParaRPr lang="es-AR" sz="1600" dirty="0">
              <a:latin typeface="Arial Black" pitchFamily="34" charset="0"/>
            </a:endParaRPr>
          </a:p>
          <a:p>
            <a:pPr algn="ctr"/>
            <a:endParaRPr lang="es-AR" sz="1600" dirty="0">
              <a:latin typeface="Arial Black" pitchFamily="34" charset="0"/>
            </a:endParaRPr>
          </a:p>
        </p:txBody>
      </p:sp>
      <p:sp>
        <p:nvSpPr>
          <p:cNvPr id="19" name="11 CuadroTexto"/>
          <p:cNvSpPr txBox="1"/>
          <p:nvPr/>
        </p:nvSpPr>
        <p:spPr>
          <a:xfrm>
            <a:off x="7209978" y="2101977"/>
            <a:ext cx="949385" cy="2554545"/>
          </a:xfrm>
          <a:prstGeom prst="rect">
            <a:avLst/>
          </a:prstGeom>
          <a:noFill/>
        </p:spPr>
        <p:txBody>
          <a:bodyPr wrap="square" rtlCol="0">
            <a:spAutoFit/>
          </a:bodyPr>
          <a:lstStyle/>
          <a:p>
            <a:pPr algn="ctr"/>
            <a:r>
              <a:rPr lang="es-AR" sz="1600" dirty="0" smtClean="0">
                <a:latin typeface="Arial Black" pitchFamily="34" charset="0"/>
              </a:rPr>
              <a:t>84,2%</a:t>
            </a:r>
          </a:p>
          <a:p>
            <a:pPr algn="ctr"/>
            <a:endParaRPr lang="es-AR" sz="1600" dirty="0">
              <a:latin typeface="Arial Black" pitchFamily="34" charset="0"/>
            </a:endParaRPr>
          </a:p>
          <a:p>
            <a:pPr algn="ctr"/>
            <a:endParaRPr lang="es-AR" sz="1600" dirty="0" smtClean="0">
              <a:latin typeface="Arial Black" pitchFamily="34" charset="0"/>
            </a:endParaRPr>
          </a:p>
          <a:p>
            <a:pPr algn="ctr"/>
            <a:endParaRPr lang="es-AR" sz="1600" dirty="0">
              <a:latin typeface="Arial Black" pitchFamily="34" charset="0"/>
            </a:endParaRPr>
          </a:p>
          <a:p>
            <a:pPr algn="ctr"/>
            <a:endParaRPr lang="es-AR" sz="1600" dirty="0" smtClean="0">
              <a:latin typeface="Arial Black" pitchFamily="34" charset="0"/>
            </a:endParaRPr>
          </a:p>
          <a:p>
            <a:pPr algn="ctr"/>
            <a:endParaRPr lang="es-AR" sz="1600" dirty="0" smtClean="0">
              <a:latin typeface="Arial Black" pitchFamily="34" charset="0"/>
            </a:endParaRPr>
          </a:p>
          <a:p>
            <a:pPr algn="ctr"/>
            <a:endParaRPr lang="es-AR" sz="1600" dirty="0" smtClean="0">
              <a:latin typeface="Arial Black" pitchFamily="34" charset="0"/>
            </a:endParaRPr>
          </a:p>
          <a:p>
            <a:pPr algn="ctr"/>
            <a:endParaRPr lang="es-AR" sz="1600" dirty="0">
              <a:latin typeface="Arial Black" pitchFamily="34" charset="0"/>
            </a:endParaRPr>
          </a:p>
          <a:p>
            <a:pPr algn="ctr"/>
            <a:endParaRPr lang="es-AR" sz="1600" dirty="0">
              <a:latin typeface="Arial Black" pitchFamily="34" charset="0"/>
            </a:endParaRPr>
          </a:p>
          <a:p>
            <a:pPr algn="ctr"/>
            <a:endParaRPr lang="es-AR" sz="1600" dirty="0">
              <a:latin typeface="Arial Black" pitchFamily="34" charset="0"/>
            </a:endParaRPr>
          </a:p>
        </p:txBody>
      </p:sp>
      <p:sp>
        <p:nvSpPr>
          <p:cNvPr id="14" name="25 CuadroTexto"/>
          <p:cNvSpPr txBox="1"/>
          <p:nvPr/>
        </p:nvSpPr>
        <p:spPr>
          <a:xfrm>
            <a:off x="1542102" y="4291931"/>
            <a:ext cx="474354"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s-AR" sz="1400" dirty="0" smtClean="0"/>
              <a:t>24</a:t>
            </a:r>
            <a:endParaRPr lang="es-AR" sz="1400" dirty="0"/>
          </a:p>
        </p:txBody>
      </p:sp>
      <p:sp>
        <p:nvSpPr>
          <p:cNvPr id="15" name="25 CuadroTexto"/>
          <p:cNvSpPr txBox="1"/>
          <p:nvPr/>
        </p:nvSpPr>
        <p:spPr>
          <a:xfrm>
            <a:off x="7481923" y="4291931"/>
            <a:ext cx="474354"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s-AR" sz="1400" dirty="0"/>
              <a:t>9</a:t>
            </a:r>
          </a:p>
        </p:txBody>
      </p:sp>
      <p:sp>
        <p:nvSpPr>
          <p:cNvPr id="20" name="25 CuadroTexto"/>
          <p:cNvSpPr txBox="1"/>
          <p:nvPr/>
        </p:nvSpPr>
        <p:spPr>
          <a:xfrm>
            <a:off x="5985903" y="4335235"/>
            <a:ext cx="474354"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s-AR" sz="1400" dirty="0" smtClean="0"/>
              <a:t>2</a:t>
            </a:r>
            <a:endParaRPr lang="es-AR" sz="1400" dirty="0"/>
          </a:p>
        </p:txBody>
      </p:sp>
      <p:sp>
        <p:nvSpPr>
          <p:cNvPr id="21" name="25 CuadroTexto"/>
          <p:cNvSpPr txBox="1"/>
          <p:nvPr/>
        </p:nvSpPr>
        <p:spPr>
          <a:xfrm>
            <a:off x="4516907" y="4335235"/>
            <a:ext cx="474354"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s-AR" sz="1400" dirty="0" smtClean="0"/>
              <a:t>5</a:t>
            </a:r>
            <a:endParaRPr lang="es-AR" sz="1400" dirty="0"/>
          </a:p>
        </p:txBody>
      </p:sp>
      <p:sp>
        <p:nvSpPr>
          <p:cNvPr id="22" name="25 CuadroTexto"/>
          <p:cNvSpPr txBox="1"/>
          <p:nvPr/>
        </p:nvSpPr>
        <p:spPr>
          <a:xfrm>
            <a:off x="3020887" y="4335235"/>
            <a:ext cx="474354"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s-AR" sz="1400" dirty="0" smtClean="0"/>
              <a:t>8</a:t>
            </a:r>
            <a:endParaRPr lang="es-AR" sz="1400" dirty="0"/>
          </a:p>
        </p:txBody>
      </p:sp>
    </p:spTree>
    <p:extLst>
      <p:ext uri="{BB962C8B-B14F-4D97-AF65-F5344CB8AC3E}">
        <p14:creationId xmlns:p14="http://schemas.microsoft.com/office/powerpoint/2010/main" val="4204309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965" y="973460"/>
            <a:ext cx="8229600" cy="1143000"/>
          </a:xfrm>
        </p:spPr>
        <p:txBody>
          <a:bodyPr>
            <a:normAutofit/>
          </a:bodyPr>
          <a:lstStyle/>
          <a:p>
            <a:r>
              <a:rPr lang="es-AR" sz="3200" b="1" dirty="0" smtClean="0">
                <a:solidFill>
                  <a:schemeClr val="accent1"/>
                </a:solidFill>
                <a:latin typeface="Arial" pitchFamily="34" charset="0"/>
                <a:cs typeface="Arial" pitchFamily="34" charset="0"/>
              </a:rPr>
              <a:t>Cohorte </a:t>
            </a:r>
            <a:r>
              <a:rPr lang="es-AR" sz="3200" b="1" dirty="0" err="1" smtClean="0">
                <a:solidFill>
                  <a:schemeClr val="accent1"/>
                </a:solidFill>
                <a:latin typeface="Arial" pitchFamily="34" charset="0"/>
                <a:cs typeface="Arial" pitchFamily="34" charset="0"/>
              </a:rPr>
              <a:t>hiper</a:t>
            </a:r>
            <a:r>
              <a:rPr lang="es-AR" sz="3200" b="1" dirty="0" smtClean="0">
                <a:solidFill>
                  <a:schemeClr val="accent1"/>
                </a:solidFill>
                <a:latin typeface="Arial" pitchFamily="34" charset="0"/>
                <a:cs typeface="Arial" pitchFamily="34" charset="0"/>
              </a:rPr>
              <a:t> urgentes (n: 1068)</a:t>
            </a:r>
            <a:r>
              <a:rPr lang="es-AR" sz="3200" b="1" dirty="0">
                <a:solidFill>
                  <a:schemeClr val="accent1"/>
                </a:solidFill>
                <a:latin typeface="Arial" pitchFamily="34" charset="0"/>
                <a:cs typeface="Arial" pitchFamily="34" charset="0"/>
              </a:rPr>
              <a:t/>
            </a:r>
            <a:br>
              <a:rPr lang="es-AR" sz="3200" b="1" dirty="0">
                <a:solidFill>
                  <a:schemeClr val="accent1"/>
                </a:solidFill>
                <a:latin typeface="Arial" pitchFamily="34" charset="0"/>
                <a:cs typeface="Arial" pitchFamily="34" charset="0"/>
              </a:rPr>
            </a:br>
            <a:endParaRPr lang="es-ES" sz="3200" dirty="0"/>
          </a:p>
        </p:txBody>
      </p:sp>
      <p:cxnSp>
        <p:nvCxnSpPr>
          <p:cNvPr id="5" name="Straight Connector 4"/>
          <p:cNvCxnSpPr/>
          <p:nvPr/>
        </p:nvCxnSpPr>
        <p:spPr>
          <a:xfrm flipV="1">
            <a:off x="199901" y="1550344"/>
            <a:ext cx="8619260" cy="10605"/>
          </a:xfrm>
          <a:prstGeom prst="line">
            <a:avLst/>
          </a:prstGeom>
        </p:spPr>
        <p:style>
          <a:lnRef idx="2">
            <a:schemeClr val="accent1"/>
          </a:lnRef>
          <a:fillRef idx="0">
            <a:schemeClr val="accent1"/>
          </a:fillRef>
          <a:effectRef idx="1">
            <a:schemeClr val="accent1"/>
          </a:effectRef>
          <a:fontRef idx="minor">
            <a:schemeClr val="tx1"/>
          </a:fontRef>
        </p:style>
      </p:cxnSp>
      <p:sp>
        <p:nvSpPr>
          <p:cNvPr id="6" name="CuadroTexto 1"/>
          <p:cNvSpPr txBox="1"/>
          <p:nvPr/>
        </p:nvSpPr>
        <p:spPr>
          <a:xfrm>
            <a:off x="1256145" y="1623977"/>
            <a:ext cx="6287221"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AR" sz="2000" b="1" dirty="0" smtClean="0">
                <a:solidFill>
                  <a:schemeClr val="tx1"/>
                </a:solidFill>
              </a:rPr>
              <a:t>Datos de RVS sobre 411 pacientes</a:t>
            </a:r>
            <a:endParaRPr lang="es-AR" sz="2000" b="1" dirty="0">
              <a:solidFill>
                <a:schemeClr val="tx1"/>
              </a:solidFill>
            </a:endParaRPr>
          </a:p>
        </p:txBody>
      </p:sp>
      <p:graphicFrame>
        <p:nvGraphicFramePr>
          <p:cNvPr id="3" name="Chart 2"/>
          <p:cNvGraphicFramePr/>
          <p:nvPr>
            <p:extLst/>
          </p:nvPr>
        </p:nvGraphicFramePr>
        <p:xfrm>
          <a:off x="381965" y="2116460"/>
          <a:ext cx="82296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11 CuadroTexto"/>
          <p:cNvSpPr txBox="1"/>
          <p:nvPr/>
        </p:nvSpPr>
        <p:spPr>
          <a:xfrm>
            <a:off x="1726158" y="2684855"/>
            <a:ext cx="1097340" cy="2308324"/>
          </a:xfrm>
          <a:prstGeom prst="rect">
            <a:avLst/>
          </a:prstGeom>
          <a:noFill/>
        </p:spPr>
        <p:txBody>
          <a:bodyPr wrap="square" rtlCol="0">
            <a:spAutoFit/>
          </a:bodyPr>
          <a:lstStyle/>
          <a:p>
            <a:pPr algn="ctr"/>
            <a:r>
              <a:rPr lang="es-AR" sz="1600" dirty="0" smtClean="0">
                <a:latin typeface="Arial Black" pitchFamily="34" charset="0"/>
              </a:rPr>
              <a:t>94,1%</a:t>
            </a:r>
          </a:p>
          <a:p>
            <a:pPr algn="ctr"/>
            <a:endParaRPr lang="es-AR" sz="1600" dirty="0">
              <a:latin typeface="Arial Black" pitchFamily="34" charset="0"/>
            </a:endParaRPr>
          </a:p>
          <a:p>
            <a:pPr algn="ctr"/>
            <a:endParaRPr lang="es-AR" sz="1600" dirty="0" smtClean="0">
              <a:latin typeface="Arial Black" pitchFamily="34" charset="0"/>
            </a:endParaRPr>
          </a:p>
          <a:p>
            <a:pPr algn="ctr"/>
            <a:endParaRPr lang="es-AR" sz="1600" dirty="0">
              <a:latin typeface="Arial Black" pitchFamily="34" charset="0"/>
            </a:endParaRPr>
          </a:p>
          <a:p>
            <a:pPr algn="ctr"/>
            <a:endParaRPr lang="es-AR" sz="1600" dirty="0" smtClean="0">
              <a:latin typeface="Arial Black" pitchFamily="34" charset="0"/>
            </a:endParaRPr>
          </a:p>
          <a:p>
            <a:pPr algn="ctr"/>
            <a:endParaRPr lang="es-AR" sz="1600" dirty="0">
              <a:latin typeface="Arial Black" pitchFamily="34" charset="0"/>
            </a:endParaRPr>
          </a:p>
          <a:p>
            <a:pPr algn="ctr"/>
            <a:endParaRPr lang="es-AR" sz="1600" dirty="0" smtClean="0">
              <a:latin typeface="Arial Black" pitchFamily="34" charset="0"/>
            </a:endParaRPr>
          </a:p>
          <a:p>
            <a:pPr algn="ctr"/>
            <a:endParaRPr lang="es-AR" sz="1600" dirty="0">
              <a:latin typeface="Arial Black" pitchFamily="34" charset="0"/>
            </a:endParaRPr>
          </a:p>
          <a:p>
            <a:pPr algn="ctr"/>
            <a:endParaRPr lang="es-AR" sz="1600" dirty="0" smtClean="0">
              <a:latin typeface="Arial Black" pitchFamily="34" charset="0"/>
            </a:endParaRPr>
          </a:p>
        </p:txBody>
      </p:sp>
      <p:sp>
        <p:nvSpPr>
          <p:cNvPr id="13" name="12 CuadroTexto"/>
          <p:cNvSpPr txBox="1"/>
          <p:nvPr/>
        </p:nvSpPr>
        <p:spPr>
          <a:xfrm>
            <a:off x="4211560" y="2653861"/>
            <a:ext cx="1053209" cy="2308324"/>
          </a:xfrm>
          <a:prstGeom prst="rect">
            <a:avLst/>
          </a:prstGeom>
          <a:noFill/>
        </p:spPr>
        <p:txBody>
          <a:bodyPr wrap="square" rtlCol="0">
            <a:spAutoFit/>
          </a:bodyPr>
          <a:lstStyle/>
          <a:p>
            <a:pPr algn="ctr"/>
            <a:r>
              <a:rPr lang="es-AR" sz="1600" dirty="0" smtClean="0">
                <a:latin typeface="Arial Black" pitchFamily="34" charset="0"/>
              </a:rPr>
              <a:t>94,4%</a:t>
            </a:r>
          </a:p>
          <a:p>
            <a:pPr algn="ctr"/>
            <a:endParaRPr lang="es-AR" sz="1600" dirty="0">
              <a:latin typeface="Arial Black" pitchFamily="34" charset="0"/>
            </a:endParaRPr>
          </a:p>
          <a:p>
            <a:pPr algn="ctr"/>
            <a:endParaRPr lang="es-AR" sz="1600" dirty="0" smtClean="0">
              <a:latin typeface="Arial Black" pitchFamily="34" charset="0"/>
            </a:endParaRPr>
          </a:p>
          <a:p>
            <a:pPr algn="ctr"/>
            <a:endParaRPr lang="es-AR" sz="1600" dirty="0">
              <a:latin typeface="Arial Black" pitchFamily="34" charset="0"/>
            </a:endParaRPr>
          </a:p>
          <a:p>
            <a:pPr algn="ctr"/>
            <a:endParaRPr lang="es-AR" sz="1600" dirty="0" smtClean="0">
              <a:latin typeface="Arial Black" pitchFamily="34" charset="0"/>
            </a:endParaRPr>
          </a:p>
          <a:p>
            <a:pPr algn="ctr"/>
            <a:endParaRPr lang="es-AR" sz="1600" dirty="0">
              <a:latin typeface="Arial Black" pitchFamily="34" charset="0"/>
            </a:endParaRPr>
          </a:p>
          <a:p>
            <a:pPr algn="ctr"/>
            <a:endParaRPr lang="es-AR" sz="1600" dirty="0" smtClean="0">
              <a:latin typeface="Arial Black" pitchFamily="34" charset="0"/>
            </a:endParaRPr>
          </a:p>
          <a:p>
            <a:pPr algn="ctr"/>
            <a:endParaRPr lang="es-AR" sz="1600" dirty="0">
              <a:latin typeface="Arial Black" pitchFamily="34" charset="0"/>
            </a:endParaRPr>
          </a:p>
          <a:p>
            <a:pPr algn="ctr"/>
            <a:endParaRPr lang="es-AR" sz="1600" dirty="0" smtClean="0">
              <a:latin typeface="Arial Black" pitchFamily="34" charset="0"/>
            </a:endParaRPr>
          </a:p>
        </p:txBody>
      </p:sp>
      <p:sp>
        <p:nvSpPr>
          <p:cNvPr id="15" name="14 CuadroTexto"/>
          <p:cNvSpPr txBox="1"/>
          <p:nvPr/>
        </p:nvSpPr>
        <p:spPr>
          <a:xfrm>
            <a:off x="6718055" y="2684748"/>
            <a:ext cx="1000321" cy="2308324"/>
          </a:xfrm>
          <a:prstGeom prst="rect">
            <a:avLst/>
          </a:prstGeom>
          <a:noFill/>
        </p:spPr>
        <p:txBody>
          <a:bodyPr wrap="square" rtlCol="0">
            <a:spAutoFit/>
          </a:bodyPr>
          <a:lstStyle/>
          <a:p>
            <a:pPr algn="ctr"/>
            <a:r>
              <a:rPr lang="es-AR" sz="1600" dirty="0" smtClean="0">
                <a:latin typeface="Arial Black" pitchFamily="34" charset="0"/>
              </a:rPr>
              <a:t>93,9%</a:t>
            </a:r>
          </a:p>
          <a:p>
            <a:pPr algn="ctr"/>
            <a:endParaRPr lang="es-AR" sz="1600" dirty="0">
              <a:latin typeface="Arial Black" pitchFamily="34" charset="0"/>
            </a:endParaRPr>
          </a:p>
          <a:p>
            <a:pPr algn="ctr"/>
            <a:endParaRPr lang="es-AR" sz="1600" dirty="0" smtClean="0">
              <a:latin typeface="Arial Black" pitchFamily="34" charset="0"/>
            </a:endParaRPr>
          </a:p>
          <a:p>
            <a:pPr algn="ctr"/>
            <a:endParaRPr lang="es-AR" sz="1600" dirty="0">
              <a:latin typeface="Arial Black" pitchFamily="34" charset="0"/>
            </a:endParaRPr>
          </a:p>
          <a:p>
            <a:pPr algn="ctr"/>
            <a:endParaRPr lang="es-AR" sz="1600" dirty="0" smtClean="0">
              <a:latin typeface="Arial Black" pitchFamily="34" charset="0"/>
            </a:endParaRPr>
          </a:p>
          <a:p>
            <a:pPr algn="ctr"/>
            <a:endParaRPr lang="es-AR" sz="1600" dirty="0">
              <a:latin typeface="Arial Black" pitchFamily="34" charset="0"/>
            </a:endParaRPr>
          </a:p>
          <a:p>
            <a:pPr algn="ctr"/>
            <a:endParaRPr lang="es-AR" sz="1600" dirty="0" smtClean="0">
              <a:latin typeface="Arial Black" pitchFamily="34" charset="0"/>
            </a:endParaRPr>
          </a:p>
          <a:p>
            <a:pPr algn="ctr"/>
            <a:endParaRPr lang="es-AR" sz="1600" dirty="0">
              <a:latin typeface="Arial Black" pitchFamily="34" charset="0"/>
            </a:endParaRPr>
          </a:p>
          <a:p>
            <a:pPr algn="ctr"/>
            <a:endParaRPr lang="es-AR" sz="1600" dirty="0" smtClean="0">
              <a:latin typeface="Arial Black" pitchFamily="34" charset="0"/>
            </a:endParaRPr>
          </a:p>
        </p:txBody>
      </p:sp>
      <p:sp>
        <p:nvSpPr>
          <p:cNvPr id="11" name="10 CuadroTexto"/>
          <p:cNvSpPr txBox="1"/>
          <p:nvPr/>
        </p:nvSpPr>
        <p:spPr>
          <a:xfrm rot="16200000">
            <a:off x="-805799" y="3661861"/>
            <a:ext cx="2287344"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AR" dirty="0" smtClean="0"/>
              <a:t>% pacientes con RVS</a:t>
            </a:r>
            <a:endParaRPr lang="es-AR" dirty="0"/>
          </a:p>
        </p:txBody>
      </p:sp>
    </p:spTree>
    <p:extLst>
      <p:ext uri="{BB962C8B-B14F-4D97-AF65-F5344CB8AC3E}">
        <p14:creationId xmlns:p14="http://schemas.microsoft.com/office/powerpoint/2010/main" val="2455391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Shape 117"/>
          <p:cNvSpPr txBox="1">
            <a:spLocks noGrp="1"/>
          </p:cNvSpPr>
          <p:nvPr>
            <p:ph type="ctrTitle" idx="4294967295"/>
          </p:nvPr>
        </p:nvSpPr>
        <p:spPr>
          <a:xfrm>
            <a:off x="1054656" y="1450411"/>
            <a:ext cx="6718419" cy="2073822"/>
          </a:xfrm>
          <a:prstGeom prst="rect">
            <a:avLst/>
          </a:prstGeom>
        </p:spPr>
        <p:txBody>
          <a:bodyPr lIns="91425" tIns="91425" rIns="91425" bIns="91425" anchor="b" anchorCtr="0">
            <a:noAutofit/>
          </a:bodyPr>
          <a:lstStyle/>
          <a:p>
            <a:pPr lvl="0"/>
            <a:r>
              <a:rPr lang="es-AR" sz="4400" b="1" dirty="0" smtClean="0">
                <a:solidFill>
                  <a:schemeClr val="bg1">
                    <a:lumMod val="95000"/>
                  </a:schemeClr>
                </a:solidFill>
              </a:rPr>
              <a:t>Farmacovigilancia </a:t>
            </a:r>
            <a:r>
              <a:rPr lang="es-AR" sz="4400" b="1" dirty="0">
                <a:solidFill>
                  <a:schemeClr val="bg1">
                    <a:lumMod val="95000"/>
                  </a:schemeClr>
                </a:solidFill>
              </a:rPr>
              <a:t>en antivirales de acción directa en </a:t>
            </a:r>
            <a:r>
              <a:rPr lang="es-AR" sz="4400" b="1" dirty="0" smtClean="0">
                <a:solidFill>
                  <a:schemeClr val="bg1">
                    <a:lumMod val="95000"/>
                  </a:schemeClr>
                </a:solidFill>
              </a:rPr>
              <a:t>VHC</a:t>
            </a:r>
            <a:endParaRPr lang="en" sz="4400" b="1" dirty="0">
              <a:solidFill>
                <a:schemeClr val="bg1">
                  <a:lumMod val="95000"/>
                </a:schemeClr>
              </a:solidFill>
              <a:latin typeface="+mj-lt"/>
            </a:endParaRPr>
          </a:p>
        </p:txBody>
      </p:sp>
      <p:sp>
        <p:nvSpPr>
          <p:cNvPr id="118" name="Shape 118"/>
          <p:cNvSpPr txBox="1">
            <a:spLocks noGrp="1"/>
          </p:cNvSpPr>
          <p:nvPr>
            <p:ph type="subTitle" idx="4294967295"/>
          </p:nvPr>
        </p:nvSpPr>
        <p:spPr>
          <a:xfrm>
            <a:off x="1102315" y="3549197"/>
            <a:ext cx="6623100" cy="1046400"/>
          </a:xfrm>
          <a:prstGeom prst="rect">
            <a:avLst/>
          </a:prstGeom>
        </p:spPr>
        <p:txBody>
          <a:bodyPr lIns="91425" tIns="91425" rIns="91425" bIns="91425" anchor="t" anchorCtr="0">
            <a:noAutofit/>
          </a:bodyPr>
          <a:lstStyle/>
          <a:p>
            <a:pPr lvl="0" algn="ctr" defTabSz="457200">
              <a:spcBef>
                <a:spcPct val="20000"/>
              </a:spcBef>
              <a:buClrTx/>
              <a:buSzTx/>
              <a:buNone/>
            </a:pPr>
            <a:r>
              <a:rPr lang="es-AR" b="1" kern="1200" dirty="0" smtClean="0">
                <a:solidFill>
                  <a:schemeClr val="tx2"/>
                </a:solidFill>
                <a:latin typeface="Calibri"/>
                <a:ea typeface="+mn-ea"/>
                <a:cs typeface="+mn-cs"/>
              </a:rPr>
              <a:t>A.N.M.A.T</a:t>
            </a:r>
            <a:r>
              <a:rPr lang="es-AR" b="1" kern="1200" dirty="0">
                <a:solidFill>
                  <a:schemeClr val="tx2"/>
                </a:solidFill>
                <a:latin typeface="Calibri"/>
                <a:ea typeface="+mn-ea"/>
                <a:cs typeface="+mn-cs"/>
              </a:rPr>
              <a:t>. -</a:t>
            </a:r>
          </a:p>
          <a:p>
            <a:pPr lvl="0" algn="ctr" defTabSz="457200">
              <a:spcBef>
                <a:spcPct val="20000"/>
              </a:spcBef>
              <a:buClrTx/>
              <a:buSzTx/>
              <a:buNone/>
            </a:pPr>
            <a:r>
              <a:rPr lang="es-AR" b="1" kern="1200" dirty="0">
                <a:solidFill>
                  <a:schemeClr val="tx2"/>
                </a:solidFill>
                <a:latin typeface="Calibri"/>
                <a:ea typeface="+mn-ea"/>
                <a:cs typeface="+mn-cs"/>
              </a:rPr>
              <a:t>2017</a:t>
            </a:r>
          </a:p>
          <a:p>
            <a:pPr lvl="0" rtl="0">
              <a:spcBef>
                <a:spcPts val="0"/>
              </a:spcBef>
              <a:buNone/>
            </a:pPr>
            <a:endParaRPr lang="en" sz="2400" dirty="0">
              <a:solidFill>
                <a:schemeClr val="lt1"/>
              </a:solidFill>
              <a:latin typeface="Calibri" pitchFamily="34" charset="0"/>
              <a:cs typeface="Calibri" pitchFamily="34" charset="0"/>
            </a:endParaRPr>
          </a:p>
        </p:txBody>
      </p:sp>
      <p:pic>
        <p:nvPicPr>
          <p:cNvPr id="4" name="Picture 8" descr="logo_azul_blanco-01"/>
          <p:cNvPicPr>
            <a:picLocks noChangeAspect="1" noChangeArrowheads="1"/>
          </p:cNvPicPr>
          <p:nvPr/>
        </p:nvPicPr>
        <p:blipFill>
          <a:blip r:embed="rId3" cstate="print"/>
          <a:srcRect/>
          <a:stretch>
            <a:fillRect/>
          </a:stretch>
        </p:blipFill>
        <p:spPr bwMode="auto">
          <a:xfrm>
            <a:off x="3382690" y="4823130"/>
            <a:ext cx="1896807" cy="843832"/>
          </a:xfrm>
          <a:prstGeom prst="rect">
            <a:avLst/>
          </a:prstGeom>
          <a:noFill/>
          <a:ln w="9525">
            <a:noFill/>
            <a:miter lim="800000"/>
            <a:headEnd/>
            <a:tailEnd/>
          </a:ln>
        </p:spPr>
      </p:pic>
    </p:spTree>
    <p:extLst>
      <p:ext uri="{BB962C8B-B14F-4D97-AF65-F5344CB8AC3E}">
        <p14:creationId xmlns:p14="http://schemas.microsoft.com/office/powerpoint/2010/main" val="13839280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a:xfrm>
            <a:off x="323528" y="72008"/>
            <a:ext cx="8568952" cy="98072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74" name="Rectangle 2"/>
          <p:cNvSpPr>
            <a:spLocks noGrp="1" noChangeArrowheads="1"/>
          </p:cNvSpPr>
          <p:nvPr>
            <p:ph type="title"/>
          </p:nvPr>
        </p:nvSpPr>
        <p:spPr>
          <a:xfrm>
            <a:off x="0" y="-18256"/>
            <a:ext cx="9144000" cy="1143000"/>
          </a:xfrm>
        </p:spPr>
        <p:txBody>
          <a:bodyPr>
            <a:noAutofit/>
          </a:bodyPr>
          <a:lstStyle/>
          <a:p>
            <a:r>
              <a:rPr lang="es-ES" sz="3200" b="1" u="sng" dirty="0" smtClean="0">
                <a:solidFill>
                  <a:schemeClr val="tx2"/>
                </a:solidFill>
              </a:rPr>
              <a:t>Eventos notificados Programa Nacional Hepatitis Virales</a:t>
            </a:r>
            <a:endParaRPr lang="es-ES" sz="3200" b="1" u="sng" dirty="0" smtClean="0">
              <a:solidFill>
                <a:srgbClr val="064364"/>
              </a:solidFill>
              <a:latin typeface="Century Gothic" pitchFamily="34" charset="0"/>
            </a:endParaRPr>
          </a:p>
        </p:txBody>
      </p:sp>
      <p:pic>
        <p:nvPicPr>
          <p:cNvPr id="3076" name="Picture 4"/>
          <p:cNvPicPr>
            <a:picLocks noChangeAspect="1" noChangeArrowheads="1"/>
          </p:cNvPicPr>
          <p:nvPr/>
        </p:nvPicPr>
        <p:blipFill>
          <a:blip r:embed="rId3" cstate="print"/>
          <a:srcRect/>
          <a:stretch>
            <a:fillRect/>
          </a:stretch>
        </p:blipFill>
        <p:spPr bwMode="auto">
          <a:xfrm>
            <a:off x="0" y="6242050"/>
            <a:ext cx="9144000" cy="615950"/>
          </a:xfrm>
          <a:prstGeom prst="rect">
            <a:avLst/>
          </a:prstGeom>
          <a:noFill/>
          <a:ln w="9525">
            <a:noFill/>
            <a:miter lim="800000"/>
            <a:headEnd/>
            <a:tailEnd/>
          </a:ln>
        </p:spPr>
      </p:pic>
      <p:sp>
        <p:nvSpPr>
          <p:cNvPr id="5" name="4 Marcador de contenido"/>
          <p:cNvSpPr>
            <a:spLocks noGrp="1"/>
          </p:cNvSpPr>
          <p:nvPr>
            <p:ph idx="1"/>
          </p:nvPr>
        </p:nvSpPr>
        <p:spPr>
          <a:xfrm>
            <a:off x="457200" y="692696"/>
            <a:ext cx="8291264" cy="5073427"/>
          </a:xfrm>
        </p:spPr>
        <p:txBody>
          <a:bodyPr>
            <a:normAutofit/>
          </a:bodyPr>
          <a:lstStyle/>
          <a:p>
            <a:pPr algn="just">
              <a:spcBef>
                <a:spcPts val="0"/>
              </a:spcBef>
              <a:buFont typeface="Wingdings" pitchFamily="2" charset="2"/>
              <a:buNone/>
            </a:pPr>
            <a:endParaRPr lang="es-ES_tradnl" u="sng" dirty="0" smtClean="0"/>
          </a:p>
          <a:p>
            <a:pPr algn="just">
              <a:spcBef>
                <a:spcPts val="0"/>
              </a:spcBef>
              <a:buNone/>
            </a:pPr>
            <a:endParaRPr lang="es-ES_tradnl" dirty="0" smtClean="0"/>
          </a:p>
          <a:p>
            <a:pPr algn="just">
              <a:spcBef>
                <a:spcPts val="0"/>
              </a:spcBef>
              <a:buFont typeface="Wingdings" pitchFamily="2" charset="2"/>
              <a:buNone/>
            </a:pPr>
            <a:endParaRPr lang="es-ES_tradnl" dirty="0" smtClean="0"/>
          </a:p>
          <a:p>
            <a:pPr algn="just">
              <a:spcBef>
                <a:spcPts val="0"/>
              </a:spcBef>
              <a:buFont typeface="Wingdings" pitchFamily="2" charset="2"/>
              <a:buNone/>
            </a:pPr>
            <a:endParaRPr lang="es-ES_tradnl" sz="1800" dirty="0">
              <a:solidFill>
                <a:schemeClr val="tx2"/>
              </a:solidFill>
            </a:endParaRPr>
          </a:p>
        </p:txBody>
      </p:sp>
      <p:graphicFrame>
        <p:nvGraphicFramePr>
          <p:cNvPr id="7" name="6 Diagrama"/>
          <p:cNvGraphicFramePr/>
          <p:nvPr>
            <p:extLst>
              <p:ext uri="{D42A27DB-BD31-4B8C-83A1-F6EECF244321}">
                <p14:modId xmlns:p14="http://schemas.microsoft.com/office/powerpoint/2010/main" val="2124036047"/>
              </p:ext>
            </p:extLst>
          </p:nvPr>
        </p:nvGraphicFramePr>
        <p:xfrm>
          <a:off x="323528" y="1124744"/>
          <a:ext cx="8496944" cy="41764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8" name="7 Grupo"/>
          <p:cNvGrpSpPr/>
          <p:nvPr/>
        </p:nvGrpSpPr>
        <p:grpSpPr>
          <a:xfrm>
            <a:off x="1907704" y="3645024"/>
            <a:ext cx="512131" cy="426776"/>
            <a:chOff x="3032129" y="2916304"/>
            <a:chExt cx="512131" cy="426776"/>
          </a:xfrm>
        </p:grpSpPr>
        <p:sp>
          <p:nvSpPr>
            <p:cNvPr id="9" name="8 Flecha derecha"/>
            <p:cNvSpPr/>
            <p:nvPr/>
          </p:nvSpPr>
          <p:spPr>
            <a:xfrm rot="5400000">
              <a:off x="3074807" y="2873626"/>
              <a:ext cx="426776" cy="512131"/>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0" name="Flecha derecha 4"/>
            <p:cNvSpPr/>
            <p:nvPr/>
          </p:nvSpPr>
          <p:spPr>
            <a:xfrm>
              <a:off x="3134556" y="2916304"/>
              <a:ext cx="307279" cy="2987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33450">
                <a:lnSpc>
                  <a:spcPct val="90000"/>
                </a:lnSpc>
                <a:spcBef>
                  <a:spcPct val="0"/>
                </a:spcBef>
                <a:spcAft>
                  <a:spcPct val="35000"/>
                </a:spcAft>
              </a:pPr>
              <a:endParaRPr lang="es-AR" sz="2100" kern="1200"/>
            </a:p>
          </p:txBody>
        </p:sp>
      </p:grpSp>
      <p:grpSp>
        <p:nvGrpSpPr>
          <p:cNvPr id="11" name="10 Grupo"/>
          <p:cNvGrpSpPr/>
          <p:nvPr/>
        </p:nvGrpSpPr>
        <p:grpSpPr>
          <a:xfrm>
            <a:off x="6766842" y="3578288"/>
            <a:ext cx="512131" cy="426776"/>
            <a:chOff x="3032129" y="2916304"/>
            <a:chExt cx="512131" cy="426776"/>
          </a:xfrm>
        </p:grpSpPr>
        <p:sp>
          <p:nvSpPr>
            <p:cNvPr id="12" name="11 Flecha derecha"/>
            <p:cNvSpPr/>
            <p:nvPr/>
          </p:nvSpPr>
          <p:spPr>
            <a:xfrm rot="5400000">
              <a:off x="3074807" y="2873626"/>
              <a:ext cx="426776" cy="512131"/>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4" name="Flecha derecha 4"/>
            <p:cNvSpPr/>
            <p:nvPr/>
          </p:nvSpPr>
          <p:spPr>
            <a:xfrm>
              <a:off x="3134556" y="2916304"/>
              <a:ext cx="307279" cy="2987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l" defTabSz="933450">
                <a:lnSpc>
                  <a:spcPct val="90000"/>
                </a:lnSpc>
                <a:spcBef>
                  <a:spcPct val="0"/>
                </a:spcBef>
                <a:spcAft>
                  <a:spcPct val="35000"/>
                </a:spcAft>
              </a:pPr>
              <a:endParaRPr lang="es-AR" sz="2100" kern="1200"/>
            </a:p>
          </p:txBody>
        </p:sp>
      </p:grpSp>
      <p:pic>
        <p:nvPicPr>
          <p:cNvPr id="2050" name="Picture 2"/>
          <p:cNvPicPr>
            <a:picLocks noChangeAspect="1" noChangeArrowheads="1"/>
          </p:cNvPicPr>
          <p:nvPr/>
        </p:nvPicPr>
        <p:blipFill>
          <a:blip r:embed="rId9" cstate="print"/>
          <a:srcRect l="2522" t="53779" r="58031" b="7555"/>
          <a:stretch>
            <a:fillRect/>
          </a:stretch>
        </p:blipFill>
        <p:spPr bwMode="auto">
          <a:xfrm>
            <a:off x="179512" y="4181322"/>
            <a:ext cx="4392488" cy="2294583"/>
          </a:xfrm>
          <a:prstGeom prst="rect">
            <a:avLst/>
          </a:prstGeom>
          <a:ln>
            <a:no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10" cstate="print"/>
          <a:srcRect l="48212" t="35564" r="14226" b="22762"/>
          <a:stretch>
            <a:fillRect/>
          </a:stretch>
        </p:blipFill>
        <p:spPr bwMode="auto">
          <a:xfrm>
            <a:off x="4860032" y="4134678"/>
            <a:ext cx="3960440" cy="23418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6298999"/>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a:xfrm>
            <a:off x="323528" y="72008"/>
            <a:ext cx="8568952" cy="98072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74" name="Rectangle 2"/>
          <p:cNvSpPr>
            <a:spLocks noGrp="1" noChangeArrowheads="1"/>
          </p:cNvSpPr>
          <p:nvPr>
            <p:ph type="title"/>
          </p:nvPr>
        </p:nvSpPr>
        <p:spPr>
          <a:xfrm>
            <a:off x="0" y="-18256"/>
            <a:ext cx="9144000" cy="1143000"/>
          </a:xfrm>
        </p:spPr>
        <p:txBody>
          <a:bodyPr>
            <a:noAutofit/>
          </a:bodyPr>
          <a:lstStyle/>
          <a:p>
            <a:r>
              <a:rPr lang="es-ES" sz="3200" b="1" u="sng" dirty="0" smtClean="0">
                <a:solidFill>
                  <a:schemeClr val="tx2"/>
                </a:solidFill>
              </a:rPr>
              <a:t>Eventos notificados Programa Nacional Hepatitis Virales</a:t>
            </a:r>
            <a:endParaRPr lang="es-ES" sz="3200" b="1" u="sng" dirty="0" smtClean="0">
              <a:solidFill>
                <a:srgbClr val="064364"/>
              </a:solidFill>
              <a:latin typeface="Century Gothic" pitchFamily="34" charset="0"/>
            </a:endParaRPr>
          </a:p>
        </p:txBody>
      </p:sp>
      <p:pic>
        <p:nvPicPr>
          <p:cNvPr id="3076" name="Picture 4"/>
          <p:cNvPicPr>
            <a:picLocks noChangeAspect="1" noChangeArrowheads="1"/>
          </p:cNvPicPr>
          <p:nvPr/>
        </p:nvPicPr>
        <p:blipFill>
          <a:blip r:embed="rId3" cstate="print"/>
          <a:srcRect/>
          <a:stretch>
            <a:fillRect/>
          </a:stretch>
        </p:blipFill>
        <p:spPr bwMode="auto">
          <a:xfrm>
            <a:off x="0" y="6242050"/>
            <a:ext cx="9144000" cy="615950"/>
          </a:xfrm>
          <a:prstGeom prst="rect">
            <a:avLst/>
          </a:prstGeom>
          <a:noFill/>
          <a:ln w="9525">
            <a:noFill/>
            <a:miter lim="800000"/>
            <a:headEnd/>
            <a:tailEnd/>
          </a:ln>
        </p:spPr>
      </p:pic>
      <p:sp>
        <p:nvSpPr>
          <p:cNvPr id="5" name="4 Marcador de contenido"/>
          <p:cNvSpPr>
            <a:spLocks noGrp="1"/>
          </p:cNvSpPr>
          <p:nvPr>
            <p:ph idx="1"/>
          </p:nvPr>
        </p:nvSpPr>
        <p:spPr>
          <a:xfrm>
            <a:off x="457200" y="692696"/>
            <a:ext cx="8291264" cy="5073427"/>
          </a:xfrm>
        </p:spPr>
        <p:txBody>
          <a:bodyPr>
            <a:normAutofit/>
          </a:bodyPr>
          <a:lstStyle/>
          <a:p>
            <a:pPr algn="just">
              <a:spcBef>
                <a:spcPts val="0"/>
              </a:spcBef>
              <a:buFont typeface="Wingdings" pitchFamily="2" charset="2"/>
              <a:buNone/>
            </a:pPr>
            <a:endParaRPr lang="es-ES_tradnl" u="sng" dirty="0" smtClean="0"/>
          </a:p>
          <a:p>
            <a:pPr algn="just">
              <a:spcBef>
                <a:spcPts val="0"/>
              </a:spcBef>
              <a:buNone/>
            </a:pPr>
            <a:endParaRPr lang="es-ES_tradnl" dirty="0" smtClean="0"/>
          </a:p>
          <a:p>
            <a:pPr algn="just">
              <a:spcBef>
                <a:spcPts val="0"/>
              </a:spcBef>
              <a:buFont typeface="Wingdings" pitchFamily="2" charset="2"/>
              <a:buNone/>
            </a:pPr>
            <a:endParaRPr lang="es-ES_tradnl" dirty="0" smtClean="0"/>
          </a:p>
          <a:p>
            <a:pPr algn="just">
              <a:spcBef>
                <a:spcPts val="0"/>
              </a:spcBef>
              <a:buFont typeface="Wingdings" pitchFamily="2" charset="2"/>
              <a:buNone/>
            </a:pPr>
            <a:endParaRPr lang="es-ES_tradnl" sz="1800" dirty="0">
              <a:solidFill>
                <a:schemeClr val="tx2"/>
              </a:solidFill>
            </a:endParaRPr>
          </a:p>
        </p:txBody>
      </p:sp>
      <p:graphicFrame>
        <p:nvGraphicFramePr>
          <p:cNvPr id="15" name="14 Tabla"/>
          <p:cNvGraphicFramePr>
            <a:graphicFrameLocks noGrp="1"/>
          </p:cNvGraphicFramePr>
          <p:nvPr/>
        </p:nvGraphicFramePr>
        <p:xfrm>
          <a:off x="755576" y="1340768"/>
          <a:ext cx="7632848" cy="4526632"/>
        </p:xfrm>
        <a:graphic>
          <a:graphicData uri="http://schemas.openxmlformats.org/drawingml/2006/table">
            <a:tbl>
              <a:tblPr/>
              <a:tblGrid>
                <a:gridCol w="3496647"/>
                <a:gridCol w="4136201"/>
              </a:tblGrid>
              <a:tr h="432048">
                <a:tc gridSpan="2">
                  <a:txBody>
                    <a:bodyPr/>
                    <a:lstStyle/>
                    <a:p>
                      <a:pPr algn="ctr" fontAlgn="b"/>
                      <a:r>
                        <a:rPr lang="es-AR" sz="2400" b="1" i="0" u="none" strike="noStrike" dirty="0">
                          <a:solidFill>
                            <a:srgbClr val="FFFFFF"/>
                          </a:solidFill>
                          <a:latin typeface="Calibri"/>
                        </a:rPr>
                        <a:t>Eventos adversos SERIOS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hMerge="1">
                  <a:txBody>
                    <a:bodyPr/>
                    <a:lstStyle/>
                    <a:p>
                      <a:endParaRPr lang="es-AR"/>
                    </a:p>
                  </a:txBody>
                  <a:tcPr/>
                </a:tc>
              </a:tr>
              <a:tr h="227998">
                <a:tc>
                  <a:txBody>
                    <a:bodyPr/>
                    <a:lstStyle/>
                    <a:p>
                      <a:pPr algn="ctr" fontAlgn="b"/>
                      <a:r>
                        <a:rPr lang="es-AR" sz="1600" b="0" i="0" u="none" strike="noStrike" dirty="0">
                          <a:solidFill>
                            <a:srgbClr val="000000"/>
                          </a:solidFill>
                          <a:latin typeface="Calibri"/>
                        </a:rPr>
                        <a:t>Anemia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es-AR" sz="1600" b="0" i="0" u="none" strike="noStrike">
                          <a:solidFill>
                            <a:srgbClr val="000000"/>
                          </a:solidFill>
                          <a:latin typeface="Calibri"/>
                        </a:rPr>
                        <a:t>RELACIONADOS AL TRATAMIENTO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227998">
                <a:tc>
                  <a:txBody>
                    <a:bodyPr/>
                    <a:lstStyle/>
                    <a:p>
                      <a:pPr algn="ctr" fontAlgn="b"/>
                      <a:r>
                        <a:rPr lang="es-AR" sz="1600" b="0" i="0" u="none" strike="noStrike" dirty="0">
                          <a:solidFill>
                            <a:srgbClr val="000000"/>
                          </a:solidFill>
                          <a:latin typeface="Calibri"/>
                        </a:rPr>
                        <a:t>Erupción cutánea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s-AR"/>
                    </a:p>
                  </a:txBody>
                  <a:tcPr/>
                </a:tc>
              </a:tr>
              <a:tr h="424177">
                <a:tc>
                  <a:txBody>
                    <a:bodyPr/>
                    <a:lstStyle/>
                    <a:p>
                      <a:pPr algn="ctr" fontAlgn="b"/>
                      <a:r>
                        <a:rPr lang="es-AR" sz="1600" b="0" i="0" u="none" strike="noStrike" dirty="0">
                          <a:solidFill>
                            <a:srgbClr val="000000"/>
                          </a:solidFill>
                          <a:latin typeface="Calibri"/>
                        </a:rPr>
                        <a:t>Hemorragia digestiva alta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4">
                  <a:txBody>
                    <a:bodyPr/>
                    <a:lstStyle/>
                    <a:p>
                      <a:pPr algn="ctr" fontAlgn="ctr"/>
                      <a:r>
                        <a:rPr lang="es-AR" sz="1600" b="0" i="0" u="none" strike="noStrike" dirty="0">
                          <a:solidFill>
                            <a:srgbClr val="000000"/>
                          </a:solidFill>
                          <a:latin typeface="Calibri"/>
                        </a:rPr>
                        <a:t>RELACIONADOS A </a:t>
                      </a:r>
                      <a:br>
                        <a:rPr lang="es-AR" sz="1600" b="0" i="0" u="none" strike="noStrike" dirty="0">
                          <a:solidFill>
                            <a:srgbClr val="000000"/>
                          </a:solidFill>
                          <a:latin typeface="Calibri"/>
                        </a:rPr>
                      </a:br>
                      <a:r>
                        <a:rPr lang="es-AR" sz="1600" b="0" i="0" u="none" strike="noStrike" dirty="0" smtClean="0">
                          <a:solidFill>
                            <a:srgbClr val="000000"/>
                          </a:solidFill>
                          <a:latin typeface="Calibri"/>
                        </a:rPr>
                        <a:t>ENFERMEDAD </a:t>
                      </a:r>
                      <a:r>
                        <a:rPr lang="es-AR" sz="1600" b="0" i="0" u="none" strike="noStrike" dirty="0">
                          <a:solidFill>
                            <a:srgbClr val="000000"/>
                          </a:solidFill>
                          <a:latin typeface="Calibri"/>
                        </a:rPr>
                        <a:t>DE BASE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227998">
                <a:tc>
                  <a:txBody>
                    <a:bodyPr/>
                    <a:lstStyle/>
                    <a:p>
                      <a:pPr algn="ctr" fontAlgn="b"/>
                      <a:r>
                        <a:rPr lang="es-AR" sz="1600" b="0" i="0" u="none" strike="noStrike" dirty="0">
                          <a:solidFill>
                            <a:srgbClr val="000000"/>
                          </a:solidFill>
                          <a:latin typeface="Calibri"/>
                        </a:rPr>
                        <a:t>Encefalopatía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AR"/>
                    </a:p>
                  </a:txBody>
                  <a:tcPr/>
                </a:tc>
              </a:tr>
              <a:tr h="256647">
                <a:tc>
                  <a:txBody>
                    <a:bodyPr/>
                    <a:lstStyle/>
                    <a:p>
                      <a:pPr algn="ctr" fontAlgn="b"/>
                      <a:r>
                        <a:rPr lang="es-AR" sz="1600" b="0" i="0" u="none" strike="noStrike" dirty="0" smtClean="0">
                          <a:solidFill>
                            <a:srgbClr val="000000"/>
                          </a:solidFill>
                          <a:latin typeface="Calibri"/>
                        </a:rPr>
                        <a:t>Síndrome </a:t>
                      </a:r>
                      <a:r>
                        <a:rPr lang="es-AR" sz="1600" b="0" i="0" u="none" strike="noStrike" dirty="0">
                          <a:solidFill>
                            <a:srgbClr val="000000"/>
                          </a:solidFill>
                          <a:latin typeface="Calibri"/>
                        </a:rPr>
                        <a:t>ascítico edematoso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AR"/>
                    </a:p>
                  </a:txBody>
                  <a:tcPr/>
                </a:tc>
              </a:tr>
              <a:tr h="227998">
                <a:tc>
                  <a:txBody>
                    <a:bodyPr/>
                    <a:lstStyle/>
                    <a:p>
                      <a:pPr algn="ctr" fontAlgn="b"/>
                      <a:r>
                        <a:rPr lang="es-AR" sz="1600" b="0" i="0" u="none" strike="noStrike" dirty="0" err="1">
                          <a:solidFill>
                            <a:srgbClr val="000000"/>
                          </a:solidFill>
                          <a:latin typeface="Calibri"/>
                        </a:rPr>
                        <a:t>Hepatocarcinoma</a:t>
                      </a:r>
                      <a:endParaRPr lang="es-AR" sz="16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s-AR"/>
                    </a:p>
                  </a:txBody>
                  <a:tcPr/>
                </a:tc>
              </a:tr>
              <a:tr h="227998">
                <a:tc>
                  <a:txBody>
                    <a:bodyPr/>
                    <a:lstStyle/>
                    <a:p>
                      <a:pPr algn="ctr" fontAlgn="b"/>
                      <a:r>
                        <a:rPr lang="es-AR" sz="1600" b="0" i="0" u="none" strike="noStrike" dirty="0" err="1">
                          <a:solidFill>
                            <a:srgbClr val="000000"/>
                          </a:solidFill>
                          <a:latin typeface="Calibri"/>
                        </a:rPr>
                        <a:t>Precordalgia</a:t>
                      </a:r>
                      <a:endParaRPr lang="es-AR" sz="16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10">
                  <a:txBody>
                    <a:bodyPr/>
                    <a:lstStyle/>
                    <a:p>
                      <a:pPr algn="ctr" fontAlgn="ctr"/>
                      <a:r>
                        <a:rPr lang="es-AR" sz="1600" b="0" i="0" u="none" strike="noStrike" dirty="0">
                          <a:solidFill>
                            <a:srgbClr val="000000"/>
                          </a:solidFill>
                          <a:latin typeface="Calibri"/>
                        </a:rPr>
                        <a:t>COINCIDENTES AL TRATAMIENTO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227998">
                <a:tc>
                  <a:txBody>
                    <a:bodyPr/>
                    <a:lstStyle/>
                    <a:p>
                      <a:pPr algn="ctr" fontAlgn="b"/>
                      <a:r>
                        <a:rPr lang="es-AR" sz="1600" b="0" i="0" u="none" strike="noStrike" dirty="0">
                          <a:solidFill>
                            <a:srgbClr val="000000"/>
                          </a:solidFill>
                          <a:latin typeface="Calibri"/>
                        </a:rPr>
                        <a:t>Visión borrosa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AR"/>
                    </a:p>
                  </a:txBody>
                  <a:tcPr/>
                </a:tc>
              </a:tr>
              <a:tr h="227998">
                <a:tc>
                  <a:txBody>
                    <a:bodyPr/>
                    <a:lstStyle/>
                    <a:p>
                      <a:pPr algn="ctr" fontAlgn="b"/>
                      <a:r>
                        <a:rPr lang="es-AR" sz="1600" b="0" i="0" u="none" strike="noStrike" dirty="0">
                          <a:solidFill>
                            <a:srgbClr val="000000"/>
                          </a:solidFill>
                          <a:latin typeface="Calibri"/>
                        </a:rPr>
                        <a:t>Colecistitis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AR"/>
                    </a:p>
                  </a:txBody>
                  <a:tcPr/>
                </a:tc>
              </a:tr>
              <a:tr h="227998">
                <a:tc>
                  <a:txBody>
                    <a:bodyPr/>
                    <a:lstStyle/>
                    <a:p>
                      <a:pPr algn="ctr" fontAlgn="b"/>
                      <a:r>
                        <a:rPr lang="es-AR" sz="1600" b="0" i="0" u="none" strike="noStrike" dirty="0" smtClean="0">
                          <a:solidFill>
                            <a:srgbClr val="000000"/>
                          </a:solidFill>
                          <a:latin typeface="Calibri"/>
                        </a:rPr>
                        <a:t>Tuberculosis </a:t>
                      </a:r>
                      <a:r>
                        <a:rPr lang="es-AR" sz="1600" b="0" i="0" u="none" strike="noStrike" dirty="0">
                          <a:solidFill>
                            <a:srgbClr val="000000"/>
                          </a:solidFill>
                          <a:latin typeface="Calibri"/>
                        </a:rPr>
                        <a:t>pulmonar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AR"/>
                    </a:p>
                  </a:txBody>
                  <a:tcPr/>
                </a:tc>
              </a:tr>
              <a:tr h="227998">
                <a:tc>
                  <a:txBody>
                    <a:bodyPr/>
                    <a:lstStyle/>
                    <a:p>
                      <a:pPr algn="ctr" fontAlgn="b"/>
                      <a:r>
                        <a:rPr lang="es-AR" sz="1600" b="0" i="0" u="none" strike="noStrike" dirty="0">
                          <a:solidFill>
                            <a:srgbClr val="000000"/>
                          </a:solidFill>
                          <a:latin typeface="Calibri"/>
                        </a:rPr>
                        <a:t>Diarrea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AR"/>
                    </a:p>
                  </a:txBody>
                  <a:tcPr/>
                </a:tc>
              </a:tr>
              <a:tr h="227998">
                <a:tc>
                  <a:txBody>
                    <a:bodyPr/>
                    <a:lstStyle/>
                    <a:p>
                      <a:pPr algn="ctr" fontAlgn="b"/>
                      <a:r>
                        <a:rPr lang="es-AR" sz="1600" b="0" i="0" u="none" strike="noStrike" dirty="0">
                          <a:solidFill>
                            <a:srgbClr val="000000"/>
                          </a:solidFill>
                          <a:latin typeface="Calibri"/>
                        </a:rPr>
                        <a:t>Deshidratación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AR"/>
                    </a:p>
                  </a:txBody>
                  <a:tcPr/>
                </a:tc>
              </a:tr>
              <a:tr h="237336">
                <a:tc>
                  <a:txBody>
                    <a:bodyPr/>
                    <a:lstStyle/>
                    <a:p>
                      <a:pPr algn="ctr" fontAlgn="b"/>
                      <a:r>
                        <a:rPr lang="es-AR" sz="1600" b="0" i="0" u="none" strike="noStrike" dirty="0">
                          <a:solidFill>
                            <a:srgbClr val="000000"/>
                          </a:solidFill>
                          <a:latin typeface="Calibri"/>
                        </a:rPr>
                        <a:t>Infección tracto urinario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AR"/>
                    </a:p>
                  </a:txBody>
                  <a:tcPr/>
                </a:tc>
              </a:tr>
              <a:tr h="227998">
                <a:tc>
                  <a:txBody>
                    <a:bodyPr/>
                    <a:lstStyle/>
                    <a:p>
                      <a:pPr algn="ctr" fontAlgn="b"/>
                      <a:r>
                        <a:rPr lang="es-AR" sz="1600" b="0" i="0" u="none" strike="noStrike" dirty="0">
                          <a:solidFill>
                            <a:srgbClr val="000000"/>
                          </a:solidFill>
                          <a:latin typeface="Calibri"/>
                        </a:rPr>
                        <a:t>Necrosis digital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AR"/>
                    </a:p>
                  </a:txBody>
                  <a:tcPr/>
                </a:tc>
              </a:tr>
              <a:tr h="227998">
                <a:tc>
                  <a:txBody>
                    <a:bodyPr/>
                    <a:lstStyle/>
                    <a:p>
                      <a:pPr algn="ctr" fontAlgn="b"/>
                      <a:r>
                        <a:rPr lang="es-AR" sz="1600" b="0" i="0" u="none" strike="noStrike" dirty="0">
                          <a:solidFill>
                            <a:srgbClr val="000000"/>
                          </a:solidFill>
                          <a:latin typeface="Calibri"/>
                        </a:rPr>
                        <a:t>Leucemia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AR"/>
                    </a:p>
                  </a:txBody>
                  <a:tcPr/>
                </a:tc>
              </a:tr>
              <a:tr h="227998">
                <a:tc>
                  <a:txBody>
                    <a:bodyPr/>
                    <a:lstStyle/>
                    <a:p>
                      <a:pPr algn="ctr" fontAlgn="b"/>
                      <a:r>
                        <a:rPr lang="es-AR" sz="1600" b="0" i="0" u="none" strike="noStrike" dirty="0">
                          <a:solidFill>
                            <a:srgbClr val="000000"/>
                          </a:solidFill>
                          <a:latin typeface="Calibri"/>
                        </a:rPr>
                        <a:t>Depresión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s-AR"/>
                    </a:p>
                  </a:txBody>
                  <a:tcPr/>
                </a:tc>
              </a:tr>
            </a:tbl>
          </a:graphicData>
        </a:graphic>
      </p:graphicFrame>
    </p:spTree>
    <p:extLst>
      <p:ext uri="{BB962C8B-B14F-4D97-AF65-F5344CB8AC3E}">
        <p14:creationId xmlns:p14="http://schemas.microsoft.com/office/powerpoint/2010/main" val="3149424656"/>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a:xfrm>
            <a:off x="323528" y="72008"/>
            <a:ext cx="8424936" cy="69269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74" name="Rectangle 2"/>
          <p:cNvSpPr>
            <a:spLocks noGrp="1" noChangeArrowheads="1"/>
          </p:cNvSpPr>
          <p:nvPr>
            <p:ph type="title"/>
          </p:nvPr>
        </p:nvSpPr>
        <p:spPr>
          <a:xfrm>
            <a:off x="0" y="-171400"/>
            <a:ext cx="9144000" cy="1143000"/>
          </a:xfrm>
        </p:spPr>
        <p:txBody>
          <a:bodyPr>
            <a:noAutofit/>
          </a:bodyPr>
          <a:lstStyle/>
          <a:p>
            <a:r>
              <a:rPr lang="es-ES" sz="3200" b="1" u="sng" dirty="0" smtClean="0">
                <a:solidFill>
                  <a:schemeClr val="tx2"/>
                </a:solidFill>
              </a:rPr>
              <a:t>Eventos notificados por formulario de pacientes</a:t>
            </a:r>
            <a:endParaRPr lang="es-ES" sz="3200" b="1" u="sng" dirty="0" smtClean="0">
              <a:solidFill>
                <a:srgbClr val="064364"/>
              </a:solidFill>
              <a:latin typeface="Century Gothic" pitchFamily="34" charset="0"/>
            </a:endParaRPr>
          </a:p>
        </p:txBody>
      </p:sp>
      <p:pic>
        <p:nvPicPr>
          <p:cNvPr id="3076" name="Picture 4"/>
          <p:cNvPicPr>
            <a:picLocks noChangeAspect="1" noChangeArrowheads="1"/>
          </p:cNvPicPr>
          <p:nvPr/>
        </p:nvPicPr>
        <p:blipFill>
          <a:blip r:embed="rId3" cstate="print"/>
          <a:srcRect/>
          <a:stretch>
            <a:fillRect/>
          </a:stretch>
        </p:blipFill>
        <p:spPr bwMode="auto">
          <a:xfrm>
            <a:off x="0" y="6242050"/>
            <a:ext cx="9144000" cy="61595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l="28498" t="15182" r="26674" b="25627"/>
          <a:stretch>
            <a:fillRect/>
          </a:stretch>
        </p:blipFill>
        <p:spPr bwMode="auto">
          <a:xfrm>
            <a:off x="1115616" y="1026066"/>
            <a:ext cx="7200800" cy="50672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9560040"/>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272592"/>
            <a:ext cx="8229600" cy="2536530"/>
          </a:xfrm>
        </p:spPr>
        <p:txBody>
          <a:bodyPr>
            <a:normAutofit fontScale="92500" lnSpcReduction="10000"/>
          </a:bodyPr>
          <a:lstStyle/>
          <a:p>
            <a:pPr marL="0" indent="0">
              <a:buNone/>
            </a:pPr>
            <a:r>
              <a:rPr lang="es-AR" sz="2000" u="sng" dirty="0" smtClean="0">
                <a:latin typeface="Arial"/>
                <a:cs typeface="Arial"/>
              </a:rPr>
              <a:t>El Programa Nacional de Control de las Hepatitis Virales</a:t>
            </a:r>
            <a:r>
              <a:rPr lang="es-AR" sz="2000" dirty="0" smtClean="0">
                <a:latin typeface="Arial"/>
                <a:cs typeface="Arial"/>
              </a:rPr>
              <a:t> definió los criterios en octubre de 2015, con el consenso de:</a:t>
            </a:r>
          </a:p>
          <a:p>
            <a:pPr marL="0" indent="0">
              <a:buNone/>
            </a:pPr>
            <a:endParaRPr lang="es-AR" sz="2000" dirty="0" smtClean="0">
              <a:latin typeface="Arial"/>
              <a:cs typeface="Arial"/>
            </a:endParaRPr>
          </a:p>
          <a:p>
            <a:pPr marL="0" indent="0">
              <a:buNone/>
            </a:pPr>
            <a:r>
              <a:rPr lang="es-AR" sz="2000" dirty="0" smtClean="0">
                <a:latin typeface="Arial"/>
                <a:cs typeface="Arial"/>
              </a:rPr>
              <a:t>Asociación Argentina para el Estudio de las Enfermedades del Hígado</a:t>
            </a:r>
          </a:p>
          <a:p>
            <a:pPr marL="0" indent="0">
              <a:buNone/>
            </a:pPr>
            <a:endParaRPr lang="es-AR" sz="2000" dirty="0" smtClean="0">
              <a:latin typeface="Arial"/>
              <a:cs typeface="Arial"/>
            </a:endParaRPr>
          </a:p>
          <a:p>
            <a:pPr marL="0" indent="0">
              <a:buNone/>
            </a:pPr>
            <a:r>
              <a:rPr lang="es-AR" sz="2000" dirty="0" smtClean="0">
                <a:latin typeface="Arial"/>
                <a:cs typeface="Arial"/>
              </a:rPr>
              <a:t>Sociedad Argentina de </a:t>
            </a:r>
            <a:r>
              <a:rPr lang="es-AR" sz="2000" dirty="0" err="1" smtClean="0">
                <a:latin typeface="Arial"/>
                <a:cs typeface="Arial"/>
              </a:rPr>
              <a:t>Infectología</a:t>
            </a:r>
            <a:r>
              <a:rPr lang="es-AR" sz="2000" dirty="0" smtClean="0">
                <a:latin typeface="Arial"/>
                <a:cs typeface="Arial"/>
              </a:rPr>
              <a:t> </a:t>
            </a:r>
          </a:p>
          <a:p>
            <a:pPr marL="0" indent="0">
              <a:buNone/>
            </a:pPr>
            <a:endParaRPr lang="es-AR" sz="2000" dirty="0">
              <a:latin typeface="Arial"/>
              <a:cs typeface="Arial"/>
            </a:endParaRPr>
          </a:p>
          <a:p>
            <a:pPr marL="0" indent="0">
              <a:buNone/>
            </a:pPr>
            <a:r>
              <a:rPr lang="es-AR" sz="2000" dirty="0" smtClean="0">
                <a:latin typeface="Arial"/>
                <a:cs typeface="Arial"/>
              </a:rPr>
              <a:t>Fundación Huésped</a:t>
            </a:r>
          </a:p>
          <a:p>
            <a:pPr marL="0" indent="0">
              <a:buNone/>
            </a:pPr>
            <a:endParaRPr lang="es-AR" sz="2000" dirty="0" smtClean="0">
              <a:latin typeface="Arial"/>
              <a:cs typeface="Arial"/>
            </a:endParaRPr>
          </a:p>
          <a:p>
            <a:pPr marL="0" indent="0">
              <a:buNone/>
            </a:pPr>
            <a:endParaRPr lang="es-AR" sz="2000" dirty="0">
              <a:latin typeface="Arial"/>
              <a:cs typeface="Arial"/>
            </a:endParaRPr>
          </a:p>
          <a:p>
            <a:pPr marL="0" indent="0">
              <a:buNone/>
            </a:pPr>
            <a:endParaRPr lang="es-AR" sz="2000" dirty="0" smtClean="0">
              <a:latin typeface="Arial"/>
              <a:cs typeface="Arial"/>
            </a:endParaRPr>
          </a:p>
        </p:txBody>
      </p:sp>
      <p:sp>
        <p:nvSpPr>
          <p:cNvPr id="5" name="Rectangle 4"/>
          <p:cNvSpPr/>
          <p:nvPr/>
        </p:nvSpPr>
        <p:spPr>
          <a:xfrm>
            <a:off x="320730" y="1036293"/>
            <a:ext cx="8366070" cy="1077218"/>
          </a:xfrm>
          <a:prstGeom prst="rect">
            <a:avLst/>
          </a:prstGeom>
        </p:spPr>
        <p:txBody>
          <a:bodyPr wrap="square">
            <a:spAutoFit/>
          </a:bodyPr>
          <a:lstStyle/>
          <a:p>
            <a:pPr algn="ctr"/>
            <a:r>
              <a:rPr lang="es-AR" sz="3200" b="1" dirty="0" smtClean="0">
                <a:solidFill>
                  <a:schemeClr val="accent1"/>
                </a:solidFill>
                <a:latin typeface="Arial"/>
                <a:cs typeface="Arial"/>
              </a:rPr>
              <a:t>Definición de Criterios </a:t>
            </a:r>
            <a:r>
              <a:rPr lang="es-AR" sz="3200" b="1" dirty="0">
                <a:solidFill>
                  <a:schemeClr val="accent1"/>
                </a:solidFill>
                <a:latin typeface="Arial"/>
                <a:cs typeface="Arial"/>
              </a:rPr>
              <a:t>de </a:t>
            </a:r>
            <a:endParaRPr lang="es-AR" sz="3200" b="1" dirty="0" smtClean="0">
              <a:solidFill>
                <a:schemeClr val="accent1"/>
              </a:solidFill>
              <a:latin typeface="Arial"/>
              <a:cs typeface="Arial"/>
            </a:endParaRPr>
          </a:p>
          <a:p>
            <a:pPr algn="ctr"/>
            <a:r>
              <a:rPr lang="es-AR" sz="3200" b="1" dirty="0">
                <a:solidFill>
                  <a:schemeClr val="accent1"/>
                </a:solidFill>
                <a:latin typeface="Arial"/>
                <a:cs typeface="Arial"/>
              </a:rPr>
              <a:t>i</a:t>
            </a:r>
            <a:r>
              <a:rPr lang="es-AR" sz="3200" b="1" dirty="0" smtClean="0">
                <a:solidFill>
                  <a:schemeClr val="accent1"/>
                </a:solidFill>
                <a:latin typeface="Arial"/>
                <a:cs typeface="Arial"/>
              </a:rPr>
              <a:t>nicio </a:t>
            </a:r>
            <a:r>
              <a:rPr lang="es-AR" sz="3200" b="1" dirty="0">
                <a:solidFill>
                  <a:schemeClr val="accent1"/>
                </a:solidFill>
                <a:latin typeface="Arial"/>
                <a:cs typeface="Arial"/>
              </a:rPr>
              <a:t>de T</a:t>
            </a:r>
            <a:r>
              <a:rPr lang="es-AR" sz="3200" b="1" dirty="0" smtClean="0">
                <a:solidFill>
                  <a:schemeClr val="accent1"/>
                </a:solidFill>
                <a:latin typeface="Arial"/>
                <a:cs typeface="Arial"/>
              </a:rPr>
              <a:t>ratamiento</a:t>
            </a:r>
            <a:endParaRPr lang="en-US" sz="3200" b="1" dirty="0"/>
          </a:p>
        </p:txBody>
      </p:sp>
      <p:sp>
        <p:nvSpPr>
          <p:cNvPr id="10" name="Rectangle 9"/>
          <p:cNvSpPr/>
          <p:nvPr/>
        </p:nvSpPr>
        <p:spPr>
          <a:xfrm>
            <a:off x="-698747" y="4715256"/>
            <a:ext cx="8229600" cy="1200329"/>
          </a:xfrm>
          <a:prstGeom prst="rect">
            <a:avLst/>
          </a:prstGeom>
        </p:spPr>
        <p:txBody>
          <a:bodyPr wrap="square">
            <a:spAutoFit/>
          </a:bodyPr>
          <a:lstStyle/>
          <a:p>
            <a:pPr algn="ctr"/>
            <a:endParaRPr lang="es-AR" sz="2400" b="1" dirty="0" smtClean="0">
              <a:solidFill>
                <a:schemeClr val="accent1"/>
              </a:solidFill>
              <a:latin typeface="Arial"/>
              <a:cs typeface="Arial"/>
            </a:endParaRPr>
          </a:p>
          <a:p>
            <a:pPr algn="ctr"/>
            <a:r>
              <a:rPr lang="es-AR" sz="2400" b="1" dirty="0">
                <a:solidFill>
                  <a:schemeClr val="accent1"/>
                </a:solidFill>
                <a:latin typeface="Arial"/>
                <a:cs typeface="Arial"/>
              </a:rPr>
              <a:t> </a:t>
            </a:r>
            <a:r>
              <a:rPr lang="es-AR" sz="2400" b="1" dirty="0" smtClean="0">
                <a:solidFill>
                  <a:schemeClr val="accent1"/>
                </a:solidFill>
                <a:latin typeface="Arial"/>
                <a:cs typeface="Arial"/>
              </a:rPr>
              <a:t>   (</a:t>
            </a:r>
            <a:r>
              <a:rPr lang="es-AR" sz="2400" b="1" dirty="0">
                <a:solidFill>
                  <a:schemeClr val="accent1"/>
                </a:solidFill>
                <a:latin typeface="Arial"/>
                <a:cs typeface="Arial"/>
              </a:rPr>
              <a:t>independientemente de la </a:t>
            </a:r>
            <a:endParaRPr lang="es-AR" sz="2400" b="1" dirty="0" smtClean="0">
              <a:solidFill>
                <a:schemeClr val="accent1"/>
              </a:solidFill>
              <a:latin typeface="Arial"/>
              <a:cs typeface="Arial"/>
            </a:endParaRPr>
          </a:p>
          <a:p>
            <a:pPr algn="ctr"/>
            <a:r>
              <a:rPr lang="es-AR" sz="2400" b="1" dirty="0" smtClean="0">
                <a:solidFill>
                  <a:schemeClr val="accent1"/>
                </a:solidFill>
                <a:latin typeface="Arial"/>
                <a:cs typeface="Arial"/>
              </a:rPr>
              <a:t>       cobertura médica</a:t>
            </a:r>
            <a:r>
              <a:rPr lang="es-AR" sz="2400" b="1" dirty="0">
                <a:solidFill>
                  <a:schemeClr val="accent1"/>
                </a:solidFill>
                <a:latin typeface="Arial"/>
                <a:cs typeface="Arial"/>
              </a:rPr>
              <a:t>)</a:t>
            </a:r>
            <a:endParaRPr lang="en-US" sz="2400" b="1" dirty="0"/>
          </a:p>
        </p:txBody>
      </p:sp>
      <p:cxnSp>
        <p:nvCxnSpPr>
          <p:cNvPr id="7" name="Straight Connector 6"/>
          <p:cNvCxnSpPr/>
          <p:nvPr/>
        </p:nvCxnSpPr>
        <p:spPr>
          <a:xfrm flipV="1">
            <a:off x="199901" y="2067632"/>
            <a:ext cx="8619260" cy="10605"/>
          </a:xfrm>
          <a:prstGeom prst="line">
            <a:avLst/>
          </a:prstGeom>
        </p:spPr>
        <p:style>
          <a:lnRef idx="2">
            <a:schemeClr val="accent1"/>
          </a:lnRef>
          <a:fillRef idx="0">
            <a:schemeClr val="accent1"/>
          </a:fillRef>
          <a:effectRef idx="1">
            <a:schemeClr val="accent1"/>
          </a:effectRef>
          <a:fontRef idx="minor">
            <a:schemeClr val="tx1"/>
          </a:fontRef>
        </p:style>
      </p:cxnSp>
      <p:pic>
        <p:nvPicPr>
          <p:cNvPr id="2050" name="Picture 2" descr="Resultado de imagen para gente pensando image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3675" y="389664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stretch>
            <a:fillRect/>
          </a:stretch>
        </p:blipFill>
        <p:spPr>
          <a:xfrm>
            <a:off x="6514961" y="3896640"/>
            <a:ext cx="360402" cy="580649"/>
          </a:xfrm>
          <a:prstGeom prst="rect">
            <a:avLst/>
          </a:prstGeom>
        </p:spPr>
      </p:pic>
      <p:pic>
        <p:nvPicPr>
          <p:cNvPr id="4" name="Imagen 3"/>
          <p:cNvPicPr>
            <a:picLocks noChangeAspect="1"/>
          </p:cNvPicPr>
          <p:nvPr/>
        </p:nvPicPr>
        <p:blipFill>
          <a:blip r:embed="rId4"/>
          <a:stretch>
            <a:fillRect/>
          </a:stretch>
        </p:blipFill>
        <p:spPr>
          <a:xfrm>
            <a:off x="109698" y="2387791"/>
            <a:ext cx="347502" cy="347502"/>
          </a:xfrm>
          <a:prstGeom prst="rect">
            <a:avLst/>
          </a:prstGeom>
        </p:spPr>
      </p:pic>
      <p:pic>
        <p:nvPicPr>
          <p:cNvPr id="6" name="Imagen 5"/>
          <p:cNvPicPr>
            <a:picLocks noChangeAspect="1"/>
          </p:cNvPicPr>
          <p:nvPr/>
        </p:nvPicPr>
        <p:blipFill>
          <a:blip r:embed="rId5"/>
          <a:stretch>
            <a:fillRect/>
          </a:stretch>
        </p:blipFill>
        <p:spPr>
          <a:xfrm>
            <a:off x="115794" y="3184799"/>
            <a:ext cx="341406" cy="341406"/>
          </a:xfrm>
          <a:prstGeom prst="rect">
            <a:avLst/>
          </a:prstGeom>
        </p:spPr>
      </p:pic>
      <p:pic>
        <p:nvPicPr>
          <p:cNvPr id="8" name="Imagen 7"/>
          <p:cNvPicPr>
            <a:picLocks noChangeAspect="1"/>
          </p:cNvPicPr>
          <p:nvPr/>
        </p:nvPicPr>
        <p:blipFill>
          <a:blip r:embed="rId5"/>
          <a:stretch>
            <a:fillRect/>
          </a:stretch>
        </p:blipFill>
        <p:spPr>
          <a:xfrm>
            <a:off x="132911" y="4382409"/>
            <a:ext cx="341406" cy="341406"/>
          </a:xfrm>
          <a:prstGeom prst="rect">
            <a:avLst/>
          </a:prstGeom>
        </p:spPr>
      </p:pic>
      <p:pic>
        <p:nvPicPr>
          <p:cNvPr id="9" name="Imagen 8"/>
          <p:cNvPicPr>
            <a:picLocks noChangeAspect="1"/>
          </p:cNvPicPr>
          <p:nvPr/>
        </p:nvPicPr>
        <p:blipFill>
          <a:blip r:embed="rId5"/>
          <a:stretch>
            <a:fillRect/>
          </a:stretch>
        </p:blipFill>
        <p:spPr>
          <a:xfrm>
            <a:off x="126929" y="3802398"/>
            <a:ext cx="341406" cy="341406"/>
          </a:xfrm>
          <a:prstGeom prst="rect">
            <a:avLst/>
          </a:prstGeom>
        </p:spPr>
      </p:pic>
    </p:spTree>
    <p:extLst>
      <p:ext uri="{BB962C8B-B14F-4D97-AF65-F5344CB8AC3E}">
        <p14:creationId xmlns:p14="http://schemas.microsoft.com/office/powerpoint/2010/main" val="121854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13 Diagrama"/>
          <p:cNvGraphicFramePr/>
          <p:nvPr/>
        </p:nvGraphicFramePr>
        <p:xfrm>
          <a:off x="755576" y="1052736"/>
          <a:ext cx="180020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12 Rectángulo redondeado"/>
          <p:cNvSpPr/>
          <p:nvPr/>
        </p:nvSpPr>
        <p:spPr>
          <a:xfrm>
            <a:off x="323528" y="72008"/>
            <a:ext cx="8424936" cy="69269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74" name="Rectangle 2"/>
          <p:cNvSpPr>
            <a:spLocks noGrp="1" noChangeArrowheads="1"/>
          </p:cNvSpPr>
          <p:nvPr>
            <p:ph type="title"/>
          </p:nvPr>
        </p:nvSpPr>
        <p:spPr>
          <a:xfrm>
            <a:off x="0" y="-171400"/>
            <a:ext cx="9144000" cy="1143000"/>
          </a:xfrm>
        </p:spPr>
        <p:txBody>
          <a:bodyPr>
            <a:noAutofit/>
          </a:bodyPr>
          <a:lstStyle/>
          <a:p>
            <a:r>
              <a:rPr lang="es-ES" sz="3200" b="1" u="sng" dirty="0" smtClean="0">
                <a:solidFill>
                  <a:schemeClr val="tx2"/>
                </a:solidFill>
              </a:rPr>
              <a:t>Eventos notificados por formulario de pacientes</a:t>
            </a:r>
            <a:endParaRPr lang="es-ES" sz="3200" b="1" u="sng" dirty="0" smtClean="0">
              <a:solidFill>
                <a:srgbClr val="064364"/>
              </a:solidFill>
              <a:latin typeface="Century Gothic" pitchFamily="34" charset="0"/>
            </a:endParaRPr>
          </a:p>
        </p:txBody>
      </p:sp>
      <p:pic>
        <p:nvPicPr>
          <p:cNvPr id="3076" name="Picture 4"/>
          <p:cNvPicPr>
            <a:picLocks noChangeAspect="1" noChangeArrowheads="1"/>
          </p:cNvPicPr>
          <p:nvPr/>
        </p:nvPicPr>
        <p:blipFill>
          <a:blip r:embed="rId8" cstate="print"/>
          <a:srcRect/>
          <a:stretch>
            <a:fillRect/>
          </a:stretch>
        </p:blipFill>
        <p:spPr bwMode="auto">
          <a:xfrm>
            <a:off x="0" y="6242050"/>
            <a:ext cx="9144000" cy="615950"/>
          </a:xfrm>
          <a:prstGeom prst="rect">
            <a:avLst/>
          </a:prstGeom>
          <a:noFill/>
          <a:ln w="9525">
            <a:noFill/>
            <a:miter lim="800000"/>
            <a:headEnd/>
            <a:tailEnd/>
          </a:ln>
        </p:spPr>
      </p:pic>
      <p:pic>
        <p:nvPicPr>
          <p:cNvPr id="1026" name="Picture 2"/>
          <p:cNvPicPr>
            <a:picLocks noChangeAspect="1" noChangeArrowheads="1"/>
          </p:cNvPicPr>
          <p:nvPr/>
        </p:nvPicPr>
        <p:blipFill>
          <a:blip r:embed="rId9" cstate="print"/>
          <a:srcRect l="35139" t="29156" r="38849" b="34422"/>
          <a:stretch>
            <a:fillRect/>
          </a:stretch>
        </p:blipFill>
        <p:spPr bwMode="auto">
          <a:xfrm>
            <a:off x="4644008" y="2010288"/>
            <a:ext cx="2304256" cy="1813989"/>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10" cstate="print"/>
          <a:srcRect l="36717" t="41141" r="20668" b="22438"/>
          <a:stretch>
            <a:fillRect/>
          </a:stretch>
        </p:blipFill>
        <p:spPr bwMode="auto">
          <a:xfrm>
            <a:off x="3198008" y="4005064"/>
            <a:ext cx="5190416" cy="2494095"/>
          </a:xfrm>
          <a:prstGeom prst="rect">
            <a:avLst/>
          </a:prstGeom>
          <a:ln>
            <a:noFill/>
          </a:ln>
          <a:effectLst>
            <a:outerShdw blurRad="292100" dist="139700" dir="2700000" algn="tl" rotWithShape="0">
              <a:srgbClr val="333333">
                <a:alpha val="65000"/>
              </a:srgbClr>
            </a:outerShdw>
          </a:effectLst>
        </p:spPr>
      </p:pic>
      <p:grpSp>
        <p:nvGrpSpPr>
          <p:cNvPr id="16" name="15 Grupo"/>
          <p:cNvGrpSpPr/>
          <p:nvPr/>
        </p:nvGrpSpPr>
        <p:grpSpPr>
          <a:xfrm rot="16200000">
            <a:off x="2640731" y="5386164"/>
            <a:ext cx="457199" cy="381001"/>
            <a:chOff x="685800" y="2603498"/>
            <a:chExt cx="457199" cy="381001"/>
          </a:xfrm>
        </p:grpSpPr>
        <p:sp>
          <p:nvSpPr>
            <p:cNvPr id="17" name="16 Flecha derecha"/>
            <p:cNvSpPr/>
            <p:nvPr/>
          </p:nvSpPr>
          <p:spPr>
            <a:xfrm rot="5400000">
              <a:off x="723900" y="2565399"/>
              <a:ext cx="381000" cy="457199"/>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8" name="Flecha derecha 4"/>
            <p:cNvSpPr/>
            <p:nvPr/>
          </p:nvSpPr>
          <p:spPr>
            <a:xfrm>
              <a:off x="777241" y="2603498"/>
              <a:ext cx="274319" cy="2667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AR" sz="1800" kern="1200"/>
            </a:p>
          </p:txBody>
        </p:sp>
      </p:grpSp>
      <p:grpSp>
        <p:nvGrpSpPr>
          <p:cNvPr id="19" name="18 Grupo"/>
          <p:cNvGrpSpPr/>
          <p:nvPr/>
        </p:nvGrpSpPr>
        <p:grpSpPr>
          <a:xfrm rot="16200000">
            <a:off x="3236154" y="2813234"/>
            <a:ext cx="457199" cy="1638428"/>
            <a:chOff x="685800" y="2603498"/>
            <a:chExt cx="457199" cy="381001"/>
          </a:xfrm>
        </p:grpSpPr>
        <p:sp>
          <p:nvSpPr>
            <p:cNvPr id="20" name="19 Flecha derecha"/>
            <p:cNvSpPr/>
            <p:nvPr/>
          </p:nvSpPr>
          <p:spPr>
            <a:xfrm rot="5400000">
              <a:off x="723900" y="2565399"/>
              <a:ext cx="381000" cy="457199"/>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Flecha derecha 4"/>
            <p:cNvSpPr/>
            <p:nvPr/>
          </p:nvSpPr>
          <p:spPr>
            <a:xfrm>
              <a:off x="777241" y="2603498"/>
              <a:ext cx="274319" cy="2667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AR" sz="1800" kern="1200"/>
            </a:p>
          </p:txBody>
        </p:sp>
      </p:grpSp>
      <p:grpSp>
        <p:nvGrpSpPr>
          <p:cNvPr id="25" name="24 Grupo"/>
          <p:cNvGrpSpPr/>
          <p:nvPr/>
        </p:nvGrpSpPr>
        <p:grpSpPr>
          <a:xfrm rot="16200000">
            <a:off x="2661693" y="1306860"/>
            <a:ext cx="457199" cy="381001"/>
            <a:chOff x="685800" y="2603498"/>
            <a:chExt cx="457199" cy="381001"/>
          </a:xfrm>
        </p:grpSpPr>
        <p:sp>
          <p:nvSpPr>
            <p:cNvPr id="26" name="25 Flecha derecha"/>
            <p:cNvSpPr/>
            <p:nvPr/>
          </p:nvSpPr>
          <p:spPr>
            <a:xfrm rot="5400000">
              <a:off x="723900" y="2565399"/>
              <a:ext cx="381000" cy="457199"/>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Flecha derecha 4"/>
            <p:cNvSpPr/>
            <p:nvPr/>
          </p:nvSpPr>
          <p:spPr>
            <a:xfrm>
              <a:off x="777241" y="2603498"/>
              <a:ext cx="274319" cy="2667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AR" sz="1800" kern="1200"/>
            </a:p>
          </p:txBody>
        </p:sp>
      </p:grpSp>
      <p:graphicFrame>
        <p:nvGraphicFramePr>
          <p:cNvPr id="28" name="27 Diagrama"/>
          <p:cNvGraphicFramePr/>
          <p:nvPr/>
        </p:nvGraphicFramePr>
        <p:xfrm>
          <a:off x="3252192" y="1052736"/>
          <a:ext cx="5424264" cy="86409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072959727"/>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a:xfrm>
            <a:off x="323528" y="72008"/>
            <a:ext cx="8424936" cy="69269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74" name="Rectangle 2"/>
          <p:cNvSpPr>
            <a:spLocks noGrp="1" noChangeArrowheads="1"/>
          </p:cNvSpPr>
          <p:nvPr>
            <p:ph type="title"/>
          </p:nvPr>
        </p:nvSpPr>
        <p:spPr>
          <a:xfrm>
            <a:off x="0" y="-171400"/>
            <a:ext cx="9144000" cy="1143000"/>
          </a:xfrm>
        </p:spPr>
        <p:txBody>
          <a:bodyPr>
            <a:noAutofit/>
          </a:bodyPr>
          <a:lstStyle/>
          <a:p>
            <a:r>
              <a:rPr lang="es-ES" sz="3200" b="1" u="sng" dirty="0" smtClean="0">
                <a:solidFill>
                  <a:schemeClr val="tx2"/>
                </a:solidFill>
              </a:rPr>
              <a:t>Eventos notificados por formulario de pacientes</a:t>
            </a:r>
            <a:endParaRPr lang="es-ES" sz="3200" b="1" u="sng" dirty="0" smtClean="0">
              <a:solidFill>
                <a:srgbClr val="064364"/>
              </a:solidFill>
              <a:latin typeface="Century Gothic" pitchFamily="34" charset="0"/>
            </a:endParaRPr>
          </a:p>
        </p:txBody>
      </p:sp>
      <p:pic>
        <p:nvPicPr>
          <p:cNvPr id="3076" name="Picture 4"/>
          <p:cNvPicPr>
            <a:picLocks noChangeAspect="1" noChangeArrowheads="1"/>
          </p:cNvPicPr>
          <p:nvPr/>
        </p:nvPicPr>
        <p:blipFill>
          <a:blip r:embed="rId3" cstate="print"/>
          <a:srcRect/>
          <a:stretch>
            <a:fillRect/>
          </a:stretch>
        </p:blipFill>
        <p:spPr bwMode="auto">
          <a:xfrm>
            <a:off x="0" y="6242050"/>
            <a:ext cx="9144000" cy="61595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l="35693" t="41343" r="29722" b="20641"/>
          <a:stretch>
            <a:fillRect/>
          </a:stretch>
        </p:blipFill>
        <p:spPr bwMode="auto">
          <a:xfrm>
            <a:off x="755575" y="1268760"/>
            <a:ext cx="3845181" cy="2376264"/>
          </a:xfrm>
          <a:prstGeom prst="rect">
            <a:avLst/>
          </a:prstGeom>
          <a:ln>
            <a:noFill/>
          </a:ln>
          <a:effectLst>
            <a:outerShdw blurRad="292100" dist="139700" dir="2700000" algn="tl" rotWithShape="0">
              <a:srgbClr val="333333">
                <a:alpha val="65000"/>
              </a:srgbClr>
            </a:outerShdw>
          </a:effectLst>
        </p:spPr>
      </p:pic>
      <p:sp>
        <p:nvSpPr>
          <p:cNvPr id="22" name="21 CuadroTexto"/>
          <p:cNvSpPr txBox="1"/>
          <p:nvPr/>
        </p:nvSpPr>
        <p:spPr>
          <a:xfrm>
            <a:off x="5436096" y="2084655"/>
            <a:ext cx="2880320" cy="1200329"/>
          </a:xfrm>
          <a:prstGeom prst="rect">
            <a:avLst/>
          </a:prstGeom>
          <a:noFill/>
        </p:spPr>
        <p:txBody>
          <a:bodyPr wrap="square" rtlCol="0">
            <a:spAutoFit/>
          </a:bodyPr>
          <a:lstStyle/>
          <a:p>
            <a:r>
              <a:rPr lang="es-AR" u="sng" dirty="0" smtClean="0"/>
              <a:t>3 Hospitalizaciones:</a:t>
            </a:r>
          </a:p>
          <a:p>
            <a:r>
              <a:rPr lang="es-AR" dirty="0" smtClean="0"/>
              <a:t>- Vómitos y deshidratación</a:t>
            </a:r>
          </a:p>
          <a:p>
            <a:r>
              <a:rPr lang="es-AR" dirty="0" smtClean="0"/>
              <a:t>- Ascitis</a:t>
            </a:r>
          </a:p>
          <a:p>
            <a:r>
              <a:rPr lang="es-AR" dirty="0" smtClean="0"/>
              <a:t>- </a:t>
            </a:r>
            <a:r>
              <a:rPr lang="es-AR" dirty="0" err="1" smtClean="0"/>
              <a:t>ITU</a:t>
            </a:r>
            <a:r>
              <a:rPr lang="es-AR" dirty="0" smtClean="0"/>
              <a:t> + bronquitis </a:t>
            </a:r>
            <a:endParaRPr lang="es-AR" dirty="0"/>
          </a:p>
        </p:txBody>
      </p:sp>
      <p:sp>
        <p:nvSpPr>
          <p:cNvPr id="23" name="22 Elipse"/>
          <p:cNvSpPr/>
          <p:nvPr/>
        </p:nvSpPr>
        <p:spPr>
          <a:xfrm>
            <a:off x="3491880" y="3140968"/>
            <a:ext cx="288032" cy="28803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24" name="23 Conector angular"/>
          <p:cNvCxnSpPr/>
          <p:nvPr/>
        </p:nvCxnSpPr>
        <p:spPr>
          <a:xfrm flipV="1">
            <a:off x="3635896" y="2780928"/>
            <a:ext cx="1584176" cy="360038"/>
          </a:xfrm>
          <a:prstGeom prst="bentConnector3">
            <a:avLst>
              <a:gd name="adj1" fmla="val -829"/>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5" cstate="print"/>
          <a:srcRect l="26838" t="33874" r="26674" b="15242"/>
          <a:stretch>
            <a:fillRect/>
          </a:stretch>
        </p:blipFill>
        <p:spPr bwMode="auto">
          <a:xfrm>
            <a:off x="2483768" y="3789040"/>
            <a:ext cx="4392488" cy="25622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3104777"/>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29673"/>
            <a:ext cx="8229600" cy="1143000"/>
          </a:xfrm>
        </p:spPr>
        <p:txBody>
          <a:bodyPr>
            <a:normAutofit/>
          </a:bodyPr>
          <a:lstStyle/>
          <a:p>
            <a:r>
              <a:rPr lang="es-AR" sz="2800" b="1" dirty="0" smtClean="0">
                <a:solidFill>
                  <a:schemeClr val="accent1"/>
                </a:solidFill>
              </a:rPr>
              <a:t>Sobre la compra y distribución de medicación para pacientes con hepatitis virales</a:t>
            </a:r>
            <a:endParaRPr lang="es-AR" sz="2800" dirty="0">
              <a:solidFill>
                <a:schemeClr val="accent1"/>
              </a:solidFill>
            </a:endParaRPr>
          </a:p>
        </p:txBody>
      </p:sp>
      <p:sp>
        <p:nvSpPr>
          <p:cNvPr id="3" name="2 Marcador de contenido"/>
          <p:cNvSpPr>
            <a:spLocks noGrp="1"/>
          </p:cNvSpPr>
          <p:nvPr>
            <p:ph idx="1"/>
          </p:nvPr>
        </p:nvSpPr>
        <p:spPr>
          <a:xfrm>
            <a:off x="486137" y="2007366"/>
            <a:ext cx="8229600" cy="4525963"/>
          </a:xfrm>
        </p:spPr>
        <p:txBody>
          <a:bodyPr>
            <a:normAutofit/>
          </a:bodyPr>
          <a:lstStyle/>
          <a:p>
            <a:r>
              <a:rPr lang="es-AR" sz="2000" b="1" u="sng" dirty="0" smtClean="0"/>
              <a:t>Acceso a medicamentos para Hepatitis C crónica: </a:t>
            </a:r>
            <a:r>
              <a:rPr lang="es-AR" sz="1800" b="1" dirty="0" smtClean="0"/>
              <a:t>Licitación pública </a:t>
            </a:r>
            <a:r>
              <a:rPr lang="es-AR" sz="1800" dirty="0" smtClean="0"/>
              <a:t>(EX-2017-12462095-APN-DCYC#MS): </a:t>
            </a:r>
            <a:r>
              <a:rPr lang="es-AR" sz="1800" b="1" dirty="0" smtClean="0"/>
              <a:t>1200 tratamientos</a:t>
            </a:r>
          </a:p>
          <a:p>
            <a:pPr>
              <a:buFont typeface="Wingdings" pitchFamily="2" charset="2"/>
              <a:buChar char="ü"/>
            </a:pPr>
            <a:r>
              <a:rPr lang="es-AR" sz="1800" dirty="0" smtClean="0"/>
              <a:t>Sofosbuvir 400mg, </a:t>
            </a:r>
            <a:r>
              <a:rPr lang="es-AR" sz="1800" dirty="0" err="1" smtClean="0"/>
              <a:t>Daclastavir</a:t>
            </a:r>
            <a:r>
              <a:rPr lang="es-AR" sz="1800" dirty="0" smtClean="0"/>
              <a:t> 60 mg, </a:t>
            </a:r>
            <a:r>
              <a:rPr lang="es-AR" sz="1800" dirty="0" err="1" smtClean="0"/>
              <a:t>Ribavirina</a:t>
            </a:r>
            <a:r>
              <a:rPr lang="es-AR" sz="1800" dirty="0" smtClean="0"/>
              <a:t>, </a:t>
            </a:r>
            <a:r>
              <a:rPr lang="es-AR" sz="1800" dirty="0" err="1" smtClean="0"/>
              <a:t>Paritaprevir</a:t>
            </a:r>
            <a:r>
              <a:rPr lang="es-AR" sz="1800" dirty="0" smtClean="0"/>
              <a:t>/</a:t>
            </a:r>
            <a:r>
              <a:rPr lang="es-AR" sz="1800" dirty="0" err="1" smtClean="0"/>
              <a:t>Ritonavir</a:t>
            </a:r>
            <a:r>
              <a:rPr lang="es-AR" sz="1800" dirty="0" smtClean="0"/>
              <a:t>, </a:t>
            </a:r>
            <a:r>
              <a:rPr lang="es-AR" sz="1800" dirty="0" err="1" smtClean="0"/>
              <a:t>Ombitasvir</a:t>
            </a:r>
            <a:r>
              <a:rPr lang="es-AR" sz="1800" dirty="0" smtClean="0"/>
              <a:t> y </a:t>
            </a:r>
            <a:r>
              <a:rPr lang="es-AR" sz="1800" dirty="0" err="1" smtClean="0"/>
              <a:t>Dasabuvir</a:t>
            </a:r>
            <a:r>
              <a:rPr lang="es-AR" sz="1800" dirty="0" smtClean="0"/>
              <a:t>, </a:t>
            </a:r>
            <a:r>
              <a:rPr lang="es-AR" sz="1800" dirty="0" err="1" smtClean="0"/>
              <a:t>Ledipasvir</a:t>
            </a:r>
            <a:r>
              <a:rPr lang="es-AR" sz="1800" dirty="0" smtClean="0"/>
              <a:t> + Sofosbuvir. </a:t>
            </a:r>
            <a:r>
              <a:rPr lang="es-AR" sz="1800" b="1" u="sng" dirty="0" smtClean="0"/>
              <a:t>Apertura 04/08/2017. </a:t>
            </a:r>
            <a:r>
              <a:rPr lang="es-AR" sz="1800" dirty="0" smtClean="0"/>
              <a:t>Actualmente se encuentra en dirección de compras a la espera de informe de ANMAT.</a:t>
            </a:r>
            <a:endParaRPr lang="es-AR" sz="1800" dirty="0"/>
          </a:p>
          <a:p>
            <a:pPr>
              <a:buFont typeface="Wingdings" pitchFamily="2" charset="2"/>
              <a:buChar char="ü"/>
            </a:pPr>
            <a:r>
              <a:rPr lang="es-AR" sz="1800" dirty="0" smtClean="0"/>
              <a:t>En julio de 2017, se realiz</a:t>
            </a:r>
            <a:r>
              <a:rPr lang="es-AR" sz="1800" dirty="0"/>
              <a:t>ó</a:t>
            </a:r>
            <a:r>
              <a:rPr lang="es-AR" sz="1800" dirty="0" smtClean="0"/>
              <a:t> una </a:t>
            </a:r>
            <a:r>
              <a:rPr lang="es-AR" sz="1800" b="1" dirty="0" smtClean="0"/>
              <a:t>compra de urgencia 250 tratamientos</a:t>
            </a:r>
            <a:r>
              <a:rPr lang="es-AR" sz="1800" dirty="0" smtClean="0"/>
              <a:t>: NO-2017 12838263 APN-DSETS#MS. Ya distribuidos.</a:t>
            </a:r>
          </a:p>
          <a:p>
            <a:pPr>
              <a:buFont typeface="Wingdings" pitchFamily="2" charset="2"/>
              <a:buChar char="ü"/>
            </a:pPr>
            <a:r>
              <a:rPr lang="es-AR" sz="1800" dirty="0" smtClean="0"/>
              <a:t>El Programa entregó desde marzo de 2016 y hasta la actualidad </a:t>
            </a:r>
            <a:r>
              <a:rPr lang="es-AR" sz="1800" b="1" dirty="0" smtClean="0"/>
              <a:t>1470  tratamientos </a:t>
            </a:r>
            <a:r>
              <a:rPr lang="es-AR" sz="1800" dirty="0" smtClean="0"/>
              <a:t>completos para pacientes en estadios avanzados de fibrosis hepática (F3 y F4).</a:t>
            </a:r>
          </a:p>
          <a:p>
            <a:pPr>
              <a:buFont typeface="Wingdings" pitchFamily="2" charset="2"/>
              <a:buChar char="ü"/>
            </a:pPr>
            <a:endParaRPr lang="es-AR" sz="1800" dirty="0" smtClean="0"/>
          </a:p>
          <a:p>
            <a:pPr>
              <a:buFont typeface="Arial" panose="020B0604020202020204" pitchFamily="34" charset="0"/>
              <a:buChar char="•"/>
            </a:pPr>
            <a:r>
              <a:rPr lang="es-AR" sz="2000" b="1" u="sng" dirty="0">
                <a:solidFill>
                  <a:prstClr val="black"/>
                </a:solidFill>
              </a:rPr>
              <a:t>Acceso a medicamentos para Hepatitis </a:t>
            </a:r>
            <a:r>
              <a:rPr lang="es-AR" sz="2000" b="1" u="sng" dirty="0" smtClean="0">
                <a:solidFill>
                  <a:prstClr val="black"/>
                </a:solidFill>
              </a:rPr>
              <a:t>B crónica: </a:t>
            </a:r>
            <a:r>
              <a:rPr lang="es-AR" sz="1800" dirty="0" smtClean="0">
                <a:solidFill>
                  <a:prstClr val="black"/>
                </a:solidFill>
              </a:rPr>
              <a:t>13/11 Entrega de </a:t>
            </a:r>
            <a:r>
              <a:rPr lang="es-AR" sz="1800" dirty="0" err="1" smtClean="0">
                <a:solidFill>
                  <a:prstClr val="black"/>
                </a:solidFill>
              </a:rPr>
              <a:t>entecavir</a:t>
            </a:r>
            <a:r>
              <a:rPr lang="es-AR" sz="1800" dirty="0" smtClean="0">
                <a:solidFill>
                  <a:prstClr val="black"/>
                </a:solidFill>
              </a:rPr>
              <a:t> al Ministerio, </a:t>
            </a:r>
            <a:r>
              <a:rPr lang="es-AR" sz="1800" dirty="0" err="1" smtClean="0">
                <a:solidFill>
                  <a:prstClr val="black"/>
                </a:solidFill>
              </a:rPr>
              <a:t>tenofovir</a:t>
            </a:r>
            <a:r>
              <a:rPr lang="es-AR" sz="1800" dirty="0" smtClean="0">
                <a:solidFill>
                  <a:prstClr val="black"/>
                </a:solidFill>
              </a:rPr>
              <a:t> disponible.</a:t>
            </a:r>
            <a:endParaRPr lang="es-AR" sz="1800" dirty="0" smtClean="0"/>
          </a:p>
          <a:p>
            <a:pPr>
              <a:buFont typeface="Wingdings" pitchFamily="2" charset="2"/>
              <a:buChar char="ü"/>
            </a:pPr>
            <a:endParaRPr lang="es-AR" sz="2000" dirty="0" smtClean="0"/>
          </a:p>
          <a:p>
            <a:endParaRPr lang="es-AR" sz="2000" dirty="0"/>
          </a:p>
        </p:txBody>
      </p:sp>
    </p:spTree>
    <p:extLst>
      <p:ext uri="{BB962C8B-B14F-4D97-AF65-F5344CB8AC3E}">
        <p14:creationId xmlns:p14="http://schemas.microsoft.com/office/powerpoint/2010/main" val="31175958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1913" y="695036"/>
            <a:ext cx="8229600" cy="1143000"/>
          </a:xfrm>
        </p:spPr>
        <p:txBody>
          <a:bodyPr>
            <a:normAutofit fontScale="90000"/>
          </a:bodyPr>
          <a:lstStyle/>
          <a:p>
            <a:r>
              <a:rPr lang="es-AR" sz="2700" b="1" u="sng" dirty="0" smtClean="0"/>
              <a:t/>
            </a:r>
            <a:br>
              <a:rPr lang="es-AR" sz="2700" b="1" u="sng" dirty="0" smtClean="0"/>
            </a:br>
            <a:r>
              <a:rPr lang="es-AR" sz="2700" b="1" u="sng" dirty="0" smtClean="0"/>
              <a:t/>
            </a:r>
            <a:br>
              <a:rPr lang="es-AR" sz="2700" b="1" u="sng" dirty="0" smtClean="0"/>
            </a:br>
            <a:r>
              <a:rPr lang="es-AR" sz="2700" b="1" u="sng" dirty="0" smtClean="0"/>
              <a:t>Sobre la compra y distribución de medicación para pacientes con hepatitis virales </a:t>
            </a:r>
            <a:r>
              <a:rPr lang="es-AR" sz="2700" b="1" u="sng" dirty="0" err="1" smtClean="0"/>
              <a:t>intra</a:t>
            </a:r>
            <a:r>
              <a:rPr lang="es-AR" sz="2700" b="1" u="sng" dirty="0" smtClean="0"/>
              <a:t> tratamiento </a:t>
            </a:r>
            <a:r>
              <a:rPr lang="es-AR" sz="2700" b="1" u="sng" dirty="0" smtClean="0"/>
              <a:t>de Hepatitis Virales</a:t>
            </a:r>
            <a:r>
              <a:rPr lang="es-AR" sz="2700" dirty="0" smtClean="0"/>
              <a:t/>
            </a:r>
            <a:br>
              <a:rPr lang="es-AR" sz="2700" dirty="0" smtClean="0"/>
            </a:br>
            <a:endParaRPr lang="es-AR" sz="2700" dirty="0"/>
          </a:p>
        </p:txBody>
      </p:sp>
      <p:sp>
        <p:nvSpPr>
          <p:cNvPr id="3" name="2 Marcador de contenido"/>
          <p:cNvSpPr>
            <a:spLocks noGrp="1"/>
          </p:cNvSpPr>
          <p:nvPr>
            <p:ph idx="1"/>
          </p:nvPr>
        </p:nvSpPr>
        <p:spPr>
          <a:xfrm>
            <a:off x="457200" y="1838036"/>
            <a:ext cx="8229600" cy="4525963"/>
          </a:xfrm>
        </p:spPr>
        <p:txBody>
          <a:bodyPr>
            <a:noAutofit/>
          </a:bodyPr>
          <a:lstStyle/>
          <a:p>
            <a:pPr algn="just"/>
            <a:r>
              <a:rPr lang="es-AR" sz="2400" b="1" dirty="0" smtClean="0"/>
              <a:t>Genotipo</a:t>
            </a:r>
            <a:r>
              <a:rPr lang="es-AR" sz="2400" dirty="0" smtClean="0"/>
              <a:t> y C</a:t>
            </a:r>
            <a:r>
              <a:rPr lang="es-AR" sz="2400" b="1" dirty="0" smtClean="0"/>
              <a:t>argas virales de Virus de </a:t>
            </a:r>
            <a:r>
              <a:rPr lang="es-AR" sz="2400" b="1" dirty="0" err="1" smtClean="0"/>
              <a:t>Hepatits</a:t>
            </a:r>
            <a:r>
              <a:rPr lang="es-AR" sz="2400" b="1" dirty="0" smtClean="0"/>
              <a:t> C y Virus de la </a:t>
            </a:r>
            <a:r>
              <a:rPr lang="es-AR" sz="2400" b="1" dirty="0" err="1" smtClean="0"/>
              <a:t>Hepatits</a:t>
            </a:r>
            <a:r>
              <a:rPr lang="es-AR" sz="2400" b="1" dirty="0" smtClean="0"/>
              <a:t> B</a:t>
            </a:r>
            <a:r>
              <a:rPr lang="es-AR" sz="2400" dirty="0" smtClean="0"/>
              <a:t> se realizó en julio de 2017. 4 procesos de compra en curso.</a:t>
            </a:r>
          </a:p>
          <a:p>
            <a:pPr algn="just"/>
            <a:endParaRPr lang="es-AR" sz="2400" dirty="0" smtClean="0"/>
          </a:p>
          <a:p>
            <a:pPr algn="just"/>
            <a:r>
              <a:rPr lang="es-AR" sz="2400" dirty="0" smtClean="0"/>
              <a:t>El PNCHV lleva adelante actualmente </a:t>
            </a:r>
            <a:r>
              <a:rPr lang="es-AR" sz="2400" b="1" dirty="0" smtClean="0"/>
              <a:t>dos proyectos de ampliación de acceso al testeo </a:t>
            </a:r>
            <a:r>
              <a:rPr lang="es-AR" sz="2400" dirty="0" smtClean="0"/>
              <a:t>con test rápido de virus de </a:t>
            </a:r>
            <a:r>
              <a:rPr lang="es-AR" sz="2400" dirty="0" err="1" smtClean="0"/>
              <a:t>Hepatits</a:t>
            </a:r>
            <a:r>
              <a:rPr lang="es-AR" sz="2400" dirty="0" smtClean="0"/>
              <a:t> B y C</a:t>
            </a:r>
          </a:p>
          <a:p>
            <a:pPr algn="just"/>
            <a:endParaRPr lang="es-AR" sz="2400" dirty="0" smtClean="0"/>
          </a:p>
          <a:p>
            <a:pPr algn="just"/>
            <a:r>
              <a:rPr lang="es-AR" sz="2400" dirty="0" smtClean="0"/>
              <a:t>También se encuentra en curso la contratación de estudios de  Elastografias, para la </a:t>
            </a:r>
            <a:r>
              <a:rPr lang="es-AR" sz="2400" dirty="0" err="1" smtClean="0"/>
              <a:t>estadificación</a:t>
            </a:r>
            <a:r>
              <a:rPr lang="es-AR" sz="2400" dirty="0" smtClean="0"/>
              <a:t> de pacientes.</a:t>
            </a:r>
          </a:p>
          <a:p>
            <a:endParaRPr lang="es-AR" sz="2400" dirty="0"/>
          </a:p>
        </p:txBody>
      </p:sp>
    </p:spTree>
    <p:extLst>
      <p:ext uri="{BB962C8B-B14F-4D97-AF65-F5344CB8AC3E}">
        <p14:creationId xmlns:p14="http://schemas.microsoft.com/office/powerpoint/2010/main" val="3962592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33C57"/>
        </a:solidFill>
        <a:effectLst/>
      </p:bgPr>
    </p:bg>
    <p:spTree>
      <p:nvGrpSpPr>
        <p:cNvPr id="1" name="Shape 313"/>
        <p:cNvGrpSpPr/>
        <p:nvPr/>
      </p:nvGrpSpPr>
      <p:grpSpPr>
        <a:xfrm>
          <a:off x="0" y="0"/>
          <a:ext cx="0" cy="0"/>
          <a:chOff x="0" y="0"/>
          <a:chExt cx="0" cy="0"/>
        </a:xfrm>
      </p:grpSpPr>
      <p:sp>
        <p:nvSpPr>
          <p:cNvPr id="274" name="Marcador de contenido 2"/>
          <p:cNvSpPr txBox="1">
            <a:spLocks/>
          </p:cNvSpPr>
          <p:nvPr/>
        </p:nvSpPr>
        <p:spPr bwMode="auto">
          <a:xfrm>
            <a:off x="1111168" y="4392283"/>
            <a:ext cx="6849237" cy="1398587"/>
          </a:xfrm>
          <a:prstGeom prst="rect">
            <a:avLst/>
          </a:prstGeom>
          <a:solidFill>
            <a:schemeClr val="accent2">
              <a:lumMod val="20000"/>
              <a:lumOff val="80000"/>
            </a:schemeClr>
          </a:solidFill>
          <a:ln w="9525">
            <a:noFill/>
            <a:miter lim="800000"/>
            <a:headEnd/>
            <a:tailEnd/>
          </a:ln>
        </p:spPr>
        <p:txBody>
          <a:bodyPr/>
          <a:lstStyle/>
          <a:p>
            <a:pPr algn="ctr" defTabSz="914400"/>
            <a:r>
              <a:rPr lang="es-ES" altLang="es-ES" sz="2400" kern="0" dirty="0" smtClean="0">
                <a:solidFill>
                  <a:schemeClr val="accent1"/>
                </a:solidFill>
                <a:ea typeface="ＭＳ Ｐゴシック" charset="0"/>
                <a:cs typeface="Arial"/>
                <a:sym typeface="Arial"/>
              </a:rPr>
              <a:t>mail  </a:t>
            </a:r>
            <a:r>
              <a:rPr lang="en-US" sz="2400" kern="0" dirty="0">
                <a:solidFill>
                  <a:schemeClr val="accent1"/>
                </a:solidFill>
                <a:cs typeface="Arial"/>
                <a:sym typeface="Arial"/>
              </a:rPr>
              <a:t>Programa Nacional de las Hepatitis </a:t>
            </a:r>
            <a:r>
              <a:rPr lang="en-US" sz="2400" kern="0" dirty="0" err="1">
                <a:solidFill>
                  <a:schemeClr val="accent1"/>
                </a:solidFill>
                <a:cs typeface="Arial"/>
                <a:sym typeface="Arial"/>
              </a:rPr>
              <a:t>Virales</a:t>
            </a:r>
            <a:endParaRPr lang="en-US" sz="2400" kern="0" dirty="0">
              <a:solidFill>
                <a:schemeClr val="accent1"/>
              </a:solidFill>
              <a:cs typeface="Arial"/>
              <a:sym typeface="Arial"/>
            </a:endParaRPr>
          </a:p>
          <a:p>
            <a:pPr algn="ctr" defTabSz="914400"/>
            <a:r>
              <a:rPr lang="en-US" sz="2400" kern="0" dirty="0" smtClean="0">
                <a:solidFill>
                  <a:schemeClr val="accent1"/>
                </a:solidFill>
                <a:cs typeface="Arial"/>
                <a:sym typeface="Arial"/>
                <a:hlinkClick r:id="rId3"/>
              </a:rPr>
              <a:t>pnhepatitis@gmail.com</a:t>
            </a:r>
            <a:endParaRPr lang="en-US" sz="2400" kern="0" dirty="0">
              <a:solidFill>
                <a:schemeClr val="accent1"/>
              </a:solidFill>
              <a:cs typeface="Arial"/>
              <a:sym typeface="Arial"/>
            </a:endParaRPr>
          </a:p>
          <a:p>
            <a:pPr algn="ctr" defTabSz="914400"/>
            <a:r>
              <a:rPr lang="es-ES" altLang="es-ES" sz="2400" b="1" kern="0" dirty="0" smtClean="0">
                <a:solidFill>
                  <a:schemeClr val="accent1"/>
                </a:solidFill>
                <a:ea typeface="ＭＳ Ｐゴシック" charset="0"/>
                <a:cs typeface="Arial"/>
                <a:sym typeface="Arial"/>
              </a:rPr>
              <a:t>argentina.gob.ar/hepatitis</a:t>
            </a:r>
          </a:p>
          <a:p>
            <a:pPr defTabSz="914400">
              <a:spcBef>
                <a:spcPct val="20000"/>
              </a:spcBef>
              <a:defRPr/>
            </a:pPr>
            <a:r>
              <a:rPr lang="es-ES" altLang="es-ES" sz="2400" kern="0" dirty="0" smtClean="0">
                <a:solidFill>
                  <a:schemeClr val="accent1"/>
                </a:solidFill>
                <a:ea typeface="ＭＳ Ｐゴシック" charset="0"/>
                <a:cs typeface="Arial"/>
                <a:sym typeface="Arial"/>
              </a:rPr>
              <a:t>                  </a:t>
            </a:r>
            <a:endParaRPr lang="es-ES" altLang="es-ES" sz="2400" kern="0" dirty="0">
              <a:solidFill>
                <a:schemeClr val="accent1"/>
              </a:solidFill>
              <a:ea typeface="ＭＳ Ｐゴシック" charset="0"/>
              <a:cs typeface="Arial"/>
              <a:sym typeface="Arial"/>
            </a:endParaRPr>
          </a:p>
          <a:p>
            <a:pPr defTabSz="914400">
              <a:spcBef>
                <a:spcPct val="20000"/>
              </a:spcBef>
              <a:buFont typeface="Arial" charset="0"/>
              <a:buNone/>
              <a:defRPr/>
            </a:pPr>
            <a:endParaRPr lang="es-ES" altLang="es-ES" sz="3200" kern="0" dirty="0">
              <a:solidFill>
                <a:srgbClr val="000000">
                  <a:tint val="75000"/>
                </a:srgbClr>
              </a:solidFill>
              <a:ea typeface="ＭＳ Ｐゴシック" charset="0"/>
              <a:cs typeface="Arial"/>
              <a:sym typeface="Arial"/>
            </a:endParaRPr>
          </a:p>
          <a:p>
            <a:pPr defTabSz="914400">
              <a:spcBef>
                <a:spcPct val="20000"/>
              </a:spcBef>
              <a:buFont typeface="Arial" charset="0"/>
              <a:buNone/>
              <a:defRPr/>
            </a:pPr>
            <a:endParaRPr lang="es-ES" altLang="es-ES" sz="3200" kern="0" dirty="0">
              <a:solidFill>
                <a:srgbClr val="000000">
                  <a:tint val="75000"/>
                </a:srgbClr>
              </a:solidFill>
              <a:ea typeface="ＭＳ Ｐゴシック" charset="0"/>
              <a:cs typeface="Arial"/>
              <a:sym typeface="Arial"/>
            </a:endParaRPr>
          </a:p>
        </p:txBody>
      </p:sp>
      <p:sp>
        <p:nvSpPr>
          <p:cNvPr id="275" name="TextBox 8"/>
          <p:cNvSpPr txBox="1">
            <a:spLocks noChangeArrowheads="1"/>
          </p:cNvSpPr>
          <p:nvPr/>
        </p:nvSpPr>
        <p:spPr bwMode="auto">
          <a:xfrm>
            <a:off x="5345113" y="2259013"/>
            <a:ext cx="31877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defTabSz="914400"/>
            <a:endParaRPr lang="es-ES" altLang="es-ES" sz="2400" b="1" kern="0">
              <a:solidFill>
                <a:srgbClr val="22B4AD"/>
              </a:solidFill>
              <a:cs typeface="Arial" charset="0"/>
              <a:sym typeface="Arial"/>
            </a:endParaRPr>
          </a:p>
          <a:p>
            <a:pPr defTabSz="914400"/>
            <a:r>
              <a:rPr lang="es-ES" altLang="es-ES" sz="1400" kern="0">
                <a:solidFill>
                  <a:srgbClr val="7F7F7F"/>
                </a:solidFill>
                <a:cs typeface="Arial" charset="0"/>
                <a:sym typeface="Arial"/>
              </a:rPr>
              <a:t>     </a:t>
            </a:r>
            <a:endParaRPr lang="es-ES" altLang="es-ES" sz="2400" kern="0">
              <a:solidFill>
                <a:srgbClr val="7F7F7F"/>
              </a:solidFill>
              <a:cs typeface="Arial"/>
              <a:sym typeface="Arial"/>
            </a:endParaRPr>
          </a:p>
          <a:p>
            <a:pPr defTabSz="914400"/>
            <a:r>
              <a:rPr lang="es-ES" altLang="es-ES" sz="2400" kern="0">
                <a:solidFill>
                  <a:srgbClr val="7F7F7F"/>
                </a:solidFill>
                <a:cs typeface="Arial"/>
                <a:sym typeface="Arial"/>
              </a:rPr>
              <a:t>    </a:t>
            </a:r>
          </a:p>
          <a:p>
            <a:pPr defTabSz="914400"/>
            <a:endParaRPr lang="en-US" altLang="es-ES" sz="1400" kern="0">
              <a:solidFill>
                <a:srgbClr val="000000"/>
              </a:solidFill>
              <a:cs typeface="Arial" charset="0"/>
              <a:sym typeface="Arial"/>
            </a:endParaRPr>
          </a:p>
        </p:txBody>
      </p:sp>
      <p:sp>
        <p:nvSpPr>
          <p:cNvPr id="276" name="Rectangle 12"/>
          <p:cNvSpPr>
            <a:spLocks noChangeArrowheads="1"/>
          </p:cNvSpPr>
          <p:nvPr/>
        </p:nvSpPr>
        <p:spPr bwMode="auto">
          <a:xfrm>
            <a:off x="3960168" y="3860800"/>
            <a:ext cx="1331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es-ES" altLang="es-ES" sz="2000" kern="0" dirty="0">
                <a:solidFill>
                  <a:srgbClr val="FFFFFF"/>
                </a:solidFill>
                <a:cs typeface="Arial"/>
                <a:sym typeface="Arial"/>
              </a:rPr>
              <a:t>CONTACTO</a:t>
            </a:r>
            <a:endParaRPr lang="es-ES" altLang="es-ES" sz="2400" kern="0" dirty="0">
              <a:solidFill>
                <a:srgbClr val="FFFFFF"/>
              </a:solidFill>
              <a:cs typeface="Arial"/>
              <a:sym typeface="Arial"/>
            </a:endParaRPr>
          </a:p>
        </p:txBody>
      </p:sp>
      <p:sp>
        <p:nvSpPr>
          <p:cNvPr id="278" name="Shape 270"/>
          <p:cNvSpPr>
            <a:spLocks/>
          </p:cNvSpPr>
          <p:nvPr/>
        </p:nvSpPr>
        <p:spPr bwMode="auto">
          <a:xfrm>
            <a:off x="3348038" y="3119438"/>
            <a:ext cx="1868487" cy="133350"/>
          </a:xfrm>
          <a:custGeom>
            <a:avLst/>
            <a:gdLst>
              <a:gd name="T0" fmla="*/ 2147483647 w 27831"/>
              <a:gd name="T1" fmla="*/ 2147483647 h 2831"/>
              <a:gd name="T2" fmla="*/ 2147483647 w 27831"/>
              <a:gd name="T3" fmla="*/ 2147483647 h 2831"/>
              <a:gd name="T4" fmla="*/ 2147483647 w 27831"/>
              <a:gd name="T5" fmla="*/ 2147483647 h 2831"/>
              <a:gd name="T6" fmla="*/ 2147483647 w 27831"/>
              <a:gd name="T7" fmla="*/ 1398034382 h 2831"/>
              <a:gd name="T8" fmla="*/ 2147483647 w 27831"/>
              <a:gd name="T9" fmla="*/ 935367301 h 2831"/>
              <a:gd name="T10" fmla="*/ 2147483647 w 27831"/>
              <a:gd name="T11" fmla="*/ 467683650 h 2831"/>
              <a:gd name="T12" fmla="*/ 2147483647 w 27831"/>
              <a:gd name="T13" fmla="*/ 1398034382 h 2831"/>
              <a:gd name="T14" fmla="*/ 2147483647 w 27831"/>
              <a:gd name="T15" fmla="*/ 2147483647 h 2831"/>
              <a:gd name="T16" fmla="*/ 2147483647 w 27831"/>
              <a:gd name="T17" fmla="*/ 2147483647 h 2831"/>
              <a:gd name="T18" fmla="*/ 2147483647 w 27831"/>
              <a:gd name="T19" fmla="*/ 2147483647 h 2831"/>
              <a:gd name="T20" fmla="*/ 2147483647 w 27831"/>
              <a:gd name="T21" fmla="*/ 1860807963 h 2831"/>
              <a:gd name="T22" fmla="*/ 2147483647 w 27831"/>
              <a:gd name="T23" fmla="*/ 2147483647 h 2831"/>
              <a:gd name="T24" fmla="*/ 2147483647 w 27831"/>
              <a:gd name="T25" fmla="*/ 935367301 h 2831"/>
              <a:gd name="T26" fmla="*/ 2147483647 w 27831"/>
              <a:gd name="T27" fmla="*/ 2147483647 h 2831"/>
              <a:gd name="T28" fmla="*/ 2147483647 w 27831"/>
              <a:gd name="T29" fmla="*/ 2147483647 h 2831"/>
              <a:gd name="T30" fmla="*/ 2147483647 w 27831"/>
              <a:gd name="T31" fmla="*/ 2147483647 h 2831"/>
              <a:gd name="T32" fmla="*/ 2147483647 w 27831"/>
              <a:gd name="T33" fmla="*/ 2147483647 h 2831"/>
              <a:gd name="T34" fmla="*/ 2147483647 w 27831"/>
              <a:gd name="T35" fmla="*/ 2147483647 h 2831"/>
              <a:gd name="T36" fmla="*/ 2147483647 w 27831"/>
              <a:gd name="T37" fmla="*/ 2147483647 h 2831"/>
              <a:gd name="T38" fmla="*/ 2147483647 w 27831"/>
              <a:gd name="T39" fmla="*/ 2147483647 h 2831"/>
              <a:gd name="T40" fmla="*/ 2147483647 w 27831"/>
              <a:gd name="T41" fmla="*/ 2147483647 h 2831"/>
              <a:gd name="T42" fmla="*/ 2147483647 w 27831"/>
              <a:gd name="T43" fmla="*/ 2147483647 h 2831"/>
              <a:gd name="T44" fmla="*/ 2147483647 w 27831"/>
              <a:gd name="T45" fmla="*/ 2147483647 h 2831"/>
              <a:gd name="T46" fmla="*/ 2147483647 w 27831"/>
              <a:gd name="T47" fmla="*/ 2147483647 h 2831"/>
              <a:gd name="T48" fmla="*/ 2147483647 w 27831"/>
              <a:gd name="T49" fmla="*/ 2147483647 h 2831"/>
              <a:gd name="T50" fmla="*/ 2147483647 w 27831"/>
              <a:gd name="T51" fmla="*/ 2147483647 h 2831"/>
              <a:gd name="T52" fmla="*/ 2147483647 w 27831"/>
              <a:gd name="T53" fmla="*/ 2147483647 h 2831"/>
              <a:gd name="T54" fmla="*/ 2147483647 w 27831"/>
              <a:gd name="T55" fmla="*/ 2147483647 h 2831"/>
              <a:gd name="T56" fmla="*/ 2147483647 w 27831"/>
              <a:gd name="T57" fmla="*/ 2147483647 h 2831"/>
              <a:gd name="T58" fmla="*/ 2147483647 w 27831"/>
              <a:gd name="T59" fmla="*/ 2147483647 h 2831"/>
              <a:gd name="T60" fmla="*/ 2147483647 w 27831"/>
              <a:gd name="T61" fmla="*/ 2147483647 h 2831"/>
              <a:gd name="T62" fmla="*/ 2147483647 w 27831"/>
              <a:gd name="T63" fmla="*/ 2147483647 h 2831"/>
              <a:gd name="T64" fmla="*/ 2147483647 w 27831"/>
              <a:gd name="T65" fmla="*/ 2147483647 h 2831"/>
              <a:gd name="T66" fmla="*/ 2147483647 w 27831"/>
              <a:gd name="T67" fmla="*/ 2147483647 h 2831"/>
              <a:gd name="T68" fmla="*/ 2147483647 w 27831"/>
              <a:gd name="T69" fmla="*/ 2147483647 h 2831"/>
              <a:gd name="T70" fmla="*/ 2147483647 w 27831"/>
              <a:gd name="T71" fmla="*/ 2147483647 h 2831"/>
              <a:gd name="T72" fmla="*/ 2147483647 w 27831"/>
              <a:gd name="T73" fmla="*/ 2147483647 h 2831"/>
              <a:gd name="T74" fmla="*/ 2147483647 w 27831"/>
              <a:gd name="T75" fmla="*/ 2147483647 h 2831"/>
              <a:gd name="T76" fmla="*/ 2147483647 w 27831"/>
              <a:gd name="T77" fmla="*/ 2147483647 h 2831"/>
              <a:gd name="T78" fmla="*/ 2147483647 w 27831"/>
              <a:gd name="T79" fmla="*/ 2147483647 h 2831"/>
              <a:gd name="T80" fmla="*/ 2147483647 w 27831"/>
              <a:gd name="T81" fmla="*/ 2147483647 h 2831"/>
              <a:gd name="T82" fmla="*/ 2147483647 w 27831"/>
              <a:gd name="T83" fmla="*/ 2147483647 h 2831"/>
              <a:gd name="T84" fmla="*/ 2147483647 w 27831"/>
              <a:gd name="T85" fmla="*/ 2147483647 h 2831"/>
              <a:gd name="T86" fmla="*/ 2147483647 w 27831"/>
              <a:gd name="T87" fmla="*/ 2147483647 h 2831"/>
              <a:gd name="T88" fmla="*/ 2147483647 w 27831"/>
              <a:gd name="T89" fmla="*/ 2147483647 h 2831"/>
              <a:gd name="T90" fmla="*/ 2147483647 w 27831"/>
              <a:gd name="T91" fmla="*/ 2147483647 h 2831"/>
              <a:gd name="T92" fmla="*/ 2147483647 w 27831"/>
              <a:gd name="T93" fmla="*/ 2147483647 h 2831"/>
              <a:gd name="T94" fmla="*/ 2147483647 w 27831"/>
              <a:gd name="T95" fmla="*/ 2147483647 h 2831"/>
              <a:gd name="T96" fmla="*/ 2147483647 w 27831"/>
              <a:gd name="T97" fmla="*/ 2147483647 h 2831"/>
              <a:gd name="T98" fmla="*/ 2147483647 w 27831"/>
              <a:gd name="T99" fmla="*/ 2147483647 h 2831"/>
              <a:gd name="T100" fmla="*/ 2147483647 w 27831"/>
              <a:gd name="T101" fmla="*/ 2147483647 h 2831"/>
              <a:gd name="T102" fmla="*/ 2147483647 w 27831"/>
              <a:gd name="T103" fmla="*/ 2147483647 h 2831"/>
              <a:gd name="T104" fmla="*/ 2147483647 w 27831"/>
              <a:gd name="T105" fmla="*/ 2147483647 h 2831"/>
              <a:gd name="T106" fmla="*/ 2147483647 w 27831"/>
              <a:gd name="T107" fmla="*/ 2147483647 h 2831"/>
              <a:gd name="T108" fmla="*/ 2147483647 w 27831"/>
              <a:gd name="T109" fmla="*/ 1398034382 h 2831"/>
              <a:gd name="T110" fmla="*/ 2147483647 w 27831"/>
              <a:gd name="T111" fmla="*/ 935367301 h 2831"/>
              <a:gd name="T112" fmla="*/ 2147483647 w 27831"/>
              <a:gd name="T113" fmla="*/ 1398034382 h 2831"/>
              <a:gd name="T114" fmla="*/ 2147483647 w 27831"/>
              <a:gd name="T115" fmla="*/ 1860807963 h 28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831"/>
              <a:gd name="T175" fmla="*/ 0 h 2831"/>
              <a:gd name="T176" fmla="*/ 27831 w 27831"/>
              <a:gd name="T177" fmla="*/ 2831 h 28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831" h="2831" extrusionOk="0">
                <a:moveTo>
                  <a:pt x="27264" y="944"/>
                </a:moveTo>
                <a:lnTo>
                  <a:pt x="27359" y="1086"/>
                </a:lnTo>
                <a:lnTo>
                  <a:pt x="27359" y="944"/>
                </a:lnTo>
                <a:lnTo>
                  <a:pt x="27264" y="944"/>
                </a:lnTo>
                <a:close/>
                <a:moveTo>
                  <a:pt x="27359" y="1086"/>
                </a:moveTo>
                <a:lnTo>
                  <a:pt x="27359" y="1133"/>
                </a:lnTo>
                <a:lnTo>
                  <a:pt x="27372" y="1106"/>
                </a:lnTo>
                <a:lnTo>
                  <a:pt x="27359" y="1086"/>
                </a:lnTo>
                <a:close/>
                <a:moveTo>
                  <a:pt x="27453" y="944"/>
                </a:move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lnTo>
                  <a:pt x="2018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defTabSz="914400"/>
            <a:endParaRPr lang="es-AR" sz="1400" kern="0">
              <a:solidFill>
                <a:srgbClr val="000000"/>
              </a:solidFill>
              <a:cs typeface="Arial"/>
              <a:sym typeface="Arial"/>
            </a:endParaRPr>
          </a:p>
        </p:txBody>
      </p:sp>
      <p:pic>
        <p:nvPicPr>
          <p:cNvPr id="279" name="1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24780" y="5668273"/>
            <a:ext cx="123825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0" name="Shape 189"/>
          <p:cNvSpPr txBox="1">
            <a:spLocks/>
          </p:cNvSpPr>
          <p:nvPr/>
        </p:nvSpPr>
        <p:spPr>
          <a:xfrm>
            <a:off x="470039" y="1280589"/>
            <a:ext cx="8312170" cy="109589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pPr algn="ctr" defTabSz="914400"/>
            <a:r>
              <a:rPr lang="en" sz="7200" b="1" kern="0" dirty="0" smtClean="0">
                <a:solidFill>
                  <a:srgbClr val="FFFFFF"/>
                </a:solidFill>
                <a:latin typeface="Arial"/>
                <a:ea typeface="Lato"/>
                <a:cs typeface="Lato"/>
                <a:sym typeface="Lato"/>
              </a:rPr>
              <a:t>Muchas gracias</a:t>
            </a:r>
            <a:endParaRPr lang="en" sz="7200" b="1" kern="0" dirty="0">
              <a:solidFill>
                <a:srgbClr val="FFFFFF"/>
              </a:solidFill>
              <a:latin typeface="Arial"/>
              <a:ea typeface="Lato"/>
              <a:cs typeface="Lato"/>
              <a:sym typeface="Lato"/>
            </a:endParaRPr>
          </a:p>
        </p:txBody>
      </p:sp>
      <p:grpSp>
        <p:nvGrpSpPr>
          <p:cNvPr id="282" name="Shape 447"/>
          <p:cNvGrpSpPr/>
          <p:nvPr/>
        </p:nvGrpSpPr>
        <p:grpSpPr>
          <a:xfrm>
            <a:off x="3473577" y="3860800"/>
            <a:ext cx="351203" cy="324660"/>
            <a:chOff x="5975075" y="2327500"/>
            <a:chExt cx="420100" cy="388350"/>
          </a:xfrm>
        </p:grpSpPr>
        <p:sp>
          <p:nvSpPr>
            <p:cNvPr id="283" name="Shape 448"/>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FFFFFF"/>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284" name="Shape 449"/>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FFFFFF"/>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grpSp>
    </p:spTree>
    <p:extLst>
      <p:ext uri="{BB962C8B-B14F-4D97-AF65-F5344CB8AC3E}">
        <p14:creationId xmlns:p14="http://schemas.microsoft.com/office/powerpoint/2010/main" val="1584694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54656"/>
            <a:ext cx="8229600" cy="1290189"/>
          </a:xfrm>
        </p:spPr>
        <p:txBody>
          <a:bodyPr>
            <a:noAutofit/>
          </a:bodyPr>
          <a:lstStyle/>
          <a:p>
            <a:r>
              <a:rPr lang="es-AR" sz="2400" b="1" dirty="0" smtClean="0">
                <a:solidFill>
                  <a:schemeClr val="accent1"/>
                </a:solidFill>
                <a:effectLst>
                  <a:outerShdw blurRad="38100" dist="38100" dir="2700000" algn="tl">
                    <a:srgbClr val="000000">
                      <a:alpha val="43137"/>
                    </a:srgbClr>
                  </a:outerShdw>
                </a:effectLst>
                <a:latin typeface="Arial"/>
                <a:cs typeface="Arial"/>
              </a:rPr>
              <a:t/>
            </a:r>
            <a:br>
              <a:rPr lang="es-AR" sz="2400" b="1" dirty="0" smtClean="0">
                <a:solidFill>
                  <a:schemeClr val="accent1"/>
                </a:solidFill>
                <a:effectLst>
                  <a:outerShdw blurRad="38100" dist="38100" dir="2700000" algn="tl">
                    <a:srgbClr val="000000">
                      <a:alpha val="43137"/>
                    </a:srgbClr>
                  </a:outerShdw>
                </a:effectLst>
                <a:latin typeface="Arial"/>
                <a:cs typeface="Arial"/>
              </a:rPr>
            </a:br>
            <a:r>
              <a:rPr lang="es-AR" sz="2400" dirty="0" smtClean="0">
                <a:solidFill>
                  <a:schemeClr val="accent1"/>
                </a:solidFill>
                <a:effectLst>
                  <a:outerShdw blurRad="38100" dist="38100" dir="2700000" algn="tl">
                    <a:srgbClr val="000000">
                      <a:alpha val="43137"/>
                    </a:srgbClr>
                  </a:outerShdw>
                </a:effectLst>
                <a:latin typeface="Arial"/>
                <a:cs typeface="Arial"/>
              </a:rPr>
              <a:t> </a:t>
            </a:r>
            <a:r>
              <a:rPr lang="es-AR" sz="2400" dirty="0" smtClean="0">
                <a:latin typeface="Arial"/>
                <a:cs typeface="Arial"/>
              </a:rPr>
              <a:t/>
            </a:r>
            <a:br>
              <a:rPr lang="es-AR" sz="2400" dirty="0" smtClean="0">
                <a:latin typeface="Arial"/>
                <a:cs typeface="Arial"/>
              </a:rPr>
            </a:br>
            <a:endParaRPr lang="es-AR" sz="2400" dirty="0">
              <a:latin typeface="Arial"/>
              <a:cs typeface="Arial"/>
            </a:endParaRPr>
          </a:p>
        </p:txBody>
      </p:sp>
      <p:sp>
        <p:nvSpPr>
          <p:cNvPr id="3" name="2 Marcador de contenido"/>
          <p:cNvSpPr>
            <a:spLocks noGrp="1"/>
          </p:cNvSpPr>
          <p:nvPr>
            <p:ph idx="1"/>
          </p:nvPr>
        </p:nvSpPr>
        <p:spPr>
          <a:xfrm>
            <a:off x="433682" y="2131496"/>
            <a:ext cx="8229600" cy="831580"/>
          </a:xfrm>
        </p:spPr>
        <p:txBody>
          <a:bodyPr>
            <a:normAutofit/>
          </a:bodyPr>
          <a:lstStyle/>
          <a:p>
            <a:pPr algn="ctr">
              <a:buFont typeface="Wingdings" charset="2"/>
              <a:buChar char="Ø"/>
            </a:pPr>
            <a:r>
              <a:rPr lang="es-AR" sz="2400" u="sng" dirty="0" smtClean="0">
                <a:latin typeface="Arial"/>
                <a:cs typeface="Arial"/>
              </a:rPr>
              <a:t>Los criterios de inclusión:</a:t>
            </a:r>
            <a:endParaRPr lang="es-AR" sz="2000" dirty="0" smtClean="0">
              <a:latin typeface="Arial"/>
              <a:cs typeface="Arial"/>
            </a:endParaRPr>
          </a:p>
        </p:txBody>
      </p:sp>
      <p:sp>
        <p:nvSpPr>
          <p:cNvPr id="5" name="Rectangle 4"/>
          <p:cNvSpPr/>
          <p:nvPr/>
        </p:nvSpPr>
        <p:spPr>
          <a:xfrm>
            <a:off x="320730" y="1001019"/>
            <a:ext cx="8366070" cy="954107"/>
          </a:xfrm>
          <a:prstGeom prst="rect">
            <a:avLst/>
          </a:prstGeom>
        </p:spPr>
        <p:txBody>
          <a:bodyPr wrap="square">
            <a:spAutoFit/>
          </a:bodyPr>
          <a:lstStyle/>
          <a:p>
            <a:pPr algn="ctr"/>
            <a:r>
              <a:rPr lang="es-AR" sz="2800" b="1" dirty="0">
                <a:solidFill>
                  <a:schemeClr val="accent1"/>
                </a:solidFill>
                <a:latin typeface="Arial"/>
                <a:cs typeface="Arial"/>
              </a:rPr>
              <a:t>Criterios de inicio de </a:t>
            </a:r>
            <a:r>
              <a:rPr lang="es-AR" sz="2800" b="1" dirty="0" smtClean="0">
                <a:solidFill>
                  <a:schemeClr val="accent1"/>
                </a:solidFill>
                <a:latin typeface="Arial"/>
                <a:cs typeface="Arial"/>
              </a:rPr>
              <a:t>tratamiento (</a:t>
            </a:r>
            <a:r>
              <a:rPr lang="es-AR" sz="2800" b="1" u="sng" dirty="0" smtClean="0">
                <a:solidFill>
                  <a:schemeClr val="accent1"/>
                </a:solidFill>
                <a:latin typeface="Arial"/>
                <a:cs typeface="Arial"/>
              </a:rPr>
              <a:t>independientemente </a:t>
            </a:r>
            <a:r>
              <a:rPr lang="es-AR" sz="2800" b="1" u="sng" dirty="0">
                <a:solidFill>
                  <a:schemeClr val="accent1"/>
                </a:solidFill>
                <a:latin typeface="Arial"/>
                <a:cs typeface="Arial"/>
              </a:rPr>
              <a:t>de la cobertura </a:t>
            </a:r>
            <a:r>
              <a:rPr lang="es-AR" sz="2800" b="1" u="sng" dirty="0" smtClean="0">
                <a:solidFill>
                  <a:schemeClr val="accent1"/>
                </a:solidFill>
                <a:latin typeface="Arial"/>
                <a:cs typeface="Arial"/>
              </a:rPr>
              <a:t>médica</a:t>
            </a:r>
            <a:r>
              <a:rPr lang="es-AR" sz="2800" b="1" dirty="0" smtClean="0">
                <a:solidFill>
                  <a:schemeClr val="accent1"/>
                </a:solidFill>
                <a:latin typeface="Arial"/>
                <a:cs typeface="Arial"/>
              </a:rPr>
              <a:t>)</a:t>
            </a:r>
            <a:endParaRPr lang="en-US" sz="2800" b="1" dirty="0"/>
          </a:p>
        </p:txBody>
      </p:sp>
      <p:cxnSp>
        <p:nvCxnSpPr>
          <p:cNvPr id="6" name="Elbow Connector 5"/>
          <p:cNvCxnSpPr/>
          <p:nvPr/>
        </p:nvCxnSpPr>
        <p:spPr>
          <a:xfrm>
            <a:off x="4432630" y="2537326"/>
            <a:ext cx="1211165" cy="517363"/>
          </a:xfrm>
          <a:prstGeom prst="bentConnector3">
            <a:avLst>
              <a:gd name="adj1" fmla="val 26108"/>
            </a:avLst>
          </a:prstGeom>
          <a:ln>
            <a:tailEnd type="arrow"/>
          </a:ln>
        </p:spPr>
        <p:style>
          <a:lnRef idx="2">
            <a:schemeClr val="accent1"/>
          </a:lnRef>
          <a:fillRef idx="0">
            <a:schemeClr val="accent1"/>
          </a:fillRef>
          <a:effectRef idx="1">
            <a:schemeClr val="accent1"/>
          </a:effectRef>
          <a:fontRef idx="minor">
            <a:schemeClr val="tx1"/>
          </a:fontRef>
        </p:style>
      </p:cxnSp>
      <p:pic>
        <p:nvPicPr>
          <p:cNvPr id="8" name="Picture 11" descr="https://encrypted-tbn2.gstatic.com/images?q=tbn:ANd9GcT-outHxkBl5BAlhFhJ27g8Wefwy66XCEDyNw5uQ5W0FXisVGNI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495" y="2627069"/>
            <a:ext cx="2466975" cy="184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842423" y="4474919"/>
            <a:ext cx="3966959" cy="1477328"/>
          </a:xfrm>
          <a:prstGeom prst="rect">
            <a:avLst/>
          </a:prstGeom>
          <a:solidFill>
            <a:schemeClr val="bg1"/>
          </a:solidFill>
          <a:ln w="25400">
            <a:solidFill>
              <a:schemeClr val="accent2"/>
            </a:solidFill>
          </a:ln>
          <a:effectLst>
            <a:glow rad="228600">
              <a:schemeClr val="accent4">
                <a:alpha val="40000"/>
              </a:schemeClr>
            </a:glow>
          </a:effectLst>
        </p:spPr>
        <p:txBody>
          <a:bodyPr wrap="square" rtlCol="0">
            <a:spAutoFit/>
          </a:bodyPr>
          <a:lstStyle/>
          <a:p>
            <a:r>
              <a:rPr lang="en-US" dirty="0" err="1" smtClean="0">
                <a:latin typeface="Arial"/>
                <a:cs typeface="Arial"/>
              </a:rPr>
              <a:t>Accreditacion</a:t>
            </a:r>
            <a:r>
              <a:rPr lang="en-US" dirty="0" smtClean="0">
                <a:latin typeface="Arial"/>
                <a:cs typeface="Arial"/>
              </a:rPr>
              <a:t> de fibrosis:</a:t>
            </a:r>
          </a:p>
          <a:p>
            <a:pPr marL="285750" indent="-285750">
              <a:buFont typeface="Wingdings" charset="2"/>
              <a:buChar char="ü"/>
            </a:pPr>
            <a:r>
              <a:rPr lang="en-US" dirty="0" err="1" smtClean="0">
                <a:latin typeface="Arial"/>
                <a:cs typeface="Arial"/>
              </a:rPr>
              <a:t>Fibroscan</a:t>
            </a:r>
            <a:endParaRPr lang="en-US" dirty="0" smtClean="0">
              <a:latin typeface="Arial"/>
              <a:cs typeface="Arial"/>
            </a:endParaRPr>
          </a:p>
          <a:p>
            <a:pPr marL="285750" indent="-285750">
              <a:buFont typeface="Wingdings" charset="2"/>
              <a:buChar char="ü"/>
            </a:pPr>
            <a:r>
              <a:rPr lang="en-US" dirty="0" err="1" smtClean="0">
                <a:latin typeface="Arial"/>
                <a:cs typeface="Arial"/>
              </a:rPr>
              <a:t>Biopsia</a:t>
            </a:r>
            <a:endParaRPr lang="en-US" dirty="0" smtClean="0">
              <a:latin typeface="Arial"/>
              <a:cs typeface="Arial"/>
            </a:endParaRPr>
          </a:p>
          <a:p>
            <a:pPr marL="285750" indent="-285750">
              <a:buFont typeface="Wingdings" charset="2"/>
              <a:buChar char="ü"/>
            </a:pPr>
            <a:r>
              <a:rPr lang="en-US" dirty="0" err="1" smtClean="0">
                <a:latin typeface="Arial"/>
                <a:cs typeface="Arial"/>
              </a:rPr>
              <a:t>Fibrotest</a:t>
            </a:r>
            <a:endParaRPr lang="en-US" dirty="0" smtClean="0">
              <a:latin typeface="Arial"/>
              <a:cs typeface="Arial"/>
            </a:endParaRPr>
          </a:p>
          <a:p>
            <a:pPr marL="285750" indent="-285750">
              <a:buFont typeface="Wingdings" charset="2"/>
              <a:buChar char="ü"/>
            </a:pPr>
            <a:r>
              <a:rPr lang="en-US" dirty="0" err="1" smtClean="0">
                <a:latin typeface="Arial"/>
                <a:cs typeface="Arial"/>
              </a:rPr>
              <a:t>Ecografía</a:t>
            </a:r>
            <a:r>
              <a:rPr lang="en-US" dirty="0" smtClean="0">
                <a:latin typeface="Arial"/>
                <a:cs typeface="Arial"/>
              </a:rPr>
              <a:t> </a:t>
            </a:r>
            <a:r>
              <a:rPr lang="en-US" dirty="0" err="1" smtClean="0">
                <a:latin typeface="Arial"/>
                <a:cs typeface="Arial"/>
              </a:rPr>
              <a:t>hepática</a:t>
            </a:r>
            <a:r>
              <a:rPr lang="en-US" dirty="0" smtClean="0">
                <a:latin typeface="Arial"/>
                <a:cs typeface="Arial"/>
              </a:rPr>
              <a:t> / </a:t>
            </a:r>
            <a:r>
              <a:rPr lang="en-US" dirty="0" err="1" smtClean="0">
                <a:latin typeface="Arial"/>
                <a:cs typeface="Arial"/>
              </a:rPr>
              <a:t>Endoscopía</a:t>
            </a:r>
            <a:r>
              <a:rPr lang="en-US" dirty="0">
                <a:latin typeface="Arial"/>
                <a:cs typeface="Arial"/>
              </a:rPr>
              <a:t>.</a:t>
            </a:r>
            <a:endParaRPr lang="en-US" dirty="0" smtClean="0">
              <a:latin typeface="Arial"/>
              <a:cs typeface="Arial"/>
            </a:endParaRPr>
          </a:p>
        </p:txBody>
      </p:sp>
      <p:cxnSp>
        <p:nvCxnSpPr>
          <p:cNvPr id="9" name="Elbow Connector 8"/>
          <p:cNvCxnSpPr/>
          <p:nvPr/>
        </p:nvCxnSpPr>
        <p:spPr>
          <a:xfrm rot="10800000" flipV="1">
            <a:off x="3403470" y="2534855"/>
            <a:ext cx="1029160" cy="910305"/>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592190" y="3169999"/>
            <a:ext cx="3254197" cy="1200328"/>
          </a:xfrm>
          <a:prstGeom prst="rect">
            <a:avLst/>
          </a:prstGeom>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err="1" smtClean="0"/>
              <a:t>Manifestaciones</a:t>
            </a:r>
            <a:r>
              <a:rPr lang="en-US" sz="2400" dirty="0" smtClean="0"/>
              <a:t> extra </a:t>
            </a:r>
            <a:r>
              <a:rPr lang="en-US" sz="2400" dirty="0" err="1" smtClean="0"/>
              <a:t>hepáticas</a:t>
            </a:r>
            <a:r>
              <a:rPr lang="en-US" sz="2400" dirty="0" smtClean="0"/>
              <a:t> </a:t>
            </a:r>
            <a:r>
              <a:rPr lang="en-US" sz="2400" dirty="0" err="1" smtClean="0"/>
              <a:t>clinicamente</a:t>
            </a:r>
            <a:r>
              <a:rPr lang="en-US" sz="2400" dirty="0" smtClean="0"/>
              <a:t> </a:t>
            </a:r>
            <a:r>
              <a:rPr lang="en-US" sz="2400" dirty="0" err="1" smtClean="0"/>
              <a:t>significativas</a:t>
            </a:r>
            <a:endParaRPr lang="en-US" sz="2400" dirty="0"/>
          </a:p>
        </p:txBody>
      </p:sp>
      <p:cxnSp>
        <p:nvCxnSpPr>
          <p:cNvPr id="13" name="Straight Connector 12"/>
          <p:cNvCxnSpPr/>
          <p:nvPr/>
        </p:nvCxnSpPr>
        <p:spPr>
          <a:xfrm flipV="1">
            <a:off x="199901" y="1955126"/>
            <a:ext cx="8619260" cy="10605"/>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793170" y="3751054"/>
            <a:ext cx="7357828" cy="923330"/>
          </a:xfrm>
          <a:prstGeom prst="rect">
            <a:avLst/>
          </a:prstGeom>
          <a:solidFill>
            <a:srgbClr val="CCFFCC"/>
          </a:solidFill>
          <a:ln>
            <a:noFill/>
          </a:ln>
        </p:spPr>
        <p:txBody>
          <a:bodyPr wrap="none" lIns="91440" tIns="45720" rIns="91440" bIns="45720">
            <a:spAutoFit/>
          </a:bodyPr>
          <a:lstStyle/>
          <a:p>
            <a:pPr algn="ctr"/>
            <a:r>
              <a:rPr lang="es-ES_tradnl" sz="5400" b="1" dirty="0" smtClean="0">
                <a:ln w="12700">
                  <a:solidFill>
                    <a:schemeClr val="tx2">
                      <a:satMod val="155000"/>
                    </a:schemeClr>
                  </a:solidFill>
                  <a:prstDash val="solid"/>
                </a:ln>
                <a:effectLst>
                  <a:outerShdw blurRad="41275" dist="20320" dir="1800000" algn="tl" rotWithShape="0">
                    <a:srgbClr val="000000">
                      <a:alpha val="40000"/>
                    </a:srgbClr>
                  </a:outerShdw>
                </a:effectLst>
              </a:rPr>
              <a:t>Pacientes </a:t>
            </a:r>
            <a:r>
              <a:rPr lang="es-ES_tradnl" sz="5400" b="1" dirty="0" err="1" smtClean="0">
                <a:ln w="12700">
                  <a:solidFill>
                    <a:schemeClr val="tx2">
                      <a:satMod val="155000"/>
                    </a:schemeClr>
                  </a:solidFill>
                  <a:prstDash val="solid"/>
                </a:ln>
                <a:effectLst>
                  <a:outerShdw blurRad="41275" dist="20320" dir="1800000" algn="tl" rotWithShape="0">
                    <a:srgbClr val="000000">
                      <a:alpha val="40000"/>
                    </a:srgbClr>
                  </a:outerShdw>
                </a:effectLst>
              </a:rPr>
              <a:t>Hiper</a:t>
            </a:r>
            <a:r>
              <a:rPr lang="es-ES_tradnl" sz="5400" b="1" dirty="0" smtClean="0">
                <a:ln w="12700">
                  <a:solidFill>
                    <a:schemeClr val="tx2">
                      <a:satMod val="155000"/>
                    </a:schemeClr>
                  </a:solidFill>
                  <a:prstDash val="solid"/>
                </a:ln>
                <a:effectLst>
                  <a:outerShdw blurRad="41275" dist="20320" dir="1800000" algn="tl" rotWithShape="0">
                    <a:srgbClr val="000000">
                      <a:alpha val="40000"/>
                    </a:srgbClr>
                  </a:outerShdw>
                </a:effectLst>
              </a:rPr>
              <a:t> urgentes</a:t>
            </a:r>
            <a:endParaRPr lang="es-ES_tradnl" sz="5400"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40940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0730" y="1001019"/>
            <a:ext cx="8366070" cy="584776"/>
          </a:xfrm>
          <a:prstGeom prst="rect">
            <a:avLst/>
          </a:prstGeom>
        </p:spPr>
        <p:txBody>
          <a:bodyPr wrap="square">
            <a:spAutoFit/>
          </a:bodyPr>
          <a:lstStyle/>
          <a:p>
            <a:pPr algn="ctr"/>
            <a:r>
              <a:rPr lang="es-AR" sz="3200" b="1" dirty="0" smtClean="0">
                <a:solidFill>
                  <a:schemeClr val="accent1"/>
                </a:solidFill>
                <a:latin typeface="Arial"/>
                <a:cs typeface="Arial"/>
              </a:rPr>
              <a:t>Coberturas de salud en </a:t>
            </a:r>
            <a:r>
              <a:rPr lang="es-AR" sz="3200" b="1" dirty="0" err="1" smtClean="0">
                <a:solidFill>
                  <a:schemeClr val="accent1"/>
                </a:solidFill>
                <a:latin typeface="Arial"/>
                <a:cs typeface="Arial"/>
              </a:rPr>
              <a:t>Hiper</a:t>
            </a:r>
            <a:r>
              <a:rPr lang="es-AR" sz="3200" b="1" dirty="0" smtClean="0">
                <a:solidFill>
                  <a:schemeClr val="accent1"/>
                </a:solidFill>
                <a:latin typeface="Arial"/>
                <a:cs typeface="Arial"/>
              </a:rPr>
              <a:t> urgentes</a:t>
            </a:r>
            <a:endParaRPr lang="en-US" sz="3200" b="1" dirty="0"/>
          </a:p>
        </p:txBody>
      </p:sp>
      <p:pic>
        <p:nvPicPr>
          <p:cNvPr id="11" name="Picture 10"/>
          <p:cNvPicPr>
            <a:picLocks noChangeAspect="1"/>
          </p:cNvPicPr>
          <p:nvPr/>
        </p:nvPicPr>
        <p:blipFill>
          <a:blip r:embed="rId2"/>
          <a:stretch>
            <a:fillRect/>
          </a:stretch>
        </p:blipFill>
        <p:spPr>
          <a:xfrm>
            <a:off x="1105335" y="2495587"/>
            <a:ext cx="2102200" cy="3459621"/>
          </a:xfrm>
          <a:prstGeom prst="rect">
            <a:avLst/>
          </a:prstGeom>
        </p:spPr>
      </p:pic>
      <p:graphicFrame>
        <p:nvGraphicFramePr>
          <p:cNvPr id="12" name="Chart 11"/>
          <p:cNvGraphicFramePr/>
          <p:nvPr>
            <p:extLst>
              <p:ext uri="{D42A27DB-BD31-4B8C-83A1-F6EECF244321}">
                <p14:modId xmlns:p14="http://schemas.microsoft.com/office/powerpoint/2010/main" val="1306122394"/>
              </p:ext>
            </p:extLst>
          </p:nvPr>
        </p:nvGraphicFramePr>
        <p:xfrm>
          <a:off x="3336264" y="2195164"/>
          <a:ext cx="5648974" cy="390415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5991992" y="3890745"/>
            <a:ext cx="966499" cy="400110"/>
          </a:xfrm>
          <a:prstGeom prst="rect">
            <a:avLst/>
          </a:prstGeom>
          <a:noFill/>
        </p:spPr>
        <p:txBody>
          <a:bodyPr wrap="square" rtlCol="0">
            <a:spAutoFit/>
          </a:bodyPr>
          <a:lstStyle/>
          <a:p>
            <a:r>
              <a:rPr lang="en-US" sz="2000" b="1" dirty="0" smtClean="0">
                <a:solidFill>
                  <a:schemeClr val="bg1"/>
                </a:solidFill>
                <a:latin typeface="Arial"/>
                <a:cs typeface="Arial"/>
              </a:rPr>
              <a:t>58.5%</a:t>
            </a:r>
            <a:endParaRPr lang="en-US" sz="2000" b="1" dirty="0">
              <a:solidFill>
                <a:schemeClr val="bg1"/>
              </a:solidFill>
              <a:latin typeface="Arial"/>
              <a:cs typeface="Arial"/>
            </a:endParaRPr>
          </a:p>
        </p:txBody>
      </p:sp>
      <p:cxnSp>
        <p:nvCxnSpPr>
          <p:cNvPr id="14" name="Straight Connector 13"/>
          <p:cNvCxnSpPr/>
          <p:nvPr/>
        </p:nvCxnSpPr>
        <p:spPr>
          <a:xfrm flipV="1">
            <a:off x="199901" y="1562403"/>
            <a:ext cx="8619260" cy="10605"/>
          </a:xfrm>
          <a:prstGeom prst="line">
            <a:avLst/>
          </a:prstGeom>
        </p:spPr>
        <p:style>
          <a:lnRef idx="2">
            <a:schemeClr val="accent1"/>
          </a:lnRef>
          <a:fillRef idx="0">
            <a:schemeClr val="accent1"/>
          </a:fillRef>
          <a:effectRef idx="1">
            <a:schemeClr val="accent1"/>
          </a:effectRef>
          <a:fontRef idx="minor">
            <a:schemeClr val="tx1"/>
          </a:fontRef>
        </p:style>
      </p:cxnSp>
      <p:sp>
        <p:nvSpPr>
          <p:cNvPr id="2" name="CuadroTexto 1"/>
          <p:cNvSpPr txBox="1"/>
          <p:nvPr/>
        </p:nvSpPr>
        <p:spPr>
          <a:xfrm>
            <a:off x="2966824" y="5851573"/>
            <a:ext cx="3840391" cy="707886"/>
          </a:xfrm>
          <a:prstGeom prst="rect">
            <a:avLst/>
          </a:prstGeom>
          <a:noFill/>
        </p:spPr>
        <p:txBody>
          <a:bodyPr wrap="square" rtlCol="0">
            <a:spAutoFit/>
          </a:bodyPr>
          <a:lstStyle/>
          <a:p>
            <a:r>
              <a:rPr lang="es-AR" sz="2000" b="1" dirty="0" smtClean="0"/>
              <a:t>n: </a:t>
            </a:r>
            <a:r>
              <a:rPr lang="es-AR" sz="2000" b="1" dirty="0"/>
              <a:t>1068</a:t>
            </a:r>
          </a:p>
          <a:p>
            <a:r>
              <a:rPr lang="es-AR" sz="2000" b="1" dirty="0"/>
              <a:t>235 p (21%) Coinfectado con VIH</a:t>
            </a:r>
          </a:p>
        </p:txBody>
      </p:sp>
    </p:spTree>
    <p:extLst>
      <p:ext uri="{BB962C8B-B14F-4D97-AF65-F5344CB8AC3E}">
        <p14:creationId xmlns:p14="http://schemas.microsoft.com/office/powerpoint/2010/main" val="1080643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496987"/>
            <a:ext cx="8229600" cy="3365290"/>
          </a:xfrm>
        </p:spPr>
        <p:txBody>
          <a:bodyPr>
            <a:normAutofit/>
          </a:bodyPr>
          <a:lstStyle/>
          <a:p>
            <a:pPr marL="0" indent="0">
              <a:buNone/>
            </a:pPr>
            <a:r>
              <a:rPr lang="es-AR" altLang="es-AR" sz="3000" dirty="0" smtClean="0">
                <a:latin typeface="Arial"/>
                <a:cs typeface="Arial"/>
              </a:rPr>
              <a:t>Biopsia con METAVIR F4 </a:t>
            </a:r>
            <a:r>
              <a:rPr lang="es-AR" altLang="es-AR" sz="3000" b="1" dirty="0" smtClean="0">
                <a:latin typeface="Arial"/>
                <a:cs typeface="Arial"/>
              </a:rPr>
              <a:t>o</a:t>
            </a:r>
          </a:p>
          <a:p>
            <a:pPr marL="0" indent="0">
              <a:buNone/>
            </a:pPr>
            <a:r>
              <a:rPr lang="es-AR" altLang="es-AR" sz="3000" dirty="0" smtClean="0">
                <a:latin typeface="Arial"/>
                <a:cs typeface="Arial"/>
              </a:rPr>
              <a:t>Elastografía por Fibroscan ≥ 12 kPa </a:t>
            </a:r>
            <a:r>
              <a:rPr lang="es-AR" altLang="es-AR" sz="3000" b="1" dirty="0" smtClean="0">
                <a:latin typeface="Arial"/>
                <a:cs typeface="Arial"/>
              </a:rPr>
              <a:t>o</a:t>
            </a:r>
          </a:p>
          <a:p>
            <a:pPr marL="0" indent="0">
              <a:buNone/>
            </a:pPr>
            <a:r>
              <a:rPr lang="es-AR" altLang="es-AR" sz="3000" dirty="0" smtClean="0">
                <a:latin typeface="Arial"/>
                <a:cs typeface="Arial"/>
              </a:rPr>
              <a:t>Fibrotest ≥ 0.68 </a:t>
            </a:r>
            <a:r>
              <a:rPr lang="es-AR" altLang="es-AR" sz="3000" b="1" dirty="0" smtClean="0">
                <a:latin typeface="Arial"/>
                <a:cs typeface="Arial"/>
              </a:rPr>
              <a:t>o</a:t>
            </a:r>
          </a:p>
          <a:p>
            <a:pPr marL="0" indent="0">
              <a:buNone/>
            </a:pPr>
            <a:r>
              <a:rPr lang="es-AR" altLang="es-AR" sz="3000" dirty="0" smtClean="0">
                <a:latin typeface="Arial"/>
                <a:cs typeface="Arial"/>
              </a:rPr>
              <a:t>Endoscopía alta con signos de hipertensión portal o ecografía hepática con signos de cirrosis.</a:t>
            </a:r>
          </a:p>
          <a:p>
            <a:endParaRPr lang="es-AR" sz="3000" dirty="0">
              <a:latin typeface="Arial"/>
              <a:cs typeface="Arial"/>
            </a:endParaRPr>
          </a:p>
        </p:txBody>
      </p:sp>
      <p:sp>
        <p:nvSpPr>
          <p:cNvPr id="5" name="Rectangle 4"/>
          <p:cNvSpPr/>
          <p:nvPr/>
        </p:nvSpPr>
        <p:spPr>
          <a:xfrm>
            <a:off x="320730" y="1012777"/>
            <a:ext cx="8366070" cy="1077218"/>
          </a:xfrm>
          <a:prstGeom prst="rect">
            <a:avLst/>
          </a:prstGeom>
        </p:spPr>
        <p:txBody>
          <a:bodyPr wrap="square">
            <a:spAutoFit/>
          </a:bodyPr>
          <a:lstStyle/>
          <a:p>
            <a:pPr algn="ctr"/>
            <a:r>
              <a:rPr lang="es-AR" sz="3200" b="1" dirty="0" smtClean="0">
                <a:solidFill>
                  <a:schemeClr val="accent1"/>
                </a:solidFill>
                <a:latin typeface="Arial"/>
                <a:cs typeface="Arial"/>
              </a:rPr>
              <a:t>Estudios aceptados para definir cirrosis hepática.</a:t>
            </a:r>
            <a:endParaRPr lang="en-US" sz="3200" b="1" dirty="0"/>
          </a:p>
        </p:txBody>
      </p:sp>
      <p:pic>
        <p:nvPicPr>
          <p:cNvPr id="2" name="Imagen 1"/>
          <p:cNvPicPr>
            <a:picLocks noChangeAspect="1"/>
          </p:cNvPicPr>
          <p:nvPr/>
        </p:nvPicPr>
        <p:blipFill>
          <a:blip r:embed="rId2"/>
          <a:stretch>
            <a:fillRect/>
          </a:stretch>
        </p:blipFill>
        <p:spPr>
          <a:xfrm>
            <a:off x="137834" y="2609496"/>
            <a:ext cx="365792" cy="365792"/>
          </a:xfrm>
          <a:prstGeom prst="rect">
            <a:avLst/>
          </a:prstGeom>
        </p:spPr>
      </p:pic>
      <p:pic>
        <p:nvPicPr>
          <p:cNvPr id="4" name="Imagen 3"/>
          <p:cNvPicPr>
            <a:picLocks noChangeAspect="1"/>
          </p:cNvPicPr>
          <p:nvPr/>
        </p:nvPicPr>
        <p:blipFill>
          <a:blip r:embed="rId2"/>
          <a:stretch>
            <a:fillRect/>
          </a:stretch>
        </p:blipFill>
        <p:spPr>
          <a:xfrm>
            <a:off x="137834" y="3087797"/>
            <a:ext cx="365792" cy="365792"/>
          </a:xfrm>
          <a:prstGeom prst="rect">
            <a:avLst/>
          </a:prstGeom>
        </p:spPr>
      </p:pic>
      <p:pic>
        <p:nvPicPr>
          <p:cNvPr id="6" name="Imagen 5"/>
          <p:cNvPicPr>
            <a:picLocks noChangeAspect="1"/>
          </p:cNvPicPr>
          <p:nvPr/>
        </p:nvPicPr>
        <p:blipFill>
          <a:blip r:embed="rId3"/>
          <a:stretch>
            <a:fillRect/>
          </a:stretch>
        </p:blipFill>
        <p:spPr>
          <a:xfrm>
            <a:off x="137834" y="3677685"/>
            <a:ext cx="365792" cy="365792"/>
          </a:xfrm>
          <a:prstGeom prst="rect">
            <a:avLst/>
          </a:prstGeom>
        </p:spPr>
      </p:pic>
      <p:pic>
        <p:nvPicPr>
          <p:cNvPr id="7" name="Imagen 6"/>
          <p:cNvPicPr>
            <a:picLocks noChangeAspect="1"/>
          </p:cNvPicPr>
          <p:nvPr/>
        </p:nvPicPr>
        <p:blipFill>
          <a:blip r:embed="rId3"/>
          <a:stretch>
            <a:fillRect/>
          </a:stretch>
        </p:blipFill>
        <p:spPr>
          <a:xfrm>
            <a:off x="137834" y="4179632"/>
            <a:ext cx="365792" cy="3657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0730" y="1012777"/>
            <a:ext cx="8366070" cy="646331"/>
          </a:xfrm>
          <a:prstGeom prst="rect">
            <a:avLst/>
          </a:prstGeom>
        </p:spPr>
        <p:txBody>
          <a:bodyPr wrap="square">
            <a:spAutoFit/>
          </a:bodyPr>
          <a:lstStyle/>
          <a:p>
            <a:pPr algn="ctr"/>
            <a:r>
              <a:rPr lang="es-AR" sz="3600" b="1" dirty="0" smtClean="0">
                <a:solidFill>
                  <a:schemeClr val="accent1"/>
                </a:solidFill>
                <a:latin typeface="Arial"/>
                <a:cs typeface="Arial"/>
              </a:rPr>
              <a:t>Esquemas de tratamiento</a:t>
            </a:r>
            <a:endParaRPr lang="en-US" sz="3600" b="1" dirty="0"/>
          </a:p>
        </p:txBody>
      </p:sp>
      <p:sp>
        <p:nvSpPr>
          <p:cNvPr id="14" name="TextBox 13"/>
          <p:cNvSpPr txBox="1"/>
          <p:nvPr/>
        </p:nvSpPr>
        <p:spPr>
          <a:xfrm>
            <a:off x="717292" y="2034177"/>
            <a:ext cx="7737344" cy="4893647"/>
          </a:xfrm>
          <a:prstGeom prst="rect">
            <a:avLst/>
          </a:prstGeom>
          <a:noFill/>
        </p:spPr>
        <p:txBody>
          <a:bodyPr wrap="square" rtlCol="0">
            <a:spAutoFit/>
          </a:bodyPr>
          <a:lstStyle/>
          <a:p>
            <a:r>
              <a:rPr lang="en-US" sz="2400" dirty="0" err="1" smtClean="0">
                <a:latin typeface="Arial"/>
                <a:cs typeface="Arial"/>
              </a:rPr>
              <a:t>Por</a:t>
            </a:r>
            <a:r>
              <a:rPr lang="en-US" sz="2400" dirty="0" smtClean="0">
                <a:latin typeface="Arial"/>
                <a:cs typeface="Arial"/>
              </a:rPr>
              <a:t> disposición de las </a:t>
            </a:r>
            <a:r>
              <a:rPr lang="en-US" sz="2400" dirty="0" err="1" smtClean="0">
                <a:latin typeface="Arial"/>
                <a:cs typeface="Arial"/>
              </a:rPr>
              <a:t>autoridades</a:t>
            </a:r>
            <a:r>
              <a:rPr lang="en-US" sz="2400" dirty="0" smtClean="0">
                <a:latin typeface="Arial"/>
                <a:cs typeface="Arial"/>
              </a:rPr>
              <a:t> (2015) se conformó </a:t>
            </a:r>
            <a:r>
              <a:rPr lang="en-US" sz="2400" dirty="0" err="1" smtClean="0">
                <a:latin typeface="Arial"/>
                <a:cs typeface="Arial"/>
              </a:rPr>
              <a:t>una</a:t>
            </a:r>
            <a:r>
              <a:rPr lang="en-US" sz="2400" dirty="0" smtClean="0">
                <a:latin typeface="Arial"/>
                <a:cs typeface="Arial"/>
              </a:rPr>
              <a:t> </a:t>
            </a:r>
            <a:r>
              <a:rPr lang="en-US" sz="2400" dirty="0" err="1" smtClean="0">
                <a:latin typeface="Arial"/>
                <a:cs typeface="Arial"/>
              </a:rPr>
              <a:t>licitaci</a:t>
            </a:r>
            <a:r>
              <a:rPr lang="en-US" sz="2400" dirty="0" err="1">
                <a:latin typeface="Arial"/>
                <a:cs typeface="Arial"/>
              </a:rPr>
              <a:t>ó</a:t>
            </a:r>
            <a:r>
              <a:rPr lang="en-US" sz="2400" dirty="0" err="1" smtClean="0">
                <a:latin typeface="Arial"/>
                <a:cs typeface="Arial"/>
              </a:rPr>
              <a:t>n</a:t>
            </a:r>
            <a:r>
              <a:rPr lang="en-US" sz="2400" dirty="0" smtClean="0">
                <a:latin typeface="Arial"/>
                <a:cs typeface="Arial"/>
              </a:rPr>
              <a:t> con:</a:t>
            </a:r>
          </a:p>
          <a:p>
            <a:endParaRPr lang="en-US" sz="2400" dirty="0">
              <a:latin typeface="Arial"/>
              <a:cs typeface="Arial"/>
            </a:endParaRPr>
          </a:p>
          <a:p>
            <a:pPr marL="285750" indent="-285750">
              <a:buFont typeface="Wingdings" charset="2"/>
              <a:buChar char="§"/>
            </a:pPr>
            <a:r>
              <a:rPr lang="en-US" sz="2400" dirty="0" smtClean="0">
                <a:latin typeface="Arial"/>
                <a:cs typeface="Arial"/>
              </a:rPr>
              <a:t> </a:t>
            </a:r>
            <a:r>
              <a:rPr lang="en-US" sz="2400" dirty="0" err="1" smtClean="0">
                <a:latin typeface="Arial"/>
                <a:cs typeface="Arial"/>
              </a:rPr>
              <a:t>Sofosbuvir</a:t>
            </a:r>
            <a:r>
              <a:rPr lang="en-US" sz="2400" dirty="0" smtClean="0">
                <a:latin typeface="Arial"/>
                <a:cs typeface="Arial"/>
              </a:rPr>
              <a:t> </a:t>
            </a:r>
          </a:p>
          <a:p>
            <a:pPr marL="914400" lvl="1" indent="-457200">
              <a:buFont typeface="Courier New"/>
              <a:buChar char="o"/>
            </a:pPr>
            <a:r>
              <a:rPr lang="en-US" sz="2400" dirty="0" err="1" smtClean="0">
                <a:latin typeface="Arial"/>
                <a:cs typeface="Arial"/>
              </a:rPr>
              <a:t>Probirase</a:t>
            </a:r>
            <a:r>
              <a:rPr lang="en-US" sz="2400" dirty="0" smtClean="0">
                <a:latin typeface="Arial"/>
                <a:cs typeface="Arial"/>
              </a:rPr>
              <a:t>® (Richmond) </a:t>
            </a:r>
            <a:r>
              <a:rPr lang="en-US" sz="2400" b="1" dirty="0" smtClean="0">
                <a:solidFill>
                  <a:schemeClr val="accent1"/>
                </a:solidFill>
                <a:latin typeface="Arial"/>
                <a:cs typeface="Arial"/>
              </a:rPr>
              <a:t>60%</a:t>
            </a:r>
          </a:p>
          <a:p>
            <a:pPr marL="914400" lvl="1" indent="-457200">
              <a:buFont typeface="Courier New"/>
              <a:buChar char="o"/>
            </a:pPr>
            <a:r>
              <a:rPr lang="en-US" sz="2400" dirty="0" err="1" smtClean="0">
                <a:latin typeface="Arial"/>
                <a:cs typeface="Arial"/>
              </a:rPr>
              <a:t>Sovaldi</a:t>
            </a:r>
            <a:r>
              <a:rPr lang="en-US" sz="2400" dirty="0">
                <a:latin typeface="Arial"/>
                <a:cs typeface="Arial"/>
              </a:rPr>
              <a:t>®</a:t>
            </a:r>
            <a:r>
              <a:rPr lang="en-US" sz="2400" dirty="0" smtClean="0">
                <a:latin typeface="Arial"/>
                <a:cs typeface="Arial"/>
              </a:rPr>
              <a:t> (Gilead) </a:t>
            </a:r>
            <a:r>
              <a:rPr lang="en-US" sz="2400" b="1" dirty="0" smtClean="0">
                <a:solidFill>
                  <a:schemeClr val="accent1"/>
                </a:solidFill>
                <a:latin typeface="Arial"/>
                <a:cs typeface="Arial"/>
              </a:rPr>
              <a:t>40%</a:t>
            </a:r>
          </a:p>
          <a:p>
            <a:endParaRPr lang="en-US" sz="2400" dirty="0" smtClean="0">
              <a:latin typeface="Arial"/>
              <a:cs typeface="Arial"/>
            </a:endParaRPr>
          </a:p>
          <a:p>
            <a:pPr marL="457200" indent="-457200">
              <a:buFont typeface="Wingdings" charset="2"/>
              <a:buChar char="§"/>
            </a:pPr>
            <a:r>
              <a:rPr lang="en-US" sz="2400" dirty="0" err="1" smtClean="0">
                <a:latin typeface="Arial"/>
                <a:cs typeface="Arial"/>
              </a:rPr>
              <a:t>Daclatasvir</a:t>
            </a:r>
            <a:endParaRPr lang="en-US" sz="2400" dirty="0" smtClean="0">
              <a:latin typeface="Arial"/>
              <a:cs typeface="Arial"/>
            </a:endParaRPr>
          </a:p>
          <a:p>
            <a:pPr marL="914400" lvl="1" indent="-457200">
              <a:buFont typeface="Courier New"/>
              <a:buChar char="o"/>
            </a:pPr>
            <a:r>
              <a:rPr lang="en-US" sz="2400" dirty="0" err="1" smtClean="0">
                <a:latin typeface="Arial"/>
                <a:cs typeface="Arial"/>
              </a:rPr>
              <a:t>Daklinza</a:t>
            </a:r>
            <a:r>
              <a:rPr lang="en-US" sz="2400" dirty="0">
                <a:latin typeface="Arial"/>
                <a:cs typeface="Arial"/>
              </a:rPr>
              <a:t>®</a:t>
            </a:r>
            <a:r>
              <a:rPr lang="en-US" sz="2400" dirty="0" smtClean="0">
                <a:latin typeface="Arial"/>
                <a:cs typeface="Arial"/>
              </a:rPr>
              <a:t> (BMS)</a:t>
            </a:r>
          </a:p>
          <a:p>
            <a:pPr lvl="1"/>
            <a:endParaRPr lang="en-US" sz="2400" dirty="0">
              <a:latin typeface="Arial"/>
              <a:cs typeface="Arial"/>
            </a:endParaRPr>
          </a:p>
          <a:p>
            <a:pPr lvl="1"/>
            <a:r>
              <a:rPr lang="en-US" sz="2400" dirty="0" smtClean="0">
                <a:latin typeface="Arial"/>
                <a:cs typeface="Arial"/>
              </a:rPr>
              <a:t>Se </a:t>
            </a:r>
            <a:r>
              <a:rPr lang="en-US" sz="2400" dirty="0" err="1" smtClean="0">
                <a:latin typeface="Arial"/>
                <a:cs typeface="Arial"/>
              </a:rPr>
              <a:t>adquiri</a:t>
            </a:r>
            <a:r>
              <a:rPr lang="en-US" sz="2400" dirty="0" err="1">
                <a:latin typeface="Arial"/>
                <a:cs typeface="Arial"/>
              </a:rPr>
              <a:t>ó</a:t>
            </a:r>
            <a:r>
              <a:rPr lang="en-US" sz="2400" dirty="0" smtClean="0">
                <a:latin typeface="Arial"/>
                <a:cs typeface="Arial"/>
              </a:rPr>
              <a:t> la </a:t>
            </a:r>
            <a:r>
              <a:rPr lang="en-US" sz="2400" dirty="0" err="1" smtClean="0">
                <a:latin typeface="Arial"/>
                <a:cs typeface="Arial"/>
              </a:rPr>
              <a:t>medicaci</a:t>
            </a:r>
            <a:r>
              <a:rPr lang="en-US" sz="2400" dirty="0" err="1">
                <a:latin typeface="Arial"/>
                <a:cs typeface="Arial"/>
              </a:rPr>
              <a:t>ó</a:t>
            </a:r>
            <a:r>
              <a:rPr lang="en-US" sz="2400" dirty="0" err="1" smtClean="0">
                <a:latin typeface="Arial"/>
                <a:cs typeface="Arial"/>
              </a:rPr>
              <a:t>n</a:t>
            </a:r>
            <a:r>
              <a:rPr lang="en-US" sz="2400" dirty="0" smtClean="0">
                <a:latin typeface="Arial"/>
                <a:cs typeface="Arial"/>
              </a:rPr>
              <a:t> </a:t>
            </a:r>
            <a:r>
              <a:rPr lang="en-US" sz="2400" dirty="0" err="1" smtClean="0">
                <a:latin typeface="Arial"/>
                <a:cs typeface="Arial"/>
              </a:rPr>
              <a:t>en</a:t>
            </a:r>
            <a:r>
              <a:rPr lang="en-US" sz="2400" dirty="0" smtClean="0">
                <a:latin typeface="Arial"/>
                <a:cs typeface="Arial"/>
              </a:rPr>
              <a:t> </a:t>
            </a:r>
            <a:r>
              <a:rPr lang="en-US" sz="2400" dirty="0" err="1" smtClean="0">
                <a:latin typeface="Arial"/>
                <a:cs typeface="Arial"/>
              </a:rPr>
              <a:t>febrero</a:t>
            </a:r>
            <a:r>
              <a:rPr lang="en-US" sz="2400" dirty="0" smtClean="0">
                <a:latin typeface="Arial"/>
                <a:cs typeface="Arial"/>
              </a:rPr>
              <a:t> 2016</a:t>
            </a:r>
          </a:p>
          <a:p>
            <a:pPr marL="914400" lvl="1" indent="-457200">
              <a:buFont typeface="Courier New"/>
              <a:buChar char="o"/>
            </a:pPr>
            <a:endParaRPr lang="en-US" sz="2400" dirty="0">
              <a:latin typeface="Arial"/>
              <a:cs typeface="Arial"/>
            </a:endParaRPr>
          </a:p>
          <a:p>
            <a:pPr marL="914400" lvl="1" indent="-457200">
              <a:buFont typeface="Courier New"/>
              <a:buChar char="o"/>
            </a:pPr>
            <a:endParaRPr lang="en-US" sz="2400" dirty="0" smtClean="0">
              <a:latin typeface="Arial"/>
              <a:cs typeface="Arial"/>
            </a:endParaRPr>
          </a:p>
        </p:txBody>
      </p:sp>
      <p:cxnSp>
        <p:nvCxnSpPr>
          <p:cNvPr id="15" name="Straight Connector 14"/>
          <p:cNvCxnSpPr/>
          <p:nvPr/>
        </p:nvCxnSpPr>
        <p:spPr>
          <a:xfrm flipV="1">
            <a:off x="199901" y="1672934"/>
            <a:ext cx="8619260" cy="1060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5844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ctrTitle" idx="4294967295"/>
          </p:nvPr>
        </p:nvSpPr>
        <p:spPr>
          <a:xfrm>
            <a:off x="946281" y="886717"/>
            <a:ext cx="7517699" cy="1874921"/>
          </a:xfrm>
          <a:prstGeom prst="rect">
            <a:avLst/>
          </a:prstGeom>
        </p:spPr>
        <p:txBody>
          <a:bodyPr lIns="91425" tIns="91425" rIns="91425" bIns="91425" anchor="b" anchorCtr="0">
            <a:noAutofit/>
          </a:bodyPr>
          <a:lstStyle/>
          <a:p>
            <a:r>
              <a:rPr lang="es-AR" sz="2800" dirty="0">
                <a:solidFill>
                  <a:schemeClr val="tx1"/>
                </a:solidFill>
              </a:rPr>
              <a:t>Sofosbuvir </a:t>
            </a:r>
            <a:r>
              <a:rPr lang="es-AR" sz="2800" b="1" dirty="0" err="1">
                <a:solidFill>
                  <a:schemeClr val="tx1"/>
                </a:solidFill>
              </a:rPr>
              <a:t>Sovaldi</a:t>
            </a:r>
            <a:r>
              <a:rPr lang="es-AR" sz="2800" b="1" dirty="0">
                <a:solidFill>
                  <a:schemeClr val="tx1"/>
                </a:solidFill>
              </a:rPr>
              <a:t> </a:t>
            </a:r>
            <a:r>
              <a:rPr lang="es-AR" sz="2800" dirty="0">
                <a:solidFill>
                  <a:schemeClr val="tx1"/>
                </a:solidFill>
              </a:rPr>
              <a:t>(Gilead/</a:t>
            </a:r>
            <a:r>
              <a:rPr lang="es-AR" sz="2800" dirty="0" err="1">
                <a:solidFill>
                  <a:schemeClr val="tx1"/>
                </a:solidFill>
              </a:rPr>
              <a:t>Gador</a:t>
            </a:r>
            <a:r>
              <a:rPr lang="es-AR" sz="2800" dirty="0">
                <a:solidFill>
                  <a:schemeClr val="tx1"/>
                </a:solidFill>
              </a:rPr>
              <a:t>) + </a:t>
            </a:r>
            <a:r>
              <a:rPr lang="es-AR" sz="2800" b="1" dirty="0" err="1">
                <a:solidFill>
                  <a:schemeClr val="tx1"/>
                </a:solidFill>
              </a:rPr>
              <a:t>Daclatasvir</a:t>
            </a:r>
            <a:r>
              <a:rPr lang="es-AR" sz="2800" dirty="0">
                <a:solidFill>
                  <a:schemeClr val="tx1"/>
                </a:solidFill>
              </a:rPr>
              <a:t>:</a:t>
            </a:r>
            <a:br>
              <a:rPr lang="es-AR" sz="2800" dirty="0">
                <a:solidFill>
                  <a:schemeClr val="tx1"/>
                </a:solidFill>
              </a:rPr>
            </a:br>
            <a:r>
              <a:rPr lang="es-AR" sz="2800" b="1" dirty="0">
                <a:solidFill>
                  <a:schemeClr val="accent2"/>
                </a:solidFill>
              </a:rPr>
              <a:t>28.560 </a:t>
            </a:r>
            <a:r>
              <a:rPr lang="es-AR" sz="2800" b="1" dirty="0" err="1">
                <a:solidFill>
                  <a:schemeClr val="accent2"/>
                </a:solidFill>
              </a:rPr>
              <a:t>Us</a:t>
            </a:r>
            <a:r>
              <a:rPr lang="es-AR" sz="2800" dirty="0">
                <a:solidFill>
                  <a:schemeClr val="tx1"/>
                </a:solidFill>
                <a:cs typeface="Arial" panose="020B0604020202020204" pitchFamily="34" charset="0"/>
              </a:rPr>
              <a:t>/ </a:t>
            </a:r>
            <a:r>
              <a:rPr lang="es-AR" sz="2800" u="sng" dirty="0">
                <a:solidFill>
                  <a:schemeClr val="tx1"/>
                </a:solidFill>
                <a:cs typeface="Arial" panose="020B0604020202020204" pitchFamily="34" charset="0"/>
              </a:rPr>
              <a:t>24 semanas </a:t>
            </a:r>
            <a:r>
              <a:rPr lang="es-AR" sz="2800" dirty="0">
                <a:solidFill>
                  <a:schemeClr val="tx1"/>
                </a:solidFill>
                <a:cs typeface="Arial" panose="020B0604020202020204" pitchFamily="34" charset="0"/>
              </a:rPr>
              <a:t>de tratamiento</a:t>
            </a:r>
            <a:r>
              <a:rPr lang="es-AR" sz="2800" dirty="0">
                <a:solidFill>
                  <a:schemeClr val="tx1"/>
                </a:solidFill>
              </a:rPr>
              <a:t/>
            </a:r>
            <a:br>
              <a:rPr lang="es-AR" sz="2800" dirty="0">
                <a:solidFill>
                  <a:schemeClr val="tx1"/>
                </a:solidFill>
              </a:rPr>
            </a:br>
            <a:endParaRPr lang="en" sz="2800" b="1" dirty="0">
              <a:solidFill>
                <a:schemeClr val="tx1"/>
              </a:solidFill>
              <a:latin typeface="+mj-lt"/>
              <a:ea typeface="Lato"/>
              <a:cs typeface="Lato"/>
              <a:sym typeface="Lato"/>
            </a:endParaRPr>
          </a:p>
        </p:txBody>
      </p:sp>
      <p:sp>
        <p:nvSpPr>
          <p:cNvPr id="197" name="Shape 197"/>
          <p:cNvSpPr txBox="1">
            <a:spLocks noGrp="1"/>
          </p:cNvSpPr>
          <p:nvPr>
            <p:ph type="subTitle" idx="4294967295"/>
          </p:nvPr>
        </p:nvSpPr>
        <p:spPr>
          <a:xfrm>
            <a:off x="940500" y="1729346"/>
            <a:ext cx="7517699" cy="617699"/>
          </a:xfrm>
          <a:prstGeom prst="rect">
            <a:avLst/>
          </a:prstGeom>
        </p:spPr>
        <p:txBody>
          <a:bodyPr lIns="91425" tIns="91425" rIns="91425" bIns="91425" anchor="t" anchorCtr="0">
            <a:noAutofit/>
          </a:bodyPr>
          <a:lstStyle/>
          <a:p>
            <a:pPr lvl="0" algn="l" rtl="0">
              <a:spcBef>
                <a:spcPts val="0"/>
              </a:spcBef>
              <a:buNone/>
            </a:pPr>
            <a:endParaRPr lang="en" sz="2400" dirty="0">
              <a:latin typeface="+mj-lt"/>
            </a:endParaRPr>
          </a:p>
        </p:txBody>
      </p:sp>
      <p:sp>
        <p:nvSpPr>
          <p:cNvPr id="198" name="Shape 198"/>
          <p:cNvSpPr txBox="1">
            <a:spLocks noGrp="1"/>
          </p:cNvSpPr>
          <p:nvPr>
            <p:ph type="ctrTitle" idx="4294967295"/>
          </p:nvPr>
        </p:nvSpPr>
        <p:spPr>
          <a:xfrm>
            <a:off x="1403647" y="-14372"/>
            <a:ext cx="7048879" cy="901089"/>
          </a:xfrm>
          <a:prstGeom prst="rect">
            <a:avLst/>
          </a:prstGeom>
        </p:spPr>
        <p:txBody>
          <a:bodyPr lIns="91425" tIns="91425" rIns="91425" bIns="91425" anchor="b" anchorCtr="0">
            <a:noAutofit/>
          </a:bodyPr>
          <a:lstStyle/>
          <a:p>
            <a:pPr lvl="0"/>
            <a:r>
              <a:rPr lang="es-AR" sz="4000" b="1" kern="1200" dirty="0">
                <a:solidFill>
                  <a:srgbClr val="4F81BD"/>
                </a:solidFill>
                <a:latin typeface="Calibri"/>
                <a:ea typeface="+mj-ea"/>
                <a:cs typeface="+mj-cs"/>
              </a:rPr>
              <a:t>Costos de medicación 2015</a:t>
            </a:r>
            <a:endParaRPr lang="en" sz="7200" b="1" dirty="0">
              <a:solidFill>
                <a:srgbClr val="08B9B0"/>
              </a:solidFill>
              <a:latin typeface="+mj-lt"/>
              <a:ea typeface="Lato"/>
              <a:cs typeface="Lato"/>
              <a:sym typeface="Lato"/>
            </a:endParaRPr>
          </a:p>
        </p:txBody>
      </p:sp>
      <p:sp>
        <p:nvSpPr>
          <p:cNvPr id="199" name="Shape 199"/>
          <p:cNvSpPr txBox="1">
            <a:spLocks noGrp="1"/>
          </p:cNvSpPr>
          <p:nvPr>
            <p:ph type="subTitle" idx="4294967295"/>
          </p:nvPr>
        </p:nvSpPr>
        <p:spPr>
          <a:xfrm>
            <a:off x="940500" y="5539349"/>
            <a:ext cx="7517699" cy="617699"/>
          </a:xfrm>
          <a:prstGeom prst="rect">
            <a:avLst/>
          </a:prstGeom>
        </p:spPr>
        <p:txBody>
          <a:bodyPr lIns="91425" tIns="91425" rIns="91425" bIns="91425" anchor="t" anchorCtr="0">
            <a:noAutofit/>
          </a:bodyPr>
          <a:lstStyle/>
          <a:p>
            <a:pPr>
              <a:spcBef>
                <a:spcPts val="0"/>
              </a:spcBef>
              <a:buNone/>
            </a:pPr>
            <a:r>
              <a:rPr lang="es-AR" sz="2800" dirty="0" smtClean="0">
                <a:solidFill>
                  <a:schemeClr val="tx1"/>
                </a:solidFill>
              </a:rPr>
              <a:t>Costo </a:t>
            </a:r>
            <a:r>
              <a:rPr lang="es-AR" sz="2800" dirty="0">
                <a:solidFill>
                  <a:schemeClr val="tx1"/>
                </a:solidFill>
              </a:rPr>
              <a:t>total de 1200 tratamientos para VHC: </a:t>
            </a:r>
            <a:r>
              <a:rPr lang="es-AR" sz="2800" b="1" dirty="0">
                <a:solidFill>
                  <a:srgbClr val="08B9B0"/>
                </a:solidFill>
              </a:rPr>
              <a:t>26.032.422 </a:t>
            </a:r>
            <a:r>
              <a:rPr lang="es-AR" sz="2800" b="1" dirty="0" err="1">
                <a:solidFill>
                  <a:srgbClr val="08B9B0"/>
                </a:solidFill>
              </a:rPr>
              <a:t>Us</a:t>
            </a:r>
            <a:r>
              <a:rPr lang="es-AR" sz="2800" b="1" dirty="0">
                <a:solidFill>
                  <a:srgbClr val="08B9B0"/>
                </a:solidFill>
              </a:rPr>
              <a:t> </a:t>
            </a:r>
            <a:r>
              <a:rPr lang="es-AR" sz="2800" dirty="0"/>
              <a:t>(</a:t>
            </a:r>
            <a:r>
              <a:rPr lang="es-AR" altLang="es-AR" sz="2800" dirty="0">
                <a:solidFill>
                  <a:srgbClr val="000000"/>
                </a:solidFill>
                <a:cs typeface="Times New Roman" panose="02020603050405020304" pitchFamily="18" charset="0"/>
              </a:rPr>
              <a:t>247.308.015$)</a:t>
            </a:r>
            <a:endParaRPr lang="es-AR" sz="2800" dirty="0"/>
          </a:p>
          <a:p>
            <a:pPr lvl="0">
              <a:spcBef>
                <a:spcPts val="0"/>
              </a:spcBef>
              <a:buNone/>
            </a:pPr>
            <a:endParaRPr lang="en" sz="2400" dirty="0"/>
          </a:p>
        </p:txBody>
      </p:sp>
      <p:sp>
        <p:nvSpPr>
          <p:cNvPr id="200" name="Shape 200"/>
          <p:cNvSpPr txBox="1">
            <a:spLocks noGrp="1"/>
          </p:cNvSpPr>
          <p:nvPr>
            <p:ph type="ctrTitle" idx="4294967295"/>
          </p:nvPr>
        </p:nvSpPr>
        <p:spPr>
          <a:xfrm>
            <a:off x="940499" y="3124375"/>
            <a:ext cx="7517699" cy="1786345"/>
          </a:xfrm>
          <a:prstGeom prst="rect">
            <a:avLst/>
          </a:prstGeom>
        </p:spPr>
        <p:txBody>
          <a:bodyPr lIns="91425" tIns="91425" rIns="91425" bIns="91425" anchor="b" anchorCtr="0">
            <a:noAutofit/>
          </a:bodyPr>
          <a:lstStyle/>
          <a:p>
            <a:r>
              <a:rPr lang="es-AR" sz="2800" dirty="0">
                <a:solidFill>
                  <a:schemeClr val="tx1"/>
                </a:solidFill>
              </a:rPr>
              <a:t>Sofosbuvir </a:t>
            </a:r>
            <a:r>
              <a:rPr lang="es-AR" sz="2800" b="1" dirty="0" err="1">
                <a:solidFill>
                  <a:schemeClr val="tx1"/>
                </a:solidFill>
              </a:rPr>
              <a:t>Probirase</a:t>
            </a:r>
            <a:r>
              <a:rPr lang="es-AR" sz="2800" dirty="0">
                <a:solidFill>
                  <a:schemeClr val="tx1"/>
                </a:solidFill>
              </a:rPr>
              <a:t> (Richmond) + </a:t>
            </a:r>
            <a:r>
              <a:rPr lang="es-AR" sz="2800" b="1" dirty="0" err="1">
                <a:solidFill>
                  <a:schemeClr val="tx1"/>
                </a:solidFill>
              </a:rPr>
              <a:t>Daclatasvir</a:t>
            </a:r>
            <a:r>
              <a:rPr lang="es-AR" sz="2800" dirty="0">
                <a:solidFill>
                  <a:schemeClr val="tx1"/>
                </a:solidFill>
              </a:rPr>
              <a:t>:</a:t>
            </a:r>
            <a:br>
              <a:rPr lang="es-AR" sz="2800" dirty="0">
                <a:solidFill>
                  <a:schemeClr val="tx1"/>
                </a:solidFill>
              </a:rPr>
            </a:br>
            <a:r>
              <a:rPr lang="es-AR" sz="2800" b="1" dirty="0">
                <a:solidFill>
                  <a:srgbClr val="E15492"/>
                </a:solidFill>
              </a:rPr>
              <a:t>15.456 </a:t>
            </a:r>
            <a:r>
              <a:rPr lang="es-AR" sz="2800" b="1" dirty="0" err="1">
                <a:solidFill>
                  <a:srgbClr val="E15492"/>
                </a:solidFill>
              </a:rPr>
              <a:t>Us</a:t>
            </a:r>
            <a:r>
              <a:rPr lang="es-AR" sz="2800" dirty="0">
                <a:solidFill>
                  <a:schemeClr val="tx1"/>
                </a:solidFill>
                <a:cs typeface="Arial" panose="020B0604020202020204" pitchFamily="34" charset="0"/>
              </a:rPr>
              <a:t>/ </a:t>
            </a:r>
            <a:r>
              <a:rPr lang="es-AR" sz="2800" u="sng" dirty="0">
                <a:solidFill>
                  <a:schemeClr val="tx1"/>
                </a:solidFill>
                <a:cs typeface="Arial" panose="020B0604020202020204" pitchFamily="34" charset="0"/>
              </a:rPr>
              <a:t>24 semanas</a:t>
            </a:r>
            <a:r>
              <a:rPr lang="es-AR" sz="2800" dirty="0">
                <a:solidFill>
                  <a:schemeClr val="tx1"/>
                </a:solidFill>
                <a:cs typeface="Arial" panose="020B0604020202020204" pitchFamily="34" charset="0"/>
              </a:rPr>
              <a:t> de tratamiento</a:t>
            </a:r>
            <a:r>
              <a:rPr lang="es-AR" sz="2800" dirty="0"/>
              <a:t/>
            </a:r>
            <a:br>
              <a:rPr lang="es-AR" sz="2800" dirty="0"/>
            </a:br>
            <a:endParaRPr lang="en" sz="2800" b="1" dirty="0">
              <a:solidFill>
                <a:srgbClr val="E15492"/>
              </a:solidFill>
              <a:latin typeface="+mj-lt"/>
              <a:ea typeface="Lato"/>
              <a:cs typeface="Lato"/>
              <a:sym typeface="Lato"/>
            </a:endParaRPr>
          </a:p>
        </p:txBody>
      </p:sp>
      <p:sp>
        <p:nvSpPr>
          <p:cNvPr id="201" name="Shape 201"/>
          <p:cNvSpPr txBox="1">
            <a:spLocks noGrp="1"/>
          </p:cNvSpPr>
          <p:nvPr>
            <p:ph type="subTitle" idx="4294967295"/>
          </p:nvPr>
        </p:nvSpPr>
        <p:spPr>
          <a:xfrm>
            <a:off x="940500" y="3634348"/>
            <a:ext cx="7517699" cy="617699"/>
          </a:xfrm>
          <a:prstGeom prst="rect">
            <a:avLst/>
          </a:prstGeom>
        </p:spPr>
        <p:txBody>
          <a:bodyPr lIns="91425" tIns="91425" rIns="91425" bIns="91425" anchor="t" anchorCtr="0">
            <a:noAutofit/>
          </a:bodyPr>
          <a:lstStyle/>
          <a:p>
            <a:pPr lvl="0">
              <a:spcBef>
                <a:spcPts val="0"/>
              </a:spcBef>
              <a:buNone/>
            </a:pPr>
            <a:endParaRPr lang="en" sz="2400" dirty="0"/>
          </a:p>
        </p:txBody>
      </p:sp>
      <p:sp>
        <p:nvSpPr>
          <p:cNvPr id="202" name="Shape 202"/>
          <p:cNvSpPr/>
          <p:nvPr/>
        </p:nvSpPr>
        <p:spPr>
          <a:xfrm>
            <a:off x="-5780" y="1434200"/>
            <a:ext cx="940499" cy="891599"/>
          </a:xfrm>
          <a:prstGeom prst="rightArrow">
            <a:avLst>
              <a:gd name="adj1" fmla="val 61815"/>
              <a:gd name="adj2" fmla="val 50000"/>
            </a:avLst>
          </a:prstGeom>
          <a:solidFill>
            <a:srgbClr val="FF9715"/>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203" name="Shape 203"/>
          <p:cNvSpPr/>
          <p:nvPr/>
        </p:nvSpPr>
        <p:spPr>
          <a:xfrm>
            <a:off x="0" y="3621906"/>
            <a:ext cx="940499" cy="891599"/>
          </a:xfrm>
          <a:prstGeom prst="rightArrow">
            <a:avLst>
              <a:gd name="adj1" fmla="val 61815"/>
              <a:gd name="adj2" fmla="val 50000"/>
            </a:avLst>
          </a:prstGeom>
          <a:solidFill>
            <a:srgbClr val="E15492"/>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sp>
        <p:nvSpPr>
          <p:cNvPr id="204" name="Shape 204"/>
          <p:cNvSpPr/>
          <p:nvPr/>
        </p:nvSpPr>
        <p:spPr>
          <a:xfrm>
            <a:off x="5782" y="5360091"/>
            <a:ext cx="940499" cy="891599"/>
          </a:xfrm>
          <a:prstGeom prst="rightArrow">
            <a:avLst>
              <a:gd name="adj1" fmla="val 61815"/>
              <a:gd name="adj2" fmla="val 50000"/>
            </a:avLst>
          </a:prstGeom>
          <a:solidFill>
            <a:srgbClr val="08B9B0"/>
          </a:solidFill>
          <a:ln>
            <a:noFill/>
          </a:ln>
        </p:spPr>
        <p:txBody>
          <a:bodyPr lIns="91425" tIns="91425" rIns="91425" bIns="91425" anchor="ctr" anchorCtr="0">
            <a:noAutofit/>
          </a:bodyPr>
          <a:lstStyle/>
          <a:p>
            <a:pPr defTabSz="914400"/>
            <a:endParaRPr sz="1400" kern="0">
              <a:solidFill>
                <a:srgbClr val="000000"/>
              </a:solidFill>
              <a:cs typeface="Arial"/>
              <a:sym typeface="Arial"/>
            </a:endParaRPr>
          </a:p>
        </p:txBody>
      </p:sp>
      <p:pic>
        <p:nvPicPr>
          <p:cNvPr id="2" name="Imagen 1"/>
          <p:cNvPicPr>
            <a:picLocks noChangeAspect="1"/>
          </p:cNvPicPr>
          <p:nvPr/>
        </p:nvPicPr>
        <p:blipFill>
          <a:blip r:embed="rId3"/>
          <a:stretch>
            <a:fillRect/>
          </a:stretch>
        </p:blipFill>
        <p:spPr>
          <a:xfrm>
            <a:off x="7662802" y="73043"/>
            <a:ext cx="971550" cy="971550"/>
          </a:xfrm>
          <a:prstGeom prst="rect">
            <a:avLst/>
          </a:prstGeom>
        </p:spPr>
      </p:pic>
      <p:pic>
        <p:nvPicPr>
          <p:cNvPr id="3" name="Imagen 2"/>
          <p:cNvPicPr>
            <a:picLocks noChangeAspect="1"/>
          </p:cNvPicPr>
          <p:nvPr/>
        </p:nvPicPr>
        <p:blipFill>
          <a:blip r:embed="rId4"/>
          <a:stretch>
            <a:fillRect/>
          </a:stretch>
        </p:blipFill>
        <p:spPr>
          <a:xfrm>
            <a:off x="111991" y="131175"/>
            <a:ext cx="857250" cy="857250"/>
          </a:xfrm>
          <a:prstGeom prst="rect">
            <a:avLst/>
          </a:prstGeom>
        </p:spPr>
      </p:pic>
    </p:spTree>
    <p:extLst>
      <p:ext uri="{BB962C8B-B14F-4D97-AF65-F5344CB8AC3E}">
        <p14:creationId xmlns:p14="http://schemas.microsoft.com/office/powerpoint/2010/main" val="133522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38909"/>
            <a:ext cx="8229600" cy="1143000"/>
          </a:xfrm>
        </p:spPr>
        <p:txBody>
          <a:bodyPr>
            <a:normAutofit/>
          </a:bodyPr>
          <a:lstStyle/>
          <a:p>
            <a:r>
              <a:rPr lang="es-AR" sz="4000" b="1" dirty="0" smtClean="0">
                <a:solidFill>
                  <a:schemeClr val="accent1"/>
                </a:solidFill>
              </a:rPr>
              <a:t>Costos de medicación 2015</a:t>
            </a:r>
            <a:endParaRPr lang="es-AR" sz="4000" b="1" dirty="0">
              <a:solidFill>
                <a:schemeClr val="accent1"/>
              </a:solidFill>
            </a:endParaRPr>
          </a:p>
        </p:txBody>
      </p:sp>
      <p:sp>
        <p:nvSpPr>
          <p:cNvPr id="3" name="2 Marcador de contenido"/>
          <p:cNvSpPr>
            <a:spLocks noGrp="1"/>
          </p:cNvSpPr>
          <p:nvPr>
            <p:ph idx="1"/>
          </p:nvPr>
        </p:nvSpPr>
        <p:spPr>
          <a:xfrm>
            <a:off x="457200" y="1724891"/>
            <a:ext cx="8229600" cy="4525963"/>
          </a:xfrm>
        </p:spPr>
        <p:txBody>
          <a:bodyPr>
            <a:normAutofit lnSpcReduction="10000"/>
          </a:bodyPr>
          <a:lstStyle/>
          <a:p>
            <a:pPr>
              <a:buNone/>
            </a:pPr>
            <a:r>
              <a:rPr lang="es-AR" dirty="0" smtClean="0"/>
              <a:t>Sofosbuvir </a:t>
            </a:r>
            <a:r>
              <a:rPr lang="es-AR" dirty="0" err="1" smtClean="0"/>
              <a:t>Sovaldi</a:t>
            </a:r>
            <a:r>
              <a:rPr lang="es-AR" dirty="0" smtClean="0"/>
              <a:t> (Gilead/</a:t>
            </a:r>
            <a:r>
              <a:rPr lang="es-AR" dirty="0" err="1" smtClean="0"/>
              <a:t>Gador</a:t>
            </a:r>
            <a:r>
              <a:rPr lang="es-AR" dirty="0" smtClean="0"/>
              <a:t>) + </a:t>
            </a:r>
            <a:r>
              <a:rPr lang="es-AR" dirty="0" err="1" smtClean="0"/>
              <a:t>Daclatasvir</a:t>
            </a:r>
            <a:r>
              <a:rPr lang="es-AR" dirty="0" smtClean="0"/>
              <a:t>:</a:t>
            </a:r>
          </a:p>
          <a:p>
            <a:pPr>
              <a:buNone/>
            </a:pPr>
            <a:r>
              <a:rPr lang="es-AR" b="1" dirty="0" smtClean="0"/>
              <a:t>28.560 </a:t>
            </a:r>
            <a:r>
              <a:rPr lang="es-AR" b="1" dirty="0" err="1" smtClean="0"/>
              <a:t>Us</a:t>
            </a:r>
            <a:r>
              <a:rPr lang="es-AR" dirty="0" smtClean="0">
                <a:cs typeface="Arial" panose="020B0604020202020204" pitchFamily="34" charset="0"/>
              </a:rPr>
              <a:t>/ </a:t>
            </a:r>
            <a:r>
              <a:rPr lang="es-AR" u="sng" dirty="0" smtClean="0">
                <a:cs typeface="Arial" panose="020B0604020202020204" pitchFamily="34" charset="0"/>
              </a:rPr>
              <a:t>24 semanas </a:t>
            </a:r>
            <a:r>
              <a:rPr lang="es-AR" dirty="0" smtClean="0">
                <a:cs typeface="Arial" panose="020B0604020202020204" pitchFamily="34" charset="0"/>
              </a:rPr>
              <a:t>de tratamiento</a:t>
            </a:r>
            <a:endParaRPr lang="es-AR" dirty="0" smtClean="0"/>
          </a:p>
          <a:p>
            <a:pPr>
              <a:buNone/>
            </a:pPr>
            <a:endParaRPr lang="es-AR" dirty="0" smtClean="0"/>
          </a:p>
          <a:p>
            <a:pPr>
              <a:buNone/>
            </a:pPr>
            <a:r>
              <a:rPr lang="es-AR" dirty="0" smtClean="0"/>
              <a:t>Sofosbuvir </a:t>
            </a:r>
            <a:r>
              <a:rPr lang="es-AR" dirty="0" err="1" smtClean="0"/>
              <a:t>Probirase</a:t>
            </a:r>
            <a:r>
              <a:rPr lang="es-AR" dirty="0" smtClean="0"/>
              <a:t> (Richmond) + </a:t>
            </a:r>
            <a:r>
              <a:rPr lang="es-AR" dirty="0" err="1" smtClean="0"/>
              <a:t>Daclatasvir</a:t>
            </a:r>
            <a:r>
              <a:rPr lang="es-AR" dirty="0" smtClean="0"/>
              <a:t>:</a:t>
            </a:r>
          </a:p>
          <a:p>
            <a:pPr>
              <a:buNone/>
            </a:pPr>
            <a:r>
              <a:rPr lang="es-AR" b="1" dirty="0" smtClean="0"/>
              <a:t>15.456 </a:t>
            </a:r>
            <a:r>
              <a:rPr lang="es-AR" b="1" dirty="0" err="1" smtClean="0"/>
              <a:t>Us</a:t>
            </a:r>
            <a:r>
              <a:rPr lang="es-AR" dirty="0" smtClean="0">
                <a:cs typeface="Arial" panose="020B0604020202020204" pitchFamily="34" charset="0"/>
              </a:rPr>
              <a:t>/ </a:t>
            </a:r>
            <a:r>
              <a:rPr lang="es-AR" u="sng" dirty="0">
                <a:cs typeface="Arial" panose="020B0604020202020204" pitchFamily="34" charset="0"/>
              </a:rPr>
              <a:t>24 semanas</a:t>
            </a:r>
            <a:r>
              <a:rPr lang="es-AR" dirty="0">
                <a:cs typeface="Arial" panose="020B0604020202020204" pitchFamily="34" charset="0"/>
              </a:rPr>
              <a:t> de tratamiento</a:t>
            </a:r>
            <a:endParaRPr lang="es-AR" dirty="0"/>
          </a:p>
          <a:p>
            <a:pPr>
              <a:buNone/>
            </a:pPr>
            <a:endParaRPr lang="es-AR" b="1" dirty="0" smtClean="0"/>
          </a:p>
          <a:p>
            <a:pPr>
              <a:buNone/>
            </a:pPr>
            <a:r>
              <a:rPr lang="es-AR" dirty="0" smtClean="0"/>
              <a:t>Costo total de 1200 tratamientos para VHC: </a:t>
            </a:r>
            <a:r>
              <a:rPr lang="es-AR" b="1" dirty="0" smtClean="0"/>
              <a:t>26.032.422 </a:t>
            </a:r>
            <a:r>
              <a:rPr lang="es-AR" b="1" dirty="0" err="1" smtClean="0"/>
              <a:t>Us</a:t>
            </a:r>
            <a:r>
              <a:rPr lang="es-AR" b="1" dirty="0" smtClean="0"/>
              <a:t> </a:t>
            </a:r>
            <a:r>
              <a:rPr lang="es-AR" dirty="0" smtClean="0"/>
              <a:t>(</a:t>
            </a:r>
            <a:r>
              <a:rPr lang="es-AR" altLang="es-AR" sz="3000" dirty="0" smtClean="0">
                <a:solidFill>
                  <a:srgbClr val="000000"/>
                </a:solidFill>
                <a:cs typeface="Times New Roman" panose="02020603050405020304" pitchFamily="18" charset="0"/>
              </a:rPr>
              <a:t>247.308.015$)</a:t>
            </a:r>
            <a:endParaRPr lang="es-AR" sz="3000" dirty="0" smtClean="0"/>
          </a:p>
          <a:p>
            <a:endParaRPr lang="es-A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5505</TotalTime>
  <Words>1271</Words>
  <Application>Microsoft Office PowerPoint</Application>
  <PresentationFormat>Presentación en pantalla (4:3)</PresentationFormat>
  <Paragraphs>414</Paragraphs>
  <Slides>34</Slides>
  <Notes>23</Notes>
  <HiddenSlides>1</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34</vt:i4>
      </vt:variant>
    </vt:vector>
  </HeadingPairs>
  <TitlesOfParts>
    <vt:vector size="46" baseType="lpstr">
      <vt:lpstr>ＭＳ Ｐゴシック</vt:lpstr>
      <vt:lpstr>Arial</vt:lpstr>
      <vt:lpstr>Arial Black</vt:lpstr>
      <vt:lpstr>Calibri</vt:lpstr>
      <vt:lpstr>Century Gothic</vt:lpstr>
      <vt:lpstr>Courier New</vt:lpstr>
      <vt:lpstr>Lato</vt:lpstr>
      <vt:lpstr>Raleway</vt:lpstr>
      <vt:lpstr>Times New Roman</vt:lpstr>
      <vt:lpstr>Wingdings</vt:lpstr>
      <vt:lpstr>Office Theme</vt:lpstr>
      <vt:lpstr>Antonio template</vt:lpstr>
      <vt:lpstr>26va Reunion Anual de Unidades Centinela</vt:lpstr>
      <vt:lpstr>Presentación de PowerPoint</vt:lpstr>
      <vt:lpstr>Presentación de PowerPoint</vt:lpstr>
      <vt:lpstr>   </vt:lpstr>
      <vt:lpstr>Presentación de PowerPoint</vt:lpstr>
      <vt:lpstr>Presentación de PowerPoint</vt:lpstr>
      <vt:lpstr>Presentación de PowerPoint</vt:lpstr>
      <vt:lpstr>Sofosbuvir Sovaldi (Gilead/Gador) + Daclatasvir: 28.560 Us/ 24 semanas de tratamiento </vt:lpstr>
      <vt:lpstr>Costos de medicación 2015</vt:lpstr>
      <vt:lpstr>Presentación de PowerPoint</vt:lpstr>
      <vt:lpstr>Presentación de PowerPoint</vt:lpstr>
      <vt:lpstr>Presentación de PowerPoint</vt:lpstr>
      <vt:lpstr>Datos del paciente </vt:lpstr>
      <vt:lpstr>Seguimiento informatizado </vt:lpstr>
      <vt:lpstr>Seguimiento informatizado </vt:lpstr>
      <vt:lpstr>Pacientes Hiperurgentes (n: 1068)</vt:lpstr>
      <vt:lpstr>Pacientes con RVS (n: 411)</vt:lpstr>
      <vt:lpstr>Pacientes con RVS (n: 411)</vt:lpstr>
      <vt:lpstr>Pacientes con RVS (n: 411)</vt:lpstr>
      <vt:lpstr>Pacientes con RVS (n: 411)</vt:lpstr>
      <vt:lpstr>Cohorte hiper urgentes (n: 1068) </vt:lpstr>
      <vt:lpstr>Cohorte hiper urgentes (n: 1068) </vt:lpstr>
      <vt:lpstr>Cohorte hiper urgentes (n: 1068) </vt:lpstr>
      <vt:lpstr>Cohorte hiper urgentes (n: 1068) </vt:lpstr>
      <vt:lpstr>Cohorte hiper urgentes (n: 1068) </vt:lpstr>
      <vt:lpstr>Farmacovigilancia en antivirales de acción directa en VHC</vt:lpstr>
      <vt:lpstr>Eventos notificados Programa Nacional Hepatitis Virales</vt:lpstr>
      <vt:lpstr>Eventos notificados Programa Nacional Hepatitis Virales</vt:lpstr>
      <vt:lpstr>Eventos notificados por formulario de pacientes</vt:lpstr>
      <vt:lpstr>Eventos notificados por formulario de pacientes</vt:lpstr>
      <vt:lpstr>Eventos notificados por formulario de pacientes</vt:lpstr>
      <vt:lpstr>Sobre la compra y distribución de medicación para pacientes con hepatitis virales</vt:lpstr>
      <vt:lpstr>  Sobre la compra y distribución de medicación para pacientes con hepatitis virales intra tratamiento de Hepatitis Virales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Carolina Berdinias</dc:creator>
  <cp:lastModifiedBy>Gabriela Vidiella</cp:lastModifiedBy>
  <cp:revision>382</cp:revision>
  <dcterms:created xsi:type="dcterms:W3CDTF">2016-03-16T18:44:46Z</dcterms:created>
  <dcterms:modified xsi:type="dcterms:W3CDTF">2017-11-12T23:45:29Z</dcterms:modified>
</cp:coreProperties>
</file>