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45"/>
  </p:notesMasterIdLst>
  <p:sldIdLst>
    <p:sldId id="747" r:id="rId3"/>
    <p:sldId id="845" r:id="rId4"/>
    <p:sldId id="1017" r:id="rId5"/>
    <p:sldId id="968" r:id="rId6"/>
    <p:sldId id="996" r:id="rId7"/>
    <p:sldId id="970" r:id="rId8"/>
    <p:sldId id="971" r:id="rId9"/>
    <p:sldId id="1001" r:id="rId10"/>
    <p:sldId id="1013" r:id="rId11"/>
    <p:sldId id="1002" r:id="rId12"/>
    <p:sldId id="1018" r:id="rId13"/>
    <p:sldId id="1019" r:id="rId14"/>
    <p:sldId id="1012" r:id="rId15"/>
    <p:sldId id="1011" r:id="rId16"/>
    <p:sldId id="1009" r:id="rId17"/>
    <p:sldId id="1014" r:id="rId18"/>
    <p:sldId id="1010" r:id="rId19"/>
    <p:sldId id="1015" r:id="rId20"/>
    <p:sldId id="1006" r:id="rId21"/>
    <p:sldId id="1016" r:id="rId22"/>
    <p:sldId id="1003" r:id="rId23"/>
    <p:sldId id="1004" r:id="rId24"/>
    <p:sldId id="1005" r:id="rId25"/>
    <p:sldId id="1007" r:id="rId26"/>
    <p:sldId id="1008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960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3300"/>
    <a:srgbClr val="FF9900"/>
    <a:srgbClr val="09FF78"/>
    <a:srgbClr val="00E668"/>
    <a:srgbClr val="F842FC"/>
    <a:srgbClr val="DD718B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>
        <p:scale>
          <a:sx n="70" d="100"/>
          <a:sy n="70" d="100"/>
        </p:scale>
        <p:origin x="-114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7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2" tx1="lt1" bg2="dk1" tx2="lt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Sexo 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Sin </a:t>
                    </a:r>
                    <a:r>
                      <a:rPr lang="en-US" dirty="0" err="1"/>
                      <a:t>Datos</a:t>
                    </a:r>
                    <a:r>
                      <a:rPr lang="en-US"/>
                      <a:t>; 306</a:t>
                    </a:r>
                    <a:r>
                      <a:rPr lang="en-US" smtClean="0"/>
                      <a:t>;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Femenino</a:t>
                    </a:r>
                    <a:r>
                      <a:rPr lang="en-US"/>
                      <a:t>; 7468; </a:t>
                    </a:r>
                    <a:endParaRPr lang="en-US" smtClean="0"/>
                  </a:p>
                  <a:p>
                    <a:r>
                      <a:rPr lang="en-US" smtClean="0"/>
                      <a:t>68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1.9274934383202116E-4"/>
                  <c:y val="-4.3085383858267733E-2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err="1" smtClean="0"/>
                      <a:t>Masculino</a:t>
                    </a:r>
                    <a:r>
                      <a:rPr lang="en-US" dirty="0"/>
                      <a:t>; 3224; </a:t>
                    </a:r>
                    <a:endParaRPr lang="en-US" dirty="0" smtClean="0"/>
                  </a:p>
                  <a:p>
                    <a:r>
                      <a:rPr lang="en-US" dirty="0" smtClean="0"/>
                      <a:t>29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Sin Datos</c:v>
                </c:pt>
                <c:pt idx="1">
                  <c:v>Femenino</c:v>
                </c:pt>
                <c:pt idx="2">
                  <c:v>Masculino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306</c:v>
                </c:pt>
                <c:pt idx="1">
                  <c:v>7468</c:v>
                </c:pt>
                <c:pt idx="2">
                  <c:v>3224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Hoja1!$A$2:$A$42</c:f>
              <c:strCache>
                <c:ptCount val="41"/>
                <c:pt idx="0">
                  <c:v>Htal Reg Comodoro Rivadavia</c:v>
                </c:pt>
                <c:pt idx="1">
                  <c:v>Htal Zonal Esquel</c:v>
                </c:pt>
                <c:pt idx="2">
                  <c:v>Hospital Regional de Ushuaia</c:v>
                </c:pt>
                <c:pt idx="3">
                  <c:v>Htal Central</c:v>
                </c:pt>
                <c:pt idx="4">
                  <c:v>Htal Udaondo</c:v>
                </c:pt>
                <c:pt idx="5">
                  <c:v>Htal Argerich</c:v>
                </c:pt>
                <c:pt idx="6">
                  <c:v>Htal Perón</c:v>
                </c:pt>
                <c:pt idx="7">
                  <c:v>Htal Madariaga</c:v>
                </c:pt>
                <c:pt idx="8">
                  <c:v>Htal Padilla</c:v>
                </c:pt>
                <c:pt idx="9">
                  <c:v>Htal Gutierrez</c:v>
                </c:pt>
                <c:pt idx="10">
                  <c:v>Htal Centenario</c:v>
                </c:pt>
                <c:pt idx="11">
                  <c:v>Htal San Roque</c:v>
                </c:pt>
                <c:pt idx="12">
                  <c:v>Htal Rossi</c:v>
                </c:pt>
                <c:pt idx="13">
                  <c:v>Htal San Juan Bautista</c:v>
                </c:pt>
                <c:pt idx="14">
                  <c:v>Htal Garrahan</c:v>
                </c:pt>
                <c:pt idx="15">
                  <c:v>Htal Castro Rendón</c:v>
                </c:pt>
                <c:pt idx="16">
                  <c:v>HMC</c:v>
                </c:pt>
                <c:pt idx="17">
                  <c:v>Htal San Roque - Gonnet/Inst Biológico de la Plata</c:v>
                </c:pt>
                <c:pt idx="18">
                  <c:v>Htal del Milagro</c:v>
                </c:pt>
                <c:pt idx="19">
                  <c:v>Htal San A. de Padua</c:v>
                </c:pt>
                <c:pt idx="20">
                  <c:v>CEMAR</c:v>
                </c:pt>
                <c:pt idx="21">
                  <c:v>Htal Alende</c:v>
                </c:pt>
                <c:pt idx="22">
                  <c:v>Htal Cullen</c:v>
                </c:pt>
                <c:pt idx="23">
                  <c:v>Htal de Clínicas</c:v>
                </c:pt>
                <c:pt idx="24">
                  <c:v>Htal de Niños </c:v>
                </c:pt>
                <c:pt idx="25">
                  <c:v>Htal Durand</c:v>
                </c:pt>
                <c:pt idx="26">
                  <c:v>Htal Margara</c:v>
                </c:pt>
                <c:pt idx="27">
                  <c:v>Htal Ped JP II/Lab central/Htal JR Vidal</c:v>
                </c:pt>
                <c:pt idx="28">
                  <c:v>Htal Penna</c:v>
                </c:pt>
                <c:pt idx="29">
                  <c:v>Htal Perrando</c:v>
                </c:pt>
                <c:pt idx="30">
                  <c:v>Htal R Mejía</c:v>
                </c:pt>
                <c:pt idx="31">
                  <c:v>Htal Reg Bariloche</c:v>
                </c:pt>
                <c:pt idx="32">
                  <c:v>Htal Reg Río Gallegos</c:v>
                </c:pt>
                <c:pt idx="33">
                  <c:v>Htal San Martín</c:v>
                </c:pt>
                <c:pt idx="34">
                  <c:v>Htal San Martin  La Plata</c:v>
                </c:pt>
                <c:pt idx="35">
                  <c:v>Htal Sor Ma Ludovica</c:v>
                </c:pt>
                <c:pt idx="36">
                  <c:v>Htal. Lucio Molas</c:v>
                </c:pt>
                <c:pt idx="37">
                  <c:v>Htal. Reg Dr. R Carrillo/Epid Ministerio</c:v>
                </c:pt>
                <c:pt idx="38">
                  <c:v>Policlinico  Regional San Luis</c:v>
                </c:pt>
                <c:pt idx="39">
                  <c:v>San Roque</c:v>
                </c:pt>
                <c:pt idx="40">
                  <c:v>Total general</c:v>
                </c:pt>
              </c:strCache>
            </c:strRef>
          </c:cat>
          <c:val>
            <c:numRef>
              <c:f>Hoja1!$B$2:$B$42</c:f>
              <c:numCache>
                <c:formatCode>0%</c:formatCode>
                <c:ptCount val="41"/>
                <c:pt idx="0">
                  <c:v>0.18027210884353742</c:v>
                </c:pt>
                <c:pt idx="1">
                  <c:v>0.67333333333333378</c:v>
                </c:pt>
                <c:pt idx="2">
                  <c:v>0.49666666666666692</c:v>
                </c:pt>
                <c:pt idx="3">
                  <c:v>0.62692307692307769</c:v>
                </c:pt>
                <c:pt idx="4">
                  <c:v>0.61585365853658613</c:v>
                </c:pt>
                <c:pt idx="5">
                  <c:v>0.74045801526717603</c:v>
                </c:pt>
                <c:pt idx="6">
                  <c:v>0.64726027397260277</c:v>
                </c:pt>
                <c:pt idx="7">
                  <c:v>0.7100000000000003</c:v>
                </c:pt>
                <c:pt idx="8">
                  <c:v>0.7033333333333337</c:v>
                </c:pt>
                <c:pt idx="9">
                  <c:v>0.63424124513618718</c:v>
                </c:pt>
                <c:pt idx="10">
                  <c:v>0.65540540540540593</c:v>
                </c:pt>
                <c:pt idx="11">
                  <c:v>0.71917808219178114</c:v>
                </c:pt>
                <c:pt idx="12">
                  <c:v>0.71906354515050153</c:v>
                </c:pt>
                <c:pt idx="13">
                  <c:v>0.63583815028901791</c:v>
                </c:pt>
                <c:pt idx="14">
                  <c:v>0.65397923875432584</c:v>
                </c:pt>
                <c:pt idx="15">
                  <c:v>0.67003367003367054</c:v>
                </c:pt>
                <c:pt idx="16">
                  <c:v>0.66107382550335603</c:v>
                </c:pt>
                <c:pt idx="17">
                  <c:v>0.72240802675585281</c:v>
                </c:pt>
                <c:pt idx="18">
                  <c:v>0.79333333333333333</c:v>
                </c:pt>
                <c:pt idx="19">
                  <c:v>0.76000000000000034</c:v>
                </c:pt>
                <c:pt idx="20">
                  <c:v>0.70666666666666667</c:v>
                </c:pt>
                <c:pt idx="21">
                  <c:v>0.72240802675585281</c:v>
                </c:pt>
                <c:pt idx="22">
                  <c:v>0.67000000000000048</c:v>
                </c:pt>
                <c:pt idx="23">
                  <c:v>0.7558528428093646</c:v>
                </c:pt>
                <c:pt idx="24">
                  <c:v>0.78929765886287662</c:v>
                </c:pt>
                <c:pt idx="25">
                  <c:v>0.7466666666666667</c:v>
                </c:pt>
                <c:pt idx="26">
                  <c:v>0.24000000000000007</c:v>
                </c:pt>
                <c:pt idx="27">
                  <c:v>0.69348659003831381</c:v>
                </c:pt>
                <c:pt idx="28">
                  <c:v>0.67558528428093645</c:v>
                </c:pt>
                <c:pt idx="29">
                  <c:v>0.7033333333333337</c:v>
                </c:pt>
                <c:pt idx="30">
                  <c:v>0.7585034013605445</c:v>
                </c:pt>
                <c:pt idx="31">
                  <c:v>0.66244725738396681</c:v>
                </c:pt>
                <c:pt idx="32">
                  <c:v>0.60884353741496633</c:v>
                </c:pt>
                <c:pt idx="33">
                  <c:v>0.73000000000000032</c:v>
                </c:pt>
                <c:pt idx="34">
                  <c:v>0.64705882352941246</c:v>
                </c:pt>
                <c:pt idx="35">
                  <c:v>0.78859060402684567</c:v>
                </c:pt>
                <c:pt idx="36">
                  <c:v>0.77777777777777812</c:v>
                </c:pt>
                <c:pt idx="37">
                  <c:v>0.67010309278350577</c:v>
                </c:pt>
                <c:pt idx="38">
                  <c:v>0.63000000000000034</c:v>
                </c:pt>
                <c:pt idx="39">
                  <c:v>0.69727891156462585</c:v>
                </c:pt>
                <c:pt idx="40">
                  <c:v>0.67903255137297691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Hoja1!$A$2:$A$42</c:f>
              <c:strCache>
                <c:ptCount val="41"/>
                <c:pt idx="0">
                  <c:v>Htal Reg Comodoro Rivadavia</c:v>
                </c:pt>
                <c:pt idx="1">
                  <c:v>Htal Zonal Esquel</c:v>
                </c:pt>
                <c:pt idx="2">
                  <c:v>Hospital Regional de Ushuaia</c:v>
                </c:pt>
                <c:pt idx="3">
                  <c:v>Htal Central</c:v>
                </c:pt>
                <c:pt idx="4">
                  <c:v>Htal Udaondo</c:v>
                </c:pt>
                <c:pt idx="5">
                  <c:v>Htal Argerich</c:v>
                </c:pt>
                <c:pt idx="6">
                  <c:v>Htal Perón</c:v>
                </c:pt>
                <c:pt idx="7">
                  <c:v>Htal Madariaga</c:v>
                </c:pt>
                <c:pt idx="8">
                  <c:v>Htal Padilla</c:v>
                </c:pt>
                <c:pt idx="9">
                  <c:v>Htal Gutierrez</c:v>
                </c:pt>
                <c:pt idx="10">
                  <c:v>Htal Centenario</c:v>
                </c:pt>
                <c:pt idx="11">
                  <c:v>Htal San Roque</c:v>
                </c:pt>
                <c:pt idx="12">
                  <c:v>Htal Rossi</c:v>
                </c:pt>
                <c:pt idx="13">
                  <c:v>Htal San Juan Bautista</c:v>
                </c:pt>
                <c:pt idx="14">
                  <c:v>Htal Garrahan</c:v>
                </c:pt>
                <c:pt idx="15">
                  <c:v>Htal Castro Rendón</c:v>
                </c:pt>
                <c:pt idx="16">
                  <c:v>HMC</c:v>
                </c:pt>
                <c:pt idx="17">
                  <c:v>Htal San Roque - Gonnet/Inst Biológico de la Plata</c:v>
                </c:pt>
                <c:pt idx="18">
                  <c:v>Htal del Milagro</c:v>
                </c:pt>
                <c:pt idx="19">
                  <c:v>Htal San A. de Padua</c:v>
                </c:pt>
                <c:pt idx="20">
                  <c:v>CEMAR</c:v>
                </c:pt>
                <c:pt idx="21">
                  <c:v>Htal Alende</c:v>
                </c:pt>
                <c:pt idx="22">
                  <c:v>Htal Cullen</c:v>
                </c:pt>
                <c:pt idx="23">
                  <c:v>Htal de Clínicas</c:v>
                </c:pt>
                <c:pt idx="24">
                  <c:v>Htal de Niños </c:v>
                </c:pt>
                <c:pt idx="25">
                  <c:v>Htal Durand</c:v>
                </c:pt>
                <c:pt idx="26">
                  <c:v>Htal Margara</c:v>
                </c:pt>
                <c:pt idx="27">
                  <c:v>Htal Ped JP II/Lab central/Htal JR Vidal</c:v>
                </c:pt>
                <c:pt idx="28">
                  <c:v>Htal Penna</c:v>
                </c:pt>
                <c:pt idx="29">
                  <c:v>Htal Perrando</c:v>
                </c:pt>
                <c:pt idx="30">
                  <c:v>Htal R Mejía</c:v>
                </c:pt>
                <c:pt idx="31">
                  <c:v>Htal Reg Bariloche</c:v>
                </c:pt>
                <c:pt idx="32">
                  <c:v>Htal Reg Río Gallegos</c:v>
                </c:pt>
                <c:pt idx="33">
                  <c:v>Htal San Martín</c:v>
                </c:pt>
                <c:pt idx="34">
                  <c:v>Htal San Martin  La Plata</c:v>
                </c:pt>
                <c:pt idx="35">
                  <c:v>Htal Sor Ma Ludovica</c:v>
                </c:pt>
                <c:pt idx="36">
                  <c:v>Htal. Lucio Molas</c:v>
                </c:pt>
                <c:pt idx="37">
                  <c:v>Htal. Reg Dr. R Carrillo/Epid Ministerio</c:v>
                </c:pt>
                <c:pt idx="38">
                  <c:v>Policlinico  Regional San Luis</c:v>
                </c:pt>
                <c:pt idx="39">
                  <c:v>San Roque</c:v>
                </c:pt>
                <c:pt idx="40">
                  <c:v>Total general</c:v>
                </c:pt>
              </c:strCache>
            </c:strRef>
          </c:cat>
          <c:val>
            <c:numRef>
              <c:f>Hoja1!$C$2:$C$42</c:f>
              <c:numCache>
                <c:formatCode>0%</c:formatCode>
                <c:ptCount val="41"/>
                <c:pt idx="0">
                  <c:v>0.10204081632653061</c:v>
                </c:pt>
                <c:pt idx="1">
                  <c:v>0.16</c:v>
                </c:pt>
                <c:pt idx="2">
                  <c:v>0.42333333333333334</c:v>
                </c:pt>
                <c:pt idx="3">
                  <c:v>0.33461538461538476</c:v>
                </c:pt>
                <c:pt idx="4">
                  <c:v>0.36585365853658525</c:v>
                </c:pt>
                <c:pt idx="5">
                  <c:v>0.24427480916030542</c:v>
                </c:pt>
                <c:pt idx="6">
                  <c:v>0.33904109589041126</c:v>
                </c:pt>
                <c:pt idx="7">
                  <c:v>0.27666666666666689</c:v>
                </c:pt>
                <c:pt idx="8">
                  <c:v>0.28333333333333333</c:v>
                </c:pt>
                <c:pt idx="9">
                  <c:v>0.35408560311284093</c:v>
                </c:pt>
                <c:pt idx="10">
                  <c:v>0.33445945945945976</c:v>
                </c:pt>
                <c:pt idx="11">
                  <c:v>0.27397260273972618</c:v>
                </c:pt>
                <c:pt idx="12">
                  <c:v>0.2742474916387958</c:v>
                </c:pt>
                <c:pt idx="13">
                  <c:v>0.35838150289017356</c:v>
                </c:pt>
                <c:pt idx="14">
                  <c:v>0.34256055363321797</c:v>
                </c:pt>
                <c:pt idx="15">
                  <c:v>0.32659932659932661</c:v>
                </c:pt>
                <c:pt idx="16">
                  <c:v>0.33557046979865829</c:v>
                </c:pt>
                <c:pt idx="17">
                  <c:v>0.2742474916387958</c:v>
                </c:pt>
                <c:pt idx="18">
                  <c:v>0.20333333333333345</c:v>
                </c:pt>
                <c:pt idx="19">
                  <c:v>0.23666666666666666</c:v>
                </c:pt>
                <c:pt idx="20">
                  <c:v>0.29333333333333333</c:v>
                </c:pt>
                <c:pt idx="21">
                  <c:v>0.27759197324414742</c:v>
                </c:pt>
                <c:pt idx="22">
                  <c:v>0.33000000000000024</c:v>
                </c:pt>
                <c:pt idx="23">
                  <c:v>0.24414715719063554</c:v>
                </c:pt>
                <c:pt idx="24">
                  <c:v>0.21070234113712397</c:v>
                </c:pt>
                <c:pt idx="25">
                  <c:v>0.25333333333333324</c:v>
                </c:pt>
                <c:pt idx="26">
                  <c:v>0.76000000000000034</c:v>
                </c:pt>
                <c:pt idx="27">
                  <c:v>0.30651340996168597</c:v>
                </c:pt>
                <c:pt idx="28">
                  <c:v>0.324414715719064</c:v>
                </c:pt>
                <c:pt idx="29">
                  <c:v>0.29666666666666691</c:v>
                </c:pt>
                <c:pt idx="30">
                  <c:v>0.24149659863945586</c:v>
                </c:pt>
                <c:pt idx="31">
                  <c:v>0.3375527426160338</c:v>
                </c:pt>
                <c:pt idx="32">
                  <c:v>0.39115646258503417</c:v>
                </c:pt>
                <c:pt idx="33">
                  <c:v>0.27</c:v>
                </c:pt>
                <c:pt idx="34">
                  <c:v>0.35294117647058826</c:v>
                </c:pt>
                <c:pt idx="35">
                  <c:v>0.21140939597315445</c:v>
                </c:pt>
                <c:pt idx="36">
                  <c:v>0.22222222222222221</c:v>
                </c:pt>
                <c:pt idx="37">
                  <c:v>0.32989690721649517</c:v>
                </c:pt>
                <c:pt idx="38">
                  <c:v>0.37000000000000016</c:v>
                </c:pt>
                <c:pt idx="39">
                  <c:v>0.30272108843537415</c:v>
                </c:pt>
                <c:pt idx="40">
                  <c:v>0.2931442080378252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S/Dato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Hoja1!$A$2:$A$42</c:f>
              <c:strCache>
                <c:ptCount val="41"/>
                <c:pt idx="0">
                  <c:v>Htal Reg Comodoro Rivadavia</c:v>
                </c:pt>
                <c:pt idx="1">
                  <c:v>Htal Zonal Esquel</c:v>
                </c:pt>
                <c:pt idx="2">
                  <c:v>Hospital Regional de Ushuaia</c:v>
                </c:pt>
                <c:pt idx="3">
                  <c:v>Htal Central</c:v>
                </c:pt>
                <c:pt idx="4">
                  <c:v>Htal Udaondo</c:v>
                </c:pt>
                <c:pt idx="5">
                  <c:v>Htal Argerich</c:v>
                </c:pt>
                <c:pt idx="6">
                  <c:v>Htal Perón</c:v>
                </c:pt>
                <c:pt idx="7">
                  <c:v>Htal Madariaga</c:v>
                </c:pt>
                <c:pt idx="8">
                  <c:v>Htal Padilla</c:v>
                </c:pt>
                <c:pt idx="9">
                  <c:v>Htal Gutierrez</c:v>
                </c:pt>
                <c:pt idx="10">
                  <c:v>Htal Centenario</c:v>
                </c:pt>
                <c:pt idx="11">
                  <c:v>Htal San Roque</c:v>
                </c:pt>
                <c:pt idx="12">
                  <c:v>Htal Rossi</c:v>
                </c:pt>
                <c:pt idx="13">
                  <c:v>Htal San Juan Bautista</c:v>
                </c:pt>
                <c:pt idx="14">
                  <c:v>Htal Garrahan</c:v>
                </c:pt>
                <c:pt idx="15">
                  <c:v>Htal Castro Rendón</c:v>
                </c:pt>
                <c:pt idx="16">
                  <c:v>HMC</c:v>
                </c:pt>
                <c:pt idx="17">
                  <c:v>Htal San Roque - Gonnet/Inst Biológico de la Plata</c:v>
                </c:pt>
                <c:pt idx="18">
                  <c:v>Htal del Milagro</c:v>
                </c:pt>
                <c:pt idx="19">
                  <c:v>Htal San A. de Padua</c:v>
                </c:pt>
                <c:pt idx="20">
                  <c:v>CEMAR</c:v>
                </c:pt>
                <c:pt idx="21">
                  <c:v>Htal Alende</c:v>
                </c:pt>
                <c:pt idx="22">
                  <c:v>Htal Cullen</c:v>
                </c:pt>
                <c:pt idx="23">
                  <c:v>Htal de Clínicas</c:v>
                </c:pt>
                <c:pt idx="24">
                  <c:v>Htal de Niños </c:v>
                </c:pt>
                <c:pt idx="25">
                  <c:v>Htal Durand</c:v>
                </c:pt>
                <c:pt idx="26">
                  <c:v>Htal Margara</c:v>
                </c:pt>
                <c:pt idx="27">
                  <c:v>Htal Ped JP II/Lab central/Htal JR Vidal</c:v>
                </c:pt>
                <c:pt idx="28">
                  <c:v>Htal Penna</c:v>
                </c:pt>
                <c:pt idx="29">
                  <c:v>Htal Perrando</c:v>
                </c:pt>
                <c:pt idx="30">
                  <c:v>Htal R Mejía</c:v>
                </c:pt>
                <c:pt idx="31">
                  <c:v>Htal Reg Bariloche</c:v>
                </c:pt>
                <c:pt idx="32">
                  <c:v>Htal Reg Río Gallegos</c:v>
                </c:pt>
                <c:pt idx="33">
                  <c:v>Htal San Martín</c:v>
                </c:pt>
                <c:pt idx="34">
                  <c:v>Htal San Martin  La Plata</c:v>
                </c:pt>
                <c:pt idx="35">
                  <c:v>Htal Sor Ma Ludovica</c:v>
                </c:pt>
                <c:pt idx="36">
                  <c:v>Htal. Lucio Molas</c:v>
                </c:pt>
                <c:pt idx="37">
                  <c:v>Htal. Reg Dr. R Carrillo/Epid Ministerio</c:v>
                </c:pt>
                <c:pt idx="38">
                  <c:v>Policlinico  Regional San Luis</c:v>
                </c:pt>
                <c:pt idx="39">
                  <c:v>San Roque</c:v>
                </c:pt>
                <c:pt idx="40">
                  <c:v>Total general</c:v>
                </c:pt>
              </c:strCache>
            </c:strRef>
          </c:cat>
          <c:val>
            <c:numRef>
              <c:f>Hoja1!$D$2:$D$42</c:f>
              <c:numCache>
                <c:formatCode>0%</c:formatCode>
                <c:ptCount val="41"/>
                <c:pt idx="0">
                  <c:v>0.71768707482993199</c:v>
                </c:pt>
                <c:pt idx="1">
                  <c:v>0.16666666666666666</c:v>
                </c:pt>
                <c:pt idx="2">
                  <c:v>8.0000000000000043E-2</c:v>
                </c:pt>
                <c:pt idx="3">
                  <c:v>3.8461538461538464E-2</c:v>
                </c:pt>
                <c:pt idx="4">
                  <c:v>1.8292682926829264E-2</c:v>
                </c:pt>
                <c:pt idx="5">
                  <c:v>1.5267175572519089E-2</c:v>
                </c:pt>
                <c:pt idx="6">
                  <c:v>1.3698630136986301E-2</c:v>
                </c:pt>
                <c:pt idx="7">
                  <c:v>1.3333333333333341E-2</c:v>
                </c:pt>
                <c:pt idx="8">
                  <c:v>1.3333333333333341E-2</c:v>
                </c:pt>
                <c:pt idx="9">
                  <c:v>1.167315175097277E-2</c:v>
                </c:pt>
                <c:pt idx="10">
                  <c:v>1.0135135135135141E-2</c:v>
                </c:pt>
                <c:pt idx="11">
                  <c:v>6.8493150684931529E-3</c:v>
                </c:pt>
                <c:pt idx="12">
                  <c:v>6.6889632107023436E-3</c:v>
                </c:pt>
                <c:pt idx="13">
                  <c:v>5.7803468208092509E-3</c:v>
                </c:pt>
                <c:pt idx="14">
                  <c:v>3.4602076124567492E-3</c:v>
                </c:pt>
                <c:pt idx="15">
                  <c:v>3.367003367003369E-3</c:v>
                </c:pt>
                <c:pt idx="16">
                  <c:v>3.3557046979865797E-3</c:v>
                </c:pt>
                <c:pt idx="17">
                  <c:v>3.3444816053511718E-3</c:v>
                </c:pt>
                <c:pt idx="18">
                  <c:v>3.3333333333333348E-3</c:v>
                </c:pt>
                <c:pt idx="19">
                  <c:v>3.3333333333333348E-3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2.7823240589198068E-2</c:v>
                </c:pt>
              </c:numCache>
            </c:numRef>
          </c:val>
        </c:ser>
        <c:overlap val="100"/>
        <c:axId val="78393344"/>
        <c:axId val="78396416"/>
      </c:barChart>
      <c:catAx>
        <c:axId val="7839334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8396416"/>
        <c:crosses val="autoZero"/>
        <c:auto val="1"/>
        <c:lblAlgn val="ctr"/>
        <c:lblOffset val="100"/>
      </c:catAx>
      <c:valAx>
        <c:axId val="783964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39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6689937859963"/>
          <c:y val="0.86560194292137504"/>
          <c:w val="0.46331006214003717"/>
          <c:h val="0.13439805707862526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60A732-C4CE-474E-94D5-2DCEBC0785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D63E6-7F4F-4D60-BEEC-274CEF5D33B4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659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Htal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Zonal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Esquel</a:t>
            </a:r>
            <a:r>
              <a:rPr lang="pt-BR" dirty="0" smtClean="0"/>
              <a:t> 26 s/d </a:t>
            </a:r>
            <a:r>
              <a:rPr lang="pt-BR" dirty="0" err="1" smtClean="0"/>
              <a:t>edad</a:t>
            </a:r>
            <a:endParaRPr lang="pt-BR" dirty="0" smtClean="0"/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Hospital Regional de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Ushuaia</a:t>
            </a:r>
            <a:r>
              <a:rPr lang="pt-BR" dirty="0" smtClean="0"/>
              <a:t>   21 s/d </a:t>
            </a:r>
            <a:r>
              <a:rPr lang="pt-BR" dirty="0" err="1" smtClean="0"/>
              <a:t>edad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D63E6-7F4F-4D60-BEEC-274CEF5D33B4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590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D63E6-7F4F-4D60-BEEC-274CEF5D33B4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65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3460750" y="6273800"/>
            <a:ext cx="1470025" cy="46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/>
              <a:t>Instituto Malbran</a:t>
            </a:r>
          </a:p>
          <a:p>
            <a:pPr algn="ctr">
              <a:defRPr/>
            </a:pPr>
            <a:r>
              <a:rPr lang="es-ES" sz="1200" dirty="0"/>
              <a:t>100 años </a:t>
            </a:r>
            <a:endParaRPr lang="en-US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3460750" y="6273800"/>
            <a:ext cx="1470025" cy="46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/>
              <a:t>Instituto Malbran</a:t>
            </a:r>
          </a:p>
          <a:p>
            <a:pPr algn="ctr">
              <a:defRPr/>
            </a:pPr>
            <a:r>
              <a:rPr lang="es-ES" sz="1200" dirty="0"/>
              <a:t>100 años </a:t>
            </a:r>
            <a:endParaRPr lang="en-US" sz="1200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6E89-16AA-47B5-BA51-23434258C08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6CBB-FAD5-4436-B96F-CD77C8E496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E9F7-EC89-47D1-B755-B5ADEBC1E72F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4530-5BF3-464E-BD5B-F1E9C687EA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CE0E-8013-4E0C-B673-005C08B4F2B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9ECA-FA87-4201-8257-FD61AFD6EB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6EE8-8A3F-45FE-85A9-651751F0080F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03B7-CA5D-4DDE-B323-180D492C82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DBB2-8A25-4ABF-AC89-E864C5EF48D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B2D0-2552-4AA2-8A98-912DC0EBC6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B7A-F986-490A-94FD-8707159009C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44B9-DE27-4ABC-9E4E-F8160AF22B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EAA5-1FCB-4808-A5F1-4F261E4E717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3D4-79F4-4F9E-ACC8-00BBA1E7A9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77C5-6592-4445-8CBE-D31721A1E1F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161-A9A5-4028-B60A-E03019D1EE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9D1E-5DF8-46DE-B654-E0A80A6E80B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A46C-6596-473F-9E5B-3C385EA625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EF9A-69BF-4571-BD00-ED3BD558A2F1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2290-D1FC-480B-9443-88D9155CC6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0B6E-B77D-4B94-92B6-3BC362169C6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F88-575C-4E23-85F6-3F32716C38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41E-13DD-4A10-A0D9-28A75AF17B9E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24E-2118-4EFF-9C73-2CE9F2098F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 userDrawn="1"/>
        </p:nvSpPr>
        <p:spPr>
          <a:xfrm>
            <a:off x="3460750" y="6273800"/>
            <a:ext cx="1470025" cy="46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/>
              <a:t>Instituto Malbran</a:t>
            </a:r>
          </a:p>
          <a:p>
            <a:pPr algn="ctr">
              <a:defRPr/>
            </a:pPr>
            <a:r>
              <a:rPr lang="es-ES" sz="1200" dirty="0"/>
              <a:t>100 años </a:t>
            </a:r>
            <a:endParaRPr lang="en-US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 userDrawn="1"/>
        </p:nvSpPr>
        <p:spPr>
          <a:xfrm>
            <a:off x="3460750" y="6273800"/>
            <a:ext cx="1470025" cy="46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/>
              <a:t>Instituto Malbran</a:t>
            </a:r>
          </a:p>
          <a:p>
            <a:pPr algn="ctr">
              <a:defRPr/>
            </a:pPr>
            <a:r>
              <a:rPr lang="es-ES" sz="1200" dirty="0"/>
              <a:t>100 años </a:t>
            </a:r>
            <a:endParaRPr lang="en-US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742113"/>
            <a:chOff x="0" y="0"/>
            <a:chExt cx="5760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hidden">
            <a:xfrm>
              <a:off x="4784" y="3702"/>
              <a:ext cx="974" cy="108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3971"/>
              <a:ext cx="15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4354" y="3870"/>
              <a:ext cx="1404" cy="377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916"/>
              <a:ext cx="5030" cy="2175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642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3646" y="2801"/>
                <a:ext cx="2112" cy="701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16388" name="Group 55"/>
          <p:cNvGrpSpPr>
            <a:grpSpLocks/>
          </p:cNvGrpSpPr>
          <p:nvPr/>
        </p:nvGrpSpPr>
        <p:grpSpPr bwMode="auto">
          <a:xfrm>
            <a:off x="133350" y="6210300"/>
            <a:ext cx="2843213" cy="646113"/>
            <a:chOff x="0" y="3878"/>
            <a:chExt cx="1841" cy="488"/>
          </a:xfrm>
        </p:grpSpPr>
        <p:pic>
          <p:nvPicPr>
            <p:cNvPr id="16393" name="Picture 56" descr="oblea malbran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3878"/>
              <a:ext cx="3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3" name="Text Box 57"/>
            <p:cNvSpPr txBox="1">
              <a:spLocks noChangeArrowheads="1"/>
            </p:cNvSpPr>
            <p:nvPr userDrawn="1"/>
          </p:nvSpPr>
          <p:spPr bwMode="auto">
            <a:xfrm>
              <a:off x="345" y="3878"/>
              <a:ext cx="14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dirty="0"/>
                <a:t>Servicio Hepatitis y Gastroenteritis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MX" sz="900" dirty="0"/>
                <a:t>Laboratorio Nacional de Referencia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MX" sz="900" dirty="0"/>
                <a:t>INEI-ANLIS C.G. MALBRAN</a:t>
              </a:r>
              <a:endParaRPr lang="es-ES" sz="900" dirty="0"/>
            </a:p>
          </p:txBody>
        </p:sp>
      </p:grpSp>
      <p:grpSp>
        <p:nvGrpSpPr>
          <p:cNvPr id="16389" name="49 Grupo"/>
          <p:cNvGrpSpPr>
            <a:grpSpLocks/>
          </p:cNvGrpSpPr>
          <p:nvPr/>
        </p:nvGrpSpPr>
        <p:grpSpPr bwMode="auto">
          <a:xfrm>
            <a:off x="6948488" y="6308721"/>
            <a:ext cx="1976437" cy="461667"/>
            <a:chOff x="6339944" y="5085178"/>
            <a:chExt cx="1976474" cy="512261"/>
          </a:xfrm>
        </p:grpSpPr>
        <p:sp>
          <p:nvSpPr>
            <p:cNvPr id="14408" name="Text Box 72"/>
            <p:cNvSpPr txBox="1">
              <a:spLocks noChangeArrowheads="1"/>
            </p:cNvSpPr>
            <p:nvPr userDrawn="1"/>
          </p:nvSpPr>
          <p:spPr bwMode="auto">
            <a:xfrm>
              <a:off x="6371695" y="5085180"/>
              <a:ext cx="1944723" cy="512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Font typeface="Arial" pitchFamily="34" charset="0"/>
                <a:buNone/>
                <a:defRPr/>
              </a:pPr>
              <a:r>
                <a:rPr lang="es-E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26º RAUC </a:t>
              </a:r>
              <a:endPara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Font typeface="Arial" pitchFamily="34" charset="0"/>
                <a:buNone/>
                <a:defRPr/>
              </a:pP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Noviembre 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</a:t>
              </a:r>
              <a:r>
                <a:rPr lang="es-E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</a:t>
              </a:r>
              <a:endPara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Rectangle 73"/>
            <p:cNvSpPr>
              <a:spLocks noChangeArrowheads="1"/>
            </p:cNvSpPr>
            <p:nvPr userDrawn="1"/>
          </p:nvSpPr>
          <p:spPr bwMode="auto">
            <a:xfrm>
              <a:off x="6339944" y="5085178"/>
              <a:ext cx="1976474" cy="4808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8" name="47 CuadroTexto"/>
          <p:cNvSpPr txBox="1"/>
          <p:nvPr/>
        </p:nvSpPr>
        <p:spPr>
          <a:xfrm>
            <a:off x="3635375" y="6308725"/>
            <a:ext cx="2016125" cy="46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Malbrán</a:t>
            </a:r>
          </a:p>
          <a:p>
            <a:pPr algn="ctr">
              <a:defRPr/>
            </a:pPr>
            <a:r>
              <a:rPr lang="es-E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1916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- 100 años - </a:t>
            </a:r>
            <a:r>
              <a:rPr lang="es-E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89" r:id="rId8"/>
    <p:sldLayoutId id="2147484090" r:id="rId9"/>
    <p:sldLayoutId id="2147484091" r:id="rId10"/>
    <p:sldLayoutId id="2147484092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38E141-1D7F-49D3-9FF6-10BA7FFAB56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E406EA-28B5-4966-ABFF-B8F88AD2E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hyperlink" Target="http://www.hepatitisviral.com.ar/" TargetMode="Externa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Rectángulo"/>
          <p:cNvSpPr>
            <a:spLocks noChangeArrowheads="1"/>
          </p:cNvSpPr>
          <p:nvPr/>
        </p:nvSpPr>
        <p:spPr bwMode="auto">
          <a:xfrm>
            <a:off x="5148263" y="692150"/>
            <a:ext cx="3600450" cy="360363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88640"/>
            <a:ext cx="9144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Hepatitis C</a:t>
            </a:r>
            <a:endParaRPr lang="es-E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s-E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3ra Campaña Nacional de Concientización, Información, Difusión y Testeo </a:t>
            </a:r>
            <a:r>
              <a:rPr lang="es-E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 </a:t>
            </a:r>
            <a:r>
              <a:rPr lang="es-E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ARGENTINA.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04248" y="5229200"/>
            <a:ext cx="2154237" cy="522287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Enrique Gonzalez</a:t>
            </a:r>
          </a:p>
          <a:p>
            <a:pPr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jegonzalez@anlis.gov.ar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2050"/>
            <a:ext cx="4176463" cy="49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220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3213100"/>
            <a:ext cx="21240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3965575" y="3357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427538" y="32845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4427538" y="26368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4356100" y="26368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4356100" y="25654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211638" y="20605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4067175" y="20605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4067175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4932363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4427538" y="12684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auto">
          <a:xfrm>
            <a:off x="3635375" y="19891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>
            <a:off x="3492500" y="11969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3492500" y="8366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3492500" y="62071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3059113" y="22050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3203575" y="335756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3419475" y="4221163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115888"/>
            <a:ext cx="29876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Unidades Centinela (UC)</a:t>
            </a:r>
          </a:p>
          <a:p>
            <a:pPr>
              <a:defRPr/>
            </a:pPr>
            <a:r>
              <a:rPr lang="es-AR" sz="18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para HEPATITIS VIRALES</a:t>
            </a:r>
          </a:p>
          <a:p>
            <a:pPr>
              <a:defRPr/>
            </a:pPr>
            <a:r>
              <a:rPr lang="es-AR" sz="18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 densidad poblacional</a:t>
            </a:r>
          </a:p>
          <a:p>
            <a:pPr>
              <a:defRPr/>
            </a:pPr>
            <a:endParaRPr lang="es-AR" sz="24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AR" sz="24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AR" sz="24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ES" sz="18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3563938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3348038" y="22764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3635375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4500563" y="13414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50825" y="5445125"/>
            <a:ext cx="2046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sz="1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punto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100 </a:t>
            </a:r>
            <a:r>
              <a:rPr lang="en-US" sz="1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</a:t>
            </a:r>
            <a: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km</a:t>
            </a:r>
            <a:r>
              <a:rPr lang="en-US" sz="12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s-ES" sz="12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2987675" y="1989138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0" name="Oval 29"/>
          <p:cNvSpPr>
            <a:spLocks noChangeArrowheads="1"/>
          </p:cNvSpPr>
          <p:nvPr/>
        </p:nvSpPr>
        <p:spPr bwMode="auto">
          <a:xfrm>
            <a:off x="4643438" y="9810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1" name="Oval 30"/>
          <p:cNvSpPr>
            <a:spLocks noChangeArrowheads="1"/>
          </p:cNvSpPr>
          <p:nvPr/>
        </p:nvSpPr>
        <p:spPr bwMode="auto">
          <a:xfrm>
            <a:off x="3779838" y="24923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2" name="Oval 31"/>
          <p:cNvSpPr>
            <a:spLocks noChangeArrowheads="1"/>
          </p:cNvSpPr>
          <p:nvPr/>
        </p:nvSpPr>
        <p:spPr bwMode="auto">
          <a:xfrm>
            <a:off x="4067175" y="23495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3" name="Oval 32"/>
          <p:cNvSpPr>
            <a:spLocks noChangeArrowheads="1"/>
          </p:cNvSpPr>
          <p:nvPr/>
        </p:nvSpPr>
        <p:spPr bwMode="auto">
          <a:xfrm>
            <a:off x="4500563" y="2565400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4" name="Oval 33"/>
          <p:cNvSpPr>
            <a:spLocks noChangeArrowheads="1"/>
          </p:cNvSpPr>
          <p:nvPr/>
        </p:nvSpPr>
        <p:spPr bwMode="auto">
          <a:xfrm>
            <a:off x="4427538" y="2492375"/>
            <a:ext cx="123825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79905" name="Text Box 28"/>
          <p:cNvSpPr txBox="1">
            <a:spLocks noChangeArrowheads="1"/>
          </p:cNvSpPr>
          <p:nvPr/>
        </p:nvSpPr>
        <p:spPr bwMode="auto">
          <a:xfrm>
            <a:off x="5092700" y="1577975"/>
            <a:ext cx="4051300" cy="3298825"/>
          </a:xfrm>
          <a:prstGeom prst="rect">
            <a:avLst/>
          </a:prstGeom>
          <a:solidFill>
            <a:srgbClr val="33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b="1"/>
              <a:t>* Protocolo de trabajo común</a:t>
            </a:r>
          </a:p>
          <a:p>
            <a:pPr algn="l"/>
            <a:r>
              <a:rPr lang="es-ES" b="1"/>
              <a:t>       -Guías de consenso</a:t>
            </a:r>
          </a:p>
          <a:p>
            <a:pPr algn="l"/>
            <a:r>
              <a:rPr lang="es-ES" b="1"/>
              <a:t>       -</a:t>
            </a:r>
            <a:r>
              <a:rPr lang="es-ES" b="1" u="sng"/>
              <a:t>Software específico</a:t>
            </a:r>
            <a:r>
              <a:rPr lang="es-ES" b="1"/>
              <a:t> (web)</a:t>
            </a:r>
          </a:p>
          <a:p>
            <a:pPr algn="l"/>
            <a:endParaRPr lang="es-ES" b="1"/>
          </a:p>
          <a:p>
            <a:pPr algn="l"/>
            <a:r>
              <a:rPr lang="es-ES" b="1"/>
              <a:t>*Control de Calidad Externo</a:t>
            </a:r>
          </a:p>
          <a:p>
            <a:r>
              <a:rPr lang="es-ES" b="1"/>
              <a:t> en Serología de HBV y HCV</a:t>
            </a:r>
          </a:p>
          <a:p>
            <a:pPr algn="l"/>
            <a:r>
              <a:rPr lang="es-ES" b="1"/>
              <a:t>    -</a:t>
            </a:r>
            <a:r>
              <a:rPr lang="es-ES" b="1" u="sng"/>
              <a:t>Panel semestral</a:t>
            </a:r>
            <a:r>
              <a:rPr lang="es-ES" u="sng"/>
              <a:t> </a:t>
            </a:r>
            <a:r>
              <a:rPr lang="es-ES" b="1" u="sng"/>
              <a:t>desde Oct 2006</a:t>
            </a:r>
            <a:r>
              <a:rPr lang="es-ES" b="1"/>
              <a:t>.</a:t>
            </a:r>
          </a:p>
          <a:p>
            <a:pPr algn="l"/>
            <a:endParaRPr lang="es-ES" b="1"/>
          </a:p>
          <a:p>
            <a:pPr algn="l"/>
            <a:r>
              <a:rPr lang="es-ES" b="1"/>
              <a:t>* Comunicación Fluida</a:t>
            </a:r>
          </a:p>
          <a:p>
            <a:pPr algn="l"/>
            <a:r>
              <a:rPr lang="es-ES" b="1"/>
              <a:t>     -Boletín electrónico mensual</a:t>
            </a:r>
          </a:p>
          <a:p>
            <a:pPr algn="l"/>
            <a:r>
              <a:rPr lang="es-ES" b="1"/>
              <a:t>       “El Mangrullo” desde Feb 2004. </a:t>
            </a:r>
          </a:p>
          <a:p>
            <a:pPr algn="l"/>
            <a:r>
              <a:rPr lang="es-ES" b="1"/>
              <a:t>     -Reuniones Anuales n:25       </a:t>
            </a:r>
          </a:p>
          <a:p>
            <a:pPr algn="l"/>
            <a:r>
              <a:rPr lang="es-ES" b="1"/>
              <a:t>         </a:t>
            </a:r>
            <a:r>
              <a:rPr lang="es-ES" b="1" u="sng"/>
              <a:t>ininterrumpidas desde 1992</a:t>
            </a:r>
          </a:p>
        </p:txBody>
      </p:sp>
      <p:sp>
        <p:nvSpPr>
          <p:cNvPr id="79906" name="Oval 36"/>
          <p:cNvSpPr>
            <a:spLocks noChangeArrowheads="1"/>
          </p:cNvSpPr>
          <p:nvPr/>
        </p:nvSpPr>
        <p:spPr bwMode="auto">
          <a:xfrm>
            <a:off x="5580063" y="188913"/>
            <a:ext cx="2843212" cy="1368425"/>
          </a:xfrm>
          <a:prstGeom prst="ellipse">
            <a:avLst/>
          </a:prstGeom>
          <a:noFill/>
          <a:ln w="57150">
            <a:solidFill>
              <a:srgbClr val="D8190A"/>
            </a:solidFill>
            <a:round/>
            <a:headEnd/>
            <a:tailEnd/>
          </a:ln>
          <a:effectLst>
            <a:prstShdw prst="shdw17" dist="17961" dir="2700000">
              <a:srgbClr val="820F06"/>
            </a:prstShdw>
          </a:effec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5795963" y="549275"/>
            <a:ext cx="2566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 UC en 18 Provincias </a:t>
            </a:r>
          </a:p>
          <a:p>
            <a:pPr>
              <a:defRPr/>
            </a:pPr>
            <a:r>
              <a:rPr lang="es-AR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25 ciudades</a:t>
            </a:r>
            <a:endParaRPr lang="es-ES_tradnl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933"/>
            <a:ext cx="6912767" cy="60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453"/>
            <a:ext cx="7344816" cy="620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110513" y="3553592"/>
            <a:ext cx="198689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92280" y="6088777"/>
            <a:ext cx="216024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981"/>
            <a:ext cx="7128792" cy="59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2925"/>
            <a:ext cx="4968552" cy="58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852"/>
            <a:ext cx="5832648" cy="59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4817" cy="62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769" cy="614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89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644900"/>
            <a:ext cx="2411413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Acceso a Saneamiento</a:t>
            </a:r>
          </a:p>
          <a:p>
            <a:pPr algn="ctr">
              <a:defRPr/>
            </a:pP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(% de  </a:t>
            </a:r>
            <a:r>
              <a:rPr kumimoji="1" lang="es-ES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pobl</a:t>
            </a: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2010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2232025" cy="35734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27313" y="3644900"/>
            <a:ext cx="2160587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Acceso a agua potable</a:t>
            </a:r>
          </a:p>
          <a:p>
            <a:pPr algn="ctr">
              <a:defRPr/>
            </a:pP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(% de </a:t>
            </a:r>
            <a:r>
              <a:rPr kumimoji="1" lang="es-ES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pobl</a:t>
            </a: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2010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42926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Serv</a:t>
            </a:r>
            <a:r>
              <a:rPr lang="es-E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Cloacas  48.3 %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Agua de red  81.7 %       14.7 </a:t>
            </a: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hab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/km2  (14 450.8  –  0.1)</a:t>
            </a:r>
          </a:p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Sup. : 2 736 690 km</a:t>
            </a:r>
            <a:r>
              <a:rPr lang="en-US" sz="1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Población : 40 117 096 (mayoría urbana)        51.3% FEM</a:t>
            </a:r>
          </a:p>
          <a:p>
            <a:pPr algn="ctr"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Cohorte de nacimiento (2010) :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756 176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Cobertura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Salud  63.9%</a:t>
            </a:r>
          </a:p>
        </p:txBody>
      </p:sp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5766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03800" y="3571875"/>
            <a:ext cx="4032250" cy="692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ctr">
              <a:lnSpc>
                <a:spcPct val="75000"/>
              </a:lnSpc>
              <a:defRPr/>
            </a:pPr>
            <a:r>
              <a:rPr 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densidad  poblacional 2010</a:t>
            </a:r>
          </a:p>
          <a:p>
            <a:pPr algn="ctr">
              <a:lnSpc>
                <a:spcPct val="75000"/>
              </a:lnSpc>
              <a:defRPr/>
            </a:pPr>
            <a:endParaRPr lang="es-E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03800" y="3213100"/>
            <a:ext cx="237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sz="1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punto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100 </a:t>
            </a:r>
            <a:r>
              <a:rPr lang="en-US" sz="1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</a:t>
            </a:r>
            <a:r>
              <a:rPr lang="en-US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km</a:t>
            </a:r>
            <a:r>
              <a:rPr lang="en-US" sz="1400" b="1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s-ES" sz="1400" b="1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91238" y="5876925"/>
            <a:ext cx="30527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 : INDEC Censo poblacional 2010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55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600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1" y="260648"/>
            <a:ext cx="9133699" cy="53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7" y="332656"/>
            <a:ext cx="880983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0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4618"/>
            <a:ext cx="8352928" cy="60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60648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3ra Campaña Hepatitis C en todo el país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1ra quincena de Septiembre 2017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 Objetivo :</a:t>
            </a:r>
          </a:p>
          <a:p>
            <a:endParaRPr lang="es-E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en la 1er semana mas de 300 coberturas  periodísticas . 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2do Objetivo :</a:t>
            </a:r>
          </a:p>
          <a:p>
            <a:endParaRPr lang="es-E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*44 hospitales  x 300 pruebas  =  13 200  pruebas distribuidas</a:t>
            </a:r>
          </a:p>
          <a:p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*Devolución de Bases de Datos (BD) de cada Hospital participante </a:t>
            </a:r>
          </a:p>
          <a:p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jueves </a:t>
            </a:r>
            <a:r>
              <a:rPr lang="es-E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12/10/2017      22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 recibidas  </a:t>
            </a:r>
            <a:r>
              <a:rPr lang="es-E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50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</a:p>
          <a:p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10-15 % de los Hospitales participantes superaron el numero de 300 individuos controlados x PR utilizando ELISA.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33265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Bases de Datos de la Campaña Recibidas al 9/11/2017:      40/44</a:t>
            </a:r>
          </a:p>
          <a:p>
            <a:endParaRPr lang="es-ES" b="1" dirty="0"/>
          </a:p>
          <a:p>
            <a:r>
              <a:rPr lang="es-ES" b="1" dirty="0" smtClean="0"/>
              <a:t>Total de Test Realizados: 11000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854646"/>
              </p:ext>
            </p:extLst>
          </p:nvPr>
        </p:nvGraphicFramePr>
        <p:xfrm>
          <a:off x="1331640" y="2060847"/>
          <a:ext cx="6408712" cy="317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1439"/>
                <a:gridCol w="2197273"/>
              </a:tblGrid>
              <a:tr h="979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 err="1">
                          <a:effectLst/>
                        </a:rPr>
                        <a:t>Nro</a:t>
                      </a:r>
                      <a:r>
                        <a:rPr lang="es-ES" sz="2400" u="none" strike="noStrike" dirty="0">
                          <a:effectLst/>
                        </a:rPr>
                        <a:t> de Registros en la base de datos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Nro de Hospitales 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82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300 casos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11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82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257-299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24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82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150-237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82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>
                          <a:effectLst/>
                        </a:rPr>
                        <a:t>25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82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total </a:t>
                      </a:r>
                      <a:r>
                        <a:rPr lang="es-ES" sz="2400" u="none" strike="noStrike" dirty="0" smtClean="0">
                          <a:effectLst/>
                        </a:rPr>
                        <a:t>Hospitales que informaron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40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22216"/>
              </p:ext>
            </p:extLst>
          </p:nvPr>
        </p:nvGraphicFramePr>
        <p:xfrm>
          <a:off x="0" y="188640"/>
          <a:ext cx="4400004" cy="3424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2599"/>
                <a:gridCol w="537405"/>
              </a:tblGrid>
              <a:tr h="2853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Participantes Campaña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Perrando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Padilla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San Martín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Hospital Regional de Ushuaia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Madariaga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Cullen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San A. de Padua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del Milagro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Policlinico</a:t>
                      </a:r>
                      <a:r>
                        <a:rPr lang="es-ES" sz="1600" u="none" strike="noStrike" dirty="0">
                          <a:effectLst/>
                        </a:rPr>
                        <a:t>  Regional San Luis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Durand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536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CEMAR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300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7038478"/>
              </p:ext>
            </p:extLst>
          </p:nvPr>
        </p:nvGraphicFramePr>
        <p:xfrm>
          <a:off x="4716016" y="332656"/>
          <a:ext cx="3960440" cy="633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6722"/>
                <a:gridCol w="48371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de Niños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299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San Roque - </a:t>
                      </a:r>
                      <a:r>
                        <a:rPr lang="es-ES" sz="1600" u="none" strike="noStrike" dirty="0" err="1">
                          <a:effectLst/>
                        </a:rPr>
                        <a:t>Gonnet</a:t>
                      </a:r>
                      <a:r>
                        <a:rPr lang="es-ES" sz="1600" u="none" strike="noStrike" dirty="0">
                          <a:effectLst/>
                        </a:rPr>
                        <a:t>/</a:t>
                      </a:r>
                      <a:r>
                        <a:rPr lang="es-ES" sz="1600" u="none" strike="noStrike" dirty="0" err="1">
                          <a:effectLst/>
                        </a:rPr>
                        <a:t>Inst</a:t>
                      </a:r>
                      <a:r>
                        <a:rPr lang="es-ES" sz="1600" u="none" strike="noStrike" dirty="0">
                          <a:effectLst/>
                        </a:rPr>
                        <a:t> Biológico de la Plata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Alende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Penna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de Clínicas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Rossi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Sor Ma </a:t>
                      </a:r>
                      <a:r>
                        <a:rPr lang="es-ES" sz="1600" u="none" strike="noStrike" dirty="0" err="1">
                          <a:effectLst/>
                        </a:rPr>
                        <a:t>Ludovica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HMC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Htal. Lucio Molas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297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 Castro Rendón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297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 Centenario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296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R Mejía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 Reg Comodoro Rivadavia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San Roque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 Reg Río Gallegos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San Roque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Perón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292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Htal. Reg Dr. R Carrillo/Epid Ministerio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291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Htal San Martin  La Plata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289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Garrahan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289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Argerich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262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Ped</a:t>
                      </a:r>
                      <a:r>
                        <a:rPr lang="es-ES" sz="1600" u="none" strike="noStrike" dirty="0">
                          <a:effectLst/>
                        </a:rPr>
                        <a:t> JP II/</a:t>
                      </a:r>
                      <a:r>
                        <a:rPr lang="es-ES" sz="1600" u="none" strike="noStrike" dirty="0" err="1">
                          <a:effectLst/>
                        </a:rPr>
                        <a:t>Lab</a:t>
                      </a:r>
                      <a:r>
                        <a:rPr lang="es-ES" sz="1600" u="none" strike="noStrike" dirty="0">
                          <a:effectLst/>
                        </a:rPr>
                        <a:t> central/</a:t>
                      </a:r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JR Vidal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261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Central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Gutierrez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257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1786589"/>
              </p:ext>
            </p:extLst>
          </p:nvPr>
        </p:nvGraphicFramePr>
        <p:xfrm>
          <a:off x="323528" y="4653136"/>
          <a:ext cx="33274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000"/>
                <a:gridCol w="4064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Reg</a:t>
                      </a:r>
                      <a:r>
                        <a:rPr lang="es-ES" sz="1600" u="none" strike="noStrike" dirty="0">
                          <a:effectLst/>
                        </a:rPr>
                        <a:t> Bariloche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237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San Juan Bautista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173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Udaondo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164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Zonal </a:t>
                      </a:r>
                      <a:r>
                        <a:rPr lang="es-ES" sz="1600" u="none" strike="noStrike" dirty="0" err="1">
                          <a:effectLst/>
                        </a:rPr>
                        <a:t>Esquel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150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Htal</a:t>
                      </a:r>
                      <a:r>
                        <a:rPr lang="es-ES" sz="1600" u="none" strike="noStrike" dirty="0">
                          <a:effectLst/>
                        </a:rPr>
                        <a:t> Margara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8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Distribución etaria participantes de la campaña</a:t>
            </a:r>
            <a:endParaRPr lang="es-E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0990"/>
            <a:ext cx="9829800" cy="706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4290" y="5605633"/>
            <a:ext cx="829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71 casos en menores de 18 años (en 22 </a:t>
            </a:r>
            <a:r>
              <a:rPr lang="es-ES" dirty="0" err="1" smtClean="0"/>
              <a:t>Hosp</a:t>
            </a:r>
            <a:r>
              <a:rPr lang="es-ES" dirty="0" smtClean="0"/>
              <a:t>/40)</a:t>
            </a:r>
          </a:p>
          <a:p>
            <a:r>
              <a:rPr lang="es-ES" dirty="0" smtClean="0"/>
              <a:t>81 casos sin registro de edad (en 21 </a:t>
            </a:r>
            <a:r>
              <a:rPr lang="es-ES" dirty="0" err="1" smtClean="0"/>
              <a:t>Hosp</a:t>
            </a:r>
            <a:r>
              <a:rPr lang="es-ES" dirty="0" smtClean="0"/>
              <a:t>. 47 casos en 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66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5 Rectángulo"/>
          <p:cNvSpPr>
            <a:spLocks noChangeArrowheads="1"/>
          </p:cNvSpPr>
          <p:nvPr/>
        </p:nvSpPr>
        <p:spPr bwMode="auto">
          <a:xfrm>
            <a:off x="611188" y="5157788"/>
            <a:ext cx="7848600" cy="574675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72707" name="Picture 2" descr="monum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3138"/>
          </a:xfrm>
          <a:solidFill>
            <a:srgbClr val="2AABEC"/>
          </a:solidFill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s-E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s-E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Hepatitis C :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epidemia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silenciosa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…</a:t>
            </a:r>
            <a:r>
              <a:rPr lang="es-E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s-E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2709" name="4 CuadroTexto"/>
          <p:cNvSpPr txBox="1">
            <a:spLocks noChangeArrowheads="1"/>
          </p:cNvSpPr>
          <p:nvPr/>
        </p:nvSpPr>
        <p:spPr bwMode="auto">
          <a:xfrm rot="-653762">
            <a:off x="292100" y="2941638"/>
            <a:ext cx="8407400" cy="4238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/>
              <a:t>GRAAAAACIAS POR OTRAAA ALEGRIIIIAAA </a:t>
            </a:r>
            <a:r>
              <a:rPr lang="es-ES"/>
              <a:t>!!!!! </a:t>
            </a:r>
            <a:r>
              <a:rPr lang="es-ES" sz="2400"/>
              <a:t>… (36)</a:t>
            </a:r>
            <a:endParaRPr lang="en-US" sz="240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221163"/>
            <a:ext cx="45720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50 000 espectadores …</a:t>
            </a:r>
          </a:p>
          <a:p>
            <a:pPr algn="l">
              <a:buFont typeface="Arial" charset="0"/>
              <a:buNone/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&gt; 500 infectados con HCV.</a:t>
            </a:r>
          </a:p>
          <a:p>
            <a:pPr algn="l">
              <a:buFont typeface="Arial" charset="0"/>
              <a:buNone/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50% no lo sabe …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3784"/>
            <a:ext cx="97345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1166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Distribución etaria por Hospital Participantes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588224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252632" y="1597442"/>
            <a:ext cx="2877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Máxima Edad Media</a:t>
            </a:r>
          </a:p>
          <a:p>
            <a:pPr algn="ctr"/>
            <a:r>
              <a:rPr lang="es-ES" dirty="0" smtClean="0"/>
              <a:t> </a:t>
            </a:r>
            <a:r>
              <a:rPr lang="es-ES" dirty="0" err="1" smtClean="0"/>
              <a:t>Htal</a:t>
            </a:r>
            <a:r>
              <a:rPr lang="es-ES" dirty="0" smtClean="0"/>
              <a:t> de Clínicas: 55 años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Mínima Edad Media</a:t>
            </a:r>
          </a:p>
          <a:p>
            <a:pPr algn="ctr"/>
            <a:r>
              <a:rPr lang="es-ES" dirty="0" err="1" smtClean="0"/>
              <a:t>Htal</a:t>
            </a:r>
            <a:r>
              <a:rPr lang="es-ES" dirty="0" smtClean="0"/>
              <a:t> Reg. Bariloche : 32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66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2744098493"/>
              </p:ext>
            </p:extLst>
          </p:nvPr>
        </p:nvGraphicFramePr>
        <p:xfrm>
          <a:off x="539552" y="1052736"/>
          <a:ext cx="715245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Participantes en la campaña: Distribución por sexo.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5035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936846102"/>
              </p:ext>
            </p:extLst>
          </p:nvPr>
        </p:nvGraphicFramePr>
        <p:xfrm>
          <a:off x="203065" y="548680"/>
          <a:ext cx="89398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1560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Distribución por sexo según Hospital Participante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8823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663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Participantes en la campaña: Distribución por </a:t>
            </a:r>
            <a:r>
              <a:rPr lang="es-ES" b="1" dirty="0" smtClean="0"/>
              <a:t> factores de riesgo</a:t>
            </a:r>
            <a:endParaRPr lang="es-E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24744"/>
            <a:ext cx="8136904" cy="52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40770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60%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843808" y="494116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27%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3928" y="507966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23%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32040" y="535666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12%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12160" y="50561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2%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05611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&lt;1%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7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332656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Bases de Datos de la Campaña Recibidas al 9/11/2017: 40/44</a:t>
            </a:r>
          </a:p>
          <a:p>
            <a:endParaRPr lang="es-ES" sz="2000" b="1" dirty="0"/>
          </a:p>
          <a:p>
            <a:r>
              <a:rPr lang="es-ES" sz="2000" b="1" dirty="0" smtClean="0"/>
              <a:t>Total de Test Realizados: 11000</a:t>
            </a:r>
          </a:p>
          <a:p>
            <a:endParaRPr lang="es-ES" sz="2000" b="1" dirty="0"/>
          </a:p>
          <a:p>
            <a:r>
              <a:rPr lang="es-ES" sz="2000" b="1" dirty="0" smtClean="0"/>
              <a:t>Resultados Globales: </a:t>
            </a:r>
          </a:p>
          <a:p>
            <a:endParaRPr lang="es-ES" sz="2000" b="1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152618"/>
              </p:ext>
            </p:extLst>
          </p:nvPr>
        </p:nvGraphicFramePr>
        <p:xfrm>
          <a:off x="1979712" y="2342525"/>
          <a:ext cx="3849588" cy="2282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522"/>
                <a:gridCol w="1281578"/>
                <a:gridCol w="1184488"/>
              </a:tblGrid>
              <a:tr h="3545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err="1">
                          <a:effectLst/>
                        </a:rPr>
                        <a:t>antiHCV</a:t>
                      </a:r>
                      <a:r>
                        <a:rPr lang="es-ES" sz="2000" u="none" strike="noStrike" dirty="0">
                          <a:effectLst/>
                        </a:rPr>
                        <a:t> </a:t>
                      </a:r>
                      <a:r>
                        <a:rPr lang="es-ES" sz="2000" u="none" strike="noStrike" dirty="0" err="1">
                          <a:effectLst/>
                        </a:rPr>
                        <a:t>IgG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n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%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s/d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0,15%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Negativo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10905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99,14%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POSITIVO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79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0,72%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5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Total general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11000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100,00%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164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441933"/>
              </p:ext>
            </p:extLst>
          </p:nvPr>
        </p:nvGraphicFramePr>
        <p:xfrm>
          <a:off x="1115616" y="476672"/>
          <a:ext cx="6840760" cy="5760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774"/>
                <a:gridCol w="1921562"/>
                <a:gridCol w="1998424"/>
              </a:tblGrid>
              <a:tr h="1849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Participantes Campaña</a:t>
                      </a:r>
                      <a:endParaRPr lang="es-ES" sz="12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CIUDAD</a:t>
                      </a:r>
                      <a:endParaRPr lang="es-ES" sz="12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POSITIVO</a:t>
                      </a:r>
                      <a:endParaRPr lang="es-ES" sz="12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Argerich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San Roque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Cordoba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Durand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Dr. R Carrillo/</a:t>
                      </a:r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Epid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Ministerio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Santiago del Estero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Merlo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Merlo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Centenario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Rosario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CEMAR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Rosario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Penna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Bahia Blanca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Reg Comodoro Rivadavia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Comodoro Rivadavia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Zonal </a:t>
                      </a:r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Esquel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Esquel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R Mejía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San Martin  La Plata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Plata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San Juan Bautista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SF del V d Catamarca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Padilla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 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Tucumán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Central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Mendoza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Sor Ma Ludovica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Plata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de Clínicas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Rossi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Plata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San A. de Padua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Rio Cuarto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Reg Río Gallegos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Rio Gallegos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Castro Rendón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Neuquén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del Milagro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Salta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HMC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Reg Bariloche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Bariloche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Alende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 del Plata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990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Gutierrez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Venado Tuerto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849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Htal San Roque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Gonnet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23528" y="1166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Hospital de Origen de los </a:t>
            </a:r>
            <a:r>
              <a:rPr lang="es-ES" b="1" dirty="0" err="1" smtClean="0"/>
              <a:t>antiHCV</a:t>
            </a:r>
            <a:r>
              <a:rPr lang="es-ES" b="1" dirty="0" smtClean="0"/>
              <a:t> Positivos Detectados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6187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4218"/>
            <a:ext cx="97345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844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Distribución por sexo según resultado </a:t>
            </a:r>
            <a:r>
              <a:rPr lang="es-ES" b="1" dirty="0" err="1" smtClean="0"/>
              <a:t>antiHCV</a:t>
            </a:r>
            <a:endParaRPr lang="es-ES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659297"/>
              </p:ext>
            </p:extLst>
          </p:nvPr>
        </p:nvGraphicFramePr>
        <p:xfrm>
          <a:off x="4211959" y="3212978"/>
          <a:ext cx="4752522" cy="3142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58"/>
                <a:gridCol w="528058"/>
                <a:gridCol w="528058"/>
                <a:gridCol w="528058"/>
                <a:gridCol w="528058"/>
                <a:gridCol w="528058"/>
                <a:gridCol w="528058"/>
                <a:gridCol w="528058"/>
                <a:gridCol w="528058"/>
              </a:tblGrid>
              <a:tr h="310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err="1">
                          <a:effectLst/>
                        </a:rPr>
                        <a:t>antiHCV</a:t>
                      </a:r>
                      <a:r>
                        <a:rPr lang="es-ES" sz="1600" u="none" strike="noStrike" dirty="0">
                          <a:effectLst/>
                        </a:rPr>
                        <a:t> </a:t>
                      </a:r>
                      <a:r>
                        <a:rPr lang="es-ES" sz="1600" u="none" strike="noStrike" dirty="0" err="1">
                          <a:effectLst/>
                        </a:rPr>
                        <a:t>IgG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48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Total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Sin Datos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Negativo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POSITIVO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0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%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%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%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882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err="1" smtClean="0">
                          <a:effectLst/>
                        </a:rPr>
                        <a:t>Fem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7468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67%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10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63%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>
                          <a:effectLst/>
                        </a:rPr>
                        <a:t>7421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68%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>
                          <a:effectLst/>
                        </a:rPr>
                        <a:t>37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47%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60882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Mas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3224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29%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25%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3180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29%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40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 smtClean="0">
                          <a:effectLst/>
                        </a:rPr>
                        <a:t>51%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60882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S/D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306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12%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302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1024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T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0</a:t>
                      </a:r>
                      <a:r>
                        <a:rPr lang="es-ES" sz="1600" u="none" strike="noStrike" dirty="0">
                          <a:effectLst/>
                        </a:rPr>
                        <a:t>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 smtClean="0">
                          <a:effectLst/>
                        </a:rPr>
                        <a:t>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,0%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,0%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9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1150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Distribución etaria según resultado </a:t>
            </a:r>
            <a:r>
              <a:rPr lang="es-ES" b="1" dirty="0" err="1" smtClean="0"/>
              <a:t>antiHCV</a:t>
            </a:r>
            <a:r>
              <a:rPr lang="es-ES" b="1" dirty="0" smtClean="0"/>
              <a:t> </a:t>
            </a:r>
            <a:endParaRPr lang="es-ES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978413"/>
              </p:ext>
            </p:extLst>
          </p:nvPr>
        </p:nvGraphicFramePr>
        <p:xfrm>
          <a:off x="5652120" y="1988840"/>
          <a:ext cx="3312368" cy="145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463"/>
                <a:gridCol w="390609"/>
                <a:gridCol w="499980"/>
                <a:gridCol w="703097"/>
                <a:gridCol w="78121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Edad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s/d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Negativo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POSITIVO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Media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45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45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45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51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 err="1">
                          <a:effectLst/>
                        </a:rPr>
                        <a:t>Desvio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Estandar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16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15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16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>
                          <a:effectLst/>
                        </a:rPr>
                        <a:t>15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Percentil 25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31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42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Percentil 75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57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58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57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u="none" strike="noStrike" dirty="0">
                          <a:effectLst/>
                        </a:rPr>
                        <a:t>60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17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596599"/>
              </p:ext>
            </p:extLst>
          </p:nvPr>
        </p:nvGraphicFramePr>
        <p:xfrm>
          <a:off x="251524" y="1052736"/>
          <a:ext cx="8640952" cy="444685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746720"/>
                <a:gridCol w="861779"/>
                <a:gridCol w="861779"/>
                <a:gridCol w="861779"/>
                <a:gridCol w="861779"/>
                <a:gridCol w="861779"/>
                <a:gridCol w="861779"/>
                <a:gridCol w="861779"/>
                <a:gridCol w="861779"/>
              </a:tblGrid>
              <a:tr h="429247">
                <a:tc>
                  <a:txBody>
                    <a:bodyPr/>
                    <a:lstStyle/>
                    <a:p>
                      <a:pPr algn="ctr" fontAlgn="ctr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antiHCV IgG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9247">
                <a:tc>
                  <a:txBody>
                    <a:bodyPr/>
                    <a:lstStyle/>
                    <a:p>
                      <a:pPr algn="ctr" fontAlgn="ctr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Sin Datos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Negativo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POSITIVO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710">
                <a:tc>
                  <a:txBody>
                    <a:bodyPr/>
                    <a:lstStyle/>
                    <a:p>
                      <a:pPr algn="ctr" fontAlgn="ctr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10905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Cirugías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6627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6562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4539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Sin </a:t>
                      </a:r>
                      <a:r>
                        <a:rPr lang="es-E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F </a:t>
                      </a:r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Riesgos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2987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2972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6361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Tatuaj</a:t>
                      </a:r>
                      <a:r>
                        <a:rPr lang="es-E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/</a:t>
                      </a:r>
                      <a:r>
                        <a:rPr lang="es-E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Perfor</a:t>
                      </a:r>
                      <a:endParaRPr lang="es-E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2581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2554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Transfusión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1353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1323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Drogadicción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9766">
                <a:tc>
                  <a:txBody>
                    <a:bodyPr/>
                    <a:lstStyle/>
                    <a:p>
                      <a:pPr algn="l" fontAlgn="t"/>
                      <a:r>
                        <a:rPr lang="es-E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Hemodiálisis</a:t>
                      </a:r>
                      <a:endParaRPr lang="es-E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&lt;1%</a:t>
                      </a:r>
                      <a:endParaRPr lang="es-E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&lt;1%</a:t>
                      </a:r>
                      <a:endParaRPr lang="es-E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5576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Riesgo según resultado </a:t>
            </a:r>
            <a:r>
              <a:rPr lang="es-E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antiHCV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864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Muestras recibidas en el LNR para </a:t>
            </a:r>
            <a:r>
              <a:rPr lang="es-ES" b="1" dirty="0" smtClean="0"/>
              <a:t>Confirmación </a:t>
            </a:r>
            <a:r>
              <a:rPr lang="es-ES" b="1" dirty="0" smtClean="0"/>
              <a:t>diagnóstica, carga viral y genotipo</a:t>
            </a:r>
            <a:endParaRPr lang="es-ES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941853"/>
              </p:ext>
            </p:extLst>
          </p:nvPr>
        </p:nvGraphicFramePr>
        <p:xfrm>
          <a:off x="611560" y="1700808"/>
          <a:ext cx="8136902" cy="3100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7"/>
                <a:gridCol w="2269865"/>
                <a:gridCol w="1457355"/>
                <a:gridCol w="145735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Hospital 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Ciudad 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Provincia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Nro </a:t>
                      </a:r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es-ES" sz="18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Mtras</a:t>
                      </a:r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7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</a:t>
                      </a:r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Penna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Bahia</a:t>
                      </a:r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Blanca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Bs As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</a:t>
                      </a:r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Durand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CABA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CABA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</a:t>
                      </a:r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es-E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Reg</a:t>
                      </a:r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Bariloche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Bariloche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Rio Negro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 San A. de Padua</a:t>
                      </a:r>
                      <a:endParaRPr lang="es-ES" sz="1800" b="1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Rio Cuarto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Cordoba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 Sn Roque/ Lab </a:t>
                      </a:r>
                      <a:r>
                        <a:rPr lang="es-ES" sz="1800" u="none" strike="noStrike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ctral</a:t>
                      </a:r>
                      <a:endParaRPr lang="es-ES" sz="1800" b="1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Córdoba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Cordoba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 Santojanni</a:t>
                      </a:r>
                      <a:endParaRPr lang="es-ES" sz="1800" b="1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CABA</a:t>
                      </a:r>
                      <a:endParaRPr lang="es-ES" sz="1800" b="0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CABA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Htal del Milabro</a:t>
                      </a:r>
                      <a:endParaRPr lang="es-ES" sz="1800" b="1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Salta</a:t>
                      </a:r>
                      <a:endParaRPr lang="es-ES" sz="1800" b="0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Salta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Total</a:t>
                      </a:r>
                      <a:endParaRPr lang="es-ES" sz="1800" b="1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lang="es-ES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27584" y="7647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recibieron 17 muestras.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259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7137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92697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Muestras recibidas en el LNR para </a:t>
            </a:r>
            <a:r>
              <a:rPr lang="es-ES" b="1" dirty="0" smtClean="0"/>
              <a:t>Confirmación </a:t>
            </a:r>
            <a:r>
              <a:rPr lang="es-ES" b="1" dirty="0" smtClean="0"/>
              <a:t>diagnóstica, carga viral y genotipo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recibieron 17 muestras.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242088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Confirmaciones Serológicas: 11, de las cuales 9 fueron positivas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Virales:  De las 9 muestras en las que se confirmó la serología, la Carga Viral fue detectable en 8 y ND en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6  muestras en las que 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realizó la confirmación serológica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 sido hecha en el hospital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origen, la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viral dio detectable en 3</a:t>
            </a:r>
          </a:p>
        </p:txBody>
      </p:sp>
    </p:spTree>
    <p:extLst>
      <p:ext uri="{BB962C8B-B14F-4D97-AF65-F5344CB8AC3E}">
        <p14:creationId xmlns:p14="http://schemas.microsoft.com/office/powerpoint/2010/main" xmlns="" val="12724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48680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Muestras recibidas en el LNR para </a:t>
            </a:r>
            <a:r>
              <a:rPr lang="es-ES" b="1" dirty="0" smtClean="0"/>
              <a:t>Confirmación </a:t>
            </a:r>
            <a:r>
              <a:rPr lang="es-ES" b="1" dirty="0" smtClean="0"/>
              <a:t>diagnóstica, carga viral y genotipo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recibieron 17 muestras.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1594344"/>
              </p:ext>
            </p:extLst>
          </p:nvPr>
        </p:nvGraphicFramePr>
        <p:xfrm>
          <a:off x="1715740" y="2276872"/>
          <a:ext cx="4584452" cy="244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2226"/>
                <a:gridCol w="2292226"/>
              </a:tblGrid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Nro de Muestras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smtClean="0">
                          <a:effectLst/>
                        </a:rPr>
                        <a:t>Genotipo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4*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3a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1b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2a/c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Pendiente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51571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 Tres de las 4 muestras </a:t>
            </a:r>
            <a:r>
              <a:rPr lang="es-ES" sz="1400" dirty="0" err="1" smtClean="0"/>
              <a:t>Gt</a:t>
            </a:r>
            <a:r>
              <a:rPr lang="es-ES" sz="1400" dirty="0" smtClean="0"/>
              <a:t> </a:t>
            </a:r>
            <a:r>
              <a:rPr lang="es-ES" sz="1400" dirty="0" smtClean="0"/>
              <a:t>3a </a:t>
            </a:r>
            <a:r>
              <a:rPr lang="es-ES" sz="1400" dirty="0" smtClean="0"/>
              <a:t>corresponden a </a:t>
            </a:r>
            <a:r>
              <a:rPr lang="es-ES" sz="1400" dirty="0" smtClean="0"/>
              <a:t> </a:t>
            </a:r>
            <a:r>
              <a:rPr lang="es-ES" sz="1400" dirty="0" smtClean="0"/>
              <a:t>miembros de un grupo familiar que concurrió al </a:t>
            </a:r>
            <a:r>
              <a:rPr lang="es-ES" sz="1400" dirty="0" smtClean="0"/>
              <a:t>H</a:t>
            </a:r>
            <a:r>
              <a:rPr lang="es-ES" sz="1400" dirty="0" smtClean="0"/>
              <a:t> </a:t>
            </a:r>
            <a:r>
              <a:rPr lang="es-ES" sz="1400" dirty="0" smtClean="0"/>
              <a:t>Durand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1019724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743200" y="4797425"/>
            <a:ext cx="3629025" cy="431800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905000" y="3573463"/>
            <a:ext cx="5257800" cy="431800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3995738" y="1268413"/>
            <a:ext cx="1008062" cy="1422400"/>
            <a:chOff x="2365" y="754"/>
            <a:chExt cx="742" cy="941"/>
          </a:xfrm>
        </p:grpSpPr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2381" y="754"/>
              <a:ext cx="726" cy="941"/>
            </a:xfrm>
            <a:prstGeom prst="rect">
              <a:avLst/>
            </a:prstGeom>
            <a:solidFill>
              <a:srgbClr val="00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aphicFrame>
          <p:nvGraphicFramePr>
            <p:cNvPr id="15362" name="Object 6"/>
            <p:cNvGraphicFramePr>
              <a:graphicFrameLocks noChangeAspect="1"/>
            </p:cNvGraphicFramePr>
            <p:nvPr/>
          </p:nvGraphicFramePr>
          <p:xfrm>
            <a:off x="2365" y="754"/>
            <a:ext cx="739" cy="941"/>
          </p:xfrm>
          <a:graphic>
            <a:graphicData uri="http://schemas.openxmlformats.org/presentationml/2006/ole">
              <p:oleObj spid="_x0000_s15362" name="Imagen de mapa de bits" r:id="rId3" imgW="800212" imgH="1019048" progId="PBrush">
                <p:embed/>
              </p:oleObj>
            </a:graphicData>
          </a:graphic>
        </p:graphicFrame>
      </p:grp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0" y="2852738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800" dirty="0"/>
              <a:t>SERVICIO  HEPATITIS Y GASTROENTERITIS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1800" dirty="0"/>
              <a:t>DEPARTAMENTO  VIROLOGIA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LABORATORIO NACIONAL DE REFERENCIA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1800" dirty="0"/>
              <a:t>INSTITUTO NACIONAL DE ENFERMEDADES INFECCIOSAS (INEI)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dirty="0"/>
              <a:t>ADMINISTRACION NACIONAL DE LABORATORIOS E INSTITUTOS DE SALUD (ANLIS)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“Dr. Carlos Gregorio Malbrán”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www.anlis.gov.ar/inst/INEI/virolog/hepatitis</a:t>
            </a:r>
            <a:r>
              <a:rPr lang="es-ES" sz="2800" b="1" dirty="0"/>
              <a:t> </a:t>
            </a:r>
          </a:p>
        </p:txBody>
      </p:sp>
      <p:pic>
        <p:nvPicPr>
          <p:cNvPr id="15367" name="Picture 9" descr="DSC00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25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2916238" y="2420938"/>
            <a:ext cx="503237" cy="144462"/>
          </a:xfrm>
          <a:prstGeom prst="rect">
            <a:avLst/>
          </a:prstGeom>
          <a:solidFill>
            <a:srgbClr val="333300"/>
          </a:solidFill>
          <a:ln w="3175" cap="rnd">
            <a:solidFill>
              <a:srgbClr val="33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2268538" y="5661025"/>
            <a:ext cx="50022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s-ES" sz="2000" b="1">
                <a:solidFill>
                  <a:srgbClr val="E82B26"/>
                </a:solidFill>
              </a:rPr>
              <a:t> </a:t>
            </a:r>
            <a:r>
              <a:rPr lang="es-ES" sz="2800" b="1">
                <a:solidFill>
                  <a:srgbClr val="E82B26"/>
                </a:solidFill>
                <a:hlinkClick r:id="rId5"/>
              </a:rPr>
              <a:t>www.hepatitisviral.com.ar</a:t>
            </a:r>
            <a:r>
              <a:rPr lang="es-ES" sz="2000" b="1">
                <a:solidFill>
                  <a:srgbClr val="E82B26"/>
                </a:solidFill>
              </a:rPr>
              <a:t>  </a:t>
            </a:r>
          </a:p>
        </p:txBody>
      </p:sp>
      <p:pic>
        <p:nvPicPr>
          <p:cNvPr id="15370" name="11 Imagen" descr="lnrjun201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313" y="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60350"/>
            <a:ext cx="8709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2 Rectángulo"/>
          <p:cNvSpPr>
            <a:spLocks noChangeArrowheads="1"/>
          </p:cNvSpPr>
          <p:nvPr/>
        </p:nvSpPr>
        <p:spPr bwMode="auto">
          <a:xfrm>
            <a:off x="250825" y="333375"/>
            <a:ext cx="576263" cy="2159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0" name="4 CuadroTexto"/>
          <p:cNvSpPr txBox="1">
            <a:spLocks noChangeArrowheads="1"/>
          </p:cNvSpPr>
          <p:nvPr/>
        </p:nvSpPr>
        <p:spPr bwMode="auto">
          <a:xfrm>
            <a:off x="2627313" y="5732463"/>
            <a:ext cx="5624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GLOBAL HEALTH SECTOR STRATEGY ON VIRAL HEPATITIS, 2016–2021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2 Flecha derecha"/>
          <p:cNvSpPr>
            <a:spLocks noChangeArrowheads="1"/>
          </p:cNvSpPr>
          <p:nvPr/>
        </p:nvSpPr>
        <p:spPr bwMode="auto">
          <a:xfrm rot="5400000">
            <a:off x="2352675" y="968376"/>
            <a:ext cx="936625" cy="673100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4" name="3 Elipse"/>
          <p:cNvSpPr>
            <a:spLocks noChangeArrowheads="1"/>
          </p:cNvSpPr>
          <p:nvPr/>
        </p:nvSpPr>
        <p:spPr bwMode="auto">
          <a:xfrm>
            <a:off x="4211638" y="1268413"/>
            <a:ext cx="936625" cy="37798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5" name="4 Rectángulo"/>
          <p:cNvSpPr>
            <a:spLocks noChangeArrowheads="1"/>
          </p:cNvSpPr>
          <p:nvPr/>
        </p:nvSpPr>
        <p:spPr bwMode="auto">
          <a:xfrm>
            <a:off x="323850" y="188913"/>
            <a:ext cx="576263" cy="338137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949950"/>
            <a:ext cx="3495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88913"/>
            <a:ext cx="915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SEMANAS NACIONALES DE LAS HEPATITIS VIRALES</a:t>
            </a: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0" y="765175"/>
            <a:ext cx="9144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b="1" i="1" dirty="0" smtClean="0">
                <a:cs typeface="Calibri" pitchFamily="34" charset="0"/>
              </a:rPr>
              <a:t>Objetivo: </a:t>
            </a:r>
          </a:p>
          <a:p>
            <a:pPr eaLnBrk="1" hangingPunct="1">
              <a:defRPr/>
            </a:pPr>
            <a:endParaRPr lang="es-ES" sz="1100" dirty="0" smtClean="0">
              <a:cs typeface="Calibri" pitchFamily="34" charset="0"/>
            </a:endParaRPr>
          </a:p>
          <a:p>
            <a:pPr marL="285750" indent="-285750" eaLnBrk="1" hangingPunct="1">
              <a:buClr>
                <a:schemeClr val="tx2"/>
              </a:buClr>
              <a:defRPr/>
            </a:pPr>
            <a:endParaRPr lang="es-ES" sz="2000" dirty="0" smtClean="0">
              <a:cs typeface="Calibri" pitchFamily="34" charset="0"/>
            </a:endParaRPr>
          </a:p>
          <a:p>
            <a:pPr marL="285750" indent="-285750"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Alertar y crear conciencia sobre estas patologías en la población a través de la difusión e información sobres las mismas.</a:t>
            </a:r>
          </a:p>
          <a:p>
            <a:pPr marL="285750" indent="-285750"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5750" indent="-285750" algn="just"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Para ello se invitó a tomar al menos 100 muestras de sangre de individuos que concurran respondiendo al ofrecimiento de análisis gratis para Hepatitis B  &amp;  C</a:t>
            </a:r>
          </a:p>
          <a:p>
            <a:pPr marL="285750" indent="-285750" eaLnBrk="1" hangingPunct="1">
              <a:buClr>
                <a:schemeClr val="tx2"/>
              </a:buClr>
              <a:defRPr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5750" indent="-285750" eaLnBrk="1" hangingPunct="1">
              <a:buClr>
                <a:schemeClr val="tx2"/>
              </a:buClr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  “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Encuesta por demanda espontánea inducida por invitación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” </a:t>
            </a:r>
          </a:p>
          <a:p>
            <a:pPr eaLnBrk="1" hangingPunct="1">
              <a:defRPr/>
            </a:pPr>
            <a:endParaRPr lang="es-ES" sz="2000" dirty="0" smtClean="0">
              <a:cs typeface="Calibri" pitchFamily="34" charset="0"/>
            </a:endParaRPr>
          </a:p>
          <a:p>
            <a:pPr eaLnBrk="1" hangingPunct="1">
              <a:defRPr/>
            </a:pPr>
            <a:endParaRPr lang="es-ES" sz="2000" dirty="0" smtClean="0"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s-ES" sz="2400" dirty="0" smtClean="0">
                <a:cs typeface="Calibri" pitchFamily="34" charset="0"/>
              </a:rPr>
              <a:t>… dirigida a TODA la población con la única restricción de mayoría de edad (18 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" y="18891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2015 - 2016 ¿?                                    2017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850" y="2924175"/>
            <a:ext cx="8437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*Donación de 15 000 pruebas rápidas marca ALERE (</a:t>
            </a:r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SD HCV </a:t>
            </a:r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Bioline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4 CuadroTexto"/>
          <p:cNvSpPr txBox="1">
            <a:spLocks noChangeArrowheads="1"/>
          </p:cNvSpPr>
          <p:nvPr/>
        </p:nvSpPr>
        <p:spPr bwMode="auto">
          <a:xfrm>
            <a:off x="395536" y="3645024"/>
            <a:ext cx="5040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LNR Agosto 2016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Panel #10 FDA CBER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Sensibilidad :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97%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muestras de seroteca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Especificidad : 100% vs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muestras de seroteca HAV,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HBV y HEV.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1" name="5 Rectángulo"/>
          <p:cNvSpPr>
            <a:spLocks noChangeArrowheads="1"/>
          </p:cNvSpPr>
          <p:nvPr/>
        </p:nvSpPr>
        <p:spPr bwMode="auto">
          <a:xfrm>
            <a:off x="323528" y="3573016"/>
            <a:ext cx="5040238" cy="244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02" name="Picture 2" descr="C:\Documents and Settings\USUARIO\Escritorio\alere-sd-hcv-card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3" name="9 Grupo"/>
          <p:cNvGrpSpPr>
            <a:grpSpLocks/>
          </p:cNvGrpSpPr>
          <p:nvPr/>
        </p:nvGrpSpPr>
        <p:grpSpPr bwMode="auto">
          <a:xfrm>
            <a:off x="250825" y="908050"/>
            <a:ext cx="8591550" cy="1724025"/>
            <a:chOff x="251520" y="764704"/>
            <a:chExt cx="8590813" cy="1723549"/>
          </a:xfrm>
        </p:grpSpPr>
        <p:sp>
          <p:nvSpPr>
            <p:cNvPr id="2" name="1 CuadroTexto"/>
            <p:cNvSpPr txBox="1"/>
            <p:nvPr/>
          </p:nvSpPr>
          <p:spPr>
            <a:xfrm>
              <a:off x="251520" y="764704"/>
              <a:ext cx="8590813" cy="1723549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Semana de la Hepatitis C en 27 UC y Hospitales adheridos </a:t>
              </a:r>
            </a:p>
            <a:p>
              <a:pPr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es-ES" sz="1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Campaña Hepatitis </a:t>
              </a:r>
              <a:r>
                <a:rPr lang="es-ES" sz="1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Zero</a:t>
              </a:r>
              <a:r>
                <a:rPr lang="es-ES" sz="1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en Latino América</a:t>
              </a:r>
              <a:r>
                <a:rPr lang="es-E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</a:p>
            <a:p>
              <a:pPr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Iniciada en San Pablo, Brasil por ABPH y Rotary Club Internacional.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30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1196752"/>
              <a:ext cx="2745854" cy="91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Flecha derecha"/>
          <p:cNvSpPr/>
          <p:nvPr/>
        </p:nvSpPr>
        <p:spPr bwMode="auto">
          <a:xfrm>
            <a:off x="3419872" y="260648"/>
            <a:ext cx="2376264" cy="43200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33"/>
            <a:ext cx="6480720" cy="61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z de luz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Haz de luz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9898</TotalTime>
  <Words>1527</Words>
  <Application>Microsoft Office PowerPoint</Application>
  <PresentationFormat>Presentación en pantalla (4:3)</PresentationFormat>
  <Paragraphs>562</Paragraphs>
  <Slides>42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Haz de luz</vt:lpstr>
      <vt:lpstr>Diseño personalizado</vt:lpstr>
      <vt:lpstr>Imagen de mapa de bits</vt:lpstr>
      <vt:lpstr>Diapositiva 1</vt:lpstr>
      <vt:lpstr>Diapositiva 2</vt:lpstr>
      <vt:lpstr> Hepatitis C : La epidemia “silenciosa” … 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SLO50</dc:creator>
  <cp:lastModifiedBy>SLO50</cp:lastModifiedBy>
  <cp:revision>733</cp:revision>
  <dcterms:created xsi:type="dcterms:W3CDTF">2010-09-21T21:19:11Z</dcterms:created>
  <dcterms:modified xsi:type="dcterms:W3CDTF">2017-11-14T11:09:58Z</dcterms:modified>
</cp:coreProperties>
</file>