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ls" ContentType="application/vnd.ms-exce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xlsx" ContentType="application/vnd.openxmlformats-officedocument.spreadsheetml.sheet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Default Extension="wdp" ContentType="image/vnd.ms-photo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4"/>
  </p:notesMasterIdLst>
  <p:sldIdLst>
    <p:sldId id="256" r:id="rId2"/>
    <p:sldId id="320" r:id="rId3"/>
    <p:sldId id="313" r:id="rId4"/>
    <p:sldId id="315" r:id="rId5"/>
    <p:sldId id="316" r:id="rId6"/>
    <p:sldId id="259" r:id="rId7"/>
    <p:sldId id="260" r:id="rId8"/>
    <p:sldId id="287" r:id="rId9"/>
    <p:sldId id="261" r:id="rId10"/>
    <p:sldId id="262" r:id="rId11"/>
    <p:sldId id="286" r:id="rId12"/>
    <p:sldId id="323" r:id="rId13"/>
    <p:sldId id="289" r:id="rId14"/>
    <p:sldId id="290" r:id="rId15"/>
    <p:sldId id="311" r:id="rId16"/>
    <p:sldId id="291" r:id="rId17"/>
    <p:sldId id="324" r:id="rId18"/>
    <p:sldId id="325" r:id="rId19"/>
    <p:sldId id="263" r:id="rId20"/>
    <p:sldId id="264" r:id="rId21"/>
    <p:sldId id="293" r:id="rId22"/>
    <p:sldId id="265" r:id="rId23"/>
    <p:sldId id="266" r:id="rId24"/>
    <p:sldId id="326" r:id="rId25"/>
    <p:sldId id="297" r:id="rId26"/>
    <p:sldId id="267" r:id="rId27"/>
    <p:sldId id="329" r:id="rId28"/>
    <p:sldId id="268" r:id="rId29"/>
    <p:sldId id="332" r:id="rId30"/>
    <p:sldId id="310" r:id="rId31"/>
    <p:sldId id="328" r:id="rId32"/>
    <p:sldId id="273" r:id="rId33"/>
    <p:sldId id="274" r:id="rId34"/>
    <p:sldId id="303" r:id="rId35"/>
    <p:sldId id="304" r:id="rId36"/>
    <p:sldId id="331" r:id="rId37"/>
    <p:sldId id="305" r:id="rId38"/>
    <p:sldId id="306" r:id="rId39"/>
    <p:sldId id="340" r:id="rId40"/>
    <p:sldId id="275" r:id="rId41"/>
    <p:sldId id="301" r:id="rId42"/>
    <p:sldId id="349" r:id="rId43"/>
    <p:sldId id="334" r:id="rId44"/>
    <p:sldId id="307" r:id="rId45"/>
    <p:sldId id="350" r:id="rId46"/>
    <p:sldId id="302" r:id="rId47"/>
    <p:sldId id="308" r:id="rId48"/>
    <p:sldId id="346" r:id="rId49"/>
    <p:sldId id="276" r:id="rId50"/>
    <p:sldId id="277" r:id="rId51"/>
    <p:sldId id="278" r:id="rId52"/>
    <p:sldId id="281" r:id="rId53"/>
    <p:sldId id="282" r:id="rId54"/>
    <p:sldId id="283" r:id="rId55"/>
    <p:sldId id="338" r:id="rId56"/>
    <p:sldId id="351" r:id="rId57"/>
    <p:sldId id="322" r:id="rId58"/>
    <p:sldId id="341" r:id="rId59"/>
    <p:sldId id="347" r:id="rId60"/>
    <p:sldId id="344" r:id="rId61"/>
    <p:sldId id="321" r:id="rId62"/>
    <p:sldId id="348" r:id="rId63"/>
  </p:sldIdLst>
  <p:sldSz cx="9144000" cy="6858000" type="screen4x3"/>
  <p:notesSz cx="6858000" cy="9144000"/>
  <p:defaultTextStyle>
    <a:defPPr>
      <a:defRPr lang="es-A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FF00"/>
    <a:srgbClr val="FF3300"/>
    <a:srgbClr val="006600"/>
    <a:srgbClr val="008000"/>
    <a:srgbClr val="CC0000"/>
    <a:srgbClr val="FF7C8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7853C-536D-4A76-A0AE-DD22124D55A5}" styleName="Estilo temático 1 - Énfasis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FABFCF23-3B69-468F-B69F-88F6DE6A72F2}" styleName="Estilo medio 1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93" autoAdjust="0"/>
    <p:restoredTop sz="83746" autoAdjust="0"/>
  </p:normalViewPr>
  <p:slideViewPr>
    <p:cSldViewPr>
      <p:cViewPr varScale="1">
        <p:scale>
          <a:sx n="57" d="100"/>
          <a:sy n="57" d="100"/>
        </p:scale>
        <p:origin x="-1104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539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58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ES"/>
  <c:chart>
    <c:title>
      <c:tx>
        <c:rich>
          <a:bodyPr/>
          <a:lstStyle/>
          <a:p>
            <a:pPr>
              <a:defRPr lang="es-ES"/>
            </a:pPr>
            <a:r>
              <a:rPr lang="en-US" u="sng" dirty="0" err="1">
                <a:solidFill>
                  <a:srgbClr val="0000FF"/>
                </a:solidFill>
              </a:rPr>
              <a:t>Genotipo</a:t>
            </a:r>
            <a:r>
              <a:rPr lang="en-US" u="sng" dirty="0">
                <a:solidFill>
                  <a:srgbClr val="0000FF"/>
                </a:solidFill>
              </a:rPr>
              <a:t> 1</a:t>
            </a:r>
          </a:p>
        </c:rich>
      </c:tx>
      <c:layout/>
    </c:title>
    <c:plotArea>
      <c:layout/>
      <c:barChart>
        <c:barDir val="col"/>
        <c:grouping val="stacked"/>
        <c:ser>
          <c:idx val="0"/>
          <c:order val="0"/>
          <c:tx>
            <c:strRef>
              <c:f>Hoja1!$B$1</c:f>
              <c:strCache>
                <c:ptCount val="1"/>
                <c:pt idx="0">
                  <c:v>Genotipo 1</c:v>
                </c:pt>
              </c:strCache>
            </c:strRef>
          </c:tx>
          <c:spPr>
            <a:solidFill>
              <a:schemeClr val="tx2">
                <a:lumMod val="50000"/>
              </a:schemeClr>
            </a:solidFill>
          </c:spPr>
          <c:dPt>
            <c:idx val="0"/>
            <c:spPr>
              <a:solidFill>
                <a:srgbClr val="FF0000"/>
              </a:solidFill>
            </c:spPr>
          </c:dPt>
          <c:dPt>
            <c:idx val="1"/>
            <c:spPr>
              <a:solidFill>
                <a:srgbClr val="0000FF"/>
              </a:solidFill>
            </c:spPr>
          </c:dPt>
          <c:dLbls>
            <c:dLbl>
              <c:idx val="0"/>
              <c:layout>
                <c:manualLayout>
                  <c:x val="-6.2893081761006345E-3"/>
                  <c:y val="-5.0508587896100805E-2"/>
                </c:manualLayout>
              </c:layout>
              <c:tx>
                <c:rich>
                  <a:bodyPr/>
                  <a:lstStyle/>
                  <a:p>
                    <a:r>
                      <a:rPr lang="en-US" sz="2400" dirty="0">
                        <a:solidFill>
                          <a:schemeClr val="bg1"/>
                        </a:solidFill>
                      </a:rPr>
                      <a:t>92,2</a:t>
                    </a:r>
                    <a:endParaRPr lang="en-US" sz="2400" dirty="0">
                      <a:solidFill>
                        <a:schemeClr val="tx1"/>
                      </a:solidFill>
                    </a:endParaRP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8B2-404B-8EEA-CC2F525A87F4}"/>
                </c:ext>
              </c:extLst>
            </c:dLbl>
            <c:dLbl>
              <c:idx val="1"/>
              <c:layout>
                <c:manualLayout>
                  <c:x val="9.4339622641509482E-3"/>
                  <c:y val="-0.21606451488887554"/>
                </c:manualLayout>
              </c:layout>
              <c:tx>
                <c:rich>
                  <a:bodyPr/>
                  <a:lstStyle/>
                  <a:p>
                    <a:r>
                      <a:rPr lang="en-US" sz="2400" dirty="0">
                        <a:solidFill>
                          <a:schemeClr val="bg1"/>
                        </a:solidFill>
                      </a:rPr>
                      <a:t>100</a:t>
                    </a:r>
                    <a:endParaRPr lang="en-US" dirty="0">
                      <a:solidFill>
                        <a:schemeClr val="tx1"/>
                      </a:solidFill>
                    </a:endParaRP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8B2-404B-8EEA-CC2F525A87F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s-ES" sz="2200" baseline="0">
                    <a:solidFill>
                      <a:schemeClr val="bg1"/>
                    </a:solidFill>
                  </a:defRPr>
                </a:pPr>
                <a:endParaRPr lang="es-ES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Hoja1!$A$2:$A$3</c:f>
              <c:strCache>
                <c:ptCount val="2"/>
                <c:pt idx="0">
                  <c:v>SFV+DCV +/- RBV</c:v>
                </c:pt>
                <c:pt idx="1">
                  <c:v>PrOD +/- RBV</c:v>
                </c:pt>
              </c:strCache>
            </c:strRef>
          </c:cat>
          <c:val>
            <c:numRef>
              <c:f>Hoja1!$B$2:$B$3</c:f>
              <c:numCache>
                <c:formatCode>General</c:formatCode>
                <c:ptCount val="2"/>
                <c:pt idx="0">
                  <c:v>92.2</c:v>
                </c:pt>
                <c:pt idx="1">
                  <c:v>100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28B2-404B-8EEA-CC2F525A87F4}"/>
            </c:ext>
          </c:extLst>
        </c:ser>
        <c:overlap val="100"/>
        <c:axId val="65599744"/>
        <c:axId val="113729536"/>
      </c:barChart>
      <c:catAx>
        <c:axId val="65599744"/>
        <c:scaling>
          <c:orientation val="minMax"/>
        </c:scaling>
        <c:axPos val="b"/>
        <c:numFmt formatCode="General" sourceLinked="0"/>
        <c:tickLblPos val="nextTo"/>
        <c:txPr>
          <a:bodyPr/>
          <a:lstStyle/>
          <a:p>
            <a:pPr>
              <a:defRPr lang="es-ES"/>
            </a:pPr>
            <a:endParaRPr lang="es-ES"/>
          </a:p>
        </c:txPr>
        <c:crossAx val="113729536"/>
        <c:crosses val="autoZero"/>
        <c:auto val="1"/>
        <c:lblAlgn val="ctr"/>
        <c:lblOffset val="100"/>
      </c:catAx>
      <c:valAx>
        <c:axId val="113729536"/>
        <c:scaling>
          <c:orientation val="minMax"/>
          <c:min val="86"/>
        </c:scaling>
        <c:axPos val="l"/>
        <c:numFmt formatCode="General" sourceLinked="1"/>
        <c:tickLblPos val="nextTo"/>
        <c:txPr>
          <a:bodyPr/>
          <a:lstStyle/>
          <a:p>
            <a:pPr>
              <a:defRPr lang="es-ES"/>
            </a:pPr>
            <a:endParaRPr lang="es-ES"/>
          </a:p>
        </c:txPr>
        <c:crossAx val="65599744"/>
        <c:crosses val="autoZero"/>
        <c:crossBetween val="between"/>
      </c:valAx>
    </c:plotArea>
    <c:plotVisOnly val="1"/>
    <c:dispBlanksAs val="gap"/>
  </c:chart>
  <c:spPr>
    <a:ln w="19050">
      <a:noFill/>
    </a:ln>
  </c:spPr>
  <c:txPr>
    <a:bodyPr/>
    <a:lstStyle/>
    <a:p>
      <a:pPr>
        <a:defRPr sz="2000" b="1" i="0" baseline="0">
          <a:latin typeface="Calibri" pitchFamily="34" charset="0"/>
        </a:defRPr>
      </a:pPr>
      <a:endParaRPr lang="es-E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ES"/>
  <c:chart>
    <c:title>
      <c:tx>
        <c:rich>
          <a:bodyPr/>
          <a:lstStyle/>
          <a:p>
            <a:pPr>
              <a:defRPr lang="es-AR"/>
            </a:pPr>
            <a:r>
              <a:rPr lang="en-US" u="sng" dirty="0" err="1">
                <a:solidFill>
                  <a:srgbClr val="0000FF"/>
                </a:solidFill>
              </a:rPr>
              <a:t>Genotipo</a:t>
            </a:r>
            <a:r>
              <a:rPr lang="en-US" u="sng" dirty="0">
                <a:solidFill>
                  <a:srgbClr val="0000FF"/>
                </a:solidFill>
              </a:rPr>
              <a:t> 2</a:t>
            </a:r>
          </a:p>
        </c:rich>
      </c:tx>
      <c:layout>
        <c:manualLayout>
          <c:xMode val="edge"/>
          <c:yMode val="edge"/>
          <c:x val="0.13663465219732143"/>
          <c:y val="3.6056600245107477E-2"/>
        </c:manualLayout>
      </c:layout>
    </c:title>
    <c:plotArea>
      <c:layout>
        <c:manualLayout>
          <c:layoutTarget val="inner"/>
          <c:xMode val="edge"/>
          <c:yMode val="edge"/>
          <c:x val="0.10631974448612597"/>
          <c:y val="0.17445170636574073"/>
          <c:w val="0.44574560915354189"/>
          <c:h val="0.71907613915535751"/>
        </c:manualLayout>
      </c:layout>
      <c:barChart>
        <c:barDir val="col"/>
        <c:grouping val="clustered"/>
        <c:ser>
          <c:idx val="0"/>
          <c:order val="0"/>
          <c:tx>
            <c:strRef>
              <c:f>Hoja1!$B$1</c:f>
              <c:strCache>
                <c:ptCount val="1"/>
                <c:pt idx="0">
                  <c:v>Genotipo 2</c:v>
                </c:pt>
              </c:strCache>
            </c:strRef>
          </c:tx>
          <c:spPr>
            <a:solidFill>
              <a:srgbClr val="FF0000"/>
            </a:solidFill>
          </c:spPr>
          <c:dPt>
            <c:idx val="0"/>
            <c:spPr>
              <a:solidFill>
                <a:srgbClr val="C00000"/>
              </a:solidFill>
            </c:spPr>
          </c:dPt>
          <c:dLbls>
            <c:txPr>
              <a:bodyPr/>
              <a:lstStyle/>
              <a:p>
                <a:pPr>
                  <a:defRPr lang="es-AR" sz="2200" baseline="0"/>
                </a:pPr>
                <a:endParaRPr lang="es-ES"/>
              </a:p>
            </c:txPr>
            <c:showVal val="1"/>
          </c:dLbls>
          <c:cat>
            <c:strRef>
              <c:f>Hoja1!$A$2:$A$3</c:f>
              <c:strCache>
                <c:ptCount val="2"/>
                <c:pt idx="0">
                  <c:v>SFV + RBV</c:v>
                </c:pt>
                <c:pt idx="1">
                  <c:v>SFV + DCV +/- RBV</c:v>
                </c:pt>
              </c:strCache>
            </c:strRef>
          </c:cat>
          <c:val>
            <c:numRef>
              <c:f>Hoja1!$B$2:$B$3</c:f>
              <c:numCache>
                <c:formatCode>General</c:formatCode>
                <c:ptCount val="2"/>
                <c:pt idx="0">
                  <c:v>93</c:v>
                </c:pt>
                <c:pt idx="1">
                  <c:v>86</c:v>
                </c:pt>
              </c:numCache>
            </c:numRef>
          </c:val>
        </c:ser>
        <c:axId val="114025216"/>
        <c:axId val="114026752"/>
      </c:barChart>
      <c:catAx>
        <c:axId val="114025216"/>
        <c:scaling>
          <c:orientation val="minMax"/>
        </c:scaling>
        <c:delete val="1"/>
        <c:axPos val="b"/>
        <c:tickLblPos val="nextTo"/>
        <c:crossAx val="114026752"/>
        <c:crossesAt val="82"/>
        <c:auto val="1"/>
        <c:lblAlgn val="ctr"/>
        <c:lblOffset val="100"/>
      </c:catAx>
      <c:valAx>
        <c:axId val="114026752"/>
        <c:scaling>
          <c:orientation val="minMax"/>
          <c:min val="82"/>
        </c:scaling>
        <c:axPos val="l"/>
        <c:numFmt formatCode="General" sourceLinked="0"/>
        <c:tickLblPos val="nextTo"/>
        <c:txPr>
          <a:bodyPr/>
          <a:lstStyle/>
          <a:p>
            <a:pPr>
              <a:defRPr lang="es-AR"/>
            </a:pPr>
            <a:endParaRPr lang="es-ES"/>
          </a:p>
        </c:txPr>
        <c:crossAx val="114025216"/>
        <c:crosses val="autoZero"/>
        <c:crossBetween val="between"/>
      </c:valAx>
    </c:plotArea>
    <c:plotVisOnly val="1"/>
    <c:dispBlanksAs val="gap"/>
  </c:chart>
  <c:spPr>
    <a:ln w="19050">
      <a:noFill/>
    </a:ln>
  </c:spPr>
  <c:txPr>
    <a:bodyPr/>
    <a:lstStyle/>
    <a:p>
      <a:pPr>
        <a:defRPr sz="2000" b="1" i="0" baseline="0">
          <a:latin typeface="Calibri" pitchFamily="34" charset="0"/>
        </a:defRPr>
      </a:pPr>
      <a:endParaRPr lang="es-ES"/>
    </a:p>
  </c:txPr>
  <c:externalData r:id="rId1"/>
  <c:userShapes r:id="rId2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</cdr:x>
      <cdr:y>0</cdr:y>
    </cdr:to>
    <cdr:sp macro="" textlink="">
      <cdr:nvSpPr>
        <cdr:cNvPr id="2" name="1 CuadroTexto"/>
        <cdr:cNvSpPr txBox="1"/>
      </cdr:nvSpPr>
      <cdr:spPr>
        <a:xfrm xmlns:a="http://schemas.openxmlformats.org/drawingml/2006/main" flipH="1">
          <a:off x="-755576" y="-1700808"/>
          <a:ext cx="0" cy="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vert270" wrap="none" rtlCol="0"/>
        <a:lstStyle xmlns:a="http://schemas.openxmlformats.org/drawingml/2006/main"/>
        <a:p xmlns:a="http://schemas.openxmlformats.org/drawingml/2006/main">
          <a:pPr algn="ctr"/>
          <a:r>
            <a:rPr lang="es-ES" sz="1600" b="1" dirty="0" smtClean="0">
              <a:solidFill>
                <a:schemeClr val="tx1"/>
              </a:solidFill>
            </a:rPr>
            <a:t>RVS12 (en %)</a:t>
          </a:r>
          <a:endParaRPr lang="es-AR" sz="1600" b="1" dirty="0">
            <a:solidFill>
              <a:schemeClr val="tx1"/>
            </a:solidFill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E4A393-ECFA-4390-A209-05397967EE78}" type="datetimeFigureOut">
              <a:rPr lang="es-AR" smtClean="0"/>
              <a:pPr/>
              <a:t>13/11/2017</a:t>
            </a:fld>
            <a:endParaRPr lang="es-AR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AR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70BE67-15E2-4446-9A04-3C73D37354FD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="" xmlns:p14="http://schemas.microsoft.com/office/powerpoint/2010/main" val="23734798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334DE9-396C-4D81-92CE-031BEB3BEB1D}" type="slidenum">
              <a:rPr lang="es-AR" smtClean="0"/>
              <a:pPr/>
              <a:t>4</a:t>
            </a:fld>
            <a:endParaRPr lang="es-AR"/>
          </a:p>
        </p:txBody>
      </p:sp>
    </p:spTree>
    <p:extLst>
      <p:ext uri="{BB962C8B-B14F-4D97-AF65-F5344CB8AC3E}">
        <p14:creationId xmlns="" xmlns:p14="http://schemas.microsoft.com/office/powerpoint/2010/main" val="3853669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70BE67-15E2-4446-9A04-3C73D37354FD}" type="slidenum">
              <a:rPr lang="es-AR" smtClean="0"/>
              <a:pPr/>
              <a:t>10</a:t>
            </a:fld>
            <a:endParaRPr lang="es-AR"/>
          </a:p>
        </p:txBody>
      </p:sp>
    </p:spTree>
    <p:extLst>
      <p:ext uri="{BB962C8B-B14F-4D97-AF65-F5344CB8AC3E}">
        <p14:creationId xmlns="" xmlns:p14="http://schemas.microsoft.com/office/powerpoint/2010/main" val="39271191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RESULTS: An</a:t>
            </a:r>
          </a:p>
          <a:p>
            <a:r>
              <a:rPr lang="en-US" dirty="0" smtClean="0"/>
              <a:t>SVR12 was achieved by 92.8% (95% confidence interval [CI],</a:t>
            </a:r>
          </a:p>
          <a:p>
            <a:r>
              <a:rPr lang="en-US" dirty="0" smtClean="0"/>
              <a:t>92.3%–93.2%) of subjects with HCV genotype 1 infection (no</a:t>
            </a:r>
          </a:p>
          <a:p>
            <a:r>
              <a:rPr lang="en-US" dirty="0" smtClean="0"/>
              <a:t>significant difference between </a:t>
            </a:r>
            <a:r>
              <a:rPr lang="en-US" dirty="0" err="1" smtClean="0"/>
              <a:t>ledipasvir</a:t>
            </a:r>
            <a:r>
              <a:rPr lang="en-US" dirty="0" smtClean="0"/>
              <a:t>/</a:t>
            </a:r>
            <a:r>
              <a:rPr lang="en-US" dirty="0" err="1" smtClean="0"/>
              <a:t>sofosbuvir</a:t>
            </a:r>
            <a:r>
              <a:rPr lang="en-US" dirty="0" smtClean="0"/>
              <a:t> and </a:t>
            </a:r>
            <a:r>
              <a:rPr lang="en-US" dirty="0" err="1" smtClean="0"/>
              <a:t>PrOD</a:t>
            </a:r>
            <a:endParaRPr lang="en-US" dirty="0" smtClean="0"/>
          </a:p>
          <a:p>
            <a:r>
              <a:rPr lang="en-US" dirty="0" smtClean="0"/>
              <a:t>regimens), 86.2% (95% CI, 84.6%–87.7%)</a:t>
            </a:r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70BE67-15E2-4446-9A04-3C73D37354FD}" type="slidenum">
              <a:rPr lang="es-AR" smtClean="0"/>
              <a:pPr/>
              <a:t>13</a:t>
            </a:fld>
            <a:endParaRPr lang="es-AR"/>
          </a:p>
        </p:txBody>
      </p:sp>
    </p:spTree>
    <p:extLst>
      <p:ext uri="{BB962C8B-B14F-4D97-AF65-F5344CB8AC3E}">
        <p14:creationId xmlns="" xmlns:p14="http://schemas.microsoft.com/office/powerpoint/2010/main" val="35388263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sofosbuvir</a:t>
            </a:r>
            <a:r>
              <a:rPr lang="en-US" dirty="0" smtClean="0"/>
              <a:t>, </a:t>
            </a:r>
            <a:r>
              <a:rPr lang="en-US" dirty="0" err="1" smtClean="0"/>
              <a:t>ledipasvir</a:t>
            </a:r>
            <a:r>
              <a:rPr lang="en-US" dirty="0" smtClean="0"/>
              <a:t> or </a:t>
            </a:r>
            <a:r>
              <a:rPr lang="en-US" dirty="0" err="1" smtClean="0"/>
              <a:t>daclatasvir</a:t>
            </a:r>
            <a:r>
              <a:rPr lang="en-US" dirty="0" smtClean="0"/>
              <a:t>, with or without ribavirin.</a:t>
            </a:r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70BE67-15E2-4446-9A04-3C73D37354FD}" type="slidenum">
              <a:rPr lang="es-AR" smtClean="0"/>
              <a:pPr/>
              <a:t>17</a:t>
            </a:fld>
            <a:endParaRPr lang="es-AR"/>
          </a:p>
        </p:txBody>
      </p:sp>
    </p:spTree>
    <p:extLst>
      <p:ext uri="{BB962C8B-B14F-4D97-AF65-F5344CB8AC3E}">
        <p14:creationId xmlns="" xmlns:p14="http://schemas.microsoft.com/office/powerpoint/2010/main" val="21927966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70BE67-15E2-4446-9A04-3C73D37354FD}" type="slidenum">
              <a:rPr lang="es-AR" smtClean="0"/>
              <a:pPr/>
              <a:t>21</a:t>
            </a:fld>
            <a:endParaRPr lang="es-AR"/>
          </a:p>
        </p:txBody>
      </p:sp>
    </p:spTree>
    <p:extLst>
      <p:ext uri="{BB962C8B-B14F-4D97-AF65-F5344CB8AC3E}">
        <p14:creationId xmlns="" xmlns:p14="http://schemas.microsoft.com/office/powerpoint/2010/main" val="3557230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70BE67-15E2-4446-9A04-3C73D37354FD}" type="slidenum">
              <a:rPr lang="es-AR" smtClean="0"/>
              <a:pPr/>
              <a:t>37</a:t>
            </a:fld>
            <a:endParaRPr lang="es-AR"/>
          </a:p>
        </p:txBody>
      </p:sp>
    </p:spTree>
    <p:extLst>
      <p:ext uri="{BB962C8B-B14F-4D97-AF65-F5344CB8AC3E}">
        <p14:creationId xmlns="" xmlns:p14="http://schemas.microsoft.com/office/powerpoint/2010/main" val="29415117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70BE67-15E2-4446-9A04-3C73D37354FD}" type="slidenum">
              <a:rPr lang="es-AR" smtClean="0"/>
              <a:pPr/>
              <a:t>43</a:t>
            </a:fld>
            <a:endParaRPr lang="es-AR"/>
          </a:p>
        </p:txBody>
      </p:sp>
    </p:spTree>
    <p:extLst>
      <p:ext uri="{BB962C8B-B14F-4D97-AF65-F5344CB8AC3E}">
        <p14:creationId xmlns="" xmlns:p14="http://schemas.microsoft.com/office/powerpoint/2010/main" val="12436608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334DE9-396C-4D81-92CE-031BEB3BEB1D}" type="slidenum">
              <a:rPr lang="es-AR" smtClean="0"/>
              <a:pPr/>
              <a:t>55</a:t>
            </a:fld>
            <a:endParaRPr lang="es-AR"/>
          </a:p>
        </p:txBody>
      </p:sp>
    </p:spTree>
    <p:extLst>
      <p:ext uri="{BB962C8B-B14F-4D97-AF65-F5344CB8AC3E}">
        <p14:creationId xmlns="" xmlns:p14="http://schemas.microsoft.com/office/powerpoint/2010/main" val="3561621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32BE0D-FC6B-467A-ACF7-BC4FCC01051D}" type="datetimeFigureOut">
              <a:rPr lang="es-AR"/>
              <a:pPr>
                <a:defRPr/>
              </a:pPr>
              <a:t>13/11/2017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27A236-F305-4510-82FA-957B35CC5795}" type="slidenum">
              <a:rPr lang="es-AR"/>
              <a:pPr>
                <a:defRPr/>
              </a:pPr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391274-8194-479E-808C-4915D255087B}" type="datetimeFigureOut">
              <a:rPr lang="es-AR"/>
              <a:pPr>
                <a:defRPr/>
              </a:pPr>
              <a:t>13/11/2017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F846E0-21EA-44B8-A617-4BE0D835E9AB}" type="slidenum">
              <a:rPr lang="es-AR"/>
              <a:pPr>
                <a:defRPr/>
              </a:pPr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F34755-0F45-49E6-ACA7-06D8EEAB4AAD}" type="datetimeFigureOut">
              <a:rPr lang="es-AR"/>
              <a:pPr>
                <a:defRPr/>
              </a:pPr>
              <a:t>13/11/2017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E02559-88A0-41D0-989D-0BD59286EAF8}" type="slidenum">
              <a:rPr lang="es-AR"/>
              <a:pPr>
                <a:defRPr/>
              </a:pPr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BB9278-DDA7-486A-BDFC-BFBA8FDB680B}" type="datetimeFigureOut">
              <a:rPr lang="es-AR"/>
              <a:pPr>
                <a:defRPr/>
              </a:pPr>
              <a:t>13/11/2017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BA7CDC-91F0-47AA-9E5F-00673967310F}" type="slidenum">
              <a:rPr lang="es-AR"/>
              <a:pPr>
                <a:defRPr/>
              </a:pPr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3675AB-5B73-400C-BF8F-B89E3A1F0D96}" type="datetimeFigureOut">
              <a:rPr lang="es-AR"/>
              <a:pPr>
                <a:defRPr/>
              </a:pPr>
              <a:t>13/11/2017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0684DF-816C-4622-A88E-40719B69BC45}" type="slidenum">
              <a:rPr lang="es-AR"/>
              <a:pPr>
                <a:defRPr/>
              </a:pPr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6D861E-43A6-4433-A1AD-A6A6720C66B9}" type="datetimeFigureOut">
              <a:rPr lang="es-AR"/>
              <a:pPr>
                <a:defRPr/>
              </a:pPr>
              <a:t>13/11/2017</a:t>
            </a:fld>
            <a:endParaRPr lang="es-AR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FB9A8D-B95D-4729-AFFB-FA474001E840}" type="slidenum">
              <a:rPr lang="es-AR"/>
              <a:pPr>
                <a:defRPr/>
              </a:pPr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E03E2C-C2BE-4F9A-96A1-A107923ADDB3}" type="datetimeFigureOut">
              <a:rPr lang="es-AR"/>
              <a:pPr>
                <a:defRPr/>
              </a:pPr>
              <a:t>13/11/2017</a:t>
            </a:fld>
            <a:endParaRPr lang="es-AR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890079-A992-4639-8824-B9319F3C179C}" type="slidenum">
              <a:rPr lang="es-AR"/>
              <a:pPr>
                <a:defRPr/>
              </a:pPr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06F6A5-DF79-49DC-AE10-DC6B310F9823}" type="datetimeFigureOut">
              <a:rPr lang="es-AR"/>
              <a:pPr>
                <a:defRPr/>
              </a:pPr>
              <a:t>13/11/2017</a:t>
            </a:fld>
            <a:endParaRPr lang="es-AR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AEFCFF-B996-48F0-A7B3-9AE5EA6C5F6A}" type="slidenum">
              <a:rPr lang="es-AR"/>
              <a:pPr>
                <a:defRPr/>
              </a:pPr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74D174-1EC0-4D79-9D3F-5296702D80C3}" type="datetimeFigureOut">
              <a:rPr lang="es-AR"/>
              <a:pPr>
                <a:defRPr/>
              </a:pPr>
              <a:t>13/11/2017</a:t>
            </a:fld>
            <a:endParaRPr lang="es-AR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E52293-8A5C-4629-8EC0-02F17E73415E}" type="slidenum">
              <a:rPr lang="es-AR"/>
              <a:pPr>
                <a:defRPr/>
              </a:pPr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0A0F05-023D-4A4D-A34E-DF4E6A3E8E99}" type="datetimeFigureOut">
              <a:rPr lang="es-AR"/>
              <a:pPr>
                <a:defRPr/>
              </a:pPr>
              <a:t>13/11/2017</a:t>
            </a:fld>
            <a:endParaRPr lang="es-AR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3F94D5-78E9-4F2D-83DB-5214951AC012}" type="slidenum">
              <a:rPr lang="es-AR"/>
              <a:pPr>
                <a:defRPr/>
              </a:pPr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AR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54F080-9A03-4AE9-ADAD-92955EC215E5}" type="datetimeFigureOut">
              <a:rPr lang="es-AR"/>
              <a:pPr>
                <a:defRPr/>
              </a:pPr>
              <a:t>13/11/2017</a:t>
            </a:fld>
            <a:endParaRPr lang="es-AR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53C598-6D60-4695-A853-6516E05D8C85}" type="slidenum">
              <a:rPr lang="es-AR"/>
              <a:pPr>
                <a:defRPr/>
              </a:pPr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  <a:endParaRPr lang="es-AR" smtClean="0"/>
          </a:p>
        </p:txBody>
      </p:sp>
      <p:sp>
        <p:nvSpPr>
          <p:cNvPr id="3075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 smtClean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594365D-A7BD-4590-BFF7-D54FF66A66A0}" type="datetimeFigureOut">
              <a:rPr lang="es-AR"/>
              <a:pPr>
                <a:defRPr/>
              </a:pPr>
              <a:t>13/11/2017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38E6973-1DB3-4FC2-9147-602D03F3AED4}" type="slidenum">
              <a:rPr lang="es-AR"/>
              <a:pPr>
                <a:defRPr/>
              </a:pPr>
              <a:t>‹Nº›</a:t>
            </a:fld>
            <a:endParaRPr lang="es-A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emf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4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png"/><Relationship Id="rId4" Type="http://schemas.openxmlformats.org/officeDocument/2006/relationships/image" Target="../media/image36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9.pn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10" Type="http://schemas.openxmlformats.org/officeDocument/2006/relationships/image" Target="../media/image45.png"/><Relationship Id="rId4" Type="http://schemas.microsoft.com/office/2007/relationships/hdphoto" Target="../media/hdphoto1.wdp"/><Relationship Id="rId9" Type="http://schemas.openxmlformats.org/officeDocument/2006/relationships/image" Target="../media/image44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hyperlink" Target="https://www.google.com.ar/url?sa=i&amp;rct=j&amp;q=&amp;esrc=s&amp;source=images&amp;cd=&amp;cad=rja&amp;uact=8&amp;ved=0ahUKEwiryZOawaPXAhVElZAKHT3zA34QjRwIBw&amp;url=http://www.aaeeh.org.ar/delegados-del-interior/&amp;psig=AOvVaw3R_OZZ9g3BfGpKRMLInyus&amp;ust=1509836434569424" TargetMode="External"/><Relationship Id="rId3" Type="http://schemas.openxmlformats.org/officeDocument/2006/relationships/image" Target="../media/image3.png"/><Relationship Id="rId21" Type="http://schemas.openxmlformats.org/officeDocument/2006/relationships/image" Target="../media/image17.jpe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6" Type="http://schemas.openxmlformats.org/officeDocument/2006/relationships/hyperlink" Target="https://www.google.com.ar/url?sa=i&amp;rct=j&amp;q=&amp;esrc=s&amp;source=images&amp;cd=&amp;cad=rja&amp;uact=8&amp;ved=0ahUKEwjElMj1wKPXAhVLEZAKHa3NAcgQjRwIBw&amp;url=http://www.minutoya.com/20/08/2015/cada-vez-mas-mendocinos-sufren-enfermedades-hepaticas/&amp;psig=AOvVaw1sCjxWlQ_IjrSwoNb2iH4G&amp;ust=1509836344221152" TargetMode="External"/><Relationship Id="rId20" Type="http://schemas.openxmlformats.org/officeDocument/2006/relationships/hyperlink" Target="https://www.google.com.ar/url?sa=i&amp;rct=j&amp;q=&amp;esrc=s&amp;source=images&amp;cd=&amp;cad=rja&amp;uact=8&amp;ved=0ahUKEwiIrKmCwqPXAhUBHJAKHfl4A48QjRwIBw&amp;url=https://www.mixcloud.com/SaludTdF/210715-dra-natalia-ratusnu-hepatitis-virales/&amp;psig=AOvVaw1QTSJSWwlOhxXHRAtMRs9u&amp;ust=1509836613718046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4.jpeg"/><Relationship Id="rId23" Type="http://schemas.openxmlformats.org/officeDocument/2006/relationships/image" Target="../media/image18.jpeg"/><Relationship Id="rId10" Type="http://schemas.openxmlformats.org/officeDocument/2006/relationships/image" Target="../media/image10.png"/><Relationship Id="rId19" Type="http://schemas.openxmlformats.org/officeDocument/2006/relationships/image" Target="../media/image16.jpe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hyperlink" Target="https://www.google.com.ar/url?sa=i&amp;rct=j&amp;q=&amp;esrc=s&amp;source=images&amp;cd=&amp;cad=rja&amp;uact=8&amp;ved=0ahUKEwicmqmzwKPXAhVME5AKHZtaBFcQjRwIBw&amp;url=http://prensa.jujuy.gob.ar/2017/09/01/3a-campana-de-prevencion-y-testeos-de-hepatitis-c/&amp;psig=AOvVaw1j1ngpdN6hApWupHPzG4O8&amp;ust=1509836185575675" TargetMode="External"/><Relationship Id="rId22" Type="http://schemas.openxmlformats.org/officeDocument/2006/relationships/hyperlink" Target="https://www.google.com.ar/url?sa=i&amp;rct=j&amp;q=&amp;esrc=s&amp;source=images&amp;cd=&amp;cad=rja&amp;uact=8&amp;ved=0ahUKEwi4vMDiwqPXAhWKj5AKHfgQB_MQjRwIBw&amp;url=https://www.wjgnet.com/1948-5182/editorialboard.htm&amp;psig=AOvVaw33H79KH6pGJPL0PBLADv1Y&amp;ust=1509836785439619" TargetMode="Externa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hyperlink" Target="https://www.google.com.ar/url?sa=i&amp;rct=j&amp;q=&amp;esrc=s&amp;source=images&amp;cd=&amp;cad=rja&amp;uact=8&amp;ved=0ahUKEwjNpojtxKPXAhVBS5AKHZ4UBeYQjRwIBw&amp;url=http://www.sanatorioallende.com/web/es/puesto_dra._zerega,_alina_1625.aspx&amp;psig=AOvVaw0cw5YPVPcIjl0vMaISgRV7&amp;ust=1509837414794152" TargetMode="External"/><Relationship Id="rId7" Type="http://schemas.openxmlformats.org/officeDocument/2006/relationships/hyperlink" Target="https://www.linkedin.com/start/view-full-profile?_ed=0_2R5tddS8aNh6_QLYW7BgIN91adgscSv2KYmtYM0W4IEv8mkjqqEsF2EEUq8AdVgiVEcRqGDTFUZBRVbL4HnJy_&amp;trk=public_profile_tc-view" TargetMode="External"/><Relationship Id="rId12" Type="http://schemas.openxmlformats.org/officeDocument/2006/relationships/image" Target="../media/image2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11" Type="http://schemas.openxmlformats.org/officeDocument/2006/relationships/image" Target="../media/image25.png"/><Relationship Id="rId5" Type="http://schemas.openxmlformats.org/officeDocument/2006/relationships/image" Target="../media/image20.jpeg"/><Relationship Id="rId10" Type="http://schemas.openxmlformats.org/officeDocument/2006/relationships/image" Target="../media/image24.png"/><Relationship Id="rId4" Type="http://schemas.openxmlformats.org/officeDocument/2006/relationships/image" Target="../media/image19.png"/><Relationship Id="rId9" Type="http://schemas.openxmlformats.org/officeDocument/2006/relationships/image" Target="../media/image23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4.jpe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1 Título"/>
          <p:cNvSpPr>
            <a:spLocks noGrp="1"/>
          </p:cNvSpPr>
          <p:nvPr>
            <p:ph type="ctrTitle"/>
          </p:nvPr>
        </p:nvSpPr>
        <p:spPr>
          <a:xfrm>
            <a:off x="357188" y="642938"/>
            <a:ext cx="8501062" cy="2643187"/>
          </a:xfrm>
          <a:ln w="28575">
            <a:solidFill>
              <a:srgbClr val="006600"/>
            </a:solidFill>
          </a:ln>
        </p:spPr>
        <p:txBody>
          <a:bodyPr/>
          <a:lstStyle/>
          <a:p>
            <a:pPr eaLnBrk="1" hangingPunct="1"/>
            <a:r>
              <a:rPr lang="es-AR" sz="3200" b="1" dirty="0" smtClean="0">
                <a:solidFill>
                  <a:srgbClr val="0000FF"/>
                </a:solidFill>
              </a:rPr>
              <a:t>Eficacia y seguridad del tratamiento con antivirales de acción directa en pacientes con hepatitis C y fibrosis avanzada/cirrosis de la vida real en Argentina: </a:t>
            </a:r>
            <a:br>
              <a:rPr lang="es-AR" sz="3200" b="1" dirty="0" smtClean="0">
                <a:solidFill>
                  <a:srgbClr val="0000FF"/>
                </a:solidFill>
              </a:rPr>
            </a:br>
            <a:r>
              <a:rPr lang="es-AR" sz="3200" b="1" dirty="0" smtClean="0">
                <a:solidFill>
                  <a:srgbClr val="0000FF"/>
                </a:solidFill>
              </a:rPr>
              <a:t>estudio </a:t>
            </a:r>
            <a:r>
              <a:rPr lang="es-AR" sz="3200" b="1" dirty="0" err="1" smtClean="0">
                <a:solidFill>
                  <a:srgbClr val="0000FF"/>
                </a:solidFill>
              </a:rPr>
              <a:t>multicéntrico</a:t>
            </a:r>
            <a:r>
              <a:rPr lang="es-AR" sz="3200" b="1" dirty="0" smtClean="0">
                <a:solidFill>
                  <a:srgbClr val="0000FF"/>
                </a:solidFill>
              </a:rPr>
              <a:t>, observacional</a:t>
            </a:r>
          </a:p>
        </p:txBody>
      </p:sp>
      <p:sp>
        <p:nvSpPr>
          <p:cNvPr id="4099" name="2 Subtítulo"/>
          <p:cNvSpPr>
            <a:spLocks noGrp="1"/>
          </p:cNvSpPr>
          <p:nvPr>
            <p:ph type="subTitle" idx="1"/>
          </p:nvPr>
        </p:nvSpPr>
        <p:spPr>
          <a:xfrm>
            <a:off x="357188" y="3500438"/>
            <a:ext cx="8501062" cy="1357312"/>
          </a:xfrm>
          <a:ln w="19050">
            <a:solidFill>
              <a:srgbClr val="006600"/>
            </a:solidFill>
          </a:ln>
        </p:spPr>
        <p:txBody>
          <a:bodyPr/>
          <a:lstStyle/>
          <a:p>
            <a:pPr eaLnBrk="1" hangingPunct="1"/>
            <a:r>
              <a:rPr lang="es-AR" sz="2000" b="1" dirty="0" smtClean="0">
                <a:solidFill>
                  <a:schemeClr val="tx1"/>
                </a:solidFill>
              </a:rPr>
              <a:t>G. </a:t>
            </a:r>
            <a:r>
              <a:rPr lang="es-AR" sz="2000" b="1" dirty="0" err="1" smtClean="0">
                <a:solidFill>
                  <a:schemeClr val="tx1"/>
                </a:solidFill>
              </a:rPr>
              <a:t>Gualano</a:t>
            </a:r>
            <a:r>
              <a:rPr lang="es-AR" sz="2000" b="1" baseline="30000" dirty="0" smtClean="0">
                <a:solidFill>
                  <a:schemeClr val="tx1"/>
                </a:solidFill>
              </a:rPr>
              <a:t>(1</a:t>
            </a:r>
            <a:r>
              <a:rPr lang="es-AR" sz="2000" baseline="30000" dirty="0" smtClean="0">
                <a:solidFill>
                  <a:schemeClr val="tx1"/>
                </a:solidFill>
              </a:rPr>
              <a:t>)</a:t>
            </a:r>
            <a:r>
              <a:rPr lang="es-AR" sz="2000" dirty="0" smtClean="0">
                <a:solidFill>
                  <a:schemeClr val="tx1"/>
                </a:solidFill>
              </a:rPr>
              <a:t>; B. </a:t>
            </a:r>
            <a:r>
              <a:rPr lang="es-AR" sz="2000" dirty="0" err="1" smtClean="0">
                <a:solidFill>
                  <a:schemeClr val="tx1"/>
                </a:solidFill>
              </a:rPr>
              <a:t>Ameigeiras</a:t>
            </a:r>
            <a:r>
              <a:rPr lang="es-AR" sz="2000" baseline="30000" dirty="0" smtClean="0">
                <a:solidFill>
                  <a:schemeClr val="tx1"/>
                </a:solidFill>
              </a:rPr>
              <a:t>(2)</a:t>
            </a:r>
            <a:r>
              <a:rPr lang="es-AR" sz="2000" dirty="0" smtClean="0">
                <a:solidFill>
                  <a:schemeClr val="tx1"/>
                </a:solidFill>
              </a:rPr>
              <a:t>; A. Muñoz</a:t>
            </a:r>
            <a:r>
              <a:rPr lang="es-AR" sz="2000" baseline="30000" dirty="0" smtClean="0">
                <a:solidFill>
                  <a:schemeClr val="tx1"/>
                </a:solidFill>
              </a:rPr>
              <a:t>(3)</a:t>
            </a:r>
            <a:r>
              <a:rPr lang="es-AR" sz="2000" dirty="0" smtClean="0">
                <a:solidFill>
                  <a:schemeClr val="tx1"/>
                </a:solidFill>
              </a:rPr>
              <a:t>; R. </a:t>
            </a:r>
            <a:r>
              <a:rPr lang="es-AR" sz="2000" dirty="0" err="1" smtClean="0">
                <a:solidFill>
                  <a:schemeClr val="tx1"/>
                </a:solidFill>
              </a:rPr>
              <a:t>Adrover</a:t>
            </a:r>
            <a:r>
              <a:rPr lang="es-AR" sz="2000" baseline="30000" dirty="0" smtClean="0">
                <a:solidFill>
                  <a:schemeClr val="tx1"/>
                </a:solidFill>
              </a:rPr>
              <a:t>(4)</a:t>
            </a:r>
            <a:r>
              <a:rPr lang="es-AR" sz="2000" dirty="0" smtClean="0">
                <a:solidFill>
                  <a:schemeClr val="tx1"/>
                </a:solidFill>
              </a:rPr>
              <a:t>; V. </a:t>
            </a:r>
            <a:r>
              <a:rPr lang="es-AR" sz="2000" dirty="0" err="1" smtClean="0">
                <a:solidFill>
                  <a:schemeClr val="tx1"/>
                </a:solidFill>
              </a:rPr>
              <a:t>Reggiardo</a:t>
            </a:r>
            <a:r>
              <a:rPr lang="es-AR" sz="2000" baseline="30000" dirty="0" smtClean="0">
                <a:solidFill>
                  <a:schemeClr val="tx1"/>
                </a:solidFill>
              </a:rPr>
              <a:t>(5)</a:t>
            </a:r>
            <a:r>
              <a:rPr lang="es-AR" sz="2000" dirty="0" smtClean="0">
                <a:solidFill>
                  <a:schemeClr val="tx1"/>
                </a:solidFill>
              </a:rPr>
              <a:t>; R. Isla</a:t>
            </a:r>
            <a:r>
              <a:rPr lang="es-AR" sz="2000" baseline="30000" dirty="0" smtClean="0">
                <a:solidFill>
                  <a:schemeClr val="tx1"/>
                </a:solidFill>
              </a:rPr>
              <a:t>(6)</a:t>
            </a:r>
            <a:r>
              <a:rPr lang="es-AR" sz="2000" dirty="0" smtClean="0">
                <a:solidFill>
                  <a:schemeClr val="tx1"/>
                </a:solidFill>
              </a:rPr>
              <a:t>; M. Ferreiro</a:t>
            </a:r>
            <a:r>
              <a:rPr lang="es-AR" sz="2000" baseline="30000" dirty="0" smtClean="0">
                <a:solidFill>
                  <a:schemeClr val="tx1"/>
                </a:solidFill>
              </a:rPr>
              <a:t>(7)</a:t>
            </a:r>
            <a:r>
              <a:rPr lang="es-AR" sz="2000" dirty="0" smtClean="0">
                <a:solidFill>
                  <a:schemeClr val="tx1"/>
                </a:solidFill>
              </a:rPr>
              <a:t>; S. </a:t>
            </a:r>
            <a:r>
              <a:rPr lang="es-AR" sz="2000" dirty="0" err="1" smtClean="0">
                <a:solidFill>
                  <a:schemeClr val="tx1"/>
                </a:solidFill>
              </a:rPr>
              <a:t>Borzi</a:t>
            </a:r>
            <a:r>
              <a:rPr lang="es-AR" sz="2000" baseline="30000" dirty="0" smtClean="0">
                <a:solidFill>
                  <a:schemeClr val="tx1"/>
                </a:solidFill>
              </a:rPr>
              <a:t>(8)</a:t>
            </a:r>
            <a:r>
              <a:rPr lang="es-AR" sz="2000" dirty="0" smtClean="0">
                <a:solidFill>
                  <a:schemeClr val="tx1"/>
                </a:solidFill>
              </a:rPr>
              <a:t>; P. Salgado</a:t>
            </a:r>
            <a:r>
              <a:rPr lang="es-AR" sz="2000" baseline="30000" dirty="0" smtClean="0">
                <a:solidFill>
                  <a:schemeClr val="tx1"/>
                </a:solidFill>
              </a:rPr>
              <a:t>(9)</a:t>
            </a:r>
            <a:r>
              <a:rPr lang="es-AR" sz="2000" dirty="0" smtClean="0">
                <a:solidFill>
                  <a:schemeClr val="tx1"/>
                </a:solidFill>
              </a:rPr>
              <a:t>; S. Chao</a:t>
            </a:r>
            <a:r>
              <a:rPr lang="es-AR" sz="2000" baseline="30000" dirty="0" smtClean="0">
                <a:solidFill>
                  <a:schemeClr val="tx1"/>
                </a:solidFill>
              </a:rPr>
              <a:t>(10)</a:t>
            </a:r>
            <a:r>
              <a:rPr lang="es-AR" sz="2000" dirty="0" smtClean="0">
                <a:solidFill>
                  <a:schemeClr val="tx1"/>
                </a:solidFill>
              </a:rPr>
              <a:t>; N. </a:t>
            </a:r>
            <a:r>
              <a:rPr lang="es-AR" sz="2000" dirty="0" err="1" smtClean="0">
                <a:solidFill>
                  <a:schemeClr val="tx1"/>
                </a:solidFill>
              </a:rPr>
              <a:t>Libaak</a:t>
            </a:r>
            <a:r>
              <a:rPr lang="es-AR" sz="2000" baseline="30000" dirty="0" smtClean="0">
                <a:solidFill>
                  <a:schemeClr val="tx1"/>
                </a:solidFill>
              </a:rPr>
              <a:t>(11)</a:t>
            </a:r>
            <a:r>
              <a:rPr lang="es-AR" sz="2000" dirty="0" smtClean="0">
                <a:solidFill>
                  <a:schemeClr val="tx1"/>
                </a:solidFill>
              </a:rPr>
              <a:t>; R. Pérez </a:t>
            </a:r>
            <a:r>
              <a:rPr lang="es-AR" sz="2000" dirty="0" err="1" smtClean="0">
                <a:solidFill>
                  <a:schemeClr val="tx1"/>
                </a:solidFill>
              </a:rPr>
              <a:t>Ravier</a:t>
            </a:r>
            <a:r>
              <a:rPr lang="es-AR" sz="2000" baseline="30000" dirty="0" smtClean="0">
                <a:solidFill>
                  <a:schemeClr val="tx1"/>
                </a:solidFill>
              </a:rPr>
              <a:t>(12)</a:t>
            </a:r>
            <a:r>
              <a:rPr lang="es-AR" sz="2000" dirty="0" smtClean="0">
                <a:solidFill>
                  <a:schemeClr val="tx1"/>
                </a:solidFill>
              </a:rPr>
              <a:t>; E. </a:t>
            </a:r>
            <a:r>
              <a:rPr lang="es-AR" sz="2000" dirty="0" err="1" smtClean="0">
                <a:solidFill>
                  <a:schemeClr val="tx1"/>
                </a:solidFill>
              </a:rPr>
              <a:t>Sirotinsky</a:t>
            </a:r>
            <a:r>
              <a:rPr lang="es-AR" sz="2000" baseline="30000" dirty="0" smtClean="0">
                <a:solidFill>
                  <a:schemeClr val="tx1"/>
                </a:solidFill>
              </a:rPr>
              <a:t>(13)</a:t>
            </a:r>
            <a:r>
              <a:rPr lang="es-AR" sz="2000" dirty="0" smtClean="0">
                <a:solidFill>
                  <a:schemeClr val="tx1"/>
                </a:solidFill>
              </a:rPr>
              <a:t>; M. Sixto</a:t>
            </a:r>
            <a:r>
              <a:rPr lang="es-AR" sz="2000" baseline="30000" dirty="0" smtClean="0">
                <a:solidFill>
                  <a:schemeClr val="tx1"/>
                </a:solidFill>
              </a:rPr>
              <a:t>(14)</a:t>
            </a:r>
            <a:r>
              <a:rPr lang="es-AR" sz="2000" dirty="0" smtClean="0">
                <a:solidFill>
                  <a:schemeClr val="tx1"/>
                </a:solidFill>
              </a:rPr>
              <a:t>; Y. Martínez Artola</a:t>
            </a:r>
            <a:r>
              <a:rPr lang="es-AR" sz="2000" baseline="30000" dirty="0" smtClean="0">
                <a:solidFill>
                  <a:schemeClr val="tx1"/>
                </a:solidFill>
              </a:rPr>
              <a:t>(15)</a:t>
            </a:r>
            <a:r>
              <a:rPr lang="es-AR" sz="2000" dirty="0" smtClean="0">
                <a:solidFill>
                  <a:schemeClr val="tx1"/>
                </a:solidFill>
              </a:rPr>
              <a:t>; S. Frías</a:t>
            </a:r>
            <a:r>
              <a:rPr lang="es-AR" sz="2000" baseline="30000" dirty="0" smtClean="0">
                <a:solidFill>
                  <a:schemeClr val="tx1"/>
                </a:solidFill>
              </a:rPr>
              <a:t>(2)</a:t>
            </a:r>
            <a:r>
              <a:rPr lang="es-AR" sz="2000" dirty="0" smtClean="0">
                <a:solidFill>
                  <a:schemeClr val="tx1"/>
                </a:solidFill>
              </a:rPr>
              <a:t>; G. Romero</a:t>
            </a:r>
            <a:r>
              <a:rPr lang="es-AR" sz="2000" baseline="30000" dirty="0" smtClean="0">
                <a:solidFill>
                  <a:schemeClr val="tx1"/>
                </a:solidFill>
              </a:rPr>
              <a:t>(3)</a:t>
            </a:r>
            <a:r>
              <a:rPr lang="es-AR" sz="2000" dirty="0" smtClean="0">
                <a:solidFill>
                  <a:schemeClr val="tx1"/>
                </a:solidFill>
              </a:rPr>
              <a:t>; F. </a:t>
            </a:r>
            <a:r>
              <a:rPr lang="es-AR" sz="2000" dirty="0" err="1" smtClean="0">
                <a:solidFill>
                  <a:schemeClr val="tx1"/>
                </a:solidFill>
              </a:rPr>
              <a:t>Bessone</a:t>
            </a:r>
            <a:r>
              <a:rPr lang="es-AR" sz="2000" baseline="30000" dirty="0" smtClean="0">
                <a:solidFill>
                  <a:schemeClr val="tx1"/>
                </a:solidFill>
              </a:rPr>
              <a:t>(5)</a:t>
            </a:r>
            <a:r>
              <a:rPr lang="es-AR" sz="2000" dirty="0" smtClean="0">
                <a:solidFill>
                  <a:schemeClr val="tx1"/>
                </a:solidFill>
              </a:rPr>
              <a:t>; E. González </a:t>
            </a:r>
            <a:r>
              <a:rPr lang="es-AR" sz="2000" dirty="0" err="1" smtClean="0">
                <a:solidFill>
                  <a:schemeClr val="tx1"/>
                </a:solidFill>
              </a:rPr>
              <a:t>Ballerga</a:t>
            </a:r>
            <a:r>
              <a:rPr lang="es-AR" sz="2000" baseline="30000" dirty="0" smtClean="0">
                <a:solidFill>
                  <a:schemeClr val="tx1"/>
                </a:solidFill>
              </a:rPr>
              <a:t>(7)</a:t>
            </a:r>
            <a:r>
              <a:rPr lang="es-AR" sz="2000" dirty="0" smtClean="0">
                <a:solidFill>
                  <a:schemeClr val="tx1"/>
                </a:solidFill>
              </a:rPr>
              <a:t>; E. </a:t>
            </a:r>
            <a:r>
              <a:rPr lang="es-AR" sz="2000" dirty="0" err="1" smtClean="0">
                <a:solidFill>
                  <a:schemeClr val="tx1"/>
                </a:solidFill>
              </a:rPr>
              <a:t>Fassio</a:t>
            </a:r>
            <a:r>
              <a:rPr lang="es-AR" sz="2000" baseline="30000" dirty="0" smtClean="0">
                <a:solidFill>
                  <a:schemeClr val="tx1"/>
                </a:solidFill>
              </a:rPr>
              <a:t>(1) </a:t>
            </a:r>
            <a:r>
              <a:rPr lang="es-AR" sz="2000" dirty="0" smtClean="0">
                <a:solidFill>
                  <a:schemeClr val="tx1"/>
                </a:solidFill>
              </a:rPr>
              <a:t>y el </a:t>
            </a:r>
            <a:r>
              <a:rPr lang="es-AR" sz="2000" dirty="0" err="1" smtClean="0">
                <a:solidFill>
                  <a:schemeClr val="tx1"/>
                </a:solidFill>
              </a:rPr>
              <a:t>GAETHeC</a:t>
            </a:r>
            <a:endParaRPr lang="es-AR" sz="2000" dirty="0" smtClean="0">
              <a:solidFill>
                <a:schemeClr val="tx1"/>
              </a:solidFill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467544" y="5013176"/>
            <a:ext cx="82809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b="1" dirty="0" smtClean="0">
                <a:solidFill>
                  <a:srgbClr val="006600"/>
                </a:solidFill>
              </a:rPr>
              <a:t> </a:t>
            </a:r>
          </a:p>
          <a:p>
            <a:pPr algn="ctr"/>
            <a:r>
              <a:rPr lang="es-AR" b="1" dirty="0" smtClean="0">
                <a:solidFill>
                  <a:srgbClr val="006600"/>
                </a:solidFill>
              </a:rPr>
              <a:t>Simposio </a:t>
            </a:r>
            <a:r>
              <a:rPr lang="es-AR" b="1" dirty="0">
                <a:solidFill>
                  <a:srgbClr val="006600"/>
                </a:solidFill>
              </a:rPr>
              <a:t>Nacional de Hepatitis B y C </a:t>
            </a:r>
            <a:endParaRPr lang="es-AR" b="1" dirty="0" smtClean="0">
              <a:solidFill>
                <a:srgbClr val="006600"/>
              </a:solidFill>
            </a:endParaRPr>
          </a:p>
          <a:p>
            <a:pPr algn="ctr"/>
            <a:r>
              <a:rPr lang="es-AR" b="1" dirty="0" smtClean="0">
                <a:solidFill>
                  <a:srgbClr val="006600"/>
                </a:solidFill>
              </a:rPr>
              <a:t> 26va. </a:t>
            </a:r>
            <a:r>
              <a:rPr lang="es-AR" b="1" dirty="0">
                <a:solidFill>
                  <a:srgbClr val="006600"/>
                </a:solidFill>
              </a:rPr>
              <a:t>Reunión Anual de Unidades Centinela para Hepatitis </a:t>
            </a:r>
            <a:r>
              <a:rPr lang="es-AR" b="1" dirty="0" smtClean="0">
                <a:solidFill>
                  <a:srgbClr val="006600"/>
                </a:solidFill>
              </a:rPr>
              <a:t>virales </a:t>
            </a:r>
          </a:p>
          <a:p>
            <a:pPr algn="ctr"/>
            <a:r>
              <a:rPr lang="es-AR" b="1" dirty="0" smtClean="0">
                <a:solidFill>
                  <a:srgbClr val="006600"/>
                </a:solidFill>
              </a:rPr>
              <a:t>8va. Reunión Científica AAEEH</a:t>
            </a:r>
            <a:endParaRPr lang="es-AR" b="1" dirty="0">
              <a:solidFill>
                <a:srgbClr val="0066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96974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s-ES" sz="3600" b="1" dirty="0" smtClean="0">
                <a:solidFill>
                  <a:srgbClr val="0000FF"/>
                </a:solidFill>
              </a:rPr>
              <a:t>Tratamiento de la hepatitis C </a:t>
            </a:r>
            <a:br>
              <a:rPr lang="es-ES" sz="3600" b="1" dirty="0" smtClean="0">
                <a:solidFill>
                  <a:srgbClr val="0000FF"/>
                </a:solidFill>
              </a:rPr>
            </a:br>
            <a:r>
              <a:rPr lang="es-ES" sz="3600" b="1" dirty="0" smtClean="0">
                <a:solidFill>
                  <a:srgbClr val="0000FF"/>
                </a:solidFill>
              </a:rPr>
              <a:t>con antivirales de acción directa: </a:t>
            </a:r>
            <a:r>
              <a:rPr lang="es-ES" sz="3200" b="1" dirty="0" smtClean="0">
                <a:solidFill>
                  <a:srgbClr val="0000FF"/>
                </a:solidFill>
              </a:rPr>
              <a:t/>
            </a:r>
            <a:br>
              <a:rPr lang="es-ES" sz="3200" b="1" dirty="0" smtClean="0">
                <a:solidFill>
                  <a:srgbClr val="0000FF"/>
                </a:solidFill>
              </a:rPr>
            </a:br>
            <a:r>
              <a:rPr lang="es-ES" sz="3100" b="1" dirty="0" smtClean="0"/>
              <a:t>Antecedentes IV</a:t>
            </a:r>
            <a:endParaRPr lang="es-AR" sz="4000" b="1" dirty="0" smtClean="0"/>
          </a:p>
        </p:txBody>
      </p:sp>
      <p:sp>
        <p:nvSpPr>
          <p:cNvPr id="9220" name="3 CuadroTexto"/>
          <p:cNvSpPr txBox="1">
            <a:spLocks noChangeArrowheads="1"/>
          </p:cNvSpPr>
          <p:nvPr/>
        </p:nvSpPr>
        <p:spPr bwMode="auto">
          <a:xfrm>
            <a:off x="571500" y="6215063"/>
            <a:ext cx="8072438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s-ES" sz="1600" baseline="30000" dirty="0">
                <a:solidFill>
                  <a:srgbClr val="006600"/>
                </a:solidFill>
                <a:latin typeface="Calibri" pitchFamily="34" charset="0"/>
              </a:rPr>
              <a:t>1</a:t>
            </a:r>
            <a:r>
              <a:rPr lang="es-ES" sz="1600" dirty="0">
                <a:solidFill>
                  <a:srgbClr val="006600"/>
                </a:solidFill>
                <a:latin typeface="Calibri" pitchFamily="34" charset="0"/>
              </a:rPr>
              <a:t>Poordad et al, </a:t>
            </a:r>
            <a:r>
              <a:rPr lang="es-ES" sz="1600" dirty="0" err="1">
                <a:solidFill>
                  <a:srgbClr val="006600"/>
                </a:solidFill>
                <a:latin typeface="Calibri" pitchFamily="34" charset="0"/>
              </a:rPr>
              <a:t>Hepatology</a:t>
            </a:r>
            <a:r>
              <a:rPr lang="es-ES" sz="1600" dirty="0">
                <a:solidFill>
                  <a:srgbClr val="006600"/>
                </a:solidFill>
                <a:latin typeface="Calibri" pitchFamily="34" charset="0"/>
              </a:rPr>
              <a:t> 2016; </a:t>
            </a:r>
            <a:r>
              <a:rPr lang="es-ES" sz="1600" baseline="30000" dirty="0">
                <a:solidFill>
                  <a:srgbClr val="006600"/>
                </a:solidFill>
                <a:latin typeface="Calibri" pitchFamily="34" charset="0"/>
              </a:rPr>
              <a:t>2 </a:t>
            </a:r>
            <a:r>
              <a:rPr lang="es-ES" sz="1600" dirty="0" err="1">
                <a:solidFill>
                  <a:srgbClr val="006600"/>
                </a:solidFill>
                <a:latin typeface="Calibri" pitchFamily="34" charset="0"/>
              </a:rPr>
              <a:t>Poordad</a:t>
            </a:r>
            <a:r>
              <a:rPr lang="es-ES" sz="1600" dirty="0">
                <a:solidFill>
                  <a:srgbClr val="006600"/>
                </a:solidFill>
                <a:latin typeface="Calibri" pitchFamily="34" charset="0"/>
              </a:rPr>
              <a:t> et al, NEJM 2014; </a:t>
            </a:r>
            <a:r>
              <a:rPr lang="es-ES" sz="1600" dirty="0" smtClean="0">
                <a:solidFill>
                  <a:srgbClr val="006600"/>
                </a:solidFill>
                <a:latin typeface="Calibri" pitchFamily="34" charset="0"/>
              </a:rPr>
              <a:t> </a:t>
            </a:r>
            <a:endParaRPr lang="es-AR" sz="1600" baseline="30000" dirty="0">
              <a:solidFill>
                <a:srgbClr val="006600"/>
              </a:solidFill>
              <a:latin typeface="Calibri" pitchFamily="34" charset="0"/>
            </a:endParaRPr>
          </a:p>
        </p:txBody>
      </p:sp>
      <p:sp>
        <p:nvSpPr>
          <p:cNvPr id="6" name="2 Marcador de contenido"/>
          <p:cNvSpPr>
            <a:spLocks noGrp="1"/>
          </p:cNvSpPr>
          <p:nvPr>
            <p:ph idx="1"/>
          </p:nvPr>
        </p:nvSpPr>
        <p:spPr>
          <a:ln w="19050">
            <a:solidFill>
              <a:srgbClr val="006600"/>
            </a:solidFill>
          </a:ln>
        </p:spPr>
        <p:txBody>
          <a:bodyPr/>
          <a:lstStyle/>
          <a:p>
            <a:pPr eaLnBrk="1" hangingPunct="1"/>
            <a:r>
              <a:rPr lang="es-ES" sz="2400" dirty="0" smtClean="0"/>
              <a:t>Con los nuevos regímenes de AAD, libres de IFN:</a:t>
            </a:r>
          </a:p>
          <a:p>
            <a:pPr eaLnBrk="1" hangingPunct="1"/>
            <a:r>
              <a:rPr lang="es-ES" sz="2400" dirty="0" smtClean="0"/>
              <a:t>Empresas farmacéuticas sí organizaron </a:t>
            </a:r>
            <a:r>
              <a:rPr lang="es-ES" sz="2400" dirty="0" err="1" smtClean="0"/>
              <a:t>ECRs</a:t>
            </a:r>
            <a:r>
              <a:rPr lang="es-ES" sz="2400" dirty="0" smtClean="0"/>
              <a:t> en pacientes con fibrosis severa/cirrosis:</a:t>
            </a:r>
          </a:p>
          <a:p>
            <a:pPr eaLnBrk="1" hangingPunct="1"/>
            <a:r>
              <a:rPr lang="es-ES" sz="2400" b="1" dirty="0" smtClean="0"/>
              <a:t>BMS  →  Estudio ALLY-1: </a:t>
            </a:r>
            <a:r>
              <a:rPr lang="es-ES" sz="2400" dirty="0" smtClean="0"/>
              <a:t>n 60 pacientes con cirrosis (76% con gen 1) tratados con </a:t>
            </a:r>
            <a:r>
              <a:rPr lang="es-ES" sz="2400" dirty="0" err="1" smtClean="0"/>
              <a:t>sofosbuvir</a:t>
            </a:r>
            <a:r>
              <a:rPr lang="es-ES" sz="2400" dirty="0" smtClean="0"/>
              <a:t> + </a:t>
            </a:r>
            <a:r>
              <a:rPr lang="es-ES" sz="2400" dirty="0" err="1" smtClean="0"/>
              <a:t>daclatasvir</a:t>
            </a:r>
            <a:r>
              <a:rPr lang="es-ES" sz="2400" dirty="0" smtClean="0"/>
              <a:t> + RBV </a:t>
            </a:r>
          </a:p>
          <a:p>
            <a:pPr marL="0" indent="0" eaLnBrk="1" hangingPunct="1">
              <a:buNone/>
            </a:pPr>
            <a:r>
              <a:rPr lang="es-ES" sz="2400" dirty="0" smtClean="0"/>
              <a:t>     → </a:t>
            </a:r>
            <a:r>
              <a:rPr lang="es-ES" sz="2400" dirty="0" smtClean="0">
                <a:solidFill>
                  <a:srgbClr val="0000FF"/>
                </a:solidFill>
              </a:rPr>
              <a:t>RVS12 de </a:t>
            </a:r>
            <a:r>
              <a:rPr lang="es-ES" sz="2400" b="1" dirty="0" smtClean="0">
                <a:solidFill>
                  <a:srgbClr val="0000FF"/>
                </a:solidFill>
              </a:rPr>
              <a:t>93%</a:t>
            </a:r>
            <a:r>
              <a:rPr lang="es-ES" sz="2400" dirty="0" smtClean="0">
                <a:solidFill>
                  <a:srgbClr val="0000FF"/>
                </a:solidFill>
              </a:rPr>
              <a:t> en </a:t>
            </a:r>
            <a:r>
              <a:rPr lang="es-ES" sz="2400" dirty="0" err="1" smtClean="0">
                <a:solidFill>
                  <a:srgbClr val="0000FF"/>
                </a:solidFill>
              </a:rPr>
              <a:t>Child</a:t>
            </a:r>
            <a:r>
              <a:rPr lang="es-ES" sz="2400" dirty="0" smtClean="0">
                <a:solidFill>
                  <a:srgbClr val="0000FF"/>
                </a:solidFill>
              </a:rPr>
              <a:t> A/B;</a:t>
            </a:r>
            <a:r>
              <a:rPr lang="es-ES" sz="2400" dirty="0" smtClean="0">
                <a:solidFill>
                  <a:srgbClr val="FF0000"/>
                </a:solidFill>
              </a:rPr>
              <a:t> RVS12 de </a:t>
            </a:r>
            <a:r>
              <a:rPr lang="es-ES" sz="2400" b="1" dirty="0" smtClean="0">
                <a:solidFill>
                  <a:srgbClr val="FF0000"/>
                </a:solidFill>
              </a:rPr>
              <a:t>56%</a:t>
            </a:r>
            <a:r>
              <a:rPr lang="es-ES" sz="2400" dirty="0" smtClean="0">
                <a:solidFill>
                  <a:srgbClr val="FF0000"/>
                </a:solidFill>
              </a:rPr>
              <a:t> en </a:t>
            </a:r>
            <a:r>
              <a:rPr lang="es-ES" sz="2400" dirty="0" err="1" smtClean="0">
                <a:solidFill>
                  <a:srgbClr val="FF0000"/>
                </a:solidFill>
              </a:rPr>
              <a:t>Child</a:t>
            </a:r>
            <a:r>
              <a:rPr lang="es-ES" sz="2400" dirty="0" smtClean="0">
                <a:solidFill>
                  <a:srgbClr val="FF0000"/>
                </a:solidFill>
              </a:rPr>
              <a:t> C.</a:t>
            </a:r>
            <a:r>
              <a:rPr lang="es-ES" sz="2400" baseline="30000" dirty="0" smtClean="0"/>
              <a:t>1</a:t>
            </a:r>
            <a:r>
              <a:rPr lang="es-ES" sz="2400" dirty="0" smtClean="0">
                <a:solidFill>
                  <a:srgbClr val="0000FF"/>
                </a:solidFill>
              </a:rPr>
              <a:t> </a:t>
            </a:r>
          </a:p>
          <a:p>
            <a:pPr marL="0" indent="0" eaLnBrk="1" hangingPunct="1">
              <a:buNone/>
            </a:pPr>
            <a:endParaRPr lang="es-ES" sz="2400" dirty="0" smtClean="0">
              <a:solidFill>
                <a:srgbClr val="0000FF"/>
              </a:solidFill>
            </a:endParaRPr>
          </a:p>
          <a:p>
            <a:pPr eaLnBrk="1" hangingPunct="1"/>
            <a:r>
              <a:rPr lang="es-ES" sz="2400" b="1" dirty="0" err="1" smtClean="0"/>
              <a:t>AbbVie</a:t>
            </a:r>
            <a:r>
              <a:rPr lang="es-ES" sz="2400" b="1" dirty="0" smtClean="0"/>
              <a:t>  →  Estudio </a:t>
            </a:r>
            <a:r>
              <a:rPr lang="es-ES" sz="2400" b="1" dirty="0" err="1" smtClean="0"/>
              <a:t>Tourquoise</a:t>
            </a:r>
            <a:r>
              <a:rPr lang="es-ES" sz="2400" b="1" dirty="0" smtClean="0"/>
              <a:t>-II: </a:t>
            </a:r>
            <a:r>
              <a:rPr lang="es-ES" sz="2400" dirty="0" smtClean="0"/>
              <a:t>n 380 pacientes con cirrosis </a:t>
            </a:r>
            <a:r>
              <a:rPr lang="es-ES" sz="2400" dirty="0" err="1" smtClean="0"/>
              <a:t>Child</a:t>
            </a:r>
            <a:r>
              <a:rPr lang="es-ES" sz="2400" dirty="0" smtClean="0"/>
              <a:t> A y genotipo 1 tratados con </a:t>
            </a:r>
            <a:r>
              <a:rPr lang="es-ES" sz="2400" dirty="0" err="1" smtClean="0"/>
              <a:t>paritaprevir</a:t>
            </a:r>
            <a:r>
              <a:rPr lang="es-ES" sz="2400" dirty="0" smtClean="0"/>
              <a:t>/r + </a:t>
            </a:r>
            <a:r>
              <a:rPr lang="es-ES" sz="2400" dirty="0" err="1" smtClean="0"/>
              <a:t>ombitasvir</a:t>
            </a:r>
            <a:r>
              <a:rPr lang="es-ES" sz="2400" dirty="0" smtClean="0"/>
              <a:t> + </a:t>
            </a:r>
            <a:r>
              <a:rPr lang="es-ES" sz="2400" dirty="0" err="1" smtClean="0"/>
              <a:t>dasabuvir</a:t>
            </a:r>
            <a:r>
              <a:rPr lang="es-ES" sz="2400" dirty="0" smtClean="0"/>
              <a:t> (</a:t>
            </a:r>
            <a:r>
              <a:rPr lang="es-ES" sz="2400" dirty="0" err="1" smtClean="0"/>
              <a:t>PrOD</a:t>
            </a:r>
            <a:r>
              <a:rPr lang="es-ES" sz="2400" dirty="0" smtClean="0"/>
              <a:t>) ó 3D ± RBV </a:t>
            </a:r>
          </a:p>
          <a:p>
            <a:pPr marL="0" indent="0" eaLnBrk="1" hangingPunct="1">
              <a:buNone/>
            </a:pPr>
            <a:r>
              <a:rPr lang="es-ES" sz="2400" dirty="0" smtClean="0"/>
              <a:t>     → </a:t>
            </a:r>
            <a:r>
              <a:rPr lang="es-ES" sz="2400" dirty="0" smtClean="0">
                <a:solidFill>
                  <a:srgbClr val="0000FF"/>
                </a:solidFill>
              </a:rPr>
              <a:t>RVS12 de </a:t>
            </a:r>
            <a:r>
              <a:rPr lang="es-ES" sz="2400" b="1" dirty="0" smtClean="0">
                <a:solidFill>
                  <a:srgbClr val="0000FF"/>
                </a:solidFill>
              </a:rPr>
              <a:t>98.5%</a:t>
            </a:r>
            <a:r>
              <a:rPr lang="es-ES" sz="2400" dirty="0" smtClean="0">
                <a:solidFill>
                  <a:srgbClr val="0000FF"/>
                </a:solidFill>
              </a:rPr>
              <a:t> en gen 1b tratado por 12 semanas</a:t>
            </a:r>
            <a:r>
              <a:rPr lang="es-ES" sz="2400" baseline="30000" dirty="0" smtClean="0"/>
              <a:t>2</a:t>
            </a:r>
            <a:r>
              <a:rPr lang="es-ES" sz="2400" dirty="0" smtClean="0">
                <a:solidFill>
                  <a:srgbClr val="0000FF"/>
                </a:solidFill>
              </a:rPr>
              <a:t> </a:t>
            </a:r>
          </a:p>
          <a:p>
            <a:pPr eaLnBrk="1" hangingPunct="1"/>
            <a:endParaRPr lang="es-AR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23528" y="260648"/>
            <a:ext cx="8496944" cy="1872208"/>
          </a:xfrm>
        </p:spPr>
        <p:txBody>
          <a:bodyPr/>
          <a:lstStyle/>
          <a:p>
            <a:r>
              <a:rPr lang="es-ES" sz="3600" b="1" dirty="0" smtClean="0">
                <a:solidFill>
                  <a:srgbClr val="0000FF"/>
                </a:solidFill>
              </a:rPr>
              <a:t>Tratamiento de la hepatitis C con antivirales de acción directa:</a:t>
            </a:r>
            <a:r>
              <a:rPr lang="es-ES" sz="3600" b="1" dirty="0">
                <a:solidFill>
                  <a:srgbClr val="0000FF"/>
                </a:solidFill>
              </a:rPr>
              <a:t> </a:t>
            </a:r>
            <a:r>
              <a:rPr lang="es-ES" sz="3600" b="1" dirty="0" smtClean="0">
                <a:solidFill>
                  <a:srgbClr val="0000FF"/>
                </a:solidFill>
              </a:rPr>
              <a:t/>
            </a:r>
            <a:br>
              <a:rPr lang="es-ES" sz="3600" b="1" dirty="0" smtClean="0">
                <a:solidFill>
                  <a:srgbClr val="0000FF"/>
                </a:solidFill>
              </a:rPr>
            </a:br>
            <a:r>
              <a:rPr lang="es-ES" sz="3600" b="1" dirty="0" smtClean="0">
                <a:solidFill>
                  <a:srgbClr val="0000FF"/>
                </a:solidFill>
              </a:rPr>
              <a:t>Estudios en la práctica clínica de la vida real</a:t>
            </a:r>
            <a:endParaRPr lang="es-AR" sz="36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2132857"/>
            <a:ext cx="8229600" cy="2376264"/>
          </a:xfrm>
          <a:ln w="28575">
            <a:solidFill>
              <a:srgbClr val="006600"/>
            </a:solidFill>
          </a:ln>
        </p:spPr>
        <p:txBody>
          <a:bodyPr/>
          <a:lstStyle/>
          <a:p>
            <a:r>
              <a:rPr lang="es-AR" sz="2800" dirty="0" smtClean="0"/>
              <a:t>Se realizaron </a:t>
            </a:r>
            <a:r>
              <a:rPr lang="es-AR" sz="2800" dirty="0"/>
              <a:t>e</a:t>
            </a:r>
            <a:r>
              <a:rPr lang="es-AR" sz="2800" dirty="0" smtClean="0"/>
              <a:t>studios que evaluaron la eficacia del tratamiento de la hepatitis C con </a:t>
            </a:r>
            <a:r>
              <a:rPr lang="es-AR" sz="2800" dirty="0" err="1" smtClean="0"/>
              <a:t>AADs</a:t>
            </a:r>
            <a:r>
              <a:rPr lang="es-AR" sz="2800" dirty="0" smtClean="0"/>
              <a:t> en la práctica clínica de la vida real:</a:t>
            </a:r>
            <a:endParaRPr lang="es-AR" sz="2800" dirty="0"/>
          </a:p>
          <a:p>
            <a:r>
              <a:rPr lang="es-AR" sz="2800" dirty="0" smtClean="0"/>
              <a:t>Estados Unidos de Norteamérica </a:t>
            </a:r>
            <a:endParaRPr lang="es-AR" sz="2800" dirty="0"/>
          </a:p>
          <a:p>
            <a:r>
              <a:rPr lang="es-AR" sz="2800" dirty="0" smtClean="0"/>
              <a:t>Europa </a:t>
            </a:r>
          </a:p>
          <a:p>
            <a:pPr marL="0" indent="0" algn="ctr">
              <a:buNone/>
            </a:pPr>
            <a:r>
              <a:rPr lang="es-AR" sz="2800" b="1" dirty="0" smtClean="0"/>
              <a:t> </a:t>
            </a:r>
          </a:p>
          <a:p>
            <a:pPr marL="0" indent="0">
              <a:buNone/>
            </a:pPr>
            <a:endParaRPr lang="es-AR" dirty="0"/>
          </a:p>
        </p:txBody>
      </p:sp>
      <p:sp>
        <p:nvSpPr>
          <p:cNvPr id="4" name="3 CuadroTexto"/>
          <p:cNvSpPr txBox="1"/>
          <p:nvPr/>
        </p:nvSpPr>
        <p:spPr>
          <a:xfrm>
            <a:off x="611560" y="5199583"/>
            <a:ext cx="7632848" cy="461665"/>
          </a:xfrm>
          <a:prstGeom prst="rect">
            <a:avLst/>
          </a:prstGeom>
          <a:noFill/>
          <a:ln>
            <a:solidFill>
              <a:srgbClr val="008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AR" sz="2400" b="1" dirty="0" smtClean="0"/>
              <a:t>Resultados </a:t>
            </a:r>
            <a:r>
              <a:rPr lang="es-AR" sz="2400" b="1" dirty="0"/>
              <a:t>similares a los de registro</a:t>
            </a:r>
            <a:r>
              <a:rPr lang="es-AR" dirty="0"/>
              <a:t>. </a:t>
            </a:r>
          </a:p>
        </p:txBody>
      </p:sp>
      <p:sp>
        <p:nvSpPr>
          <p:cNvPr id="5" name="4 Flecha abajo"/>
          <p:cNvSpPr/>
          <p:nvPr/>
        </p:nvSpPr>
        <p:spPr>
          <a:xfrm>
            <a:off x="4355976" y="4581128"/>
            <a:ext cx="288032" cy="432048"/>
          </a:xfrm>
          <a:prstGeom prst="downArrow">
            <a:avLst/>
          </a:prstGeom>
          <a:solidFill>
            <a:srgbClr val="006600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" sz="3200" b="1" dirty="0" smtClean="0">
                <a:solidFill>
                  <a:srgbClr val="0000FF"/>
                </a:solidFill>
              </a:rPr>
              <a:t>Resultados de la “vida real”: pacientes tratados en el sistema </a:t>
            </a:r>
            <a:r>
              <a:rPr lang="es-ES" sz="3200" b="1" i="1" dirty="0" err="1" smtClean="0">
                <a:solidFill>
                  <a:srgbClr val="0000FF"/>
                </a:solidFill>
              </a:rPr>
              <a:t>Veterans</a:t>
            </a:r>
            <a:r>
              <a:rPr lang="es-ES" sz="3200" b="1" i="1" dirty="0" smtClean="0">
                <a:solidFill>
                  <a:srgbClr val="0000FF"/>
                </a:solidFill>
              </a:rPr>
              <a:t> </a:t>
            </a:r>
            <a:r>
              <a:rPr lang="es-ES" sz="3200" b="1" i="1" dirty="0" err="1" smtClean="0">
                <a:solidFill>
                  <a:srgbClr val="0000FF"/>
                </a:solidFill>
              </a:rPr>
              <a:t>Affairs</a:t>
            </a:r>
            <a:r>
              <a:rPr lang="es-ES" sz="3200" b="1" i="1" dirty="0" smtClean="0">
                <a:solidFill>
                  <a:srgbClr val="0000FF"/>
                </a:solidFill>
              </a:rPr>
              <a:t> </a:t>
            </a:r>
            <a:r>
              <a:rPr lang="es-ES" sz="3200" b="1" dirty="0" smtClean="0">
                <a:solidFill>
                  <a:srgbClr val="0000FF"/>
                </a:solidFill>
              </a:rPr>
              <a:t>(USA)</a:t>
            </a:r>
            <a:endParaRPr lang="es-AR" sz="3200" b="1" dirty="0">
              <a:solidFill>
                <a:srgbClr val="0000FF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ln w="19050">
            <a:solidFill>
              <a:srgbClr val="006600"/>
            </a:solidFill>
          </a:ln>
        </p:spPr>
        <p:txBody>
          <a:bodyPr>
            <a:normAutofit/>
          </a:bodyPr>
          <a:lstStyle/>
          <a:p>
            <a:r>
              <a:rPr lang="es-ES" sz="2400" dirty="0" smtClean="0"/>
              <a:t>N 17.487 pacientes</a:t>
            </a:r>
          </a:p>
          <a:p>
            <a:r>
              <a:rPr lang="es-ES" sz="2400" dirty="0" smtClean="0"/>
              <a:t>N 13.974 con genotipo 1</a:t>
            </a:r>
          </a:p>
          <a:p>
            <a:r>
              <a:rPr lang="es-ES" sz="2400" dirty="0" smtClean="0"/>
              <a:t>Edad 61 años</a:t>
            </a:r>
          </a:p>
          <a:p>
            <a:r>
              <a:rPr lang="es-ES" sz="2400" dirty="0" smtClean="0"/>
              <a:t>97% varones</a:t>
            </a:r>
          </a:p>
          <a:p>
            <a:r>
              <a:rPr lang="es-ES" b="1" dirty="0" smtClean="0">
                <a:solidFill>
                  <a:srgbClr val="0000FF"/>
                </a:solidFill>
              </a:rPr>
              <a:t>32% con cirrosis </a:t>
            </a:r>
          </a:p>
          <a:p>
            <a:r>
              <a:rPr lang="es-ES" sz="2400" b="1" dirty="0" smtClean="0">
                <a:solidFill>
                  <a:srgbClr val="0000FF"/>
                </a:solidFill>
              </a:rPr>
              <a:t>9,9% cirrosis descompensada</a:t>
            </a:r>
            <a:endParaRPr lang="en-US" sz="2400" b="1" dirty="0" smtClean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es-ES" sz="2400" dirty="0" smtClean="0"/>
          </a:p>
          <a:p>
            <a:r>
              <a:rPr lang="es-ES" sz="2400" dirty="0" smtClean="0"/>
              <a:t>44% con alcoholismo</a:t>
            </a:r>
          </a:p>
          <a:p>
            <a:r>
              <a:rPr lang="es-ES" sz="2400" dirty="0" smtClean="0"/>
              <a:t>37% con uso de drogas</a:t>
            </a:r>
          </a:p>
        </p:txBody>
      </p:sp>
      <p:pic>
        <p:nvPicPr>
          <p:cNvPr id="2867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96006" y="1600200"/>
            <a:ext cx="250033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5 CuadroTexto"/>
          <p:cNvSpPr txBox="1"/>
          <p:nvPr/>
        </p:nvSpPr>
        <p:spPr>
          <a:xfrm>
            <a:off x="7144338" y="1700808"/>
            <a:ext cx="189215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/>
              <a:t>3D</a:t>
            </a:r>
          </a:p>
          <a:p>
            <a:endParaRPr lang="es-ES" b="1" dirty="0" smtClean="0"/>
          </a:p>
          <a:p>
            <a:r>
              <a:rPr lang="es-ES" b="1" dirty="0" smtClean="0"/>
              <a:t>3D + RBV</a:t>
            </a:r>
          </a:p>
          <a:p>
            <a:endParaRPr lang="es-ES" b="1" dirty="0" smtClean="0"/>
          </a:p>
          <a:p>
            <a:endParaRPr lang="es-ES" b="1" dirty="0" smtClean="0"/>
          </a:p>
          <a:p>
            <a:r>
              <a:rPr lang="es-ES" b="1" dirty="0" smtClean="0"/>
              <a:t>SFV/LDV + RBV</a:t>
            </a:r>
          </a:p>
          <a:p>
            <a:endParaRPr lang="es-ES" b="1" dirty="0" smtClean="0"/>
          </a:p>
          <a:p>
            <a:endParaRPr lang="es-ES" b="1" dirty="0" smtClean="0"/>
          </a:p>
          <a:p>
            <a:endParaRPr lang="es-ES" b="1" dirty="0" smtClean="0"/>
          </a:p>
          <a:p>
            <a:endParaRPr lang="es-ES" b="1" dirty="0" smtClean="0"/>
          </a:p>
          <a:p>
            <a:r>
              <a:rPr lang="es-ES" b="1" dirty="0" smtClean="0"/>
              <a:t>SFV/LDV </a:t>
            </a:r>
            <a:endParaRPr lang="es-AR" b="1" dirty="0"/>
          </a:p>
        </p:txBody>
      </p:sp>
      <p:sp>
        <p:nvSpPr>
          <p:cNvPr id="7" name="6 CuadroTexto"/>
          <p:cNvSpPr txBox="1"/>
          <p:nvPr/>
        </p:nvSpPr>
        <p:spPr>
          <a:xfrm>
            <a:off x="4535332" y="6165304"/>
            <a:ext cx="44291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600" dirty="0" err="1" smtClean="0">
                <a:solidFill>
                  <a:srgbClr val="006600"/>
                </a:solidFill>
                <a:latin typeface="+mj-lt"/>
              </a:rPr>
              <a:t>Ioannou</a:t>
            </a:r>
            <a:r>
              <a:rPr lang="es-ES" sz="1600" dirty="0" smtClean="0">
                <a:solidFill>
                  <a:srgbClr val="006600"/>
                </a:solidFill>
                <a:latin typeface="+mj-lt"/>
              </a:rPr>
              <a:t> et al, </a:t>
            </a:r>
            <a:r>
              <a:rPr lang="es-ES" sz="1600" dirty="0" err="1" smtClean="0">
                <a:solidFill>
                  <a:srgbClr val="006600"/>
                </a:solidFill>
                <a:latin typeface="+mj-lt"/>
              </a:rPr>
              <a:t>Gastroenterology</a:t>
            </a:r>
            <a:r>
              <a:rPr lang="es-ES" sz="1600" dirty="0" smtClean="0">
                <a:solidFill>
                  <a:srgbClr val="006600"/>
                </a:solidFill>
                <a:latin typeface="+mj-lt"/>
              </a:rPr>
              <a:t> 2016</a:t>
            </a:r>
            <a:endParaRPr lang="es-AR" sz="1600" dirty="0">
              <a:solidFill>
                <a:srgbClr val="006600"/>
              </a:solidFill>
              <a:latin typeface="+mj-lt"/>
            </a:endParaRPr>
          </a:p>
        </p:txBody>
      </p:sp>
      <p:sp>
        <p:nvSpPr>
          <p:cNvPr id="4" name="3 Rectángulo"/>
          <p:cNvSpPr/>
          <p:nvPr/>
        </p:nvSpPr>
        <p:spPr>
          <a:xfrm rot="16200000">
            <a:off x="2938529" y="3595729"/>
            <a:ext cx="4464496" cy="5306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b="1" dirty="0" smtClean="0">
                <a:solidFill>
                  <a:schemeClr val="tx1"/>
                </a:solidFill>
              </a:rPr>
              <a:t>Proporción de pacientes tratados con los </a:t>
            </a:r>
          </a:p>
          <a:p>
            <a:pPr algn="ctr"/>
            <a:r>
              <a:rPr lang="es-AR" b="1" dirty="0">
                <a:solidFill>
                  <a:schemeClr val="tx1"/>
                </a:solidFill>
              </a:rPr>
              <a:t>d</a:t>
            </a:r>
            <a:r>
              <a:rPr lang="es-AR" b="1" dirty="0" smtClean="0">
                <a:solidFill>
                  <a:schemeClr val="tx1"/>
                </a:solidFill>
              </a:rPr>
              <a:t>istintos   AAD</a:t>
            </a:r>
            <a:endParaRPr lang="es-AR" b="1" dirty="0">
              <a:solidFill>
                <a:schemeClr val="tx1"/>
              </a:solidFill>
            </a:endParaRPr>
          </a:p>
        </p:txBody>
      </p:sp>
      <p:sp>
        <p:nvSpPr>
          <p:cNvPr id="5" name="4 Marco"/>
          <p:cNvSpPr/>
          <p:nvPr/>
        </p:nvSpPr>
        <p:spPr>
          <a:xfrm>
            <a:off x="4860032" y="1628799"/>
            <a:ext cx="4131038" cy="4536505"/>
          </a:xfrm>
          <a:prstGeom prst="frame">
            <a:avLst>
              <a:gd name="adj1" fmla="val 0"/>
            </a:avLst>
          </a:prstGeom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38546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85720" y="44624"/>
            <a:ext cx="8401080" cy="868346"/>
          </a:xfrm>
        </p:spPr>
        <p:txBody>
          <a:bodyPr>
            <a:noAutofit/>
          </a:bodyPr>
          <a:lstStyle/>
          <a:p>
            <a:r>
              <a:rPr lang="es-ES" sz="3200" b="1" dirty="0" smtClean="0">
                <a:solidFill>
                  <a:srgbClr val="0000FF"/>
                </a:solidFill>
              </a:rPr>
              <a:t>Pacientes tratados en el sistema </a:t>
            </a:r>
            <a:r>
              <a:rPr lang="es-ES" sz="3200" b="1" i="1" dirty="0" err="1" smtClean="0">
                <a:solidFill>
                  <a:srgbClr val="0000FF"/>
                </a:solidFill>
              </a:rPr>
              <a:t>Veterans</a:t>
            </a:r>
            <a:r>
              <a:rPr lang="es-ES" sz="3200" b="1" i="1" dirty="0" smtClean="0">
                <a:solidFill>
                  <a:srgbClr val="0000FF"/>
                </a:solidFill>
              </a:rPr>
              <a:t> </a:t>
            </a:r>
            <a:r>
              <a:rPr lang="es-ES" sz="3200" b="1" i="1" dirty="0" err="1" smtClean="0">
                <a:solidFill>
                  <a:srgbClr val="0000FF"/>
                </a:solidFill>
              </a:rPr>
              <a:t>Affairs</a:t>
            </a:r>
            <a:endParaRPr lang="es-AR" sz="3200" dirty="0"/>
          </a:p>
        </p:txBody>
      </p:sp>
      <p:pic>
        <p:nvPicPr>
          <p:cNvPr id="296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043608" y="1412776"/>
            <a:ext cx="3168352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1520" y="1274459"/>
            <a:ext cx="1008112" cy="714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5 CuadroTexto"/>
          <p:cNvSpPr txBox="1"/>
          <p:nvPr/>
        </p:nvSpPr>
        <p:spPr>
          <a:xfrm>
            <a:off x="4892522" y="6516633"/>
            <a:ext cx="40719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600" dirty="0" err="1" smtClean="0">
                <a:solidFill>
                  <a:srgbClr val="006600"/>
                </a:solidFill>
                <a:latin typeface="+mj-lt"/>
              </a:rPr>
              <a:t>Ioannou</a:t>
            </a:r>
            <a:r>
              <a:rPr lang="es-ES" sz="1600" dirty="0" smtClean="0">
                <a:solidFill>
                  <a:srgbClr val="006600"/>
                </a:solidFill>
                <a:latin typeface="+mj-lt"/>
              </a:rPr>
              <a:t> et al, </a:t>
            </a:r>
            <a:r>
              <a:rPr lang="es-ES" sz="1600" dirty="0" err="1" smtClean="0">
                <a:solidFill>
                  <a:srgbClr val="006600"/>
                </a:solidFill>
                <a:latin typeface="+mj-lt"/>
              </a:rPr>
              <a:t>Gastroenterology</a:t>
            </a:r>
            <a:r>
              <a:rPr lang="es-ES" sz="1600" dirty="0" smtClean="0">
                <a:solidFill>
                  <a:srgbClr val="006600"/>
                </a:solidFill>
                <a:latin typeface="+mj-lt"/>
              </a:rPr>
              <a:t> 2016</a:t>
            </a:r>
            <a:endParaRPr lang="es-AR" sz="1600" dirty="0" smtClean="0">
              <a:solidFill>
                <a:srgbClr val="006600"/>
              </a:solidFill>
              <a:latin typeface="+mj-lt"/>
            </a:endParaRPr>
          </a:p>
          <a:p>
            <a:pPr algn="r"/>
            <a:endParaRPr lang="es-AR" sz="1600" dirty="0">
              <a:solidFill>
                <a:srgbClr val="006600"/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5580112" y="5385990"/>
            <a:ext cx="2848399" cy="92333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latin typeface="+mj-lt"/>
              </a:rPr>
              <a:t>RVS12 en 90.6%</a:t>
            </a:r>
          </a:p>
          <a:p>
            <a:pPr algn="ctr"/>
            <a:r>
              <a:rPr lang="es-ES" b="1" dirty="0" smtClean="0">
                <a:latin typeface="+mj-lt"/>
              </a:rPr>
              <a:t>de los pacientes con</a:t>
            </a:r>
          </a:p>
          <a:p>
            <a:pPr algn="ctr"/>
            <a:r>
              <a:rPr lang="es-ES" b="1" dirty="0" smtClean="0">
                <a:latin typeface="+mj-lt"/>
              </a:rPr>
              <a:t>cirrosis</a:t>
            </a:r>
            <a:endParaRPr lang="es-AR" b="1" dirty="0">
              <a:latin typeface="+mj-lt"/>
            </a:endParaRPr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9006" y="1700808"/>
            <a:ext cx="3117410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941" name="Picture 5"/>
          <p:cNvPicPr>
            <a:picLocks noChangeAspect="1" noChangeArrowheads="1"/>
          </p:cNvPicPr>
          <p:nvPr/>
        </p:nvPicPr>
        <p:blipFill>
          <a:blip r:embed="rId6">
            <a:lum contrast="2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7" y="1343619"/>
            <a:ext cx="720079" cy="501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10 CuadroTexto"/>
          <p:cNvSpPr txBox="1"/>
          <p:nvPr/>
        </p:nvSpPr>
        <p:spPr>
          <a:xfrm>
            <a:off x="1187624" y="5385990"/>
            <a:ext cx="2736304" cy="92333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latin typeface="+mj-lt"/>
              </a:rPr>
              <a:t>RVS12 en 92,8%</a:t>
            </a:r>
          </a:p>
          <a:p>
            <a:pPr algn="ctr"/>
            <a:r>
              <a:rPr lang="es-ES" b="1" dirty="0" smtClean="0">
                <a:latin typeface="+mj-lt"/>
              </a:rPr>
              <a:t>Sin diferencia significativa</a:t>
            </a:r>
          </a:p>
          <a:p>
            <a:pPr algn="ctr"/>
            <a:r>
              <a:rPr lang="es-ES" b="1" dirty="0" smtClean="0">
                <a:latin typeface="+mj-lt"/>
              </a:rPr>
              <a:t> entre los distintos AAD</a:t>
            </a:r>
          </a:p>
        </p:txBody>
      </p:sp>
      <p:sp>
        <p:nvSpPr>
          <p:cNvPr id="3" name="2 Rectángulo"/>
          <p:cNvSpPr/>
          <p:nvPr/>
        </p:nvSpPr>
        <p:spPr>
          <a:xfrm>
            <a:off x="4925913" y="4797152"/>
            <a:ext cx="546187" cy="5888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4" name="3 Marco"/>
          <p:cNvSpPr/>
          <p:nvPr/>
        </p:nvSpPr>
        <p:spPr>
          <a:xfrm>
            <a:off x="107505" y="980727"/>
            <a:ext cx="4176464" cy="5535905"/>
          </a:xfrm>
          <a:prstGeom prst="frame">
            <a:avLst>
              <a:gd name="adj1" fmla="val 0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tx1"/>
              </a:solidFill>
            </a:endParaRPr>
          </a:p>
        </p:txBody>
      </p:sp>
      <p:sp>
        <p:nvSpPr>
          <p:cNvPr id="5" name="4 Marco"/>
          <p:cNvSpPr/>
          <p:nvPr/>
        </p:nvSpPr>
        <p:spPr>
          <a:xfrm>
            <a:off x="4572000" y="980727"/>
            <a:ext cx="4392488" cy="5535905"/>
          </a:xfrm>
          <a:prstGeom prst="frame">
            <a:avLst>
              <a:gd name="adj1" fmla="val 0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39850"/>
          </a:xfrm>
        </p:spPr>
        <p:txBody>
          <a:bodyPr>
            <a:normAutofit fontScale="90000"/>
          </a:bodyPr>
          <a:lstStyle/>
          <a:p>
            <a:r>
              <a:rPr lang="es-ES" sz="4000" b="1" dirty="0" smtClean="0">
                <a:solidFill>
                  <a:srgbClr val="0000FF"/>
                </a:solidFill>
              </a:rPr>
              <a:t>Resultados de la “vida real” en pacientes con genotipo 1:</a:t>
            </a:r>
            <a:r>
              <a:rPr lang="es-ES" sz="3200" b="1" dirty="0" smtClean="0">
                <a:solidFill>
                  <a:srgbClr val="0000FF"/>
                </a:solidFill>
              </a:rPr>
              <a:t/>
            </a:r>
            <a:br>
              <a:rPr lang="es-ES" sz="3200" b="1" dirty="0" smtClean="0">
                <a:solidFill>
                  <a:srgbClr val="0000FF"/>
                </a:solidFill>
              </a:rPr>
            </a:br>
            <a:r>
              <a:rPr lang="es-ES" sz="3200" b="1" dirty="0" smtClean="0">
                <a:solidFill>
                  <a:srgbClr val="0000FF"/>
                </a:solidFill>
              </a:rPr>
              <a:t>estudio español </a:t>
            </a:r>
            <a:r>
              <a:rPr lang="es-ES" sz="2400" b="1" dirty="0" smtClean="0"/>
              <a:t>(35 centros)</a:t>
            </a:r>
            <a:endParaRPr lang="es-AR" sz="2400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294665400"/>
              </p:ext>
            </p:extLst>
          </p:nvPr>
        </p:nvGraphicFramePr>
        <p:xfrm>
          <a:off x="323528" y="1916832"/>
          <a:ext cx="6048672" cy="3240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622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87220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160240"/>
              </a:tblGrid>
              <a:tr h="1244649">
                <a:tc>
                  <a:txBody>
                    <a:bodyPr/>
                    <a:lstStyle/>
                    <a:p>
                      <a:pPr algn="ctr"/>
                      <a:r>
                        <a:rPr lang="es-AR" sz="2400" b="1" dirty="0" smtClean="0"/>
                        <a:t>Esquemas de</a:t>
                      </a:r>
                    </a:p>
                    <a:p>
                      <a:pPr algn="ctr"/>
                      <a:r>
                        <a:rPr lang="es-AR" sz="2400" b="1" dirty="0" smtClean="0"/>
                        <a:t>AAD </a:t>
                      </a:r>
                      <a:endParaRPr lang="es-AR" sz="2400" b="1" dirty="0"/>
                    </a:p>
                  </a:txBody>
                  <a:tcPr anchor="ctr">
                    <a:lnL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dirty="0" smtClean="0"/>
                        <a:t>Nº de tratamientos</a:t>
                      </a:r>
                      <a:endParaRPr lang="es-AR" sz="2400" dirty="0"/>
                    </a:p>
                  </a:txBody>
                  <a:tcPr anchor="ctr">
                    <a:lnL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2400" dirty="0" smtClean="0"/>
                        <a:t>Pacientes con</a:t>
                      </a:r>
                      <a:r>
                        <a:rPr lang="es-AR" sz="2400" baseline="0" dirty="0" smtClean="0"/>
                        <a:t> Cirrosis</a:t>
                      </a:r>
                      <a:endParaRPr lang="es-AR" sz="2400" dirty="0"/>
                    </a:p>
                  </a:txBody>
                  <a:tcPr anchor="ctr">
                    <a:lnL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980147">
                <a:tc>
                  <a:txBody>
                    <a:bodyPr/>
                    <a:lstStyle/>
                    <a:p>
                      <a:pPr algn="ctr"/>
                      <a:r>
                        <a:rPr lang="es-ES" sz="2000" b="1" dirty="0" smtClean="0"/>
                        <a:t>SFV/LDV ± RBV</a:t>
                      </a:r>
                      <a:endParaRPr lang="es-AR" sz="2000" b="1" dirty="0"/>
                    </a:p>
                  </a:txBody>
                  <a:tcPr anchor="ctr">
                    <a:lnL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dirty="0" smtClean="0"/>
                        <a:t>1.758</a:t>
                      </a:r>
                      <a:endParaRPr lang="es-AR" sz="2400" dirty="0"/>
                    </a:p>
                  </a:txBody>
                  <a:tcPr anchor="ctr">
                    <a:lnL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2400" b="1" dirty="0" smtClean="0">
                          <a:solidFill>
                            <a:srgbClr val="FF0000"/>
                          </a:solidFill>
                        </a:rPr>
                        <a:t>57%</a:t>
                      </a:r>
                      <a:endParaRPr lang="es-AR" sz="24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015564">
                <a:tc>
                  <a:txBody>
                    <a:bodyPr/>
                    <a:lstStyle/>
                    <a:p>
                      <a:pPr algn="ctr"/>
                      <a:r>
                        <a:rPr lang="es-ES" sz="2000" b="1" dirty="0" err="1" smtClean="0"/>
                        <a:t>PrOD</a:t>
                      </a:r>
                      <a:r>
                        <a:rPr lang="es-ES" sz="2000" b="1" dirty="0" smtClean="0"/>
                        <a:t> (3D) ± RBV</a:t>
                      </a:r>
                      <a:endParaRPr lang="es-AR" sz="2000" b="1" dirty="0"/>
                    </a:p>
                  </a:txBody>
                  <a:tcPr anchor="ctr">
                    <a:lnL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dirty="0" smtClean="0"/>
                        <a:t>1.567</a:t>
                      </a:r>
                      <a:endParaRPr lang="es-AR" sz="2400" dirty="0"/>
                    </a:p>
                  </a:txBody>
                  <a:tcPr anchor="ctr">
                    <a:lnL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2400" b="1" dirty="0" smtClean="0">
                          <a:solidFill>
                            <a:srgbClr val="FF0000"/>
                          </a:solidFill>
                        </a:rPr>
                        <a:t>47%</a:t>
                      </a:r>
                      <a:endParaRPr lang="es-AR" sz="24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4 CuadroTexto"/>
          <p:cNvSpPr txBox="1"/>
          <p:nvPr/>
        </p:nvSpPr>
        <p:spPr>
          <a:xfrm>
            <a:off x="5214942" y="6143644"/>
            <a:ext cx="34290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600" dirty="0" smtClean="0">
                <a:solidFill>
                  <a:srgbClr val="006600"/>
                </a:solidFill>
                <a:latin typeface="+mj-lt"/>
              </a:rPr>
              <a:t>Calleja et al, J </a:t>
            </a:r>
            <a:r>
              <a:rPr lang="es-ES" sz="1600" dirty="0" err="1" smtClean="0">
                <a:solidFill>
                  <a:srgbClr val="006600"/>
                </a:solidFill>
                <a:latin typeface="+mj-lt"/>
              </a:rPr>
              <a:t>Hepatol</a:t>
            </a:r>
            <a:r>
              <a:rPr lang="es-ES" sz="1600" dirty="0" smtClean="0">
                <a:solidFill>
                  <a:srgbClr val="006600"/>
                </a:solidFill>
                <a:latin typeface="+mj-lt"/>
              </a:rPr>
              <a:t> 2017</a:t>
            </a:r>
            <a:endParaRPr lang="es-AR" sz="1600" dirty="0">
              <a:solidFill>
                <a:srgbClr val="006600"/>
              </a:solidFill>
              <a:latin typeface="+mj-lt"/>
            </a:endParaRPr>
          </a:p>
        </p:txBody>
      </p:sp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188237617"/>
              </p:ext>
            </p:extLst>
          </p:nvPr>
        </p:nvGraphicFramePr>
        <p:xfrm>
          <a:off x="6372200" y="1916832"/>
          <a:ext cx="2160240" cy="3240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0240"/>
              </a:tblGrid>
              <a:tr h="1234496">
                <a:tc>
                  <a:txBody>
                    <a:bodyPr/>
                    <a:lstStyle/>
                    <a:p>
                      <a:pPr algn="ctr"/>
                      <a:r>
                        <a:rPr lang="es-ES" sz="2400" dirty="0" smtClean="0"/>
                        <a:t>RVS12 </a:t>
                      </a:r>
                      <a:r>
                        <a:rPr lang="es-ES" sz="2000" dirty="0" smtClean="0"/>
                        <a:t>(en</a:t>
                      </a:r>
                      <a:r>
                        <a:rPr lang="es-ES" sz="2000" baseline="0" dirty="0" smtClean="0"/>
                        <a:t> %)</a:t>
                      </a:r>
                      <a:endParaRPr lang="es-AR" sz="2400" dirty="0"/>
                    </a:p>
                  </a:txBody>
                  <a:tcPr anchor="ctr">
                    <a:lnL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02932">
                <a:tc>
                  <a:txBody>
                    <a:bodyPr/>
                    <a:lstStyle/>
                    <a:p>
                      <a:pPr algn="ctr"/>
                      <a:r>
                        <a:rPr lang="es-ES" sz="2400" b="1" dirty="0" smtClean="0">
                          <a:solidFill>
                            <a:srgbClr val="0000FF"/>
                          </a:solidFill>
                        </a:rPr>
                        <a:t>95.8  %</a:t>
                      </a:r>
                      <a:endParaRPr lang="es-AR" sz="2400" b="1" dirty="0">
                        <a:solidFill>
                          <a:srgbClr val="0000FF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02932">
                <a:tc>
                  <a:txBody>
                    <a:bodyPr/>
                    <a:lstStyle/>
                    <a:p>
                      <a:pPr algn="ctr"/>
                      <a:r>
                        <a:rPr lang="es-ES" sz="2400" b="1" dirty="0" smtClean="0">
                          <a:solidFill>
                            <a:srgbClr val="0000FF"/>
                          </a:solidFill>
                        </a:rPr>
                        <a:t>96.8 %</a:t>
                      </a:r>
                      <a:endParaRPr lang="es-AR" sz="2400" b="1" dirty="0">
                        <a:solidFill>
                          <a:srgbClr val="0000FF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3600" b="1" dirty="0" smtClean="0">
                <a:solidFill>
                  <a:srgbClr val="0000FF"/>
                </a:solidFill>
              </a:rPr>
              <a:t>Tratamiento de la hepatitis C </a:t>
            </a:r>
            <a:br>
              <a:rPr lang="es-ES" sz="3600" b="1" dirty="0" smtClean="0">
                <a:solidFill>
                  <a:srgbClr val="0000FF"/>
                </a:solidFill>
              </a:rPr>
            </a:br>
            <a:r>
              <a:rPr lang="es-ES" sz="3600" b="1" dirty="0" smtClean="0">
                <a:solidFill>
                  <a:srgbClr val="0000FF"/>
                </a:solidFill>
              </a:rPr>
              <a:t>con antivirales de acción directa</a:t>
            </a:r>
            <a:endParaRPr lang="es-AR" sz="36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2428869"/>
            <a:ext cx="8229600" cy="2571767"/>
          </a:xfrm>
          <a:ln w="28575" cmpd="dbl">
            <a:solidFill>
              <a:srgbClr val="006600"/>
            </a:solidFill>
          </a:ln>
        </p:spPr>
        <p:txBody>
          <a:bodyPr/>
          <a:lstStyle/>
          <a:p>
            <a:endParaRPr lang="es-ES" sz="2800" b="1" dirty="0" smtClean="0"/>
          </a:p>
          <a:p>
            <a:r>
              <a:rPr lang="es-ES" sz="2800" b="1" dirty="0" smtClean="0"/>
              <a:t>¿</a:t>
            </a:r>
            <a:r>
              <a:rPr lang="es-ES" sz="2800" b="1" dirty="0" err="1" smtClean="0"/>
              <a:t>Cúal</a:t>
            </a:r>
            <a:r>
              <a:rPr lang="es-ES" sz="2800" b="1" dirty="0" smtClean="0"/>
              <a:t> es la seguridad del tratamiento con AAD cuando se utiliza en pacientes de la “vida real”? </a:t>
            </a:r>
          </a:p>
          <a:p>
            <a:r>
              <a:rPr lang="es-ES" sz="2800" b="1" dirty="0" smtClean="0"/>
              <a:t>¿En pacientes con fibrosis avanzada/cirrosis?</a:t>
            </a:r>
          </a:p>
          <a:p>
            <a:endParaRPr lang="es-AR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r>
              <a:rPr lang="es-ES" sz="3200" b="1" dirty="0" smtClean="0">
                <a:solidFill>
                  <a:srgbClr val="0000FF"/>
                </a:solidFill>
              </a:rPr>
              <a:t>Seguridad del tratamiento con </a:t>
            </a:r>
            <a:r>
              <a:rPr lang="es-ES" sz="3200" b="1" dirty="0" err="1" smtClean="0">
                <a:solidFill>
                  <a:srgbClr val="0000FF"/>
                </a:solidFill>
              </a:rPr>
              <a:t>AADs</a:t>
            </a:r>
            <a:r>
              <a:rPr lang="es-ES" sz="3200" b="1" dirty="0" smtClean="0">
                <a:solidFill>
                  <a:srgbClr val="0000FF"/>
                </a:solidFill>
              </a:rPr>
              <a:t> en pacientes con </a:t>
            </a:r>
            <a:r>
              <a:rPr lang="es-ES" sz="3200" b="1" dirty="0" smtClean="0"/>
              <a:t>cirrosis compensada</a:t>
            </a:r>
            <a:endParaRPr lang="es-AR" sz="3200" b="1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457200" y="1340768"/>
            <a:ext cx="4038600" cy="5115029"/>
          </a:xfrm>
          <a:ln w="19050">
            <a:solidFill>
              <a:srgbClr val="006600"/>
            </a:solidFill>
          </a:ln>
        </p:spPr>
        <p:txBody>
          <a:bodyPr/>
          <a:lstStyle/>
          <a:p>
            <a:r>
              <a:rPr lang="es-ES" sz="2400" dirty="0" smtClean="0"/>
              <a:t>Análisis retrospectivo de los eventos adversos (</a:t>
            </a:r>
            <a:r>
              <a:rPr lang="es-ES" sz="2400" dirty="0" err="1" smtClean="0"/>
              <a:t>EAs</a:t>
            </a:r>
            <a:r>
              <a:rPr lang="es-ES" sz="2400" dirty="0" smtClean="0"/>
              <a:t>)</a:t>
            </a:r>
          </a:p>
          <a:p>
            <a:r>
              <a:rPr lang="es-ES" sz="2400" dirty="0" smtClean="0"/>
              <a:t>En </a:t>
            </a:r>
            <a:r>
              <a:rPr lang="es-ES" sz="2400" b="1" dirty="0" smtClean="0">
                <a:solidFill>
                  <a:srgbClr val="0000FF"/>
                </a:solidFill>
              </a:rPr>
              <a:t>1066 pacientes con cirrosis </a:t>
            </a:r>
            <a:r>
              <a:rPr lang="es-ES" sz="2400" b="1" dirty="0" err="1" smtClean="0">
                <a:solidFill>
                  <a:srgbClr val="0000FF"/>
                </a:solidFill>
              </a:rPr>
              <a:t>Child</a:t>
            </a:r>
            <a:r>
              <a:rPr lang="es-ES" sz="2400" b="1" dirty="0" smtClean="0">
                <a:solidFill>
                  <a:srgbClr val="0000FF"/>
                </a:solidFill>
              </a:rPr>
              <a:t> A</a:t>
            </a:r>
            <a:r>
              <a:rPr lang="es-ES" sz="2400" dirty="0" smtClean="0"/>
              <a:t>, enrolados en </a:t>
            </a:r>
            <a:r>
              <a:rPr lang="es-ES" sz="2400" dirty="0" smtClean="0">
                <a:solidFill>
                  <a:srgbClr val="0000FF"/>
                </a:solidFill>
              </a:rPr>
              <a:t>12 ECR de fases II ó III </a:t>
            </a:r>
            <a:r>
              <a:rPr lang="es-ES" sz="2400" dirty="0" smtClean="0"/>
              <a:t>organizados por </a:t>
            </a:r>
            <a:r>
              <a:rPr lang="es-ES" sz="2400" dirty="0" err="1" smtClean="0"/>
              <a:t>AbbVie</a:t>
            </a:r>
            <a:endParaRPr lang="es-ES" sz="2400" dirty="0" smtClean="0">
              <a:solidFill>
                <a:srgbClr val="0000FF"/>
              </a:solidFill>
            </a:endParaRPr>
          </a:p>
          <a:p>
            <a:r>
              <a:rPr lang="es-ES" sz="2400" b="1" dirty="0" smtClean="0"/>
              <a:t>2.2%  </a:t>
            </a:r>
            <a:r>
              <a:rPr lang="es-ES" sz="2400" dirty="0" smtClean="0"/>
              <a:t>presentaron</a:t>
            </a:r>
            <a:r>
              <a:rPr lang="es-ES" sz="2400" b="1" dirty="0" smtClean="0"/>
              <a:t> </a:t>
            </a:r>
            <a:r>
              <a:rPr lang="es-ES" sz="2400" dirty="0" err="1" smtClean="0"/>
              <a:t>EAs</a:t>
            </a:r>
            <a:r>
              <a:rPr lang="es-ES" sz="2400" dirty="0" smtClean="0"/>
              <a:t>  que causaron la discontinuación del </a:t>
            </a:r>
            <a:r>
              <a:rPr lang="es-ES" sz="2400" dirty="0" err="1" smtClean="0"/>
              <a:t>Tto</a:t>
            </a:r>
            <a:r>
              <a:rPr lang="es-ES" sz="2400" dirty="0" smtClean="0"/>
              <a:t>. </a:t>
            </a:r>
            <a:endParaRPr lang="es-ES" sz="2400" b="1" dirty="0" smtClean="0"/>
          </a:p>
          <a:p>
            <a:r>
              <a:rPr lang="es-ES" sz="2400" dirty="0" smtClean="0"/>
              <a:t>13 / 1066 pacientes </a:t>
            </a:r>
            <a:r>
              <a:rPr lang="es-ES" sz="2400" b="1" dirty="0" smtClean="0"/>
              <a:t>(1.2%) </a:t>
            </a:r>
            <a:r>
              <a:rPr lang="es-ES" sz="2400" dirty="0" smtClean="0"/>
              <a:t>→ algún evento de descompensación hepática </a:t>
            </a:r>
          </a:p>
          <a:p>
            <a:endParaRPr lang="es-ES" sz="2400" dirty="0" smtClean="0"/>
          </a:p>
          <a:p>
            <a:endParaRPr lang="es-AR" sz="2400" dirty="0"/>
          </a:p>
        </p:txBody>
      </p:sp>
      <p:pic>
        <p:nvPicPr>
          <p:cNvPr id="3481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648200" y="3714752"/>
            <a:ext cx="4038600" cy="2738584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8" name="7 CuadroTexto"/>
          <p:cNvSpPr txBox="1"/>
          <p:nvPr/>
        </p:nvSpPr>
        <p:spPr>
          <a:xfrm>
            <a:off x="4714876" y="6546830"/>
            <a:ext cx="39290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600" dirty="0" err="1" smtClean="0">
                <a:solidFill>
                  <a:srgbClr val="006600"/>
                </a:solidFill>
                <a:latin typeface="+mj-lt"/>
              </a:rPr>
              <a:t>Poordad</a:t>
            </a:r>
            <a:r>
              <a:rPr lang="es-ES" sz="1600" dirty="0" smtClean="0">
                <a:solidFill>
                  <a:srgbClr val="006600"/>
                </a:solidFill>
                <a:latin typeface="+mj-lt"/>
              </a:rPr>
              <a:t> et al, J </a:t>
            </a:r>
            <a:r>
              <a:rPr lang="es-ES" sz="1600" dirty="0" err="1" smtClean="0">
                <a:solidFill>
                  <a:srgbClr val="006600"/>
                </a:solidFill>
                <a:latin typeface="+mj-lt"/>
              </a:rPr>
              <a:t>Hepatol</a:t>
            </a:r>
            <a:r>
              <a:rPr lang="es-ES" sz="1600" dirty="0" smtClean="0">
                <a:solidFill>
                  <a:srgbClr val="006600"/>
                </a:solidFill>
                <a:latin typeface="+mj-lt"/>
              </a:rPr>
              <a:t> 2017</a:t>
            </a:r>
            <a:endParaRPr lang="es-AR" sz="1600" dirty="0">
              <a:solidFill>
                <a:srgbClr val="006600"/>
              </a:solidFill>
              <a:latin typeface="+mj-lt"/>
            </a:endParaRPr>
          </a:p>
        </p:txBody>
      </p:sp>
      <p:pic>
        <p:nvPicPr>
          <p:cNvPr id="45059" name="Picture 3"/>
          <p:cNvPicPr>
            <a:picLocks noChangeAspect="1" noChangeArrowheads="1"/>
          </p:cNvPicPr>
          <p:nvPr/>
        </p:nvPicPr>
        <p:blipFill>
          <a:blip r:embed="rId3">
            <a:lum bright="2000" contrast="2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9" y="1484784"/>
            <a:ext cx="2592287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060" name="Picture 4"/>
          <p:cNvPicPr>
            <a:picLocks noChangeAspect="1" noChangeArrowheads="1"/>
          </p:cNvPicPr>
          <p:nvPr/>
        </p:nvPicPr>
        <p:blipFill>
          <a:blip r:embed="rId4">
            <a:lum contrast="2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1484784"/>
            <a:ext cx="1072271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Marco"/>
          <p:cNvSpPr/>
          <p:nvPr/>
        </p:nvSpPr>
        <p:spPr>
          <a:xfrm>
            <a:off x="4644009" y="1412776"/>
            <a:ext cx="3999957" cy="2232248"/>
          </a:xfrm>
          <a:prstGeom prst="frame">
            <a:avLst>
              <a:gd name="adj1" fmla="val 0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tx1"/>
              </a:solidFill>
            </a:endParaRPr>
          </a:p>
        </p:txBody>
      </p:sp>
      <p:sp>
        <p:nvSpPr>
          <p:cNvPr id="6" name="5 Flecha izquierda"/>
          <p:cNvSpPr/>
          <p:nvPr/>
        </p:nvSpPr>
        <p:spPr>
          <a:xfrm>
            <a:off x="8316416" y="1489640"/>
            <a:ext cx="288032" cy="139160"/>
          </a:xfrm>
          <a:prstGeom prst="leftArrow">
            <a:avLst/>
          </a:prstGeom>
          <a:solidFill>
            <a:srgbClr val="FF33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/>
          </p:cNvSpPr>
          <p:nvPr/>
        </p:nvSpPr>
        <p:spPr>
          <a:xfrm>
            <a:off x="457200" y="116632"/>
            <a:ext cx="82296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s-ES" sz="3200" b="1" dirty="0" smtClean="0">
                <a:solidFill>
                  <a:srgbClr val="0000FF"/>
                </a:solidFill>
              </a:rPr>
              <a:t>Seguridad del tratamiento con </a:t>
            </a:r>
            <a:r>
              <a:rPr lang="es-ES" sz="3200" b="1" dirty="0" err="1" smtClean="0">
                <a:solidFill>
                  <a:srgbClr val="0000FF"/>
                </a:solidFill>
              </a:rPr>
              <a:t>AADs</a:t>
            </a:r>
            <a:r>
              <a:rPr lang="es-ES" sz="3200" b="1" dirty="0" smtClean="0">
                <a:solidFill>
                  <a:srgbClr val="0000FF"/>
                </a:solidFill>
              </a:rPr>
              <a:t> en pacientes con </a:t>
            </a:r>
            <a:r>
              <a:rPr lang="es-ES" sz="3200" b="1" dirty="0" smtClean="0">
                <a:solidFill>
                  <a:srgbClr val="FF0000"/>
                </a:solidFill>
              </a:rPr>
              <a:t>cirrosis descompensada</a:t>
            </a:r>
            <a:endParaRPr lang="es-AR" sz="3200" b="1" dirty="0">
              <a:solidFill>
                <a:srgbClr val="FF0000"/>
              </a:solidFill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251520" y="1340768"/>
            <a:ext cx="475252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400" dirty="0"/>
              <a:t> </a:t>
            </a:r>
            <a:r>
              <a:rPr lang="es-AR" sz="2400" dirty="0" smtClean="0">
                <a:latin typeface="+mn-lt"/>
              </a:rPr>
              <a:t>N=</a:t>
            </a:r>
            <a:r>
              <a:rPr lang="es-AR" sz="2400" b="1" dirty="0" smtClean="0">
                <a:solidFill>
                  <a:srgbClr val="0000FF"/>
                </a:solidFill>
                <a:latin typeface="+mn-lt"/>
                <a:cs typeface="Arial" pitchFamily="34" charset="0"/>
              </a:rPr>
              <a:t>467 </a:t>
            </a:r>
            <a:r>
              <a:rPr lang="es-AR" sz="2400" b="1" dirty="0" smtClean="0">
                <a:solidFill>
                  <a:srgbClr val="0000FF"/>
                </a:solidFill>
                <a:latin typeface="+mn-lt"/>
                <a:cs typeface="Arial" pitchFamily="34" charset="0"/>
              </a:rPr>
              <a:t>pacientes con </a:t>
            </a:r>
            <a:r>
              <a:rPr lang="es-AR" sz="2400" b="1" dirty="0" smtClean="0">
                <a:solidFill>
                  <a:srgbClr val="0000FF"/>
                </a:solidFill>
                <a:latin typeface="+mn-lt"/>
                <a:cs typeface="Arial" pitchFamily="34" charset="0"/>
              </a:rPr>
              <a:t>cirrosis:</a:t>
            </a:r>
          </a:p>
          <a:p>
            <a:pPr>
              <a:buFont typeface="Arial" pitchFamily="34" charset="0"/>
              <a:buChar char="•"/>
            </a:pPr>
            <a:r>
              <a:rPr lang="en-US" sz="2400" b="1" dirty="0" smtClean="0">
                <a:latin typeface="+mj-lt"/>
                <a:cs typeface="Arial" pitchFamily="34" charset="0"/>
              </a:rPr>
              <a:t> Child </a:t>
            </a:r>
            <a:r>
              <a:rPr lang="en-US" sz="2400" b="1" dirty="0" smtClean="0">
                <a:latin typeface="+mj-lt"/>
                <a:cs typeface="Arial" pitchFamily="34" charset="0"/>
              </a:rPr>
              <a:t>B: 68%, Child C 9%  </a:t>
            </a:r>
            <a:r>
              <a:rPr lang="en-US" sz="2400" dirty="0" smtClean="0">
                <a:latin typeface="+mj-lt"/>
                <a:cs typeface="Arial" pitchFamily="34" charset="0"/>
              </a:rPr>
              <a:t> </a:t>
            </a:r>
            <a:endParaRPr lang="es-AR" sz="2400" dirty="0" smtClean="0">
              <a:latin typeface="+mj-lt"/>
              <a:cs typeface="Arial" pitchFamily="34" charset="0"/>
            </a:endParaRPr>
          </a:p>
          <a:p>
            <a:endParaRPr lang="es-AR" sz="2400" b="1" dirty="0" smtClean="0">
              <a:solidFill>
                <a:srgbClr val="0000FF"/>
              </a:solidFill>
              <a:latin typeface="+mn-lt"/>
              <a:cs typeface="Arial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endParaRPr lang="en-US" sz="2400" dirty="0" smtClean="0">
              <a:latin typeface="+mn-lt"/>
              <a:cs typeface="Arial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endParaRPr lang="en-US" sz="2400" b="1" dirty="0" smtClean="0">
              <a:latin typeface="+mn-lt"/>
              <a:cs typeface="Arial" pitchFamily="34" charset="0"/>
            </a:endParaRPr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933056"/>
            <a:ext cx="1728192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933056"/>
            <a:ext cx="1152128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6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933056"/>
            <a:ext cx="390525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7 Marco"/>
          <p:cNvSpPr/>
          <p:nvPr/>
        </p:nvSpPr>
        <p:spPr>
          <a:xfrm>
            <a:off x="251520" y="3789040"/>
            <a:ext cx="2088232" cy="2808312"/>
          </a:xfrm>
          <a:prstGeom prst="frame">
            <a:avLst>
              <a:gd name="adj1" fmla="val 127"/>
            </a:avLst>
          </a:prstGeom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tx1"/>
              </a:solidFill>
            </a:endParaRPr>
          </a:p>
        </p:txBody>
      </p:sp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3323" y="3933056"/>
            <a:ext cx="390525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8 Marco"/>
          <p:cNvSpPr/>
          <p:nvPr/>
        </p:nvSpPr>
        <p:spPr>
          <a:xfrm>
            <a:off x="2555776" y="3789040"/>
            <a:ext cx="2160240" cy="2808312"/>
          </a:xfrm>
          <a:prstGeom prst="frame">
            <a:avLst>
              <a:gd name="adj1" fmla="val 0"/>
            </a:avLst>
          </a:prstGeom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tx1"/>
              </a:solidFill>
            </a:endParaRPr>
          </a:p>
        </p:txBody>
      </p:sp>
      <p:graphicFrame>
        <p:nvGraphicFramePr>
          <p:cNvPr id="10" name="9 Tabla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512906565"/>
              </p:ext>
            </p:extLst>
          </p:nvPr>
        </p:nvGraphicFramePr>
        <p:xfrm>
          <a:off x="5004048" y="1857363"/>
          <a:ext cx="3957634" cy="34290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7855"/>
                <a:gridCol w="1249779"/>
              </a:tblGrid>
              <a:tr h="538498">
                <a:tc>
                  <a:txBody>
                    <a:bodyPr/>
                    <a:lstStyle/>
                    <a:p>
                      <a:pPr algn="ctr"/>
                      <a:r>
                        <a:rPr lang="es-AR" sz="2000" dirty="0" smtClean="0"/>
                        <a:t>Eventos adversos serios </a:t>
                      </a:r>
                      <a:r>
                        <a:rPr lang="es-AR" sz="2000" baseline="0" dirty="0" smtClean="0"/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s-AR" sz="2000" dirty="0" smtClean="0"/>
                        <a:t>Total</a:t>
                      </a:r>
                      <a:r>
                        <a:rPr lang="es-AR" sz="2000" baseline="0" dirty="0" smtClean="0"/>
                        <a:t> n </a:t>
                      </a:r>
                      <a:r>
                        <a:rPr lang="es-AR" sz="1400" baseline="0" dirty="0" smtClean="0"/>
                        <a:t>(%)</a:t>
                      </a:r>
                      <a:endParaRPr lang="es-AR" sz="1400" dirty="0"/>
                    </a:p>
                  </a:txBody>
                  <a:tcPr anchor="ctr"/>
                </a:tc>
              </a:tr>
              <a:tr h="649130">
                <a:tc>
                  <a:txBody>
                    <a:bodyPr/>
                    <a:lstStyle/>
                    <a:p>
                      <a:r>
                        <a:rPr lang="es-AR" sz="2000" dirty="0" smtClean="0"/>
                        <a:t>Descompensaciones </a:t>
                      </a:r>
                      <a:endParaRPr lang="es-AR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AR" sz="2000" b="1" dirty="0" smtClean="0"/>
                        <a:t>80 </a:t>
                      </a:r>
                      <a:r>
                        <a:rPr lang="es-AR" sz="2000" b="1" dirty="0" smtClean="0">
                          <a:solidFill>
                            <a:srgbClr val="FF0000"/>
                          </a:solidFill>
                        </a:rPr>
                        <a:t>(17%)</a:t>
                      </a:r>
                      <a:endParaRPr lang="es-AR" sz="20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</a:tr>
              <a:tr h="873765">
                <a:tc>
                  <a:txBody>
                    <a:bodyPr/>
                    <a:lstStyle/>
                    <a:p>
                      <a:r>
                        <a:rPr lang="es-AR" sz="2000" dirty="0" smtClean="0"/>
                        <a:t>Hospitalizaciones  por causa hepática</a:t>
                      </a:r>
                      <a:endParaRPr lang="es-AR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AR" sz="2000" b="1" dirty="0" smtClean="0"/>
                        <a:t>88 (</a:t>
                      </a:r>
                      <a:r>
                        <a:rPr lang="es-AR" sz="2000" b="1" dirty="0" smtClean="0">
                          <a:solidFill>
                            <a:srgbClr val="FF0000"/>
                          </a:solidFill>
                        </a:rPr>
                        <a:t>19%</a:t>
                      </a:r>
                      <a:r>
                        <a:rPr lang="es-AR" sz="2000" b="1" dirty="0" smtClean="0"/>
                        <a:t>)</a:t>
                      </a:r>
                      <a:endParaRPr lang="es-AR" sz="2000" b="1" dirty="0"/>
                    </a:p>
                  </a:txBody>
                  <a:tcPr anchor="ctr"/>
                </a:tc>
              </a:tr>
              <a:tr h="493867">
                <a:tc>
                  <a:txBody>
                    <a:bodyPr/>
                    <a:lstStyle/>
                    <a:p>
                      <a:r>
                        <a:rPr lang="es-AR" sz="2000" dirty="0" err="1" smtClean="0"/>
                        <a:t>Sepsis</a:t>
                      </a:r>
                      <a:endParaRPr lang="es-AR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AR" sz="2000" b="1" dirty="0" smtClean="0"/>
                        <a:t>34 </a:t>
                      </a:r>
                      <a:r>
                        <a:rPr lang="es-AR" sz="2000" b="1" dirty="0" smtClean="0">
                          <a:solidFill>
                            <a:srgbClr val="FF0000"/>
                          </a:solidFill>
                        </a:rPr>
                        <a:t>(7%)</a:t>
                      </a:r>
                      <a:endParaRPr lang="es-AR" sz="20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</a:tr>
              <a:tr h="873765">
                <a:tc>
                  <a:txBody>
                    <a:bodyPr/>
                    <a:lstStyle/>
                    <a:p>
                      <a:r>
                        <a:rPr lang="es-AR" sz="2000" dirty="0" smtClean="0"/>
                        <a:t>Muerte</a:t>
                      </a:r>
                      <a:r>
                        <a:rPr lang="es-AR" sz="2000" baseline="0" dirty="0" smtClean="0"/>
                        <a:t> durante el </a:t>
                      </a:r>
                      <a:r>
                        <a:rPr lang="es-AR" sz="2000" baseline="0" dirty="0" err="1" smtClean="0"/>
                        <a:t>Tto</a:t>
                      </a:r>
                      <a:endParaRPr lang="es-AR" sz="2000" baseline="0" dirty="0" smtClean="0"/>
                    </a:p>
                    <a:p>
                      <a:r>
                        <a:rPr lang="es-AR" sz="2000" baseline="0" dirty="0" smtClean="0"/>
                        <a:t>Muerte  post  </a:t>
                      </a:r>
                      <a:r>
                        <a:rPr lang="es-AR" sz="2000" baseline="0" dirty="0" err="1" smtClean="0"/>
                        <a:t>Tto</a:t>
                      </a:r>
                      <a:endParaRPr lang="es-AR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AR" sz="2000" baseline="0" dirty="0" smtClean="0"/>
                        <a:t> </a:t>
                      </a:r>
                      <a:r>
                        <a:rPr lang="es-AR" sz="2000" dirty="0" smtClean="0"/>
                        <a:t> </a:t>
                      </a:r>
                      <a:r>
                        <a:rPr lang="es-AR" sz="2000" b="1" dirty="0" smtClean="0"/>
                        <a:t>7</a:t>
                      </a:r>
                      <a:r>
                        <a:rPr lang="es-AR" sz="2000" b="1" baseline="0" dirty="0" smtClean="0"/>
                        <a:t> </a:t>
                      </a:r>
                      <a:r>
                        <a:rPr lang="es-AR" sz="2000" b="1" baseline="0" dirty="0" smtClean="0"/>
                        <a:t>( </a:t>
                      </a:r>
                      <a:r>
                        <a:rPr lang="es-AR" sz="2000" b="1" baseline="0" dirty="0" smtClean="0">
                          <a:solidFill>
                            <a:srgbClr val="FF0000"/>
                          </a:solidFill>
                        </a:rPr>
                        <a:t>1,5</a:t>
                      </a:r>
                      <a:r>
                        <a:rPr lang="es-AR" sz="2000" b="1" baseline="0" dirty="0" smtClean="0">
                          <a:solidFill>
                            <a:srgbClr val="FF0000"/>
                          </a:solidFill>
                        </a:rPr>
                        <a:t>%</a:t>
                      </a:r>
                      <a:r>
                        <a:rPr lang="es-AR" sz="2000" b="1" baseline="0" dirty="0" smtClean="0"/>
                        <a:t>)</a:t>
                      </a:r>
                    </a:p>
                    <a:p>
                      <a:r>
                        <a:rPr lang="es-AR" sz="2000" b="1" baseline="0" dirty="0" smtClean="0"/>
                        <a:t>10 </a:t>
                      </a:r>
                      <a:r>
                        <a:rPr lang="es-AR" sz="2000" b="1" baseline="0" dirty="0" smtClean="0"/>
                        <a:t>(  </a:t>
                      </a:r>
                      <a:r>
                        <a:rPr lang="es-AR" sz="2000" b="1" baseline="0" dirty="0" smtClean="0">
                          <a:solidFill>
                            <a:srgbClr val="FF0000"/>
                          </a:solidFill>
                        </a:rPr>
                        <a:t>2</a:t>
                      </a:r>
                      <a:r>
                        <a:rPr lang="es-AR" sz="2000" b="1" baseline="0" dirty="0" smtClean="0">
                          <a:solidFill>
                            <a:srgbClr val="FF0000"/>
                          </a:solidFill>
                        </a:rPr>
                        <a:t>%</a:t>
                      </a:r>
                      <a:r>
                        <a:rPr lang="es-AR" sz="2000" b="1" baseline="0" dirty="0" smtClean="0"/>
                        <a:t>)</a:t>
                      </a:r>
                      <a:endParaRPr lang="es-AR" sz="2000" b="1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2" name="11 CuadroTexto"/>
          <p:cNvSpPr txBox="1"/>
          <p:nvPr/>
        </p:nvSpPr>
        <p:spPr>
          <a:xfrm>
            <a:off x="5469802" y="6215082"/>
            <a:ext cx="34918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600" dirty="0" smtClean="0">
                <a:solidFill>
                  <a:srgbClr val="008000"/>
                </a:solidFill>
              </a:rPr>
              <a:t> Foster et al</a:t>
            </a:r>
            <a:r>
              <a:rPr lang="es-AR" sz="1600" dirty="0" smtClean="0">
                <a:solidFill>
                  <a:srgbClr val="008000"/>
                </a:solidFill>
              </a:rPr>
              <a:t>, J </a:t>
            </a:r>
            <a:r>
              <a:rPr lang="es-AR" sz="1600" dirty="0" err="1" smtClean="0">
                <a:solidFill>
                  <a:srgbClr val="008000"/>
                </a:solidFill>
                <a:latin typeface="+mn-lt"/>
              </a:rPr>
              <a:t>Hepatol</a:t>
            </a:r>
            <a:r>
              <a:rPr lang="es-AR" sz="1600" dirty="0" smtClean="0">
                <a:solidFill>
                  <a:srgbClr val="008000"/>
                </a:solidFill>
              </a:rPr>
              <a:t> 2016</a:t>
            </a:r>
            <a:endParaRPr lang="es-AR" sz="1600" dirty="0">
              <a:solidFill>
                <a:srgbClr val="008000"/>
              </a:solidFill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570037" y="6381328"/>
            <a:ext cx="1553691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dirty="0" err="1" smtClean="0"/>
              <a:t>G</a:t>
            </a:r>
            <a:r>
              <a:rPr lang="es-AR" dirty="0" err="1">
                <a:solidFill>
                  <a:schemeClr val="tx1"/>
                </a:solidFill>
              </a:rPr>
              <a:t>G</a:t>
            </a:r>
            <a:r>
              <a:rPr lang="es-AR" dirty="0" err="1" smtClean="0">
                <a:solidFill>
                  <a:schemeClr val="tx1"/>
                </a:solidFill>
              </a:rPr>
              <a:t>enotipo</a:t>
            </a:r>
            <a:r>
              <a:rPr lang="es-AR" dirty="0" smtClean="0">
                <a:solidFill>
                  <a:schemeClr val="tx1"/>
                </a:solidFill>
              </a:rPr>
              <a:t> 1</a:t>
            </a:r>
            <a:endParaRPr lang="es-AR" dirty="0"/>
          </a:p>
        </p:txBody>
      </p:sp>
      <p:sp>
        <p:nvSpPr>
          <p:cNvPr id="5" name="4 CuadroTexto"/>
          <p:cNvSpPr txBox="1"/>
          <p:nvPr/>
        </p:nvSpPr>
        <p:spPr>
          <a:xfrm>
            <a:off x="3131840" y="6300028"/>
            <a:ext cx="136815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AR" dirty="0" smtClean="0">
                <a:latin typeface="+mn-lt"/>
              </a:rPr>
              <a:t>Genotipo 3</a:t>
            </a:r>
            <a:endParaRPr lang="es-AR" dirty="0">
              <a:latin typeface="+mn-lt"/>
            </a:endParaRPr>
          </a:p>
        </p:txBody>
      </p:sp>
      <p:sp>
        <p:nvSpPr>
          <p:cNvPr id="13" name="12 Marco"/>
          <p:cNvSpPr/>
          <p:nvPr/>
        </p:nvSpPr>
        <p:spPr>
          <a:xfrm>
            <a:off x="5004048" y="1340768"/>
            <a:ext cx="3957634" cy="4703023"/>
          </a:xfrm>
          <a:prstGeom prst="frame">
            <a:avLst>
              <a:gd name="adj1" fmla="val 0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tx1"/>
              </a:solidFill>
            </a:endParaRPr>
          </a:p>
        </p:txBody>
      </p:sp>
      <p:sp>
        <p:nvSpPr>
          <p:cNvPr id="17" name="16 Marco"/>
          <p:cNvSpPr/>
          <p:nvPr/>
        </p:nvSpPr>
        <p:spPr>
          <a:xfrm>
            <a:off x="107504" y="1340768"/>
            <a:ext cx="4752528" cy="5379114"/>
          </a:xfrm>
          <a:prstGeom prst="frame">
            <a:avLst>
              <a:gd name="adj1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tx1"/>
              </a:solidFill>
            </a:endParaRPr>
          </a:p>
        </p:txBody>
      </p:sp>
      <p:sp>
        <p:nvSpPr>
          <p:cNvPr id="26" name="25 CuadroTexto"/>
          <p:cNvSpPr txBox="1"/>
          <p:nvPr/>
        </p:nvSpPr>
        <p:spPr>
          <a:xfrm>
            <a:off x="428596" y="2285992"/>
            <a:ext cx="3929090" cy="70788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ES" sz="2000" dirty="0" smtClean="0">
                <a:latin typeface="+mj-lt"/>
              </a:rPr>
              <a:t>SFV + LDV ± RBV</a:t>
            </a:r>
          </a:p>
          <a:p>
            <a:pPr>
              <a:buFont typeface="Arial" pitchFamily="34" charset="0"/>
              <a:buChar char="•"/>
            </a:pPr>
            <a:r>
              <a:rPr lang="es-ES" sz="2000" dirty="0" smtClean="0">
                <a:latin typeface="+mj-lt"/>
              </a:rPr>
              <a:t>SFV + DCV ± RBV</a:t>
            </a:r>
            <a:endParaRPr lang="es-ES" sz="2000" dirty="0">
              <a:latin typeface="+mj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1708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1 Título"/>
          <p:cNvSpPr>
            <a:spLocks noGrp="1"/>
          </p:cNvSpPr>
          <p:nvPr>
            <p:ph type="ctrTitle"/>
          </p:nvPr>
        </p:nvSpPr>
        <p:spPr>
          <a:xfrm>
            <a:off x="357188" y="1073845"/>
            <a:ext cx="8501062" cy="2643187"/>
          </a:xfrm>
          <a:ln w="28575">
            <a:solidFill>
              <a:srgbClr val="006600"/>
            </a:solidFill>
          </a:ln>
        </p:spPr>
        <p:txBody>
          <a:bodyPr/>
          <a:lstStyle/>
          <a:p>
            <a:pPr eaLnBrk="1" hangingPunct="1"/>
            <a:r>
              <a:rPr lang="es-AR" sz="3200" b="1" dirty="0" smtClean="0">
                <a:solidFill>
                  <a:srgbClr val="0000FF"/>
                </a:solidFill>
              </a:rPr>
              <a:t>Eficacia y seguridad del tratamiento con antivirales de acción directa en pacientes con hepatitis C y fibrosis avanzada/cirrosis de la vida real en Argentina: </a:t>
            </a:r>
            <a:br>
              <a:rPr lang="es-AR" sz="3200" b="1" dirty="0" smtClean="0">
                <a:solidFill>
                  <a:srgbClr val="0000FF"/>
                </a:solidFill>
              </a:rPr>
            </a:br>
            <a:r>
              <a:rPr lang="es-AR" sz="3200" b="1" dirty="0" smtClean="0">
                <a:solidFill>
                  <a:srgbClr val="0000FF"/>
                </a:solidFill>
              </a:rPr>
              <a:t>estudio </a:t>
            </a:r>
            <a:r>
              <a:rPr lang="es-AR" sz="3200" b="1" dirty="0" err="1" smtClean="0">
                <a:solidFill>
                  <a:srgbClr val="0000FF"/>
                </a:solidFill>
              </a:rPr>
              <a:t>multicéntrico</a:t>
            </a:r>
            <a:r>
              <a:rPr lang="es-AR" sz="3200" b="1" dirty="0" smtClean="0">
                <a:solidFill>
                  <a:srgbClr val="0000FF"/>
                </a:solidFill>
              </a:rPr>
              <a:t>, observacional</a:t>
            </a:r>
          </a:p>
        </p:txBody>
      </p:sp>
    </p:spTree>
    <p:extLst>
      <p:ext uri="{BB962C8B-B14F-4D97-AF65-F5344CB8AC3E}">
        <p14:creationId xmlns="" xmlns:p14="http://schemas.microsoft.com/office/powerpoint/2010/main" val="1388076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1 Título"/>
          <p:cNvSpPr>
            <a:spLocks noGrp="1"/>
          </p:cNvSpPr>
          <p:nvPr>
            <p:ph type="title"/>
          </p:nvPr>
        </p:nvSpPr>
        <p:spPr>
          <a:xfrm>
            <a:off x="285750" y="274638"/>
            <a:ext cx="8572500" cy="1143000"/>
          </a:xfrm>
        </p:spPr>
        <p:txBody>
          <a:bodyPr/>
          <a:lstStyle/>
          <a:p>
            <a:pPr eaLnBrk="1" hangingPunct="1"/>
            <a:r>
              <a:rPr lang="es-ES" sz="2800" b="1" smtClean="0">
                <a:solidFill>
                  <a:srgbClr val="0000FF"/>
                </a:solidFill>
              </a:rPr>
              <a:t>Tratamiento con AAD en pacientes con hepatitis C y fibrosis avanzada/cirrosis de la vida real en Argentina</a:t>
            </a:r>
            <a:endParaRPr lang="es-AR" sz="2800" b="1" smtClean="0"/>
          </a:p>
        </p:txBody>
      </p:sp>
      <p:sp>
        <p:nvSpPr>
          <p:cNvPr id="10243" name="2 Marcador de contenido"/>
          <p:cNvSpPr>
            <a:spLocks noGrp="1"/>
          </p:cNvSpPr>
          <p:nvPr>
            <p:ph idx="1"/>
          </p:nvPr>
        </p:nvSpPr>
        <p:spPr>
          <a:xfrm>
            <a:off x="179512" y="1714500"/>
            <a:ext cx="8640960" cy="4411663"/>
          </a:xfrm>
          <a:ln w="38100" cmpd="dbl">
            <a:solidFill>
              <a:srgbClr val="006600"/>
            </a:solidFill>
          </a:ln>
        </p:spPr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es-ES" sz="2400" b="1" u="sng" dirty="0" smtClean="0">
                <a:solidFill>
                  <a:srgbClr val="0000FF"/>
                </a:solidFill>
              </a:rPr>
              <a:t>OBJETIVOS</a:t>
            </a:r>
          </a:p>
          <a:p>
            <a:pPr eaLnBrk="1" hangingPunct="1">
              <a:buFont typeface="Arial" charset="0"/>
              <a:buBlip>
                <a:blip r:embed="rId2"/>
              </a:buBlip>
            </a:pPr>
            <a:r>
              <a:rPr lang="es-ES" sz="2400" dirty="0" smtClean="0"/>
              <a:t>Primario:</a:t>
            </a:r>
          </a:p>
          <a:p>
            <a:pPr lvl="1" eaLnBrk="1" hangingPunct="1">
              <a:buFont typeface="Arial" charset="0"/>
              <a:buBlip>
                <a:blip r:embed="rId2"/>
              </a:buBlip>
            </a:pPr>
            <a:r>
              <a:rPr lang="es-AR" sz="2000" dirty="0"/>
              <a:t>D</a:t>
            </a:r>
            <a:r>
              <a:rPr lang="es-AR" sz="2000" dirty="0" smtClean="0"/>
              <a:t>escribir el porcentaje de RVS a las 12 semanas de finalizado el tratamiento (RVS12) en pacientes con hepatitis C y fibrosis F3/F4, tratados con AAD en la vida real en Argentina, en comparación con lo hallado en los estudios de registro. </a:t>
            </a:r>
          </a:p>
          <a:p>
            <a:pPr lvl="1" eaLnBrk="1" hangingPunct="1">
              <a:buFont typeface="Arial" charset="0"/>
              <a:buBlip>
                <a:blip r:embed="rId2"/>
              </a:buBlip>
            </a:pPr>
            <a:endParaRPr lang="es-ES" sz="2000" dirty="0" smtClean="0"/>
          </a:p>
          <a:p>
            <a:pPr eaLnBrk="1" hangingPunct="1">
              <a:buFont typeface="Arial" charset="0"/>
              <a:buBlip>
                <a:blip r:embed="rId2"/>
              </a:buBlip>
            </a:pPr>
            <a:r>
              <a:rPr lang="es-ES" sz="2400" dirty="0" smtClean="0"/>
              <a:t>Secundarios:</a:t>
            </a:r>
          </a:p>
          <a:p>
            <a:pPr lvl="1" eaLnBrk="1" hangingPunct="1">
              <a:buFont typeface="Arial" charset="0"/>
              <a:buBlip>
                <a:blip r:embed="rId2"/>
              </a:buBlip>
            </a:pPr>
            <a:r>
              <a:rPr lang="es-AR" sz="2000" dirty="0" smtClean="0"/>
              <a:t>Evaluar la seguridad de los esquemas de combinación de AAD</a:t>
            </a:r>
          </a:p>
          <a:p>
            <a:pPr lvl="1" eaLnBrk="1" hangingPunct="1">
              <a:buFont typeface="Arial" charset="0"/>
              <a:buBlip>
                <a:blip r:embed="rId2"/>
              </a:buBlip>
            </a:pPr>
            <a:r>
              <a:rPr lang="es-AR" sz="2000" dirty="0"/>
              <a:t>A</a:t>
            </a:r>
            <a:r>
              <a:rPr lang="es-AR" sz="2000" dirty="0" smtClean="0"/>
              <a:t>nalizar la evolución de scores pronósticos (</a:t>
            </a:r>
            <a:r>
              <a:rPr lang="es-AR" sz="2000" dirty="0" err="1" smtClean="0"/>
              <a:t>Child-Pugh</a:t>
            </a:r>
            <a:r>
              <a:rPr lang="es-AR" sz="2000" dirty="0" smtClean="0"/>
              <a:t> y MELD) y de parámetros de la función hepática antes y después del tratamiento. </a:t>
            </a:r>
          </a:p>
        </p:txBody>
      </p:sp>
      <p:sp>
        <p:nvSpPr>
          <p:cNvPr id="10244" name="3 CuadroTexto"/>
          <p:cNvSpPr txBox="1">
            <a:spLocks noChangeArrowheads="1"/>
          </p:cNvSpPr>
          <p:nvPr/>
        </p:nvSpPr>
        <p:spPr bwMode="auto">
          <a:xfrm>
            <a:off x="4214813" y="6357938"/>
            <a:ext cx="4500562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s-ES" sz="1600" dirty="0" err="1" smtClean="0">
                <a:solidFill>
                  <a:srgbClr val="006600"/>
                </a:solidFill>
                <a:latin typeface="Calibri" pitchFamily="34" charset="0"/>
              </a:rPr>
              <a:t>GAETHeC</a:t>
            </a:r>
            <a:r>
              <a:rPr lang="es-ES" sz="1600" dirty="0" smtClean="0">
                <a:solidFill>
                  <a:srgbClr val="006600"/>
                </a:solidFill>
                <a:latin typeface="Calibri" pitchFamily="34" charset="0"/>
              </a:rPr>
              <a:t>, </a:t>
            </a:r>
            <a:r>
              <a:rPr lang="es-ES" sz="1600" dirty="0" err="1" smtClean="0">
                <a:solidFill>
                  <a:srgbClr val="006600"/>
                </a:solidFill>
                <a:latin typeface="Calibri" pitchFamily="34" charset="0"/>
              </a:rPr>
              <a:t>Cong</a:t>
            </a:r>
            <a:r>
              <a:rPr lang="es-ES" sz="1600" dirty="0" smtClean="0">
                <a:solidFill>
                  <a:srgbClr val="006600"/>
                </a:solidFill>
                <a:latin typeface="Calibri" pitchFamily="34" charset="0"/>
              </a:rPr>
              <a:t> </a:t>
            </a:r>
            <a:r>
              <a:rPr lang="es-ES" sz="1600" dirty="0" err="1" smtClean="0">
                <a:solidFill>
                  <a:srgbClr val="006600"/>
                </a:solidFill>
                <a:latin typeface="Calibri" pitchFamily="34" charset="0"/>
              </a:rPr>
              <a:t>Arg</a:t>
            </a:r>
            <a:r>
              <a:rPr lang="es-ES" sz="1600" dirty="0" smtClean="0">
                <a:solidFill>
                  <a:srgbClr val="006600"/>
                </a:solidFill>
                <a:latin typeface="Calibri" pitchFamily="34" charset="0"/>
              </a:rPr>
              <a:t>. de </a:t>
            </a:r>
            <a:r>
              <a:rPr lang="es-ES" sz="1600" dirty="0" err="1" smtClean="0">
                <a:solidFill>
                  <a:srgbClr val="006600"/>
                </a:solidFill>
                <a:latin typeface="Calibri" pitchFamily="34" charset="0"/>
              </a:rPr>
              <a:t>Gastro</a:t>
            </a:r>
            <a:r>
              <a:rPr lang="es-ES" sz="1600" dirty="0" smtClean="0">
                <a:solidFill>
                  <a:srgbClr val="006600"/>
                </a:solidFill>
                <a:latin typeface="Calibri" pitchFamily="34" charset="0"/>
              </a:rPr>
              <a:t> y AASLD </a:t>
            </a:r>
            <a:r>
              <a:rPr lang="es-ES" sz="1600" dirty="0">
                <a:solidFill>
                  <a:srgbClr val="006600"/>
                </a:solidFill>
                <a:latin typeface="Calibri" pitchFamily="34" charset="0"/>
              </a:rPr>
              <a:t>2017 </a:t>
            </a:r>
            <a:endParaRPr lang="es-AR" sz="1600" dirty="0">
              <a:solidFill>
                <a:srgbClr val="0066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 bwMode="auto">
          <a:xfrm>
            <a:off x="683568" y="2924944"/>
            <a:ext cx="7920880" cy="1728192"/>
          </a:xfrm>
          <a:prstGeom prst="rect">
            <a:avLst/>
          </a:prstGeom>
          <a:noFill/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es-AR" sz="3200" dirty="0" smtClean="0">
                <a:solidFill>
                  <a:srgbClr val="0000FF"/>
                </a:solidFill>
              </a:rPr>
              <a:t>Grupo Argentino para el Estudio y Tratamiento de la Hepatitis C (</a:t>
            </a:r>
            <a:r>
              <a:rPr lang="es-AR" sz="3200" dirty="0" err="1" smtClean="0">
                <a:solidFill>
                  <a:srgbClr val="0000FF"/>
                </a:solidFill>
              </a:rPr>
              <a:t>GAETHeC</a:t>
            </a:r>
            <a:r>
              <a:rPr lang="es-AR" sz="3200" dirty="0" smtClean="0">
                <a:solidFill>
                  <a:srgbClr val="0000FF"/>
                </a:solidFill>
              </a:rPr>
              <a:t>)   </a:t>
            </a:r>
            <a:r>
              <a:rPr lang="es-AR" sz="3200" dirty="0" smtClean="0"/>
              <a:t>Participantes</a:t>
            </a:r>
            <a:endParaRPr lang="es-AR" sz="3200" dirty="0" smtClean="0">
              <a:solidFill>
                <a:srgbClr val="0000FF"/>
              </a:solidFill>
            </a:endParaRPr>
          </a:p>
        </p:txBody>
      </p:sp>
      <p:sp>
        <p:nvSpPr>
          <p:cNvPr id="5" name="1 Título"/>
          <p:cNvSpPr>
            <a:spLocks noGrp="1"/>
          </p:cNvSpPr>
          <p:nvPr>
            <p:ph type="body" idx="1"/>
          </p:nvPr>
        </p:nvSpPr>
        <p:spPr>
          <a:xfrm>
            <a:off x="251520" y="404664"/>
            <a:ext cx="8820472" cy="2160240"/>
          </a:xfrm>
          <a:ln w="28575">
            <a:solidFill>
              <a:srgbClr val="006600"/>
            </a:solidFill>
          </a:ln>
        </p:spPr>
        <p:txBody>
          <a:bodyPr/>
          <a:lstStyle/>
          <a:p>
            <a:pPr eaLnBrk="1" hangingPunct="1"/>
            <a:r>
              <a:rPr lang="es-AR" sz="3200" b="1" dirty="0" smtClean="0">
                <a:solidFill>
                  <a:srgbClr val="0000FF"/>
                </a:solidFill>
              </a:rPr>
              <a:t>Eficacia y seguridad del tratamiento con antivirales de acción directa en pacientes con hepatitis C y fibrosis avanzada/cirrosis de la vida real en Argentina: estudio </a:t>
            </a:r>
            <a:r>
              <a:rPr lang="es-AR" sz="3200" b="1" dirty="0" err="1" smtClean="0">
                <a:solidFill>
                  <a:srgbClr val="0000FF"/>
                </a:solidFill>
              </a:rPr>
              <a:t>multicéntrico</a:t>
            </a:r>
            <a:r>
              <a:rPr lang="es-AR" sz="3200" b="1" dirty="0" smtClean="0">
                <a:solidFill>
                  <a:srgbClr val="0000FF"/>
                </a:solidFill>
              </a:rPr>
              <a:t>, observacional</a:t>
            </a:r>
          </a:p>
        </p:txBody>
      </p:sp>
    </p:spTree>
    <p:extLst>
      <p:ext uri="{BB962C8B-B14F-4D97-AF65-F5344CB8AC3E}">
        <p14:creationId xmlns="" xmlns:p14="http://schemas.microsoft.com/office/powerpoint/2010/main" val="2713349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1 Título"/>
          <p:cNvSpPr>
            <a:spLocks noGrp="1"/>
          </p:cNvSpPr>
          <p:nvPr>
            <p:ph type="title"/>
          </p:nvPr>
        </p:nvSpPr>
        <p:spPr>
          <a:xfrm>
            <a:off x="285750" y="274638"/>
            <a:ext cx="8572500" cy="1143000"/>
          </a:xfrm>
        </p:spPr>
        <p:txBody>
          <a:bodyPr/>
          <a:lstStyle/>
          <a:p>
            <a:pPr eaLnBrk="1" hangingPunct="1"/>
            <a:r>
              <a:rPr lang="es-ES" sz="2800" b="1" dirty="0" smtClean="0">
                <a:solidFill>
                  <a:srgbClr val="0000FF"/>
                </a:solidFill>
              </a:rPr>
              <a:t>Tratamiento con AAD en pacientes con hepatitis C y fibrosis avanzada/cirrosis de la vida real en Argentina</a:t>
            </a:r>
            <a:endParaRPr lang="es-AR" sz="2800" b="1" dirty="0" smtClean="0"/>
          </a:p>
        </p:txBody>
      </p:sp>
      <p:sp>
        <p:nvSpPr>
          <p:cNvPr id="11267" name="2 Marcador de contenido"/>
          <p:cNvSpPr>
            <a:spLocks noGrp="1"/>
          </p:cNvSpPr>
          <p:nvPr>
            <p:ph idx="1"/>
          </p:nvPr>
        </p:nvSpPr>
        <p:spPr>
          <a:xfrm>
            <a:off x="457200" y="1428750"/>
            <a:ext cx="8229600" cy="4429142"/>
          </a:xfrm>
          <a:ln w="28575">
            <a:solidFill>
              <a:srgbClr val="006600"/>
            </a:solidFill>
          </a:ln>
        </p:spPr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es-ES" sz="2400" b="1" u="sng" dirty="0" smtClean="0">
                <a:solidFill>
                  <a:srgbClr val="0000FF"/>
                </a:solidFill>
              </a:rPr>
              <a:t>Pacientes y </a:t>
            </a:r>
            <a:r>
              <a:rPr lang="es-ES" sz="2400" b="1" u="sng" dirty="0" smtClean="0">
                <a:solidFill>
                  <a:srgbClr val="0000FF"/>
                </a:solidFill>
              </a:rPr>
              <a:t>métodos</a:t>
            </a:r>
          </a:p>
          <a:p>
            <a:pPr algn="ctr" eaLnBrk="1" hangingPunct="1">
              <a:buFont typeface="Arial" charset="0"/>
              <a:buNone/>
            </a:pPr>
            <a:endParaRPr lang="es-ES" sz="2400" b="1" u="sng" dirty="0" smtClean="0">
              <a:solidFill>
                <a:srgbClr val="0000FF"/>
              </a:solidFill>
            </a:endParaRPr>
          </a:p>
          <a:p>
            <a:pPr eaLnBrk="1" hangingPunct="1">
              <a:lnSpc>
                <a:spcPct val="110000"/>
              </a:lnSpc>
            </a:pPr>
            <a:r>
              <a:rPr lang="es-ES" sz="2400" dirty="0" smtClean="0"/>
              <a:t>Estudio </a:t>
            </a:r>
            <a:r>
              <a:rPr lang="es-ES" sz="2400" dirty="0" smtClean="0"/>
              <a:t>observacional, </a:t>
            </a:r>
            <a:r>
              <a:rPr lang="es-ES" sz="2400" dirty="0" err="1" smtClean="0"/>
              <a:t>multicéntrico</a:t>
            </a:r>
            <a:endParaRPr lang="es-ES" sz="2400" dirty="0" smtClean="0"/>
          </a:p>
          <a:p>
            <a:pPr eaLnBrk="1" hangingPunct="1">
              <a:lnSpc>
                <a:spcPct val="110000"/>
              </a:lnSpc>
            </a:pPr>
            <a:r>
              <a:rPr lang="es-ES" sz="2400" dirty="0" smtClean="0"/>
              <a:t>Cohorte de pacientes consecutivos con hepatitis C y fibrosis F3-F4, tratados por médicos que desarrollan su actividad principal en hospitales públicos de todo el país</a:t>
            </a:r>
          </a:p>
          <a:p>
            <a:pPr eaLnBrk="1" hangingPunct="1">
              <a:lnSpc>
                <a:spcPct val="110000"/>
              </a:lnSpc>
            </a:pPr>
            <a:r>
              <a:rPr lang="es-ES" sz="2400" dirty="0" smtClean="0"/>
              <a:t>Pacientes </a:t>
            </a:r>
            <a:r>
              <a:rPr lang="es-ES" sz="2400" dirty="0" smtClean="0"/>
              <a:t>≥ 18 años de edad</a:t>
            </a:r>
          </a:p>
          <a:p>
            <a:pPr eaLnBrk="1" hangingPunct="1">
              <a:lnSpc>
                <a:spcPct val="110000"/>
              </a:lnSpc>
            </a:pPr>
            <a:r>
              <a:rPr lang="es-ES" sz="2400" dirty="0" smtClean="0"/>
              <a:t>Tratados con AAD, sin interferón.</a:t>
            </a:r>
          </a:p>
          <a:p>
            <a:pPr eaLnBrk="1" hangingPunct="1">
              <a:lnSpc>
                <a:spcPct val="110000"/>
              </a:lnSpc>
            </a:pPr>
            <a:r>
              <a:rPr lang="es-ES" sz="2400" dirty="0" smtClean="0"/>
              <a:t>Consentimiento informado</a:t>
            </a:r>
          </a:p>
          <a:p>
            <a:pPr eaLnBrk="1" hangingPunct="1"/>
            <a:endParaRPr lang="es-AR" sz="2400" dirty="0" smtClean="0"/>
          </a:p>
        </p:txBody>
      </p:sp>
      <p:sp>
        <p:nvSpPr>
          <p:cNvPr id="11268" name="3 CuadroTexto"/>
          <p:cNvSpPr txBox="1">
            <a:spLocks noChangeArrowheads="1"/>
          </p:cNvSpPr>
          <p:nvPr/>
        </p:nvSpPr>
        <p:spPr bwMode="auto">
          <a:xfrm>
            <a:off x="4357688" y="6143644"/>
            <a:ext cx="428625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s-ES" sz="1600" dirty="0" err="1" smtClean="0">
                <a:solidFill>
                  <a:srgbClr val="006600"/>
                </a:solidFill>
                <a:latin typeface="Calibri" pitchFamily="34" charset="0"/>
              </a:rPr>
              <a:t>GAETHeC</a:t>
            </a:r>
            <a:r>
              <a:rPr lang="es-ES" sz="1600" dirty="0" smtClean="0">
                <a:solidFill>
                  <a:srgbClr val="006600"/>
                </a:solidFill>
                <a:latin typeface="Calibri" pitchFamily="34" charset="0"/>
              </a:rPr>
              <a:t>, </a:t>
            </a:r>
            <a:r>
              <a:rPr lang="es-ES" sz="1600" dirty="0" err="1" smtClean="0">
                <a:solidFill>
                  <a:srgbClr val="006600"/>
                </a:solidFill>
                <a:latin typeface="Calibri" pitchFamily="34" charset="0"/>
              </a:rPr>
              <a:t>Cong</a:t>
            </a:r>
            <a:r>
              <a:rPr lang="es-ES" sz="1600" dirty="0" smtClean="0">
                <a:solidFill>
                  <a:srgbClr val="006600"/>
                </a:solidFill>
                <a:latin typeface="Calibri" pitchFamily="34" charset="0"/>
              </a:rPr>
              <a:t>. </a:t>
            </a:r>
            <a:r>
              <a:rPr lang="es-ES" sz="1600" dirty="0" err="1" smtClean="0">
                <a:solidFill>
                  <a:srgbClr val="006600"/>
                </a:solidFill>
                <a:latin typeface="Calibri" pitchFamily="34" charset="0"/>
              </a:rPr>
              <a:t>Arg</a:t>
            </a:r>
            <a:r>
              <a:rPr lang="es-ES" sz="1600" dirty="0" smtClean="0">
                <a:solidFill>
                  <a:srgbClr val="006600"/>
                </a:solidFill>
                <a:latin typeface="Calibri" pitchFamily="34" charset="0"/>
              </a:rPr>
              <a:t> de </a:t>
            </a:r>
            <a:r>
              <a:rPr lang="es-ES" sz="1600" dirty="0" err="1" smtClean="0">
                <a:solidFill>
                  <a:srgbClr val="006600"/>
                </a:solidFill>
                <a:latin typeface="Calibri" pitchFamily="34" charset="0"/>
              </a:rPr>
              <a:t>Gastro</a:t>
            </a:r>
            <a:r>
              <a:rPr lang="es-ES" sz="1600" dirty="0" smtClean="0">
                <a:solidFill>
                  <a:srgbClr val="006600"/>
                </a:solidFill>
                <a:latin typeface="Calibri" pitchFamily="34" charset="0"/>
              </a:rPr>
              <a:t> y AASLD 2017 </a:t>
            </a:r>
            <a:endParaRPr lang="es-AR" sz="1600" dirty="0">
              <a:solidFill>
                <a:srgbClr val="0066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sharpenSoften amount="-12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437112"/>
            <a:ext cx="2952328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3713212"/>
            <a:ext cx="2952328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4464496" y="1988840"/>
            <a:ext cx="44279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s-AR" sz="2000" b="1" dirty="0" smtClean="0">
                <a:latin typeface="+mj-lt"/>
              </a:rPr>
              <a:t>Disponibilidad </a:t>
            </a:r>
            <a:r>
              <a:rPr lang="es-AR" sz="2000" b="1" dirty="0">
                <a:latin typeface="+mj-lt"/>
              </a:rPr>
              <a:t>de las drogas en nuestro país </a:t>
            </a:r>
            <a:endParaRPr lang="es-AR" sz="2000" b="1" dirty="0" smtClean="0">
              <a:latin typeface="+mj-lt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s-AR" sz="2000" b="1" dirty="0" smtClean="0">
                <a:latin typeface="+mj-lt"/>
              </a:rPr>
              <a:t>Presencia/ausencia </a:t>
            </a:r>
            <a:r>
              <a:rPr lang="es-AR" sz="2000" b="1" dirty="0">
                <a:latin typeface="+mj-lt"/>
              </a:rPr>
              <a:t>de cobertura social </a:t>
            </a:r>
          </a:p>
        </p:txBody>
      </p:sp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4666" y="5229200"/>
            <a:ext cx="2931790" cy="93610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-324544" y="2060848"/>
            <a:ext cx="45365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Font typeface="Arial" pitchFamily="34" charset="0"/>
              <a:buChar char="•"/>
            </a:pPr>
            <a:r>
              <a:rPr lang="es-AR" sz="2000" b="1" dirty="0" smtClean="0">
                <a:latin typeface="+mn-lt"/>
              </a:rPr>
              <a:t>De acuerdo </a:t>
            </a:r>
            <a:r>
              <a:rPr lang="es-AR" sz="2000" b="1" dirty="0">
                <a:latin typeface="+mn-lt"/>
              </a:rPr>
              <a:t>a guías nacionales (AAEEH</a:t>
            </a:r>
            <a:r>
              <a:rPr lang="es-AR" sz="2000" dirty="0">
                <a:latin typeface="+mn-lt"/>
              </a:rPr>
              <a:t>)</a:t>
            </a:r>
          </a:p>
        </p:txBody>
      </p:sp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16632"/>
            <a:ext cx="8534400" cy="936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10 Rectángulo"/>
          <p:cNvSpPr/>
          <p:nvPr/>
        </p:nvSpPr>
        <p:spPr>
          <a:xfrm>
            <a:off x="3051487" y="879103"/>
            <a:ext cx="30410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>
              <a:buFont typeface="Arial" charset="0"/>
              <a:buNone/>
            </a:pPr>
            <a:r>
              <a:rPr lang="es-ES" sz="2400" b="1" u="sng" dirty="0">
                <a:solidFill>
                  <a:srgbClr val="0000FF"/>
                </a:solidFill>
                <a:latin typeface="+mn-lt"/>
              </a:rPr>
              <a:t>Pacientes y métodos </a:t>
            </a:r>
            <a:r>
              <a:rPr lang="es-ES" sz="2400" b="1" u="sng" dirty="0" smtClean="0">
                <a:solidFill>
                  <a:srgbClr val="0000FF"/>
                </a:solidFill>
                <a:latin typeface="+mn-lt"/>
              </a:rPr>
              <a:t>II</a:t>
            </a:r>
            <a:endParaRPr lang="es-ES" sz="2400" b="1" u="sng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214282" y="1484784"/>
            <a:ext cx="86439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2400" b="1" dirty="0" smtClean="0">
                <a:solidFill>
                  <a:srgbClr val="0000FF"/>
                </a:solidFill>
                <a:latin typeface="+mn-lt"/>
              </a:rPr>
              <a:t>Esquema de tratamiento </a:t>
            </a:r>
            <a:r>
              <a:rPr lang="es-AR" sz="2400" b="1" dirty="0" smtClean="0">
                <a:solidFill>
                  <a:srgbClr val="0000FF"/>
                </a:solidFill>
                <a:latin typeface="+mn-lt"/>
              </a:rPr>
              <a:t>fue </a:t>
            </a:r>
            <a:r>
              <a:rPr lang="es-AR" sz="2400" b="1" dirty="0" smtClean="0">
                <a:solidFill>
                  <a:srgbClr val="0000FF"/>
                </a:solidFill>
                <a:latin typeface="+mn-lt"/>
              </a:rPr>
              <a:t>decidido por el médico tratante </a:t>
            </a:r>
            <a:endParaRPr lang="es-AR" sz="2400" b="1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3" name="2 Marco"/>
          <p:cNvSpPr/>
          <p:nvPr/>
        </p:nvSpPr>
        <p:spPr>
          <a:xfrm>
            <a:off x="107504" y="1340769"/>
            <a:ext cx="8856984" cy="5328592"/>
          </a:xfrm>
          <a:prstGeom prst="frame">
            <a:avLst>
              <a:gd name="adj1" fmla="val 151"/>
            </a:avLst>
          </a:prstGeom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tx1"/>
              </a:solidFill>
            </a:endParaRPr>
          </a:p>
        </p:txBody>
      </p:sp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37550">
            <a:off x="745588" y="2997158"/>
            <a:ext cx="1872207" cy="269473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78373">
            <a:off x="1949097" y="3439973"/>
            <a:ext cx="2519710" cy="3185786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3" name="Picture 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4496" y="3240360"/>
            <a:ext cx="4572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686825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sz="2800" b="1" dirty="0" smtClean="0">
                <a:solidFill>
                  <a:srgbClr val="0000FF"/>
                </a:solidFill>
              </a:rPr>
              <a:t>Tratamiento con AAD en pacientes con hepatitis C y fibrosis avanzada/cirrosis de la vida real en Argentina</a:t>
            </a:r>
            <a:endParaRPr lang="es-AR" sz="2800" dirty="0" smtClean="0"/>
          </a:p>
        </p:txBody>
      </p:sp>
      <p:sp>
        <p:nvSpPr>
          <p:cNvPr id="12291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329113"/>
          </a:xfrm>
          <a:ln w="28575">
            <a:solidFill>
              <a:srgbClr val="006600"/>
            </a:solidFill>
          </a:ln>
        </p:spPr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es-ES" sz="2400" b="1" u="sng" dirty="0" smtClean="0">
                <a:solidFill>
                  <a:srgbClr val="0000FF"/>
                </a:solidFill>
              </a:rPr>
              <a:t>Pacientes</a:t>
            </a:r>
          </a:p>
          <a:p>
            <a:pPr eaLnBrk="1" hangingPunct="1"/>
            <a:endParaRPr lang="es-ES" sz="2400" b="1" dirty="0" smtClean="0">
              <a:solidFill>
                <a:srgbClr val="0000FF"/>
              </a:solidFill>
            </a:endParaRPr>
          </a:p>
          <a:p>
            <a:pPr eaLnBrk="1" hangingPunct="1"/>
            <a:r>
              <a:rPr lang="es-ES" sz="2400" b="1" dirty="0" smtClean="0">
                <a:solidFill>
                  <a:srgbClr val="0000FF"/>
                </a:solidFill>
              </a:rPr>
              <a:t>N 330</a:t>
            </a:r>
            <a:r>
              <a:rPr lang="es-ES" sz="2400" dirty="0" smtClean="0"/>
              <a:t>, 188 hombres, </a:t>
            </a:r>
          </a:p>
          <a:p>
            <a:pPr eaLnBrk="1" hangingPunct="1"/>
            <a:r>
              <a:rPr lang="es-ES" sz="2400" dirty="0"/>
              <a:t> </a:t>
            </a:r>
            <a:r>
              <a:rPr lang="es-ES" sz="2400" dirty="0" smtClean="0"/>
              <a:t>            142 mujeres</a:t>
            </a:r>
          </a:p>
          <a:p>
            <a:pPr eaLnBrk="1" hangingPunct="1"/>
            <a:r>
              <a:rPr lang="es-ES" sz="2400" dirty="0" smtClean="0"/>
              <a:t>Edad 58 ± 12 años</a:t>
            </a:r>
          </a:p>
          <a:p>
            <a:pPr eaLnBrk="1" hangingPunct="1"/>
            <a:r>
              <a:rPr lang="es-ES" sz="2400" dirty="0" smtClean="0"/>
              <a:t>Alcoholismo crónico en 38 </a:t>
            </a:r>
          </a:p>
          <a:p>
            <a:pPr eaLnBrk="1" hangingPunct="1"/>
            <a:r>
              <a:rPr lang="es-ES" sz="2400" dirty="0" smtClean="0"/>
              <a:t>Anti-HIV (+) en 27, </a:t>
            </a:r>
          </a:p>
          <a:p>
            <a:pPr eaLnBrk="1" hangingPunct="1"/>
            <a:r>
              <a:rPr lang="es-ES" sz="2400" dirty="0" err="1" smtClean="0"/>
              <a:t>HBsAg</a:t>
            </a:r>
            <a:r>
              <a:rPr lang="es-ES" sz="2400" dirty="0" smtClean="0"/>
              <a:t> (+) en 4</a:t>
            </a:r>
          </a:p>
        </p:txBody>
      </p:sp>
      <p:sp>
        <p:nvSpPr>
          <p:cNvPr id="12292" name="3 CuadroTexto"/>
          <p:cNvSpPr txBox="1">
            <a:spLocks noChangeArrowheads="1"/>
          </p:cNvSpPr>
          <p:nvPr/>
        </p:nvSpPr>
        <p:spPr bwMode="auto">
          <a:xfrm>
            <a:off x="4071934" y="6143625"/>
            <a:ext cx="464344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s-ES" sz="1600" dirty="0" err="1">
                <a:solidFill>
                  <a:srgbClr val="006600"/>
                </a:solidFill>
                <a:latin typeface="Calibri" pitchFamily="34" charset="0"/>
              </a:rPr>
              <a:t>GAETHeC</a:t>
            </a:r>
            <a:r>
              <a:rPr lang="es-ES" sz="1600" dirty="0">
                <a:solidFill>
                  <a:srgbClr val="006600"/>
                </a:solidFill>
                <a:latin typeface="Calibri" pitchFamily="34" charset="0"/>
              </a:rPr>
              <a:t>, </a:t>
            </a:r>
            <a:r>
              <a:rPr lang="es-ES" sz="1600" dirty="0" err="1">
                <a:solidFill>
                  <a:srgbClr val="006600"/>
                </a:solidFill>
                <a:latin typeface="Calibri" pitchFamily="34" charset="0"/>
              </a:rPr>
              <a:t>Cong</a:t>
            </a:r>
            <a:r>
              <a:rPr lang="es-ES" sz="1600" dirty="0">
                <a:solidFill>
                  <a:srgbClr val="006600"/>
                </a:solidFill>
                <a:latin typeface="Calibri" pitchFamily="34" charset="0"/>
              </a:rPr>
              <a:t>. </a:t>
            </a:r>
            <a:r>
              <a:rPr lang="es-ES" sz="1600" dirty="0" err="1">
                <a:solidFill>
                  <a:srgbClr val="006600"/>
                </a:solidFill>
                <a:latin typeface="Calibri" pitchFamily="34" charset="0"/>
              </a:rPr>
              <a:t>Arg</a:t>
            </a:r>
            <a:r>
              <a:rPr lang="es-ES" sz="1600" dirty="0">
                <a:solidFill>
                  <a:srgbClr val="006600"/>
                </a:solidFill>
                <a:latin typeface="Calibri" pitchFamily="34" charset="0"/>
              </a:rPr>
              <a:t>. de </a:t>
            </a:r>
            <a:r>
              <a:rPr lang="es-ES" sz="1600" dirty="0" err="1">
                <a:solidFill>
                  <a:srgbClr val="006600"/>
                </a:solidFill>
                <a:latin typeface="Calibri" pitchFamily="34" charset="0"/>
              </a:rPr>
              <a:t>Gastro</a:t>
            </a:r>
            <a:r>
              <a:rPr lang="es-ES" sz="1600" dirty="0">
                <a:solidFill>
                  <a:srgbClr val="006600"/>
                </a:solidFill>
                <a:latin typeface="Calibri" pitchFamily="34" charset="0"/>
              </a:rPr>
              <a:t> </a:t>
            </a:r>
            <a:r>
              <a:rPr lang="es-ES" sz="1600" dirty="0" smtClean="0">
                <a:solidFill>
                  <a:srgbClr val="006600"/>
                </a:solidFill>
                <a:latin typeface="Calibri" pitchFamily="34" charset="0"/>
              </a:rPr>
              <a:t>y AASLD 2017 </a:t>
            </a:r>
            <a:endParaRPr lang="es-AR" sz="1600" dirty="0">
              <a:solidFill>
                <a:srgbClr val="006600"/>
              </a:solidFill>
              <a:latin typeface="Calibri" pitchFamily="34" charset="0"/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4716017" y="2060848"/>
            <a:ext cx="3672407" cy="3816424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1" hangingPunct="1"/>
            <a:r>
              <a:rPr lang="es-ES" sz="2800" b="1" dirty="0">
                <a:solidFill>
                  <a:srgbClr val="00B0F0"/>
                </a:solidFill>
              </a:rPr>
              <a:t>Genotipos de HCV</a:t>
            </a:r>
            <a:r>
              <a:rPr lang="es-ES" sz="2800" dirty="0">
                <a:solidFill>
                  <a:srgbClr val="00B0F0"/>
                </a:solidFill>
              </a:rPr>
              <a:t>: </a:t>
            </a:r>
          </a:p>
          <a:p>
            <a:pPr lvl="1" eaLnBrk="1" hangingPunct="1"/>
            <a:r>
              <a:rPr lang="es-ES" sz="2400" b="1" dirty="0" smtClean="0">
                <a:solidFill>
                  <a:srgbClr val="FFFF00"/>
                </a:solidFill>
              </a:rPr>
              <a:t>1   n= 247 (75%) </a:t>
            </a:r>
          </a:p>
          <a:p>
            <a:pPr lvl="1" eaLnBrk="1" hangingPunct="1"/>
            <a:r>
              <a:rPr lang="es-ES" sz="2400" b="1" dirty="0" smtClean="0"/>
              <a:t>1b n= 150 (46%)</a:t>
            </a:r>
          </a:p>
          <a:p>
            <a:pPr lvl="1" eaLnBrk="1" hangingPunct="1"/>
            <a:r>
              <a:rPr lang="es-ES" sz="2400" dirty="0" smtClean="0"/>
              <a:t>1a n=  86  (26%)</a:t>
            </a:r>
          </a:p>
          <a:p>
            <a:pPr lvl="1" eaLnBrk="1" hangingPunct="1"/>
            <a:r>
              <a:rPr lang="es-ES" sz="2400" dirty="0" smtClean="0"/>
              <a:t>  1 n=   12  (  4%)</a:t>
            </a:r>
          </a:p>
          <a:p>
            <a:pPr lvl="1" eaLnBrk="1" hangingPunct="1"/>
            <a:endParaRPr lang="es-ES" sz="2400" dirty="0" smtClean="0"/>
          </a:p>
          <a:p>
            <a:pPr lvl="1" eaLnBrk="1" hangingPunct="1"/>
            <a:r>
              <a:rPr lang="es-ES" sz="2400" b="1" dirty="0" smtClean="0">
                <a:solidFill>
                  <a:srgbClr val="FFFF00"/>
                </a:solidFill>
              </a:rPr>
              <a:t>2  </a:t>
            </a:r>
            <a:r>
              <a:rPr lang="pt-BR" sz="2400" b="1" dirty="0" smtClean="0">
                <a:solidFill>
                  <a:srgbClr val="FFFF00"/>
                </a:solidFill>
              </a:rPr>
              <a:t>n</a:t>
            </a:r>
            <a:r>
              <a:rPr lang="pt-BR" sz="2400" b="1" dirty="0">
                <a:solidFill>
                  <a:srgbClr val="FFFF00"/>
                </a:solidFill>
              </a:rPr>
              <a:t>= 37 (11</a:t>
            </a:r>
            <a:r>
              <a:rPr lang="pt-BR" sz="2400" b="1" dirty="0" smtClean="0">
                <a:solidFill>
                  <a:srgbClr val="FFFF00"/>
                </a:solidFill>
              </a:rPr>
              <a:t>%)</a:t>
            </a:r>
          </a:p>
          <a:p>
            <a:pPr lvl="1" eaLnBrk="1" hangingPunct="1"/>
            <a:r>
              <a:rPr lang="pt-BR" sz="2400" b="1" dirty="0" smtClean="0">
                <a:solidFill>
                  <a:srgbClr val="FFFF00"/>
                </a:solidFill>
              </a:rPr>
              <a:t>3  </a:t>
            </a:r>
            <a:r>
              <a:rPr lang="pt-BR" sz="2400" b="1" dirty="0">
                <a:solidFill>
                  <a:srgbClr val="FFFF00"/>
                </a:solidFill>
              </a:rPr>
              <a:t>n= 39 (12%)</a:t>
            </a:r>
          </a:p>
          <a:p>
            <a:pPr lvl="1" eaLnBrk="1" hangingPunct="1"/>
            <a:r>
              <a:rPr lang="pt-BR" sz="2400" b="1" dirty="0" smtClean="0">
                <a:solidFill>
                  <a:srgbClr val="FFFF00"/>
                </a:solidFill>
              </a:rPr>
              <a:t>4  </a:t>
            </a:r>
            <a:r>
              <a:rPr lang="pt-BR" sz="2400" b="1" dirty="0">
                <a:solidFill>
                  <a:srgbClr val="FFFF00"/>
                </a:solidFill>
              </a:rPr>
              <a:t>n=   5</a:t>
            </a:r>
            <a:r>
              <a:rPr lang="pt-BR" sz="2400" b="1" dirty="0" smtClean="0">
                <a:solidFill>
                  <a:srgbClr val="FFFF00"/>
                </a:solidFill>
              </a:rPr>
              <a:t>  (  2%) </a:t>
            </a:r>
            <a:endParaRPr lang="es-ES" sz="2400" b="1" dirty="0" smtClean="0">
              <a:solidFill>
                <a:srgbClr val="FFFF00"/>
              </a:solidFill>
            </a:endParaRPr>
          </a:p>
          <a:p>
            <a:pPr lvl="1" eaLnBrk="1" hangingPunct="1"/>
            <a:r>
              <a:rPr lang="es-ES" sz="2400" dirty="0" smtClean="0"/>
              <a:t> </a:t>
            </a:r>
            <a:endParaRPr lang="es-AR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sz="2800" b="1" smtClean="0">
                <a:solidFill>
                  <a:srgbClr val="0000FF"/>
                </a:solidFill>
              </a:rPr>
              <a:t>Tratamiento con AAD en pacientes con hepatitis C y fibrosis avanzada/cirrosis de la vida real en Argentina</a:t>
            </a:r>
            <a:endParaRPr lang="es-AR" sz="2800" smtClean="0"/>
          </a:p>
        </p:txBody>
      </p:sp>
      <p:sp>
        <p:nvSpPr>
          <p:cNvPr id="1029" name="6 CuadroTexto"/>
          <p:cNvSpPr txBox="1">
            <a:spLocks noChangeArrowheads="1"/>
          </p:cNvSpPr>
          <p:nvPr/>
        </p:nvSpPr>
        <p:spPr bwMode="auto">
          <a:xfrm>
            <a:off x="4143372" y="6286500"/>
            <a:ext cx="457200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s-ES" sz="1600" dirty="0" err="1">
                <a:solidFill>
                  <a:srgbClr val="006600"/>
                </a:solidFill>
                <a:latin typeface="Calibri" pitchFamily="34" charset="0"/>
              </a:rPr>
              <a:t>GAETHeC</a:t>
            </a:r>
            <a:r>
              <a:rPr lang="es-ES" sz="1600" dirty="0">
                <a:solidFill>
                  <a:srgbClr val="006600"/>
                </a:solidFill>
                <a:latin typeface="Calibri" pitchFamily="34" charset="0"/>
              </a:rPr>
              <a:t>, </a:t>
            </a:r>
            <a:r>
              <a:rPr lang="es-ES" sz="1600" dirty="0" err="1">
                <a:solidFill>
                  <a:srgbClr val="006600"/>
                </a:solidFill>
                <a:latin typeface="Calibri" pitchFamily="34" charset="0"/>
              </a:rPr>
              <a:t>Cong</a:t>
            </a:r>
            <a:r>
              <a:rPr lang="es-ES" sz="1600" dirty="0">
                <a:solidFill>
                  <a:srgbClr val="006600"/>
                </a:solidFill>
                <a:latin typeface="Calibri" pitchFamily="34" charset="0"/>
              </a:rPr>
              <a:t>. </a:t>
            </a:r>
            <a:r>
              <a:rPr lang="es-ES" sz="1600" dirty="0" err="1">
                <a:solidFill>
                  <a:srgbClr val="006600"/>
                </a:solidFill>
                <a:latin typeface="Calibri" pitchFamily="34" charset="0"/>
              </a:rPr>
              <a:t>Arg</a:t>
            </a:r>
            <a:r>
              <a:rPr lang="es-ES" sz="1600" dirty="0">
                <a:solidFill>
                  <a:srgbClr val="006600"/>
                </a:solidFill>
                <a:latin typeface="Calibri" pitchFamily="34" charset="0"/>
              </a:rPr>
              <a:t>. de </a:t>
            </a:r>
            <a:r>
              <a:rPr lang="es-ES" sz="1600" dirty="0" err="1">
                <a:solidFill>
                  <a:srgbClr val="006600"/>
                </a:solidFill>
                <a:latin typeface="Calibri" pitchFamily="34" charset="0"/>
              </a:rPr>
              <a:t>Gastro</a:t>
            </a:r>
            <a:r>
              <a:rPr lang="es-ES" sz="1600" dirty="0">
                <a:solidFill>
                  <a:srgbClr val="006600"/>
                </a:solidFill>
                <a:latin typeface="Calibri" pitchFamily="34" charset="0"/>
              </a:rPr>
              <a:t> </a:t>
            </a:r>
            <a:r>
              <a:rPr lang="es-ES" sz="1600" dirty="0" smtClean="0">
                <a:solidFill>
                  <a:srgbClr val="006600"/>
                </a:solidFill>
                <a:latin typeface="Calibri" pitchFamily="34" charset="0"/>
              </a:rPr>
              <a:t>y AASLD 2017 </a:t>
            </a:r>
            <a:endParaRPr lang="es-AR" sz="1600" dirty="0">
              <a:solidFill>
                <a:srgbClr val="006600"/>
              </a:solidFill>
              <a:latin typeface="Calibri" pitchFamily="34" charset="0"/>
            </a:endParaRPr>
          </a:p>
        </p:txBody>
      </p:sp>
      <p:sp>
        <p:nvSpPr>
          <p:cNvPr id="2" name="1 Marcador de contenido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1160" name="Picture 13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242" y="1556793"/>
            <a:ext cx="4095750" cy="45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62" name="Picture 138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0357" y="1556794"/>
            <a:ext cx="3914286" cy="45301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sz="2800" b="1" dirty="0" smtClean="0">
                <a:solidFill>
                  <a:srgbClr val="0000FF"/>
                </a:solidFill>
              </a:rPr>
              <a:t>Tratamiento con AAD en pacientes con hepatitis C y fibrosis avanzada/cirrosis de la vida real en Argentina</a:t>
            </a:r>
            <a:endParaRPr lang="es-AR" sz="2800" dirty="0" smtClean="0"/>
          </a:p>
        </p:txBody>
      </p:sp>
      <p:graphicFrame>
        <p:nvGraphicFramePr>
          <p:cNvPr id="8" name="7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262754581"/>
              </p:ext>
            </p:extLst>
          </p:nvPr>
        </p:nvGraphicFramePr>
        <p:xfrm>
          <a:off x="542925" y="1865313"/>
          <a:ext cx="4033838" cy="3994150"/>
        </p:xfrm>
        <a:graphic>
          <a:graphicData uri="http://schemas.openxmlformats.org/presentationml/2006/ole">
            <p:oleObj spid="_x0000_s42077" name="Hoja de cálculo" r:id="rId3" imgW="3857565" imgH="3819459" progId="Excel.Sheet.8">
              <p:embed/>
            </p:oleObj>
          </a:graphicData>
        </a:graphic>
      </p:graphicFrame>
      <p:sp>
        <p:nvSpPr>
          <p:cNvPr id="9" name="8 CuadroTexto"/>
          <p:cNvSpPr txBox="1"/>
          <p:nvPr/>
        </p:nvSpPr>
        <p:spPr>
          <a:xfrm>
            <a:off x="5004048" y="3308791"/>
            <a:ext cx="3024336" cy="1477328"/>
          </a:xfrm>
          <a:prstGeom prst="rect">
            <a:avLst/>
          </a:prstGeom>
          <a:noFill/>
          <a:ln>
            <a:solidFill>
              <a:srgbClr val="006600"/>
            </a:solidFill>
          </a:ln>
        </p:spPr>
        <p:txBody>
          <a:bodyPr wrap="square" rtlCol="0">
            <a:spAutoFit/>
          </a:bodyPr>
          <a:lstStyle/>
          <a:p>
            <a:r>
              <a:rPr lang="es-AR" dirty="0" smtClean="0"/>
              <a:t>Score de </a:t>
            </a:r>
            <a:r>
              <a:rPr lang="es-AR" dirty="0" err="1" smtClean="0"/>
              <a:t>Child</a:t>
            </a:r>
            <a:r>
              <a:rPr lang="es-AR" dirty="0" smtClean="0"/>
              <a:t> </a:t>
            </a:r>
            <a:r>
              <a:rPr lang="es-AR" dirty="0" err="1" smtClean="0"/>
              <a:t>Pugh</a:t>
            </a:r>
            <a:r>
              <a:rPr lang="es-AR" dirty="0" smtClean="0"/>
              <a:t>:</a:t>
            </a:r>
          </a:p>
          <a:p>
            <a:r>
              <a:rPr lang="es-AR" b="1" dirty="0" smtClean="0"/>
              <a:t>               </a:t>
            </a:r>
            <a:r>
              <a:rPr lang="es-AR" b="1" dirty="0" smtClean="0">
                <a:solidFill>
                  <a:srgbClr val="FF0000"/>
                </a:solidFill>
              </a:rPr>
              <a:t>A</a:t>
            </a:r>
            <a:r>
              <a:rPr lang="es-AR" b="1" dirty="0">
                <a:solidFill>
                  <a:srgbClr val="FF0000"/>
                </a:solidFill>
              </a:rPr>
              <a:t>: 81.3%</a:t>
            </a:r>
          </a:p>
          <a:p>
            <a:r>
              <a:rPr lang="es-AR" b="1" dirty="0"/>
              <a:t>	B: 17,7%</a:t>
            </a:r>
          </a:p>
          <a:p>
            <a:r>
              <a:rPr lang="es-AR" b="1" dirty="0"/>
              <a:t>	C:   1% </a:t>
            </a:r>
          </a:p>
          <a:p>
            <a:endParaRPr lang="es-AR" dirty="0" smtClean="0"/>
          </a:p>
        </p:txBody>
      </p:sp>
      <p:sp>
        <p:nvSpPr>
          <p:cNvPr id="10" name="9 Flecha derecha"/>
          <p:cNvSpPr/>
          <p:nvPr/>
        </p:nvSpPr>
        <p:spPr>
          <a:xfrm>
            <a:off x="3491880" y="3908955"/>
            <a:ext cx="1440160" cy="240125"/>
          </a:xfrm>
          <a:prstGeom prst="rightArrow">
            <a:avLst/>
          </a:prstGeom>
          <a:solidFill>
            <a:srgbClr val="00660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5" name="4 CuadroTexto"/>
          <p:cNvSpPr txBox="1"/>
          <p:nvPr/>
        </p:nvSpPr>
        <p:spPr>
          <a:xfrm>
            <a:off x="4788024" y="5014917"/>
            <a:ext cx="3672408" cy="1200329"/>
          </a:xfrm>
          <a:prstGeom prst="rect">
            <a:avLst/>
          </a:prstGeom>
          <a:noFill/>
          <a:ln>
            <a:solidFill>
              <a:srgbClr val="006600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s-AR" b="1" dirty="0" smtClean="0">
                <a:solidFill>
                  <a:srgbClr val="FF0000"/>
                </a:solidFill>
              </a:rPr>
              <a:t>Cirrosis compensada </a:t>
            </a:r>
            <a:r>
              <a:rPr lang="es-AR" b="1" dirty="0">
                <a:solidFill>
                  <a:srgbClr val="FF0000"/>
                </a:solidFill>
              </a:rPr>
              <a:t>en </a:t>
            </a:r>
            <a:r>
              <a:rPr lang="es-AR" b="1" dirty="0" smtClean="0">
                <a:solidFill>
                  <a:srgbClr val="FF0000"/>
                </a:solidFill>
              </a:rPr>
              <a:t>205 pacientes. </a:t>
            </a:r>
            <a:endParaRPr lang="es-AR" b="1" dirty="0">
              <a:solidFill>
                <a:srgbClr val="FF0000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s-AR" b="1" dirty="0" smtClean="0"/>
              <a:t>Cirrosis descompensada en 38 pacientes.</a:t>
            </a:r>
            <a:endParaRPr lang="es-AR" b="1" dirty="0"/>
          </a:p>
        </p:txBody>
      </p:sp>
      <p:sp>
        <p:nvSpPr>
          <p:cNvPr id="11" name="6 CuadroTexto"/>
          <p:cNvSpPr txBox="1">
            <a:spLocks noChangeArrowheads="1"/>
          </p:cNvSpPr>
          <p:nvPr/>
        </p:nvSpPr>
        <p:spPr bwMode="auto">
          <a:xfrm>
            <a:off x="4536501" y="6453336"/>
            <a:ext cx="457200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s-ES" sz="1600" dirty="0" err="1">
                <a:solidFill>
                  <a:srgbClr val="006600"/>
                </a:solidFill>
                <a:latin typeface="Calibri" pitchFamily="34" charset="0"/>
              </a:rPr>
              <a:t>GAETHeC</a:t>
            </a:r>
            <a:r>
              <a:rPr lang="es-ES" sz="1600" dirty="0">
                <a:solidFill>
                  <a:srgbClr val="006600"/>
                </a:solidFill>
                <a:latin typeface="Calibri" pitchFamily="34" charset="0"/>
              </a:rPr>
              <a:t>, </a:t>
            </a:r>
            <a:r>
              <a:rPr lang="es-ES" sz="1600" dirty="0" err="1">
                <a:solidFill>
                  <a:srgbClr val="006600"/>
                </a:solidFill>
                <a:latin typeface="Calibri" pitchFamily="34" charset="0"/>
              </a:rPr>
              <a:t>Cong</a:t>
            </a:r>
            <a:r>
              <a:rPr lang="es-ES" sz="1600" dirty="0">
                <a:solidFill>
                  <a:srgbClr val="006600"/>
                </a:solidFill>
                <a:latin typeface="Calibri" pitchFamily="34" charset="0"/>
              </a:rPr>
              <a:t>. </a:t>
            </a:r>
            <a:r>
              <a:rPr lang="es-ES" sz="1600" dirty="0" err="1">
                <a:solidFill>
                  <a:srgbClr val="006600"/>
                </a:solidFill>
                <a:latin typeface="Calibri" pitchFamily="34" charset="0"/>
              </a:rPr>
              <a:t>Arg</a:t>
            </a:r>
            <a:r>
              <a:rPr lang="es-ES" sz="1600" dirty="0">
                <a:solidFill>
                  <a:srgbClr val="006600"/>
                </a:solidFill>
                <a:latin typeface="Calibri" pitchFamily="34" charset="0"/>
              </a:rPr>
              <a:t>. de </a:t>
            </a:r>
            <a:r>
              <a:rPr lang="es-ES" sz="1600" dirty="0" err="1">
                <a:solidFill>
                  <a:srgbClr val="006600"/>
                </a:solidFill>
                <a:latin typeface="Calibri" pitchFamily="34" charset="0"/>
              </a:rPr>
              <a:t>Gastro</a:t>
            </a:r>
            <a:r>
              <a:rPr lang="es-ES" sz="1600" dirty="0">
                <a:solidFill>
                  <a:srgbClr val="006600"/>
                </a:solidFill>
                <a:latin typeface="Calibri" pitchFamily="34" charset="0"/>
              </a:rPr>
              <a:t> </a:t>
            </a:r>
            <a:r>
              <a:rPr lang="es-ES" sz="1600" dirty="0" smtClean="0">
                <a:solidFill>
                  <a:srgbClr val="006600"/>
                </a:solidFill>
                <a:latin typeface="Calibri" pitchFamily="34" charset="0"/>
              </a:rPr>
              <a:t>y AASLD 2017 </a:t>
            </a:r>
            <a:endParaRPr lang="es-AR" sz="1600" dirty="0">
              <a:solidFill>
                <a:srgbClr val="006600"/>
              </a:solidFill>
              <a:latin typeface="Calibri" pitchFamily="34" charset="0"/>
            </a:endParaRPr>
          </a:p>
        </p:txBody>
      </p:sp>
      <p:sp>
        <p:nvSpPr>
          <p:cNvPr id="3" name="2 Marco"/>
          <p:cNvSpPr/>
          <p:nvPr/>
        </p:nvSpPr>
        <p:spPr>
          <a:xfrm>
            <a:off x="251520" y="1484785"/>
            <a:ext cx="8712968" cy="4968552"/>
          </a:xfrm>
          <a:prstGeom prst="frame">
            <a:avLst>
              <a:gd name="adj1" fmla="val 0"/>
            </a:avLst>
          </a:prstGeom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11016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459901284"/>
              </p:ext>
            </p:extLst>
          </p:nvPr>
        </p:nvGraphicFramePr>
        <p:xfrm>
          <a:off x="395536" y="1667669"/>
          <a:ext cx="3857625" cy="4731668"/>
        </p:xfrm>
        <a:graphic>
          <a:graphicData uri="http://schemas.openxmlformats.org/presentationml/2006/ole">
            <p:oleObj spid="_x0000_s38047" name="Hoja de cálculo" r:id="rId3" imgW="3857565" imgH="4391222" progId="">
              <p:embed/>
            </p:oleObj>
          </a:graphicData>
        </a:graphic>
      </p:graphicFrame>
      <p:sp>
        <p:nvSpPr>
          <p:cNvPr id="7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sz="2800" b="1" dirty="0" smtClean="0">
                <a:solidFill>
                  <a:srgbClr val="0000FF"/>
                </a:solidFill>
              </a:rPr>
              <a:t>Tratamiento con AAD en pacientes con hepatitis C y fibrosis avanzada/cirrosis de la vida real en Argentina</a:t>
            </a:r>
            <a:endParaRPr lang="es-AR" sz="2800" dirty="0" smtClean="0"/>
          </a:p>
        </p:txBody>
      </p:sp>
      <p:sp>
        <p:nvSpPr>
          <p:cNvPr id="6" name="5 CuadroTexto"/>
          <p:cNvSpPr txBox="1"/>
          <p:nvPr/>
        </p:nvSpPr>
        <p:spPr>
          <a:xfrm>
            <a:off x="4499992" y="1628800"/>
            <a:ext cx="4464496" cy="4770537"/>
          </a:xfrm>
          <a:prstGeom prst="rect">
            <a:avLst/>
          </a:prstGeom>
          <a:noFill/>
          <a:ln w="19050">
            <a:solidFill>
              <a:srgbClr val="0066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AR" sz="2400" b="1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Terapia previa (n 150)</a:t>
            </a:r>
          </a:p>
          <a:p>
            <a:pPr algn="ctr"/>
            <a:endParaRPr lang="es-AR" sz="2400" b="1" dirty="0" smtClean="0">
              <a:solidFill>
                <a:schemeClr val="accent6">
                  <a:lumMod val="50000"/>
                </a:schemeClr>
              </a:solidFill>
              <a:latin typeface="+mj-lt"/>
            </a:endParaRPr>
          </a:p>
          <a:p>
            <a:pPr>
              <a:buFont typeface="Arial" pitchFamily="34" charset="0"/>
              <a:buChar char="•"/>
            </a:pPr>
            <a:r>
              <a:rPr lang="es-ES" sz="2400" b="1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 PEG-IFN + RBV en 103 pacientes</a:t>
            </a:r>
            <a:endParaRPr lang="es-AR" sz="2400" b="1" dirty="0" smtClean="0">
              <a:solidFill>
                <a:schemeClr val="accent6">
                  <a:lumMod val="50000"/>
                </a:schemeClr>
              </a:solidFill>
              <a:latin typeface="+mj-lt"/>
            </a:endParaRPr>
          </a:p>
          <a:p>
            <a:pPr algn="ctr"/>
            <a:endParaRPr lang="es-AR" sz="2000" b="1" dirty="0" smtClean="0">
              <a:solidFill>
                <a:schemeClr val="accent6">
                  <a:lumMod val="50000"/>
                </a:schemeClr>
              </a:solidFill>
              <a:latin typeface="+mj-lt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s-AR" sz="2400" b="1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PEG-INF + RBV+ </a:t>
            </a:r>
            <a:r>
              <a:rPr lang="es-AR" sz="2400" b="1" dirty="0" err="1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boceprevir</a:t>
            </a:r>
            <a:r>
              <a:rPr lang="es-AR" sz="2400" b="1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 en 40 pacientes</a:t>
            </a:r>
          </a:p>
          <a:p>
            <a:pPr marL="285750" indent="-285750">
              <a:buFont typeface="Arial" pitchFamily="34" charset="0"/>
              <a:buChar char="•"/>
            </a:pPr>
            <a:endParaRPr lang="es-AR" sz="2400" b="1" dirty="0">
              <a:solidFill>
                <a:schemeClr val="accent6">
                  <a:lumMod val="50000"/>
                </a:schemeClr>
              </a:solidFill>
              <a:latin typeface="+mj-lt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s-AR" sz="2400" b="1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PEG-INF + RBV + </a:t>
            </a:r>
            <a:r>
              <a:rPr lang="es-AR" sz="2400" b="1" dirty="0" err="1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telaprevir</a:t>
            </a:r>
            <a:r>
              <a:rPr lang="es-AR" sz="2400" b="1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 en 5 pacientes</a:t>
            </a:r>
          </a:p>
          <a:p>
            <a:pPr marL="285750" indent="-285750">
              <a:buFont typeface="Arial" pitchFamily="34" charset="0"/>
              <a:buChar char="•"/>
            </a:pPr>
            <a:endParaRPr lang="es-ES" sz="2400" b="1" dirty="0" smtClean="0">
              <a:solidFill>
                <a:schemeClr val="accent6">
                  <a:lumMod val="50000"/>
                </a:schemeClr>
              </a:solidFill>
              <a:latin typeface="+mj-lt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s-ES" sz="2400" b="1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INF + RBV en 1 paciente</a:t>
            </a:r>
          </a:p>
          <a:p>
            <a:pPr marL="285750" indent="-285750">
              <a:buFont typeface="Arial" pitchFamily="34" charset="0"/>
              <a:buChar char="•"/>
            </a:pPr>
            <a:endParaRPr lang="es-ES" sz="2400" b="1" dirty="0" smtClean="0">
              <a:solidFill>
                <a:schemeClr val="accent6">
                  <a:lumMod val="50000"/>
                </a:schemeClr>
              </a:solidFill>
              <a:latin typeface="+mj-lt"/>
            </a:endParaRPr>
          </a:p>
          <a:p>
            <a:pPr>
              <a:buFont typeface="Arial" pitchFamily="34" charset="0"/>
              <a:buChar char="•"/>
            </a:pPr>
            <a:r>
              <a:rPr lang="es-ES" sz="2000" b="1" dirty="0" smtClean="0">
                <a:solidFill>
                  <a:schemeClr val="accent6">
                    <a:lumMod val="50000"/>
                  </a:schemeClr>
                </a:solidFill>
              </a:rPr>
              <a:t>  </a:t>
            </a:r>
            <a:r>
              <a:rPr lang="es-ES" sz="2000" b="1" dirty="0" err="1" smtClean="0">
                <a:solidFill>
                  <a:schemeClr val="accent6">
                    <a:lumMod val="50000"/>
                  </a:schemeClr>
                </a:solidFill>
              </a:rPr>
              <a:t>Sofosbuvir</a:t>
            </a:r>
            <a:r>
              <a:rPr lang="es-ES" sz="2000" b="1" dirty="0" smtClean="0">
                <a:solidFill>
                  <a:schemeClr val="accent6">
                    <a:lumMod val="50000"/>
                  </a:schemeClr>
                </a:solidFill>
              </a:rPr>
              <a:t> + RBV en 1 paciente</a:t>
            </a:r>
            <a:endParaRPr lang="es-AR" sz="2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8" name="6 CuadroTexto"/>
          <p:cNvSpPr txBox="1">
            <a:spLocks noChangeArrowheads="1"/>
          </p:cNvSpPr>
          <p:nvPr/>
        </p:nvSpPr>
        <p:spPr bwMode="auto">
          <a:xfrm>
            <a:off x="4355976" y="6474822"/>
            <a:ext cx="457200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s-ES" sz="1600" dirty="0" err="1">
                <a:solidFill>
                  <a:srgbClr val="006600"/>
                </a:solidFill>
                <a:latin typeface="Calibri" pitchFamily="34" charset="0"/>
              </a:rPr>
              <a:t>GAETHeC</a:t>
            </a:r>
            <a:r>
              <a:rPr lang="es-ES" sz="1600" dirty="0">
                <a:solidFill>
                  <a:srgbClr val="006600"/>
                </a:solidFill>
                <a:latin typeface="Calibri" pitchFamily="34" charset="0"/>
              </a:rPr>
              <a:t>, </a:t>
            </a:r>
            <a:r>
              <a:rPr lang="es-ES" sz="1600" dirty="0" err="1">
                <a:solidFill>
                  <a:srgbClr val="006600"/>
                </a:solidFill>
                <a:latin typeface="Calibri" pitchFamily="34" charset="0"/>
              </a:rPr>
              <a:t>Cong</a:t>
            </a:r>
            <a:r>
              <a:rPr lang="es-ES" sz="1600" dirty="0">
                <a:solidFill>
                  <a:srgbClr val="006600"/>
                </a:solidFill>
                <a:latin typeface="Calibri" pitchFamily="34" charset="0"/>
              </a:rPr>
              <a:t>. </a:t>
            </a:r>
            <a:r>
              <a:rPr lang="es-ES" sz="1600" dirty="0" err="1">
                <a:solidFill>
                  <a:srgbClr val="006600"/>
                </a:solidFill>
                <a:latin typeface="Calibri" pitchFamily="34" charset="0"/>
              </a:rPr>
              <a:t>Arg</a:t>
            </a:r>
            <a:r>
              <a:rPr lang="es-ES" sz="1600" dirty="0">
                <a:solidFill>
                  <a:srgbClr val="006600"/>
                </a:solidFill>
                <a:latin typeface="Calibri" pitchFamily="34" charset="0"/>
              </a:rPr>
              <a:t>. de </a:t>
            </a:r>
            <a:r>
              <a:rPr lang="es-ES" sz="1600" dirty="0" err="1">
                <a:solidFill>
                  <a:srgbClr val="006600"/>
                </a:solidFill>
                <a:latin typeface="Calibri" pitchFamily="34" charset="0"/>
              </a:rPr>
              <a:t>Gastro</a:t>
            </a:r>
            <a:r>
              <a:rPr lang="es-ES" sz="1600" dirty="0">
                <a:solidFill>
                  <a:srgbClr val="006600"/>
                </a:solidFill>
                <a:latin typeface="Calibri" pitchFamily="34" charset="0"/>
              </a:rPr>
              <a:t> </a:t>
            </a:r>
            <a:r>
              <a:rPr lang="es-ES" sz="1600" dirty="0" smtClean="0">
                <a:solidFill>
                  <a:srgbClr val="006600"/>
                </a:solidFill>
                <a:latin typeface="Calibri" pitchFamily="34" charset="0"/>
              </a:rPr>
              <a:t>y AASLD 2017 </a:t>
            </a:r>
            <a:endParaRPr lang="es-AR" sz="1600" dirty="0">
              <a:solidFill>
                <a:srgbClr val="0066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08823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sz="3200" b="1" dirty="0" smtClean="0">
                <a:solidFill>
                  <a:srgbClr val="0000FF"/>
                </a:solidFill>
              </a:rPr>
              <a:t>Datos biológicos y virológicos basales de los pacientes enrolados </a:t>
            </a:r>
            <a:r>
              <a:rPr lang="es-ES" sz="3200" dirty="0" smtClean="0">
                <a:solidFill>
                  <a:srgbClr val="0000FF"/>
                </a:solidFill>
              </a:rPr>
              <a:t>(n 330)</a:t>
            </a:r>
            <a:endParaRPr lang="es-AR" sz="3200" b="1" dirty="0" smtClean="0">
              <a:solidFill>
                <a:srgbClr val="0000FF"/>
              </a:solidFill>
            </a:endParaRP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740808768"/>
              </p:ext>
            </p:extLst>
          </p:nvPr>
        </p:nvGraphicFramePr>
        <p:xfrm>
          <a:off x="457200" y="1646238"/>
          <a:ext cx="8229600" cy="4023360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340042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28601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54316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34329">
                <a:tc>
                  <a:txBody>
                    <a:bodyPr/>
                    <a:lstStyle/>
                    <a:p>
                      <a:endParaRPr lang="es-A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/>
                        <a:t>Mediana</a:t>
                      </a:r>
                      <a:endParaRPr lang="es-AR" sz="2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err="1" smtClean="0"/>
                        <a:t>Quartil</a:t>
                      </a:r>
                      <a:r>
                        <a:rPr lang="es-ES" sz="2000" dirty="0" smtClean="0"/>
                        <a:t> 1-quartil 3</a:t>
                      </a:r>
                      <a:endParaRPr lang="es-AR" sz="2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34329">
                <a:tc>
                  <a:txBody>
                    <a:bodyPr/>
                    <a:lstStyle/>
                    <a:p>
                      <a:r>
                        <a:rPr lang="es-ES" sz="2400" dirty="0" smtClean="0"/>
                        <a:t>Carga</a:t>
                      </a:r>
                      <a:r>
                        <a:rPr lang="es-ES" sz="2400" baseline="0" dirty="0" smtClean="0"/>
                        <a:t> viral de HCV</a:t>
                      </a:r>
                      <a:r>
                        <a:rPr lang="es-ES" sz="1600" baseline="0" dirty="0" smtClean="0"/>
                        <a:t> (</a:t>
                      </a:r>
                      <a:r>
                        <a:rPr lang="es-ES" sz="1600" baseline="0" dirty="0" err="1" smtClean="0"/>
                        <a:t>log.UI</a:t>
                      </a:r>
                      <a:r>
                        <a:rPr lang="es-ES" sz="1600" baseline="0" dirty="0" smtClean="0"/>
                        <a:t>/ml)</a:t>
                      </a:r>
                      <a:endParaRPr lang="es-AR" sz="16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/>
                        <a:t>6.1</a:t>
                      </a:r>
                      <a:endParaRPr lang="es-A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/>
                        <a:t>5.5-6.5</a:t>
                      </a:r>
                      <a:endParaRPr lang="es-AR" sz="2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34329">
                <a:tc>
                  <a:txBody>
                    <a:bodyPr/>
                    <a:lstStyle/>
                    <a:p>
                      <a:r>
                        <a:rPr lang="es-ES" sz="2000" dirty="0" smtClean="0"/>
                        <a:t>AST (UI/L)</a:t>
                      </a:r>
                      <a:endParaRPr lang="es-A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/>
                        <a:t>73</a:t>
                      </a:r>
                      <a:endParaRPr lang="es-A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/>
                        <a:t>51-111</a:t>
                      </a:r>
                      <a:endParaRPr lang="es-AR" sz="2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34329">
                <a:tc>
                  <a:txBody>
                    <a:bodyPr/>
                    <a:lstStyle/>
                    <a:p>
                      <a:r>
                        <a:rPr lang="es-ES" sz="2000" dirty="0" smtClean="0"/>
                        <a:t>ALT (UI/L)</a:t>
                      </a:r>
                      <a:endParaRPr lang="es-A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/>
                        <a:t>73</a:t>
                      </a:r>
                      <a:endParaRPr lang="es-A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/>
                        <a:t>46-115</a:t>
                      </a:r>
                      <a:endParaRPr lang="es-AR" sz="2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34329">
                <a:tc>
                  <a:txBody>
                    <a:bodyPr/>
                    <a:lstStyle/>
                    <a:p>
                      <a:r>
                        <a:rPr lang="es-ES" sz="2000" dirty="0" err="1" smtClean="0"/>
                        <a:t>Rto</a:t>
                      </a:r>
                      <a:r>
                        <a:rPr lang="es-ES" sz="2000" dirty="0" smtClean="0"/>
                        <a:t> de plaquetas (x10</a:t>
                      </a:r>
                      <a:r>
                        <a:rPr lang="es-ES" sz="2000" baseline="30000" dirty="0" smtClean="0"/>
                        <a:t>3</a:t>
                      </a:r>
                      <a:r>
                        <a:rPr lang="es-ES" sz="2000" baseline="0" dirty="0" smtClean="0"/>
                        <a:t>/µL)</a:t>
                      </a:r>
                      <a:endParaRPr lang="es-A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/>
                        <a:t>147</a:t>
                      </a:r>
                      <a:endParaRPr lang="es-A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/>
                        <a:t>99-199</a:t>
                      </a:r>
                      <a:endParaRPr lang="es-AR" sz="2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34329">
                <a:tc>
                  <a:txBody>
                    <a:bodyPr/>
                    <a:lstStyle/>
                    <a:p>
                      <a:r>
                        <a:rPr lang="es-ES" sz="2000" dirty="0" smtClean="0"/>
                        <a:t>Bilirrubina (mg/dl)</a:t>
                      </a:r>
                      <a:endParaRPr lang="es-A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/>
                        <a:t>0.8</a:t>
                      </a:r>
                      <a:endParaRPr lang="es-A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/>
                        <a:t>0.6-1.1</a:t>
                      </a:r>
                      <a:endParaRPr lang="es-AR" sz="2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34329">
                <a:tc>
                  <a:txBody>
                    <a:bodyPr/>
                    <a:lstStyle/>
                    <a:p>
                      <a:r>
                        <a:rPr lang="es-ES" sz="2000" dirty="0" err="1" smtClean="0"/>
                        <a:t>Act</a:t>
                      </a:r>
                      <a:r>
                        <a:rPr lang="es-ES" sz="2000" dirty="0" smtClean="0"/>
                        <a:t>. de protrombina (%)</a:t>
                      </a:r>
                      <a:endParaRPr lang="es-A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/>
                        <a:t>84</a:t>
                      </a:r>
                      <a:endParaRPr lang="es-A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/>
                        <a:t>70-95</a:t>
                      </a:r>
                      <a:endParaRPr lang="es-AR" sz="2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34329">
                <a:tc>
                  <a:txBody>
                    <a:bodyPr/>
                    <a:lstStyle/>
                    <a:p>
                      <a:r>
                        <a:rPr lang="es-ES" sz="2000" dirty="0" smtClean="0"/>
                        <a:t>Albúmina (gr/dl)</a:t>
                      </a:r>
                      <a:endParaRPr lang="es-A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/>
                        <a:t>3.9</a:t>
                      </a:r>
                      <a:endParaRPr lang="es-A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/>
                        <a:t>3.5-4.2</a:t>
                      </a:r>
                      <a:endParaRPr lang="es-AR" sz="2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34329">
                <a:tc>
                  <a:txBody>
                    <a:bodyPr/>
                    <a:lstStyle/>
                    <a:p>
                      <a:r>
                        <a:rPr lang="es-ES" sz="2000" dirty="0" smtClean="0"/>
                        <a:t>Score de </a:t>
                      </a:r>
                      <a:r>
                        <a:rPr lang="es-ES" sz="2000" dirty="0" err="1" smtClean="0"/>
                        <a:t>Child-Pugh</a:t>
                      </a:r>
                      <a:endParaRPr lang="es-A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/>
                        <a:t>5</a:t>
                      </a:r>
                      <a:endParaRPr lang="es-A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/>
                        <a:t>5-6</a:t>
                      </a:r>
                      <a:endParaRPr lang="es-AR" sz="2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34329">
                <a:tc>
                  <a:txBody>
                    <a:bodyPr/>
                    <a:lstStyle/>
                    <a:p>
                      <a:r>
                        <a:rPr lang="es-ES" sz="2000" dirty="0" smtClean="0"/>
                        <a:t>Score de MELD</a:t>
                      </a:r>
                      <a:endParaRPr lang="es-A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/>
                        <a:t>8</a:t>
                      </a:r>
                      <a:endParaRPr lang="es-A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/>
                        <a:t>6-10</a:t>
                      </a:r>
                      <a:endParaRPr lang="es-AR" sz="2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13361" name="4 CuadroTexto"/>
          <p:cNvSpPr txBox="1">
            <a:spLocks noChangeArrowheads="1"/>
          </p:cNvSpPr>
          <p:nvPr/>
        </p:nvSpPr>
        <p:spPr bwMode="auto">
          <a:xfrm>
            <a:off x="3929058" y="6258798"/>
            <a:ext cx="464344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s-ES" sz="1600" dirty="0" err="1">
                <a:solidFill>
                  <a:srgbClr val="006600"/>
                </a:solidFill>
                <a:latin typeface="Calibri" pitchFamily="34" charset="0"/>
              </a:rPr>
              <a:t>GAETHeC</a:t>
            </a:r>
            <a:r>
              <a:rPr lang="es-ES" sz="1600" dirty="0">
                <a:solidFill>
                  <a:srgbClr val="006600"/>
                </a:solidFill>
                <a:latin typeface="Calibri" pitchFamily="34" charset="0"/>
              </a:rPr>
              <a:t>, </a:t>
            </a:r>
            <a:r>
              <a:rPr lang="es-ES" sz="1600" dirty="0" err="1">
                <a:solidFill>
                  <a:srgbClr val="006600"/>
                </a:solidFill>
                <a:latin typeface="Calibri" pitchFamily="34" charset="0"/>
              </a:rPr>
              <a:t>Cong</a:t>
            </a:r>
            <a:r>
              <a:rPr lang="es-ES" sz="1600" dirty="0">
                <a:solidFill>
                  <a:srgbClr val="006600"/>
                </a:solidFill>
                <a:latin typeface="Calibri" pitchFamily="34" charset="0"/>
              </a:rPr>
              <a:t>. </a:t>
            </a:r>
            <a:r>
              <a:rPr lang="es-ES" sz="1600" dirty="0" err="1">
                <a:solidFill>
                  <a:srgbClr val="006600"/>
                </a:solidFill>
                <a:latin typeface="Calibri" pitchFamily="34" charset="0"/>
              </a:rPr>
              <a:t>Arg</a:t>
            </a:r>
            <a:r>
              <a:rPr lang="es-ES" sz="1600" dirty="0">
                <a:solidFill>
                  <a:srgbClr val="006600"/>
                </a:solidFill>
                <a:latin typeface="Calibri" pitchFamily="34" charset="0"/>
              </a:rPr>
              <a:t>. de </a:t>
            </a:r>
            <a:r>
              <a:rPr lang="es-ES" sz="1600" dirty="0" err="1">
                <a:solidFill>
                  <a:srgbClr val="006600"/>
                </a:solidFill>
                <a:latin typeface="Calibri" pitchFamily="34" charset="0"/>
              </a:rPr>
              <a:t>Gastro</a:t>
            </a:r>
            <a:r>
              <a:rPr lang="es-ES" sz="1600" dirty="0">
                <a:solidFill>
                  <a:srgbClr val="006600"/>
                </a:solidFill>
                <a:latin typeface="Calibri" pitchFamily="34" charset="0"/>
              </a:rPr>
              <a:t> </a:t>
            </a:r>
            <a:r>
              <a:rPr lang="es-ES" sz="1600" dirty="0" smtClean="0">
                <a:solidFill>
                  <a:srgbClr val="006600"/>
                </a:solidFill>
                <a:latin typeface="Calibri" pitchFamily="34" charset="0"/>
              </a:rPr>
              <a:t>y AASLD 2017 </a:t>
            </a:r>
            <a:endParaRPr lang="es-AR" sz="1600" dirty="0">
              <a:solidFill>
                <a:srgbClr val="0066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sz="2800" b="1" dirty="0" smtClean="0">
                <a:solidFill>
                  <a:srgbClr val="0000FF"/>
                </a:solidFill>
              </a:rPr>
              <a:t>Tratamiento con AAD en pacientes con hepatitis C y fibrosis avanzada/cirrosis de la vida real en Argentina</a:t>
            </a:r>
            <a:endParaRPr lang="es-AR" sz="2800" dirty="0" smtClean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969755041"/>
              </p:ext>
            </p:extLst>
          </p:nvPr>
        </p:nvGraphicFramePr>
        <p:xfrm>
          <a:off x="395536" y="2132856"/>
          <a:ext cx="8158162" cy="36943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9286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47646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8882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702776"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>
                          <a:solidFill>
                            <a:schemeClr val="tx1"/>
                          </a:solidFill>
                        </a:rPr>
                        <a:t>Esquema de AAD</a:t>
                      </a:r>
                      <a:endParaRPr lang="es-AR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>
                          <a:solidFill>
                            <a:schemeClr val="tx1"/>
                          </a:solidFill>
                        </a:rPr>
                        <a:t>Duración (</a:t>
                      </a:r>
                      <a:r>
                        <a:rPr lang="es-ES" sz="2000" dirty="0" err="1" smtClean="0">
                          <a:solidFill>
                            <a:schemeClr val="tx1"/>
                          </a:solidFill>
                        </a:rPr>
                        <a:t>sem</a:t>
                      </a:r>
                      <a:r>
                        <a:rPr lang="es-ES" sz="200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es-AR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>
                          <a:solidFill>
                            <a:schemeClr val="tx1"/>
                          </a:solidFill>
                        </a:rPr>
                        <a:t>N</a:t>
                      </a:r>
                      <a:endParaRPr lang="es-AR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02776">
                <a:tc>
                  <a:txBody>
                    <a:bodyPr/>
                    <a:lstStyle/>
                    <a:p>
                      <a:pPr algn="ctr"/>
                      <a:r>
                        <a:rPr lang="es-ES" sz="2000" b="1" dirty="0" err="1" smtClean="0">
                          <a:solidFill>
                            <a:srgbClr val="FF0000"/>
                          </a:solidFill>
                        </a:rPr>
                        <a:t>Sofosbuvir</a:t>
                      </a:r>
                      <a:r>
                        <a:rPr lang="es-ES" sz="2000" b="1" baseline="0" dirty="0" smtClean="0">
                          <a:solidFill>
                            <a:srgbClr val="FF0000"/>
                          </a:solidFill>
                        </a:rPr>
                        <a:t> + </a:t>
                      </a:r>
                      <a:r>
                        <a:rPr lang="es-ES" sz="2000" b="1" baseline="0" dirty="0" err="1" smtClean="0">
                          <a:solidFill>
                            <a:srgbClr val="FF0000"/>
                          </a:solidFill>
                        </a:rPr>
                        <a:t>daclatasvir</a:t>
                      </a:r>
                      <a:r>
                        <a:rPr lang="es-ES" sz="2000" b="1" baseline="0" dirty="0" smtClean="0">
                          <a:solidFill>
                            <a:srgbClr val="FF0000"/>
                          </a:solidFill>
                        </a:rPr>
                        <a:t> ± RBV</a:t>
                      </a:r>
                    </a:p>
                    <a:p>
                      <a:pPr algn="ctr"/>
                      <a:r>
                        <a:rPr lang="es-ES" sz="2000" b="1" baseline="0" dirty="0" smtClean="0">
                          <a:solidFill>
                            <a:srgbClr val="FF0000"/>
                          </a:solidFill>
                        </a:rPr>
                        <a:t>(SFV+DCV±RBV)</a:t>
                      </a:r>
                      <a:endParaRPr lang="es-AR" sz="20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b="1" dirty="0" smtClean="0">
                          <a:solidFill>
                            <a:srgbClr val="FF0000"/>
                          </a:solidFill>
                        </a:rPr>
                        <a:t>12-24</a:t>
                      </a:r>
                      <a:endParaRPr lang="es-AR" sz="20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b="1" dirty="0" smtClean="0">
                          <a:solidFill>
                            <a:srgbClr val="FF0000"/>
                          </a:solidFill>
                        </a:rPr>
                        <a:t>257</a:t>
                      </a:r>
                      <a:endParaRPr lang="es-AR" sz="20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702776">
                <a:tc>
                  <a:txBody>
                    <a:bodyPr/>
                    <a:lstStyle/>
                    <a:p>
                      <a:pPr algn="ctr"/>
                      <a:r>
                        <a:rPr lang="es-ES" sz="2000" b="1" dirty="0" err="1" smtClean="0">
                          <a:solidFill>
                            <a:srgbClr val="0000FF"/>
                          </a:solidFill>
                        </a:rPr>
                        <a:t>Paritaprevir</a:t>
                      </a:r>
                      <a:r>
                        <a:rPr lang="es-ES" sz="2000" b="1" dirty="0" smtClean="0">
                          <a:solidFill>
                            <a:srgbClr val="0000FF"/>
                          </a:solidFill>
                        </a:rPr>
                        <a:t>/r + </a:t>
                      </a:r>
                      <a:r>
                        <a:rPr lang="es-ES" sz="2000" b="1" dirty="0" err="1" smtClean="0">
                          <a:solidFill>
                            <a:srgbClr val="0000FF"/>
                          </a:solidFill>
                        </a:rPr>
                        <a:t>ombitasvir</a:t>
                      </a:r>
                      <a:r>
                        <a:rPr lang="es-ES" sz="2000" b="1" dirty="0" smtClean="0">
                          <a:solidFill>
                            <a:srgbClr val="0000FF"/>
                          </a:solidFill>
                        </a:rPr>
                        <a:t> + </a:t>
                      </a:r>
                      <a:r>
                        <a:rPr lang="es-ES" sz="2000" b="1" dirty="0" err="1" smtClean="0">
                          <a:solidFill>
                            <a:srgbClr val="0000FF"/>
                          </a:solidFill>
                        </a:rPr>
                        <a:t>dasabuvir</a:t>
                      </a:r>
                      <a:r>
                        <a:rPr lang="es-ES" sz="2000" b="1" dirty="0" smtClean="0">
                          <a:solidFill>
                            <a:srgbClr val="0000FF"/>
                          </a:solidFill>
                        </a:rPr>
                        <a:t> ± RBV</a:t>
                      </a:r>
                    </a:p>
                    <a:p>
                      <a:pPr algn="ctr"/>
                      <a:r>
                        <a:rPr lang="es-ES" sz="2000" b="1" dirty="0" smtClean="0">
                          <a:solidFill>
                            <a:srgbClr val="0000FF"/>
                          </a:solidFill>
                        </a:rPr>
                        <a:t>(</a:t>
                      </a:r>
                      <a:r>
                        <a:rPr lang="es-ES" sz="2000" b="1" dirty="0" err="1" smtClean="0">
                          <a:solidFill>
                            <a:srgbClr val="0000FF"/>
                          </a:solidFill>
                        </a:rPr>
                        <a:t>PrOD</a:t>
                      </a:r>
                      <a:r>
                        <a:rPr lang="es-ES" sz="2000" b="1" dirty="0" smtClean="0">
                          <a:solidFill>
                            <a:srgbClr val="0000FF"/>
                          </a:solidFill>
                        </a:rPr>
                        <a:t>) ó 3D</a:t>
                      </a:r>
                      <a:endParaRPr lang="es-AR" sz="2000" b="1" dirty="0">
                        <a:solidFill>
                          <a:srgbClr val="0000FF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b="1" dirty="0" smtClean="0">
                          <a:solidFill>
                            <a:srgbClr val="0000FF"/>
                          </a:solidFill>
                        </a:rPr>
                        <a:t>12</a:t>
                      </a:r>
                      <a:endParaRPr lang="es-AR" sz="2000" b="1" dirty="0">
                        <a:solidFill>
                          <a:srgbClr val="0000FF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b="1" dirty="0" smtClean="0">
                          <a:solidFill>
                            <a:srgbClr val="0000FF"/>
                          </a:solidFill>
                        </a:rPr>
                        <a:t>51</a:t>
                      </a:r>
                      <a:endParaRPr lang="es-AR" sz="2000" b="1" dirty="0">
                        <a:solidFill>
                          <a:srgbClr val="0000FF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702776">
                <a:tc>
                  <a:txBody>
                    <a:bodyPr/>
                    <a:lstStyle/>
                    <a:p>
                      <a:pPr algn="ctr"/>
                      <a:r>
                        <a:rPr lang="es-ES" sz="2000" b="1" dirty="0" err="1" smtClean="0">
                          <a:solidFill>
                            <a:srgbClr val="7030A0"/>
                          </a:solidFill>
                        </a:rPr>
                        <a:t>Sofosbuvir</a:t>
                      </a:r>
                      <a:r>
                        <a:rPr lang="es-ES" sz="2000" b="1" dirty="0" smtClean="0">
                          <a:solidFill>
                            <a:srgbClr val="7030A0"/>
                          </a:solidFill>
                        </a:rPr>
                        <a:t> + </a:t>
                      </a:r>
                      <a:r>
                        <a:rPr lang="es-ES" sz="2000" b="1" dirty="0" err="1" smtClean="0">
                          <a:solidFill>
                            <a:srgbClr val="7030A0"/>
                          </a:solidFill>
                        </a:rPr>
                        <a:t>ribavirina</a:t>
                      </a:r>
                      <a:endParaRPr lang="es-ES" sz="2000" b="1" dirty="0" smtClean="0">
                        <a:solidFill>
                          <a:srgbClr val="7030A0"/>
                        </a:solidFill>
                      </a:endParaRPr>
                    </a:p>
                    <a:p>
                      <a:pPr algn="ctr"/>
                      <a:r>
                        <a:rPr lang="es-ES" sz="2000" b="1" dirty="0" smtClean="0">
                          <a:solidFill>
                            <a:srgbClr val="7030A0"/>
                          </a:solidFill>
                        </a:rPr>
                        <a:t>(SFV+RBV)</a:t>
                      </a:r>
                      <a:endParaRPr lang="es-AR" sz="20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b="1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12-24</a:t>
                      </a:r>
                      <a:endParaRPr lang="es-AR" sz="2000" b="1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b="1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16</a:t>
                      </a:r>
                      <a:endParaRPr lang="es-AR" sz="2000" b="1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41626"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err="1" smtClean="0"/>
                        <a:t>Sofosbuvir</a:t>
                      </a:r>
                      <a:r>
                        <a:rPr lang="es-ES" sz="2000" dirty="0" smtClean="0"/>
                        <a:t> + </a:t>
                      </a:r>
                      <a:r>
                        <a:rPr lang="es-ES" sz="2000" dirty="0" err="1" smtClean="0"/>
                        <a:t>simeprevir</a:t>
                      </a:r>
                      <a:endParaRPr lang="es-AR" sz="2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/>
                        <a:t>12</a:t>
                      </a:r>
                      <a:endParaRPr lang="es-AR" sz="2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/>
                        <a:t>3</a:t>
                      </a:r>
                      <a:endParaRPr lang="es-AR" sz="2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41626"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err="1" smtClean="0"/>
                        <a:t>Sofosbuvir</a:t>
                      </a:r>
                      <a:r>
                        <a:rPr lang="es-ES" sz="2000" dirty="0" smtClean="0"/>
                        <a:t> + </a:t>
                      </a:r>
                      <a:r>
                        <a:rPr lang="es-ES" sz="2000" dirty="0" err="1" smtClean="0"/>
                        <a:t>ledipasvir</a:t>
                      </a:r>
                      <a:endParaRPr lang="es-AR" sz="2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/>
                        <a:t>12</a:t>
                      </a:r>
                      <a:endParaRPr lang="es-AR" sz="2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/>
                        <a:t>3</a:t>
                      </a:r>
                      <a:endParaRPr lang="es-AR" sz="2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5393" name="4 CuadroTexto"/>
          <p:cNvSpPr txBox="1">
            <a:spLocks noChangeArrowheads="1"/>
          </p:cNvSpPr>
          <p:nvPr/>
        </p:nvSpPr>
        <p:spPr bwMode="auto">
          <a:xfrm>
            <a:off x="571500" y="1500174"/>
            <a:ext cx="814387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ES" sz="2800" b="1" dirty="0" smtClean="0">
                <a:solidFill>
                  <a:srgbClr val="0000FF"/>
                </a:solidFill>
                <a:latin typeface="Calibri" pitchFamily="34" charset="0"/>
              </a:rPr>
              <a:t>Regímenes de </a:t>
            </a:r>
            <a:r>
              <a:rPr lang="es-ES" sz="2800" b="1" dirty="0" err="1" smtClean="0">
                <a:solidFill>
                  <a:srgbClr val="0000FF"/>
                </a:solidFill>
                <a:latin typeface="Calibri" pitchFamily="34" charset="0"/>
              </a:rPr>
              <a:t>AADs</a:t>
            </a:r>
            <a:r>
              <a:rPr lang="es-ES" sz="2800" b="1" dirty="0" smtClean="0">
                <a:solidFill>
                  <a:srgbClr val="0000FF"/>
                </a:solidFill>
                <a:latin typeface="Calibri" pitchFamily="34" charset="0"/>
              </a:rPr>
              <a:t> prescriptos  </a:t>
            </a:r>
            <a:endParaRPr lang="es-AR" sz="2400" b="1" dirty="0">
              <a:solidFill>
                <a:srgbClr val="0000FF"/>
              </a:solidFill>
              <a:latin typeface="Calibri" pitchFamily="34" charset="0"/>
            </a:endParaRPr>
          </a:p>
        </p:txBody>
      </p:sp>
      <p:sp>
        <p:nvSpPr>
          <p:cNvPr id="15395" name="6 CuadroTexto"/>
          <p:cNvSpPr txBox="1">
            <a:spLocks noChangeArrowheads="1"/>
          </p:cNvSpPr>
          <p:nvPr/>
        </p:nvSpPr>
        <p:spPr bwMode="auto">
          <a:xfrm>
            <a:off x="3857620" y="6215082"/>
            <a:ext cx="485775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s-ES" sz="1600" dirty="0" err="1">
                <a:solidFill>
                  <a:srgbClr val="006600"/>
                </a:solidFill>
                <a:latin typeface="Calibri" pitchFamily="34" charset="0"/>
              </a:rPr>
              <a:t>GAETHeC</a:t>
            </a:r>
            <a:r>
              <a:rPr lang="es-ES" sz="1600" dirty="0">
                <a:solidFill>
                  <a:srgbClr val="006600"/>
                </a:solidFill>
                <a:latin typeface="Calibri" pitchFamily="34" charset="0"/>
              </a:rPr>
              <a:t>, </a:t>
            </a:r>
            <a:r>
              <a:rPr lang="es-ES" sz="1600" dirty="0" err="1">
                <a:solidFill>
                  <a:srgbClr val="006600"/>
                </a:solidFill>
                <a:latin typeface="Calibri" pitchFamily="34" charset="0"/>
              </a:rPr>
              <a:t>Cong</a:t>
            </a:r>
            <a:r>
              <a:rPr lang="es-ES" sz="1600" dirty="0">
                <a:solidFill>
                  <a:srgbClr val="006600"/>
                </a:solidFill>
                <a:latin typeface="Calibri" pitchFamily="34" charset="0"/>
              </a:rPr>
              <a:t>. </a:t>
            </a:r>
            <a:r>
              <a:rPr lang="es-ES" sz="1600" dirty="0" err="1">
                <a:solidFill>
                  <a:srgbClr val="006600"/>
                </a:solidFill>
                <a:latin typeface="Calibri" pitchFamily="34" charset="0"/>
              </a:rPr>
              <a:t>Arg</a:t>
            </a:r>
            <a:r>
              <a:rPr lang="es-ES" sz="1600" dirty="0">
                <a:solidFill>
                  <a:srgbClr val="006600"/>
                </a:solidFill>
                <a:latin typeface="Calibri" pitchFamily="34" charset="0"/>
              </a:rPr>
              <a:t>. de </a:t>
            </a:r>
            <a:r>
              <a:rPr lang="es-ES" sz="1600" dirty="0" err="1">
                <a:solidFill>
                  <a:srgbClr val="006600"/>
                </a:solidFill>
                <a:latin typeface="Calibri" pitchFamily="34" charset="0"/>
              </a:rPr>
              <a:t>Gastro</a:t>
            </a:r>
            <a:r>
              <a:rPr lang="es-ES" sz="1600" dirty="0">
                <a:solidFill>
                  <a:srgbClr val="006600"/>
                </a:solidFill>
                <a:latin typeface="Calibri" pitchFamily="34" charset="0"/>
              </a:rPr>
              <a:t> </a:t>
            </a:r>
            <a:r>
              <a:rPr lang="es-ES" sz="1600" dirty="0" smtClean="0">
                <a:solidFill>
                  <a:srgbClr val="006600"/>
                </a:solidFill>
                <a:latin typeface="Calibri" pitchFamily="34" charset="0"/>
              </a:rPr>
              <a:t>y AASLD 2017 </a:t>
            </a:r>
            <a:endParaRPr lang="es-AR" sz="1600" dirty="0">
              <a:solidFill>
                <a:srgbClr val="0066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04058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1 Título"/>
          <p:cNvSpPr>
            <a:spLocks noGrp="1"/>
          </p:cNvSpPr>
          <p:nvPr>
            <p:ph type="title"/>
          </p:nvPr>
        </p:nvSpPr>
        <p:spPr>
          <a:xfrm>
            <a:off x="457200" y="142875"/>
            <a:ext cx="8229600" cy="1274763"/>
          </a:xfrm>
        </p:spPr>
        <p:txBody>
          <a:bodyPr/>
          <a:lstStyle/>
          <a:p>
            <a:pPr eaLnBrk="1" hangingPunct="1"/>
            <a:r>
              <a:rPr lang="es-ES" sz="2800" b="1" dirty="0" smtClean="0">
                <a:solidFill>
                  <a:srgbClr val="0000FF"/>
                </a:solidFill>
              </a:rPr>
              <a:t>Tratamiento con AAD en pacientes con hepatitis C y </a:t>
            </a:r>
            <a:br>
              <a:rPr lang="es-ES" sz="2800" b="1" dirty="0" smtClean="0">
                <a:solidFill>
                  <a:srgbClr val="0000FF"/>
                </a:solidFill>
              </a:rPr>
            </a:br>
            <a:r>
              <a:rPr lang="es-ES" sz="2800" b="1" dirty="0" smtClean="0">
                <a:solidFill>
                  <a:srgbClr val="0000FF"/>
                </a:solidFill>
              </a:rPr>
              <a:t>F3-F4 de la vida real en Argentina</a:t>
            </a:r>
            <a:r>
              <a:rPr lang="es-ES" sz="2800" dirty="0" smtClean="0">
                <a:solidFill>
                  <a:srgbClr val="0000FF"/>
                </a:solidFill>
              </a:rPr>
              <a:t/>
            </a:r>
            <a:br>
              <a:rPr lang="es-ES" sz="2800" dirty="0" smtClean="0">
                <a:solidFill>
                  <a:srgbClr val="0000FF"/>
                </a:solidFill>
              </a:rPr>
            </a:br>
            <a:r>
              <a:rPr lang="es-ES" sz="2400" b="1" u="sng" dirty="0" smtClean="0"/>
              <a:t>Análisis estadístico</a:t>
            </a:r>
            <a:endParaRPr lang="es-AR" sz="2800" b="1" dirty="0" smtClean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188" y="1643050"/>
            <a:ext cx="8429625" cy="4572032"/>
          </a:xfrm>
          <a:ln w="12700">
            <a:solidFill>
              <a:srgbClr val="006600"/>
            </a:solidFill>
          </a:ln>
        </p:spPr>
        <p:txBody>
          <a:bodyPr rtlCol="0">
            <a:normAutofit fontScale="925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MX" sz="2000" dirty="0" smtClean="0"/>
              <a:t>Descripción de variables cualitativas </a:t>
            </a:r>
            <a:r>
              <a:rPr lang="es-MX" sz="2000" dirty="0" smtClean="0">
                <a:cs typeface="Arial" charset="0"/>
              </a:rPr>
              <a:t>→</a:t>
            </a:r>
            <a:r>
              <a:rPr lang="es-MX" sz="2000" dirty="0" smtClean="0"/>
              <a:t> frecuencias y porcentajes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MX" sz="2000" dirty="0" smtClean="0"/>
              <a:t>Descripción de variables cuantitativas </a:t>
            </a:r>
            <a:r>
              <a:rPr lang="es-MX" sz="2000" dirty="0" smtClean="0">
                <a:cs typeface="Arial" charset="0"/>
              </a:rPr>
              <a:t>→</a:t>
            </a:r>
            <a:r>
              <a:rPr lang="es-MX" sz="2000" dirty="0" smtClean="0"/>
              <a:t> promedio y SD (distribución </a:t>
            </a:r>
            <a:r>
              <a:rPr lang="es-MX" sz="2000" dirty="0" err="1" smtClean="0"/>
              <a:t>gaussiana</a:t>
            </a:r>
            <a:r>
              <a:rPr lang="es-MX" sz="2000" dirty="0" smtClean="0"/>
              <a:t>), mediana y rango </a:t>
            </a:r>
            <a:r>
              <a:rPr lang="es-MX" sz="2000" dirty="0" err="1" smtClean="0"/>
              <a:t>intercuartil</a:t>
            </a:r>
            <a:r>
              <a:rPr lang="es-MX" sz="2000" dirty="0" smtClean="0"/>
              <a:t> (distribución no </a:t>
            </a:r>
            <a:r>
              <a:rPr lang="es-MX" sz="2000" dirty="0" err="1" smtClean="0"/>
              <a:t>gaussiana</a:t>
            </a:r>
            <a:r>
              <a:rPr lang="es-MX" sz="2000" dirty="0" smtClean="0"/>
              <a:t>).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MX" sz="2000" b="1" dirty="0" smtClean="0">
                <a:solidFill>
                  <a:srgbClr val="0000FF"/>
                </a:solidFill>
              </a:rPr>
              <a:t>Se calculó los porcentajes de RVS12 de los principales tratamientos y se los comparó con los de los estudios ALLY-I y </a:t>
            </a:r>
            <a:r>
              <a:rPr lang="es-MX" sz="2000" b="1" dirty="0" err="1" smtClean="0">
                <a:solidFill>
                  <a:srgbClr val="0000FF"/>
                </a:solidFill>
              </a:rPr>
              <a:t>Touquoise</a:t>
            </a:r>
            <a:r>
              <a:rPr lang="es-MX" sz="2000" b="1" dirty="0" smtClean="0">
                <a:solidFill>
                  <a:srgbClr val="0000FF"/>
                </a:solidFill>
              </a:rPr>
              <a:t> II aplicando comparación de proporciones independientes con prueba </a:t>
            </a:r>
            <a:r>
              <a:rPr lang="es-MX" sz="2000" b="1" dirty="0" err="1" smtClean="0">
                <a:solidFill>
                  <a:srgbClr val="0000FF"/>
                </a:solidFill>
              </a:rPr>
              <a:t>binomial</a:t>
            </a:r>
            <a:r>
              <a:rPr lang="es-MX" sz="2000" b="1" dirty="0" smtClean="0">
                <a:solidFill>
                  <a:srgbClr val="0000FF"/>
                </a:solidFill>
              </a:rPr>
              <a:t> exacta. Para calcular los IC 95% </a:t>
            </a:r>
            <a:r>
              <a:rPr lang="es-AR" sz="2000" b="1" dirty="0" smtClean="0">
                <a:solidFill>
                  <a:srgbClr val="0000FF"/>
                </a:solidFill>
              </a:rPr>
              <a:t>se aplicó distribución </a:t>
            </a:r>
            <a:r>
              <a:rPr lang="es-AR" sz="2000" b="1" dirty="0" err="1" smtClean="0">
                <a:solidFill>
                  <a:srgbClr val="0000FF"/>
                </a:solidFill>
              </a:rPr>
              <a:t>binomial</a:t>
            </a:r>
            <a:r>
              <a:rPr lang="es-AR" sz="2000" b="1" dirty="0" smtClean="0">
                <a:solidFill>
                  <a:srgbClr val="0000FF"/>
                </a:solidFill>
              </a:rPr>
              <a:t> exacta</a:t>
            </a:r>
            <a:r>
              <a:rPr lang="es-MX" sz="2000" b="1" dirty="0" smtClean="0">
                <a:solidFill>
                  <a:srgbClr val="0000FF"/>
                </a:solidFill>
              </a:rPr>
              <a:t> de </a:t>
            </a:r>
            <a:r>
              <a:rPr lang="es-MX" sz="2000" b="1" dirty="0" err="1" smtClean="0">
                <a:solidFill>
                  <a:srgbClr val="0000FF"/>
                </a:solidFill>
              </a:rPr>
              <a:t>Clopper-Pearson</a:t>
            </a:r>
            <a:r>
              <a:rPr lang="es-MX" sz="2000" b="1" dirty="0" smtClean="0">
                <a:solidFill>
                  <a:srgbClr val="0000FF"/>
                </a:solidFill>
              </a:rPr>
              <a:t>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MX" sz="2000" dirty="0" smtClean="0"/>
              <a:t>En la comparación de variables cuantitativas antes y después del tratamiento, se utilizó t</a:t>
            </a:r>
            <a:r>
              <a:rPr lang="es-AR" sz="2000" dirty="0" err="1" smtClean="0"/>
              <a:t>est</a:t>
            </a:r>
            <a:r>
              <a:rPr lang="es-AR" sz="2000" dirty="0" smtClean="0"/>
              <a:t> de </a:t>
            </a:r>
            <a:r>
              <a:rPr lang="es-AR" sz="2000" dirty="0" err="1" smtClean="0"/>
              <a:t>Student</a:t>
            </a:r>
            <a:r>
              <a:rPr lang="es-AR" sz="2000" dirty="0" smtClean="0"/>
              <a:t> para muestras relacionadas y estadísticos no </a:t>
            </a:r>
            <a:r>
              <a:rPr lang="es-AR" sz="2000" dirty="0" err="1" smtClean="0"/>
              <a:t>paramétricos</a:t>
            </a:r>
            <a:r>
              <a:rPr lang="es-AR" sz="2000" dirty="0" smtClean="0"/>
              <a:t> para muestras relacionadas (test de </a:t>
            </a:r>
            <a:r>
              <a:rPr lang="es-AR" sz="2000" dirty="0" err="1" smtClean="0"/>
              <a:t>Wilcoxon</a:t>
            </a:r>
            <a:r>
              <a:rPr lang="es-AR" sz="2000" dirty="0" smtClean="0"/>
              <a:t> y test de los Signos)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AR" sz="2000" dirty="0" smtClean="0"/>
              <a:t>Comparación de variables basales entre los grupos con y sin RVS12: chi</a:t>
            </a:r>
            <a:r>
              <a:rPr lang="es-AR" sz="2000" baseline="30000" dirty="0" smtClean="0"/>
              <a:t>2 </a:t>
            </a:r>
            <a:r>
              <a:rPr lang="es-AR" sz="2000" dirty="0" smtClean="0"/>
              <a:t>y test de Fischer</a:t>
            </a:r>
            <a:r>
              <a:rPr lang="es-AR" sz="2000" b="1" dirty="0" smtClean="0"/>
              <a:t> </a:t>
            </a:r>
            <a:r>
              <a:rPr lang="es-AR" sz="2000" dirty="0" smtClean="0"/>
              <a:t>(cualitativas); t de </a:t>
            </a:r>
            <a:r>
              <a:rPr lang="es-AR" sz="2000" dirty="0" err="1" smtClean="0"/>
              <a:t>Student</a:t>
            </a:r>
            <a:r>
              <a:rPr lang="es-AR" sz="2000" dirty="0" smtClean="0"/>
              <a:t> para muestras </a:t>
            </a:r>
            <a:r>
              <a:rPr lang="es-AR" sz="2000" dirty="0" err="1" smtClean="0"/>
              <a:t>indep</a:t>
            </a:r>
            <a:r>
              <a:rPr lang="es-AR" sz="2000" dirty="0" smtClean="0"/>
              <a:t>., ANOVA de una vía, ANOVA Robusta y en caso de no cumplir con normalidad y </a:t>
            </a:r>
            <a:r>
              <a:rPr lang="es-AR" sz="2000" dirty="0" err="1" smtClean="0"/>
              <a:t>homocedasticidad</a:t>
            </a:r>
            <a:r>
              <a:rPr lang="es-AR" sz="2000" dirty="0" smtClean="0"/>
              <a:t>, </a:t>
            </a:r>
            <a:r>
              <a:rPr lang="es-AR" sz="2000" dirty="0" err="1" smtClean="0"/>
              <a:t>tests</a:t>
            </a:r>
            <a:r>
              <a:rPr lang="es-AR" sz="2000" dirty="0" smtClean="0"/>
              <a:t> de Mann-</a:t>
            </a:r>
            <a:r>
              <a:rPr lang="es-AR" sz="2000" dirty="0" err="1" smtClean="0"/>
              <a:t>Whitney</a:t>
            </a:r>
            <a:r>
              <a:rPr lang="es-AR" sz="2000" dirty="0" smtClean="0"/>
              <a:t> o </a:t>
            </a:r>
            <a:r>
              <a:rPr lang="es-AR" sz="2000" dirty="0" err="1" smtClean="0"/>
              <a:t>Kruskal</a:t>
            </a:r>
            <a:r>
              <a:rPr lang="es-AR" sz="2000" dirty="0" smtClean="0"/>
              <a:t>-Wallis (cuantitativas).</a:t>
            </a:r>
            <a:endParaRPr lang="es-MX" sz="20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s-AR" sz="2400" dirty="0">
              <a:solidFill>
                <a:srgbClr val="0000FF"/>
              </a:solidFill>
            </a:endParaRPr>
          </a:p>
        </p:txBody>
      </p:sp>
      <p:sp>
        <p:nvSpPr>
          <p:cNvPr id="14340" name="3 CuadroTexto"/>
          <p:cNvSpPr txBox="1">
            <a:spLocks noChangeArrowheads="1"/>
          </p:cNvSpPr>
          <p:nvPr/>
        </p:nvSpPr>
        <p:spPr bwMode="auto">
          <a:xfrm>
            <a:off x="4572000" y="6286500"/>
            <a:ext cx="4214813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s-ES" sz="1600" dirty="0">
                <a:solidFill>
                  <a:srgbClr val="006600"/>
                </a:solidFill>
                <a:latin typeface="Calibri" pitchFamily="34" charset="0"/>
              </a:rPr>
              <a:t>Lic. Pablo Salgado, </a:t>
            </a:r>
            <a:r>
              <a:rPr lang="es-ES" sz="1600" dirty="0" err="1" smtClean="0">
                <a:solidFill>
                  <a:srgbClr val="006600"/>
                </a:solidFill>
                <a:latin typeface="Calibri" pitchFamily="34" charset="0"/>
              </a:rPr>
              <a:t>GAETHeC</a:t>
            </a:r>
            <a:endParaRPr lang="es-AR" sz="1600" dirty="0">
              <a:solidFill>
                <a:srgbClr val="0066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1 Título"/>
          <p:cNvSpPr>
            <a:spLocks noGrp="1"/>
          </p:cNvSpPr>
          <p:nvPr>
            <p:ph type="title"/>
          </p:nvPr>
        </p:nvSpPr>
        <p:spPr>
          <a:xfrm>
            <a:off x="285750" y="274638"/>
            <a:ext cx="8572500" cy="1143000"/>
          </a:xfrm>
        </p:spPr>
        <p:txBody>
          <a:bodyPr/>
          <a:lstStyle/>
          <a:p>
            <a:pPr eaLnBrk="1" hangingPunct="1"/>
            <a:r>
              <a:rPr lang="es-ES" sz="2800" b="1" dirty="0" smtClean="0">
                <a:solidFill>
                  <a:srgbClr val="0000FF"/>
                </a:solidFill>
              </a:rPr>
              <a:t>Tratamiento con AAD en pacientes con hepatitis C y fibrosis avanzada/cirrosis de la vida real en Argentina</a:t>
            </a:r>
            <a:endParaRPr lang="es-AR" sz="2800" b="1" dirty="0" smtClean="0"/>
          </a:p>
        </p:txBody>
      </p:sp>
      <p:sp>
        <p:nvSpPr>
          <p:cNvPr id="10243" name="2 Marcador de contenido"/>
          <p:cNvSpPr>
            <a:spLocks noGrp="1"/>
          </p:cNvSpPr>
          <p:nvPr>
            <p:ph idx="1"/>
          </p:nvPr>
        </p:nvSpPr>
        <p:spPr>
          <a:xfrm>
            <a:off x="457200" y="2290564"/>
            <a:ext cx="8229600" cy="3082652"/>
          </a:xfrm>
          <a:ln w="38100" cmpd="dbl">
            <a:solidFill>
              <a:srgbClr val="006600"/>
            </a:solidFill>
          </a:ln>
        </p:spPr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es-ES" sz="2400" b="1" u="sng" dirty="0" smtClean="0">
                <a:solidFill>
                  <a:srgbClr val="0000FF"/>
                </a:solidFill>
              </a:rPr>
              <a:t>OBJETIVOS</a:t>
            </a:r>
          </a:p>
          <a:p>
            <a:pPr eaLnBrk="1" hangingPunct="1">
              <a:buFont typeface="Arial" charset="0"/>
              <a:buBlip>
                <a:blip r:embed="rId2"/>
              </a:buBlip>
            </a:pPr>
            <a:r>
              <a:rPr lang="es-ES" sz="2400" b="1" dirty="0" smtClean="0"/>
              <a:t>Primario:</a:t>
            </a:r>
          </a:p>
          <a:p>
            <a:pPr lvl="1" eaLnBrk="1" hangingPunct="1">
              <a:buFont typeface="Arial" charset="0"/>
              <a:buBlip>
                <a:blip r:embed="rId2"/>
              </a:buBlip>
            </a:pPr>
            <a:r>
              <a:rPr lang="es-AR" sz="2000" dirty="0"/>
              <a:t>D</a:t>
            </a:r>
            <a:r>
              <a:rPr lang="es-AR" sz="2000" dirty="0" smtClean="0"/>
              <a:t>escribir el porcentaje de RVS a las 12 semanas de finalizado el tratamiento </a:t>
            </a:r>
            <a:r>
              <a:rPr lang="es-AR" sz="2000" b="1" dirty="0" smtClean="0"/>
              <a:t>(RVS12) </a:t>
            </a:r>
            <a:r>
              <a:rPr lang="es-AR" sz="2000" dirty="0" smtClean="0"/>
              <a:t>en pacientes con hepatitis C y fibrosis F3/F4, tratados con AAD en la vida real en Argentina, </a:t>
            </a:r>
            <a:r>
              <a:rPr lang="es-AR" sz="2000" b="1" dirty="0" smtClean="0"/>
              <a:t>en comparación con lo hallado en los estudios de registro</a:t>
            </a:r>
            <a:r>
              <a:rPr lang="es-AR" sz="2000" dirty="0" smtClean="0"/>
              <a:t>. </a:t>
            </a:r>
          </a:p>
          <a:p>
            <a:pPr marL="457200" lvl="1" indent="0" eaLnBrk="1" hangingPunct="1">
              <a:buNone/>
            </a:pPr>
            <a:endParaRPr lang="es-AR" sz="2000" dirty="0" smtClean="0"/>
          </a:p>
        </p:txBody>
      </p:sp>
      <p:sp>
        <p:nvSpPr>
          <p:cNvPr id="10244" name="3 CuadroTexto"/>
          <p:cNvSpPr txBox="1">
            <a:spLocks noChangeArrowheads="1"/>
          </p:cNvSpPr>
          <p:nvPr/>
        </p:nvSpPr>
        <p:spPr bwMode="auto">
          <a:xfrm>
            <a:off x="4214813" y="6357938"/>
            <a:ext cx="4500562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s-ES" sz="1600" dirty="0" err="1" smtClean="0">
                <a:solidFill>
                  <a:srgbClr val="006600"/>
                </a:solidFill>
                <a:latin typeface="Calibri" pitchFamily="34" charset="0"/>
              </a:rPr>
              <a:t>GAETHeC</a:t>
            </a:r>
            <a:r>
              <a:rPr lang="es-ES" sz="1600" dirty="0" smtClean="0">
                <a:solidFill>
                  <a:srgbClr val="006600"/>
                </a:solidFill>
                <a:latin typeface="Calibri" pitchFamily="34" charset="0"/>
              </a:rPr>
              <a:t>, </a:t>
            </a:r>
            <a:r>
              <a:rPr lang="es-ES" sz="1600" dirty="0" err="1" smtClean="0">
                <a:solidFill>
                  <a:srgbClr val="006600"/>
                </a:solidFill>
                <a:latin typeface="Calibri" pitchFamily="34" charset="0"/>
              </a:rPr>
              <a:t>Cong</a:t>
            </a:r>
            <a:r>
              <a:rPr lang="es-ES" sz="1600" dirty="0" smtClean="0">
                <a:solidFill>
                  <a:srgbClr val="006600"/>
                </a:solidFill>
                <a:latin typeface="Calibri" pitchFamily="34" charset="0"/>
              </a:rPr>
              <a:t> </a:t>
            </a:r>
            <a:r>
              <a:rPr lang="es-ES" sz="1600" dirty="0" err="1" smtClean="0">
                <a:solidFill>
                  <a:srgbClr val="006600"/>
                </a:solidFill>
                <a:latin typeface="Calibri" pitchFamily="34" charset="0"/>
              </a:rPr>
              <a:t>Arg</a:t>
            </a:r>
            <a:r>
              <a:rPr lang="es-ES" sz="1600" dirty="0" smtClean="0">
                <a:solidFill>
                  <a:srgbClr val="006600"/>
                </a:solidFill>
                <a:latin typeface="Calibri" pitchFamily="34" charset="0"/>
              </a:rPr>
              <a:t>. de </a:t>
            </a:r>
            <a:r>
              <a:rPr lang="es-ES" sz="1600" dirty="0" err="1" smtClean="0">
                <a:solidFill>
                  <a:srgbClr val="006600"/>
                </a:solidFill>
                <a:latin typeface="Calibri" pitchFamily="34" charset="0"/>
              </a:rPr>
              <a:t>Gastro</a:t>
            </a:r>
            <a:r>
              <a:rPr lang="es-ES" sz="1600" dirty="0" smtClean="0">
                <a:solidFill>
                  <a:srgbClr val="006600"/>
                </a:solidFill>
                <a:latin typeface="Calibri" pitchFamily="34" charset="0"/>
              </a:rPr>
              <a:t> y AASLD </a:t>
            </a:r>
            <a:r>
              <a:rPr lang="es-ES" sz="1600" dirty="0">
                <a:solidFill>
                  <a:srgbClr val="006600"/>
                </a:solidFill>
                <a:latin typeface="Calibri" pitchFamily="34" charset="0"/>
              </a:rPr>
              <a:t>2017 </a:t>
            </a:r>
            <a:endParaRPr lang="es-AR" sz="1600" dirty="0">
              <a:solidFill>
                <a:srgbClr val="006600"/>
              </a:solidFill>
              <a:latin typeface="Calibri" pitchFamily="34" charset="0"/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611560" y="1484784"/>
            <a:ext cx="25922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800" b="1" dirty="0" smtClean="0">
                <a:solidFill>
                  <a:srgbClr val="0000FF"/>
                </a:solidFill>
              </a:rPr>
              <a:t>Resultados</a:t>
            </a:r>
            <a:r>
              <a:rPr lang="es-AR" b="1" dirty="0" smtClean="0"/>
              <a:t> </a:t>
            </a:r>
            <a:endParaRPr lang="es-AR" b="1" dirty="0"/>
          </a:p>
        </p:txBody>
      </p:sp>
    </p:spTree>
    <p:extLst>
      <p:ext uri="{BB962C8B-B14F-4D97-AF65-F5344CB8AC3E}">
        <p14:creationId xmlns="" xmlns:p14="http://schemas.microsoft.com/office/powerpoint/2010/main" val="420767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109049"/>
            <a:ext cx="2808312" cy="3552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323528" y="836712"/>
            <a:ext cx="2664296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000" b="1" dirty="0" smtClean="0">
                <a:solidFill>
                  <a:srgbClr val="0000FF"/>
                </a:solidFill>
              </a:rPr>
              <a:t>Buenos Aires</a:t>
            </a:r>
          </a:p>
          <a:p>
            <a:r>
              <a:rPr lang="es-AR" dirty="0" smtClean="0"/>
              <a:t>CABA, La Plata, </a:t>
            </a:r>
          </a:p>
          <a:p>
            <a:r>
              <a:rPr lang="es-AR" dirty="0" smtClean="0"/>
              <a:t>Gran Bs As,</a:t>
            </a:r>
          </a:p>
          <a:p>
            <a:r>
              <a:rPr lang="es-AR" dirty="0" smtClean="0"/>
              <a:t>Mar del Plata</a:t>
            </a:r>
            <a:endParaRPr lang="es-AR" dirty="0"/>
          </a:p>
        </p:txBody>
      </p:sp>
      <p:pic>
        <p:nvPicPr>
          <p:cNvPr id="6148" name="Picture 4" descr="Image result for buenos aires tango y obelisc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996952"/>
            <a:ext cx="1008112" cy="115212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Conector"/>
          <p:cNvSpPr/>
          <p:nvPr/>
        </p:nvSpPr>
        <p:spPr>
          <a:xfrm>
            <a:off x="2699792" y="3721310"/>
            <a:ext cx="45719" cy="69869"/>
          </a:xfrm>
          <a:prstGeom prst="flowChartConnector">
            <a:avLst/>
          </a:prstGeom>
          <a:solidFill>
            <a:srgbClr val="0000FF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7" name="6 CuadroTexto"/>
          <p:cNvSpPr txBox="1"/>
          <p:nvPr/>
        </p:nvSpPr>
        <p:spPr>
          <a:xfrm>
            <a:off x="2987824" y="485229"/>
            <a:ext cx="6048672" cy="60401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400" b="1" dirty="0" smtClean="0"/>
              <a:t>Dra. </a:t>
            </a:r>
            <a:r>
              <a:rPr lang="es-AR" sz="1400" b="1" dirty="0" err="1" smtClean="0"/>
              <a:t>Beatríz</a:t>
            </a:r>
            <a:r>
              <a:rPr lang="es-AR" sz="1400" b="1" dirty="0" smtClean="0"/>
              <a:t> </a:t>
            </a:r>
            <a:r>
              <a:rPr lang="es-AR" sz="1400" b="1" dirty="0" err="1" smtClean="0"/>
              <a:t>Ameigeiras</a:t>
            </a:r>
            <a:r>
              <a:rPr lang="es-AR" sz="1400" b="1" dirty="0" smtClean="0"/>
              <a:t>, Dra. Silvia Frías, Cecilia </a:t>
            </a:r>
            <a:r>
              <a:rPr lang="es-AR" sz="1400" b="1" dirty="0" err="1" smtClean="0"/>
              <a:t>Vistarini</a:t>
            </a:r>
            <a:r>
              <a:rPr lang="es-AR" sz="1400" b="1" dirty="0" smtClean="0"/>
              <a:t> </a:t>
            </a:r>
          </a:p>
          <a:p>
            <a:r>
              <a:rPr lang="es-AR" sz="1050" dirty="0" smtClean="0"/>
              <a:t>Hospital </a:t>
            </a:r>
            <a:r>
              <a:rPr lang="es-AR" sz="1050" dirty="0" err="1" smtClean="0"/>
              <a:t>Dr</a:t>
            </a:r>
            <a:r>
              <a:rPr lang="es-AR" sz="1050" dirty="0" smtClean="0"/>
              <a:t> </a:t>
            </a:r>
            <a:r>
              <a:rPr lang="es-AR" sz="1050" dirty="0"/>
              <a:t>J. Ramos Mejía</a:t>
            </a:r>
            <a:r>
              <a:rPr lang="es-AR" sz="1050" dirty="0" smtClean="0"/>
              <a:t>, CABA</a:t>
            </a:r>
          </a:p>
          <a:p>
            <a:endParaRPr lang="es-AR" sz="1200" dirty="0" smtClean="0"/>
          </a:p>
          <a:p>
            <a:r>
              <a:rPr lang="es-AR" sz="1400" b="1" dirty="0" smtClean="0"/>
              <a:t>Dr. Alberto Muñoz , Dr. Gustavo Romero, Dra. Mónica Marino</a:t>
            </a:r>
            <a:endParaRPr lang="es-AR" sz="1400" b="1" dirty="0"/>
          </a:p>
          <a:p>
            <a:r>
              <a:rPr lang="es-AR" sz="1050" dirty="0"/>
              <a:t>Hospital </a:t>
            </a:r>
            <a:r>
              <a:rPr lang="es-AR" sz="1050" dirty="0" err="1"/>
              <a:t>Dr</a:t>
            </a:r>
            <a:r>
              <a:rPr lang="es-AR" sz="1050" dirty="0"/>
              <a:t> C. B. </a:t>
            </a:r>
            <a:r>
              <a:rPr lang="es-AR" sz="1050" dirty="0" err="1"/>
              <a:t>Udaondo</a:t>
            </a:r>
            <a:r>
              <a:rPr lang="es-AR" sz="1050" dirty="0"/>
              <a:t>, CABA</a:t>
            </a:r>
            <a:r>
              <a:rPr lang="es-AR" sz="1050" dirty="0" smtClean="0"/>
              <a:t>.</a:t>
            </a:r>
          </a:p>
          <a:p>
            <a:endParaRPr lang="es-AR" sz="1400" dirty="0" smtClean="0"/>
          </a:p>
          <a:p>
            <a:r>
              <a:rPr lang="es-AR" sz="1400" b="1" dirty="0" smtClean="0"/>
              <a:t>Dr. Raúl </a:t>
            </a:r>
            <a:r>
              <a:rPr lang="es-AR" sz="1400" b="1" dirty="0" err="1" smtClean="0"/>
              <a:t>Adrover</a:t>
            </a:r>
            <a:r>
              <a:rPr lang="es-AR" sz="1400" b="1" dirty="0" smtClean="0"/>
              <a:t>: </a:t>
            </a:r>
            <a:r>
              <a:rPr lang="es-AR" sz="1050" dirty="0" smtClean="0"/>
              <a:t>Centro </a:t>
            </a:r>
            <a:r>
              <a:rPr lang="es-AR" sz="1050" dirty="0"/>
              <a:t>de </a:t>
            </a:r>
            <a:r>
              <a:rPr lang="es-AR" sz="1050" dirty="0" smtClean="0"/>
              <a:t>Hepatología, La </a:t>
            </a:r>
            <a:r>
              <a:rPr lang="es-AR" sz="1050" dirty="0"/>
              <a:t>Plata</a:t>
            </a:r>
            <a:r>
              <a:rPr lang="es-AR" sz="1050" dirty="0" smtClean="0"/>
              <a:t>.</a:t>
            </a:r>
          </a:p>
          <a:p>
            <a:endParaRPr lang="es-AR" sz="1400" dirty="0" smtClean="0"/>
          </a:p>
          <a:p>
            <a:r>
              <a:rPr lang="es-AR" sz="1400" b="1" dirty="0" smtClean="0"/>
              <a:t>Dr. Rogelio Isla: </a:t>
            </a:r>
            <a:r>
              <a:rPr lang="es-AR" sz="1050" dirty="0" smtClean="0"/>
              <a:t>Hospital </a:t>
            </a:r>
            <a:r>
              <a:rPr lang="es-AR" sz="1050" dirty="0"/>
              <a:t>P. Piñero, CABA. </a:t>
            </a:r>
            <a:endParaRPr lang="es-AR" sz="1050" dirty="0" smtClean="0"/>
          </a:p>
          <a:p>
            <a:endParaRPr lang="es-AR" sz="1050" dirty="0"/>
          </a:p>
          <a:p>
            <a:r>
              <a:rPr lang="es-AR" sz="1400" b="1" dirty="0" smtClean="0"/>
              <a:t>Dra. Melina Ferreiro, Dr. Esteban González </a:t>
            </a:r>
            <a:r>
              <a:rPr lang="es-AR" sz="1400" b="1" dirty="0" err="1" smtClean="0"/>
              <a:t>Ballerga</a:t>
            </a:r>
            <a:r>
              <a:rPr lang="es-AR" sz="1400" b="1" dirty="0"/>
              <a:t>, </a:t>
            </a:r>
            <a:r>
              <a:rPr lang="es-AR" sz="1400" b="1" dirty="0" smtClean="0"/>
              <a:t>Dr. Jorge </a:t>
            </a:r>
            <a:r>
              <a:rPr lang="es-AR" sz="1400" b="1" dirty="0" err="1"/>
              <a:t>Daruich</a:t>
            </a:r>
            <a:r>
              <a:rPr lang="es-AR" sz="1400" b="1" dirty="0"/>
              <a:t>, </a:t>
            </a:r>
            <a:r>
              <a:rPr lang="es-AR" sz="1400" b="1" dirty="0" err="1" smtClean="0"/>
              <a:t>Dr.Juan</a:t>
            </a:r>
            <a:r>
              <a:rPr lang="es-AR" sz="1400" b="1" dirty="0"/>
              <a:t> </a:t>
            </a:r>
            <a:r>
              <a:rPr lang="es-AR" sz="1400" b="1" dirty="0" err="1" smtClean="0"/>
              <a:t>Sordá</a:t>
            </a:r>
            <a:r>
              <a:rPr lang="es-AR" sz="1400" b="1" dirty="0" smtClean="0"/>
              <a:t>:  </a:t>
            </a:r>
            <a:r>
              <a:rPr lang="pt-BR" sz="1050" dirty="0" smtClean="0"/>
              <a:t>Hospital </a:t>
            </a:r>
            <a:r>
              <a:rPr lang="pt-BR" sz="1050" dirty="0"/>
              <a:t>de Clínicas J. de S.M., </a:t>
            </a:r>
            <a:r>
              <a:rPr lang="pt-BR" sz="1050" dirty="0" smtClean="0"/>
              <a:t>CABA</a:t>
            </a:r>
          </a:p>
          <a:p>
            <a:endParaRPr lang="pt-BR" sz="1050" dirty="0" smtClean="0"/>
          </a:p>
          <a:p>
            <a:r>
              <a:rPr lang="pt-BR" sz="1400" b="1" dirty="0" smtClean="0"/>
              <a:t>Dra. Silvia </a:t>
            </a:r>
            <a:r>
              <a:rPr lang="pt-BR" sz="1400" b="1" dirty="0" err="1" smtClean="0"/>
              <a:t>Borzi</a:t>
            </a:r>
            <a:r>
              <a:rPr lang="pt-BR" sz="1200" b="1" dirty="0" smtClean="0"/>
              <a:t>: </a:t>
            </a:r>
            <a:r>
              <a:rPr lang="it-IT" sz="1050" dirty="0" smtClean="0"/>
              <a:t>Hospital </a:t>
            </a:r>
            <a:r>
              <a:rPr lang="it-IT" sz="1050" dirty="0"/>
              <a:t>R. Rossi, La Plata</a:t>
            </a:r>
            <a:r>
              <a:rPr lang="it-IT" sz="1050" dirty="0" smtClean="0"/>
              <a:t>.</a:t>
            </a:r>
          </a:p>
          <a:p>
            <a:endParaRPr lang="it-IT" sz="1050" dirty="0" smtClean="0"/>
          </a:p>
          <a:p>
            <a:r>
              <a:rPr lang="it-IT" sz="1400" b="1" dirty="0" smtClean="0"/>
              <a:t>Dra. Sara Chao: </a:t>
            </a:r>
            <a:r>
              <a:rPr lang="es-AR" sz="1050" dirty="0" smtClean="0"/>
              <a:t>Hospital Pte. Perón</a:t>
            </a:r>
            <a:r>
              <a:rPr lang="es-AR" sz="1050" dirty="0"/>
              <a:t>, Avellaneda. </a:t>
            </a:r>
            <a:endParaRPr lang="es-AR" sz="1050" dirty="0" smtClean="0"/>
          </a:p>
          <a:p>
            <a:endParaRPr lang="es-AR" sz="1050" dirty="0" smtClean="0"/>
          </a:p>
          <a:p>
            <a:r>
              <a:rPr lang="es-AR" sz="1400" b="1" dirty="0" smtClean="0"/>
              <a:t>Dra. Noemí </a:t>
            </a:r>
            <a:r>
              <a:rPr lang="es-AR" sz="1400" b="1" dirty="0" err="1" smtClean="0"/>
              <a:t>Libaak</a:t>
            </a:r>
            <a:r>
              <a:rPr lang="es-AR" sz="1400" b="1" dirty="0" smtClean="0"/>
              <a:t>: </a:t>
            </a:r>
            <a:r>
              <a:rPr lang="es-AR" sz="1050" dirty="0" smtClean="0"/>
              <a:t>Hospital </a:t>
            </a:r>
            <a:r>
              <a:rPr lang="es-AR" sz="1050" dirty="0"/>
              <a:t>F. </a:t>
            </a:r>
            <a:r>
              <a:rPr lang="es-AR" sz="1050" dirty="0" err="1"/>
              <a:t>Santojanni</a:t>
            </a:r>
            <a:r>
              <a:rPr lang="es-AR" sz="1050" dirty="0"/>
              <a:t>, CABA.</a:t>
            </a:r>
            <a:r>
              <a:rPr lang="es-AR" sz="1200" b="1" dirty="0"/>
              <a:t> </a:t>
            </a:r>
            <a:endParaRPr lang="es-AR" sz="1200" b="1" dirty="0" smtClean="0"/>
          </a:p>
          <a:p>
            <a:endParaRPr lang="es-AR" sz="1400" b="1" dirty="0"/>
          </a:p>
          <a:p>
            <a:r>
              <a:rPr lang="es-AR" sz="1400" b="1" dirty="0" smtClean="0"/>
              <a:t>Dra. Yamila  </a:t>
            </a:r>
            <a:r>
              <a:rPr lang="es-AR" sz="1400" b="1" dirty="0"/>
              <a:t>Martínez </a:t>
            </a:r>
            <a:r>
              <a:rPr lang="es-AR" sz="1400" b="1" dirty="0" smtClean="0"/>
              <a:t>Artola,</a:t>
            </a:r>
            <a:r>
              <a:rPr lang="it-IT" sz="1400" b="1" dirty="0"/>
              <a:t> </a:t>
            </a:r>
            <a:r>
              <a:rPr lang="it-IT" sz="1400" b="1" dirty="0" smtClean="0"/>
              <a:t>Dr. Daniel </a:t>
            </a:r>
            <a:r>
              <a:rPr lang="it-IT" sz="1400" b="1" dirty="0"/>
              <a:t>Poncino, </a:t>
            </a:r>
            <a:r>
              <a:rPr lang="it-IT" sz="1400" b="1" dirty="0" smtClean="0"/>
              <a:t>Dr. Daniel García:</a:t>
            </a:r>
          </a:p>
          <a:p>
            <a:r>
              <a:rPr lang="it-IT" sz="1050" dirty="0" smtClean="0"/>
              <a:t>Sanatorio </a:t>
            </a:r>
            <a:r>
              <a:rPr lang="it-IT" sz="1050" dirty="0"/>
              <a:t>J. Méndez, </a:t>
            </a:r>
            <a:r>
              <a:rPr lang="it-IT" sz="1050" dirty="0" smtClean="0"/>
              <a:t>CABA</a:t>
            </a:r>
          </a:p>
          <a:p>
            <a:endParaRPr lang="it-IT" sz="1050" dirty="0"/>
          </a:p>
          <a:p>
            <a:r>
              <a:rPr lang="it-IT" sz="1400" b="1" dirty="0" smtClean="0"/>
              <a:t>Dr. Gustavo Botto: </a:t>
            </a:r>
            <a:r>
              <a:rPr lang="it-IT" sz="1050" dirty="0" smtClean="0"/>
              <a:t>Hospital </a:t>
            </a:r>
            <a:r>
              <a:rPr lang="it-IT" sz="1050" dirty="0"/>
              <a:t>Dr. T. Alvarez, </a:t>
            </a:r>
            <a:r>
              <a:rPr lang="it-IT" sz="1050" dirty="0" smtClean="0"/>
              <a:t>CABA</a:t>
            </a:r>
          </a:p>
          <a:p>
            <a:endParaRPr lang="it-IT" sz="1400" dirty="0"/>
          </a:p>
          <a:p>
            <a:r>
              <a:rPr lang="pt-BR" sz="1400" b="1" dirty="0" smtClean="0"/>
              <a:t>Dr. Marcelo </a:t>
            </a:r>
            <a:r>
              <a:rPr lang="pt-BR" sz="1400" b="1" dirty="0" err="1" smtClean="0"/>
              <a:t>Mesquida</a:t>
            </a:r>
            <a:r>
              <a:rPr lang="pt-BR" sz="1400" b="1" dirty="0" smtClean="0"/>
              <a:t>: </a:t>
            </a:r>
            <a:r>
              <a:rPr lang="pt-BR" sz="1050" dirty="0" smtClean="0"/>
              <a:t>Hospital </a:t>
            </a:r>
            <a:r>
              <a:rPr lang="pt-BR" sz="1050" dirty="0"/>
              <a:t>J. M. Penna, CABA</a:t>
            </a:r>
          </a:p>
          <a:p>
            <a:endParaRPr lang="it-IT" sz="1400" b="1" dirty="0"/>
          </a:p>
          <a:p>
            <a:r>
              <a:rPr lang="es-AR" sz="1400" b="1" dirty="0" smtClean="0"/>
              <a:t>Dra. Elida </a:t>
            </a:r>
            <a:r>
              <a:rPr lang="es-AR" sz="1400" b="1" dirty="0" err="1"/>
              <a:t>Civetta</a:t>
            </a:r>
            <a:r>
              <a:rPr lang="es-AR" sz="1400" b="1" dirty="0"/>
              <a:t>, </a:t>
            </a:r>
            <a:r>
              <a:rPr lang="es-AR" sz="1400" b="1" dirty="0" smtClean="0"/>
              <a:t>Dra. María </a:t>
            </a:r>
            <a:r>
              <a:rPr lang="es-AR" sz="1400" b="1" dirty="0"/>
              <a:t>Blanco, M. </a:t>
            </a:r>
            <a:r>
              <a:rPr lang="es-AR" sz="1400" b="1" dirty="0" smtClean="0"/>
              <a:t>Aló</a:t>
            </a:r>
            <a:r>
              <a:rPr lang="es-AR" sz="1400" b="1" dirty="0"/>
              <a:t>:</a:t>
            </a:r>
            <a:r>
              <a:rPr lang="es-AR" sz="1200" b="1" dirty="0" smtClean="0"/>
              <a:t> </a:t>
            </a:r>
          </a:p>
          <a:p>
            <a:r>
              <a:rPr lang="es-AR" sz="1050" dirty="0" smtClean="0"/>
              <a:t>Hospital </a:t>
            </a:r>
            <a:r>
              <a:rPr lang="es-AR" sz="1050" dirty="0" err="1"/>
              <a:t>Int</a:t>
            </a:r>
            <a:r>
              <a:rPr lang="es-AR" sz="1050" dirty="0"/>
              <a:t> </a:t>
            </a:r>
            <a:r>
              <a:rPr lang="es-AR" sz="1050" dirty="0" smtClean="0"/>
              <a:t>.Gral. </a:t>
            </a:r>
            <a:r>
              <a:rPr lang="es-AR" sz="1050" dirty="0"/>
              <a:t>de Agudos de Mar del Plata</a:t>
            </a:r>
            <a:r>
              <a:rPr lang="es-AR" sz="1050" dirty="0" smtClean="0"/>
              <a:t>.</a:t>
            </a:r>
            <a:endParaRPr lang="it-IT" sz="1050" dirty="0" smtClean="0"/>
          </a:p>
          <a:p>
            <a:endParaRPr lang="es-AR" sz="1400" dirty="0"/>
          </a:p>
          <a:p>
            <a:r>
              <a:rPr lang="es-AR" sz="1400" b="1" dirty="0" err="1" smtClean="0"/>
              <a:t>Dra.Gisela</a:t>
            </a:r>
            <a:r>
              <a:rPr lang="es-AR" sz="1400" b="1" dirty="0" smtClean="0"/>
              <a:t>  </a:t>
            </a:r>
            <a:r>
              <a:rPr lang="es-AR" sz="1400" b="1" dirty="0" err="1" smtClean="0"/>
              <a:t>Gualano</a:t>
            </a:r>
            <a:r>
              <a:rPr lang="es-AR" sz="1400" b="1" dirty="0" smtClean="0"/>
              <a:t>, Dr. Eduardo </a:t>
            </a:r>
            <a:r>
              <a:rPr lang="es-AR" sz="1400" b="1" dirty="0" err="1" smtClean="0"/>
              <a:t>Fassio</a:t>
            </a:r>
            <a:r>
              <a:rPr lang="es-AR" sz="1400" b="1" dirty="0" smtClean="0"/>
              <a:t>: </a:t>
            </a:r>
            <a:r>
              <a:rPr lang="es-AR" sz="1050" dirty="0" smtClean="0"/>
              <a:t>Hospital Nacional Prof. A. Posadas </a:t>
            </a:r>
          </a:p>
        </p:txBody>
      </p:sp>
      <p:sp>
        <p:nvSpPr>
          <p:cNvPr id="2" name="1 Rectángulo"/>
          <p:cNvSpPr/>
          <p:nvPr/>
        </p:nvSpPr>
        <p:spPr>
          <a:xfrm>
            <a:off x="395536" y="44624"/>
            <a:ext cx="89289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b="1" dirty="0">
                <a:solidFill>
                  <a:srgbClr val="0000FF"/>
                </a:solidFill>
              </a:rPr>
              <a:t>Grupo Argentino para el Estudio y Tratamiento de la Hepatitis </a:t>
            </a:r>
            <a:r>
              <a:rPr lang="es-AR" b="1" dirty="0" smtClean="0">
                <a:solidFill>
                  <a:srgbClr val="0000FF"/>
                </a:solidFill>
              </a:rPr>
              <a:t>C (</a:t>
            </a:r>
            <a:r>
              <a:rPr lang="es-AR" b="1" dirty="0" err="1" smtClean="0">
                <a:solidFill>
                  <a:srgbClr val="0000FF"/>
                </a:solidFill>
              </a:rPr>
              <a:t>GAETHeC</a:t>
            </a:r>
            <a:r>
              <a:rPr lang="es-AR" b="1" dirty="0" smtClean="0">
                <a:solidFill>
                  <a:srgbClr val="0000FF"/>
                </a:solidFill>
              </a:rPr>
              <a:t>): </a:t>
            </a:r>
            <a:endParaRPr lang="es-AR" b="1" dirty="0">
              <a:solidFill>
                <a:srgbClr val="0000FF"/>
              </a:solidFill>
            </a:endParaRPr>
          </a:p>
        </p:txBody>
      </p:sp>
      <p:sp>
        <p:nvSpPr>
          <p:cNvPr id="10" name="9 Conector"/>
          <p:cNvSpPr/>
          <p:nvPr/>
        </p:nvSpPr>
        <p:spPr>
          <a:xfrm>
            <a:off x="2915824" y="5661248"/>
            <a:ext cx="72000" cy="72000"/>
          </a:xfrm>
          <a:prstGeom prst="flowChartConnector">
            <a:avLst/>
          </a:prstGeom>
          <a:solidFill>
            <a:srgbClr val="0000FF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4" name="3 CuadroTexto"/>
          <p:cNvSpPr txBox="1"/>
          <p:nvPr/>
        </p:nvSpPr>
        <p:spPr>
          <a:xfrm>
            <a:off x="35496" y="5949280"/>
            <a:ext cx="29158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AR" dirty="0"/>
          </a:p>
          <a:p>
            <a:r>
              <a:rPr lang="es-AR" sz="1400" b="1" dirty="0"/>
              <a:t>Estadística, Lic. Pablo Salgado </a:t>
            </a:r>
            <a:endParaRPr lang="es-AR" sz="1400" b="1" dirty="0" smtClean="0"/>
          </a:p>
          <a:p>
            <a:r>
              <a:rPr lang="es-AR" sz="1200" dirty="0" smtClean="0"/>
              <a:t>Hospital </a:t>
            </a:r>
            <a:r>
              <a:rPr lang="es-AR" sz="1200" dirty="0" err="1"/>
              <a:t>Dr</a:t>
            </a:r>
            <a:r>
              <a:rPr lang="es-AR" sz="1200" dirty="0"/>
              <a:t> C. Durand, CABA.</a:t>
            </a:r>
          </a:p>
        </p:txBody>
      </p:sp>
      <p:sp>
        <p:nvSpPr>
          <p:cNvPr id="6" name="5 Marco"/>
          <p:cNvSpPr/>
          <p:nvPr/>
        </p:nvSpPr>
        <p:spPr>
          <a:xfrm>
            <a:off x="72008" y="413956"/>
            <a:ext cx="8964488" cy="6255404"/>
          </a:xfrm>
          <a:prstGeom prst="frame">
            <a:avLst>
              <a:gd name="adj1" fmla="val 0"/>
            </a:avLst>
          </a:prstGeom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77254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11288"/>
          </a:xfrm>
        </p:spPr>
        <p:txBody>
          <a:bodyPr/>
          <a:lstStyle/>
          <a:p>
            <a:r>
              <a:rPr lang="es-ES" sz="3200" b="1" dirty="0" smtClean="0">
                <a:solidFill>
                  <a:srgbClr val="0000FF"/>
                </a:solidFill>
              </a:rPr>
              <a:t>Tratamiento con AAD en pacientes con hepatitis C y fibrosis avanzada/cirrosis de la vida real en Argentina</a:t>
            </a:r>
            <a:endParaRPr lang="es-ES" sz="3200" dirty="0"/>
          </a:p>
        </p:txBody>
      </p:sp>
      <p:sp>
        <p:nvSpPr>
          <p:cNvPr id="6" name="5 Marcador de contenido"/>
          <p:cNvSpPr>
            <a:spLocks noGrp="1"/>
          </p:cNvSpPr>
          <p:nvPr>
            <p:ph idx="1"/>
          </p:nvPr>
        </p:nvSpPr>
        <p:spPr>
          <a:xfrm>
            <a:off x="457200" y="2143117"/>
            <a:ext cx="8229600" cy="3429024"/>
          </a:xfrm>
          <a:ln w="28575">
            <a:solidFill>
              <a:srgbClr val="008000"/>
            </a:solidFill>
          </a:ln>
        </p:spPr>
        <p:txBody>
          <a:bodyPr/>
          <a:lstStyle/>
          <a:p>
            <a:pPr algn="ctr">
              <a:buNone/>
            </a:pPr>
            <a:endParaRPr lang="es-ES" b="1" u="sng" dirty="0" smtClean="0">
              <a:solidFill>
                <a:srgbClr val="0000FF"/>
              </a:solidFill>
              <a:latin typeface="Calibri" pitchFamily="34" charset="0"/>
            </a:endParaRPr>
          </a:p>
          <a:p>
            <a:pPr algn="ctr">
              <a:buNone/>
            </a:pPr>
            <a:r>
              <a:rPr lang="es-ES" b="1" u="sng" dirty="0" smtClean="0">
                <a:solidFill>
                  <a:srgbClr val="0000FF"/>
                </a:solidFill>
                <a:latin typeface="Calibri" pitchFamily="34" charset="0"/>
              </a:rPr>
              <a:t>Resultados 1</a:t>
            </a:r>
            <a:endParaRPr lang="es-AR" sz="2800" b="1" u="sng" dirty="0" smtClean="0">
              <a:solidFill>
                <a:srgbClr val="0000FF"/>
              </a:solidFill>
              <a:latin typeface="Calibri" pitchFamily="34" charset="0"/>
            </a:endParaRPr>
          </a:p>
          <a:p>
            <a:endParaRPr lang="es-ES" b="1" dirty="0" smtClean="0">
              <a:solidFill>
                <a:srgbClr val="0000FF"/>
              </a:solidFill>
              <a:latin typeface="Calibri" pitchFamily="34" charset="0"/>
            </a:endParaRPr>
          </a:p>
          <a:p>
            <a:r>
              <a:rPr lang="es-ES" b="1" dirty="0" smtClean="0">
                <a:latin typeface="Calibri" pitchFamily="34" charset="0"/>
              </a:rPr>
              <a:t>RVS12 en 312/330 pacientes (</a:t>
            </a:r>
            <a:r>
              <a:rPr lang="es-ES" b="1" dirty="0" smtClean="0">
                <a:solidFill>
                  <a:srgbClr val="0000FF"/>
                </a:solidFill>
                <a:latin typeface="Calibri" pitchFamily="34" charset="0"/>
              </a:rPr>
              <a:t>94.5%</a:t>
            </a:r>
            <a:r>
              <a:rPr lang="es-ES" b="1" dirty="0" smtClean="0">
                <a:latin typeface="Calibri" pitchFamily="34" charset="0"/>
              </a:rPr>
              <a:t>)</a:t>
            </a:r>
            <a:endParaRPr lang="es-AR" b="1" dirty="0" smtClean="0">
              <a:latin typeface="Calibri" pitchFamily="34" charset="0"/>
            </a:endParaRPr>
          </a:p>
          <a:p>
            <a:endParaRPr lang="es-ES" dirty="0"/>
          </a:p>
        </p:txBody>
      </p:sp>
      <p:sp>
        <p:nvSpPr>
          <p:cNvPr id="9" name="8 CuadroTexto"/>
          <p:cNvSpPr txBox="1"/>
          <p:nvPr/>
        </p:nvSpPr>
        <p:spPr>
          <a:xfrm>
            <a:off x="4143372" y="6000768"/>
            <a:ext cx="45720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600" dirty="0" err="1" smtClean="0">
                <a:solidFill>
                  <a:srgbClr val="006600"/>
                </a:solidFill>
                <a:latin typeface="Calibri" pitchFamily="34" charset="0"/>
              </a:rPr>
              <a:t>GAETHeC</a:t>
            </a:r>
            <a:r>
              <a:rPr lang="es-ES" sz="1600" dirty="0" smtClean="0">
                <a:solidFill>
                  <a:srgbClr val="006600"/>
                </a:solidFill>
                <a:latin typeface="Calibri" pitchFamily="34" charset="0"/>
              </a:rPr>
              <a:t>, </a:t>
            </a:r>
            <a:r>
              <a:rPr lang="es-ES" sz="1600" dirty="0" err="1" smtClean="0">
                <a:solidFill>
                  <a:srgbClr val="006600"/>
                </a:solidFill>
                <a:latin typeface="Calibri" pitchFamily="34" charset="0"/>
              </a:rPr>
              <a:t>Cong</a:t>
            </a:r>
            <a:r>
              <a:rPr lang="es-ES" sz="1600" dirty="0" smtClean="0">
                <a:solidFill>
                  <a:srgbClr val="006600"/>
                </a:solidFill>
                <a:latin typeface="Calibri" pitchFamily="34" charset="0"/>
              </a:rPr>
              <a:t>. </a:t>
            </a:r>
            <a:r>
              <a:rPr lang="es-ES" sz="1600" dirty="0" err="1" smtClean="0">
                <a:solidFill>
                  <a:srgbClr val="006600"/>
                </a:solidFill>
                <a:latin typeface="Calibri" pitchFamily="34" charset="0"/>
              </a:rPr>
              <a:t>Arg</a:t>
            </a:r>
            <a:r>
              <a:rPr lang="es-ES" sz="1600" dirty="0" smtClean="0">
                <a:solidFill>
                  <a:srgbClr val="006600"/>
                </a:solidFill>
                <a:latin typeface="Calibri" pitchFamily="34" charset="0"/>
              </a:rPr>
              <a:t>. de </a:t>
            </a:r>
            <a:r>
              <a:rPr lang="es-ES" sz="1600" dirty="0" err="1" smtClean="0">
                <a:solidFill>
                  <a:srgbClr val="006600"/>
                </a:solidFill>
                <a:latin typeface="Calibri" pitchFamily="34" charset="0"/>
              </a:rPr>
              <a:t>Gastro</a:t>
            </a:r>
            <a:r>
              <a:rPr lang="es-ES" sz="1600" dirty="0" smtClean="0">
                <a:solidFill>
                  <a:srgbClr val="006600"/>
                </a:solidFill>
                <a:latin typeface="Calibri" pitchFamily="34" charset="0"/>
              </a:rPr>
              <a:t> y AASLD 2017 </a:t>
            </a:r>
            <a:endParaRPr lang="es-AR" sz="1600" dirty="0">
              <a:solidFill>
                <a:srgbClr val="0066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24744"/>
            <a:ext cx="8424936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617515"/>
            <a:ext cx="1008112" cy="6035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4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pPr eaLnBrk="1" hangingPunct="1"/>
            <a:r>
              <a:rPr lang="es-ES" sz="3200" b="1" dirty="0" smtClean="0">
                <a:solidFill>
                  <a:srgbClr val="0000FF"/>
                </a:solidFill>
              </a:rPr>
              <a:t>Respuesta virológica sostenida (RVS12) observada con los principales tratamientos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1187624" y="5733256"/>
            <a:ext cx="2448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defTabSz="91440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s-AR" b="1" kern="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SFV-DCV± RBV  </a:t>
            </a:r>
            <a:r>
              <a:rPr lang="es-AR" b="1" kern="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AR" kern="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12-24s en </a:t>
            </a:r>
            <a:r>
              <a:rPr lang="es-AR" b="1" kern="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257</a:t>
            </a:r>
            <a:r>
              <a:rPr lang="es-AR" kern="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p</a:t>
            </a:r>
            <a:endParaRPr lang="es-AR" kern="0" dirty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3707904" y="5734997"/>
            <a:ext cx="2448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defTabSz="91440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s-AR" b="1" kern="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s-AR" b="1" kern="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PrOD</a:t>
            </a:r>
            <a:r>
              <a:rPr lang="es-AR" b="1" kern="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) ± RBV</a:t>
            </a:r>
            <a:r>
              <a:rPr lang="es-AR" b="1" kern="0" dirty="0">
                <a:solidFill>
                  <a:srgbClr val="1F497D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 </a:t>
            </a:r>
            <a:endParaRPr lang="es-AR" kern="0" dirty="0" smtClean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endParaRPr>
          </a:p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AR" kern="0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AR" kern="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  12s </a:t>
            </a:r>
            <a:r>
              <a:rPr lang="es-AR" kern="0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en </a:t>
            </a:r>
            <a:r>
              <a:rPr lang="es-AR" b="1" kern="0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51p</a:t>
            </a:r>
            <a:r>
              <a:rPr lang="es-AR" kern="0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AR" kern="0" dirty="0" err="1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Gt</a:t>
            </a:r>
            <a:r>
              <a:rPr lang="es-AR" kern="0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 1</a:t>
            </a:r>
          </a:p>
        </p:txBody>
      </p:sp>
      <p:sp>
        <p:nvSpPr>
          <p:cNvPr id="8" name="7 CuadroTexto"/>
          <p:cNvSpPr txBox="1"/>
          <p:nvPr/>
        </p:nvSpPr>
        <p:spPr>
          <a:xfrm>
            <a:off x="6012160" y="5733256"/>
            <a:ext cx="2448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defTabSz="91440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s-AR" b="1" kern="0" dirty="0" smtClean="0">
                <a:solidFill>
                  <a:srgbClr val="CC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AR" b="1" kern="0" dirty="0">
                <a:solidFill>
                  <a:srgbClr val="C0504D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(SFV-RBV) </a:t>
            </a:r>
            <a:endParaRPr lang="es-AR" b="1" kern="0" dirty="0" smtClean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endParaRPr>
          </a:p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AR" kern="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AR" kern="0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12-20 s en </a:t>
            </a:r>
            <a:r>
              <a:rPr lang="es-AR" b="1" kern="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15 </a:t>
            </a:r>
            <a:r>
              <a:rPr lang="es-AR" b="1" kern="0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p </a:t>
            </a:r>
            <a:r>
              <a:rPr lang="es-AR" kern="0" dirty="0" err="1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Gt</a:t>
            </a:r>
            <a:r>
              <a:rPr lang="es-AR" kern="0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 2</a:t>
            </a: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4361303" y="6453336"/>
            <a:ext cx="467519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s-ES" sz="1600" dirty="0" err="1">
                <a:solidFill>
                  <a:srgbClr val="006600"/>
                </a:solidFill>
                <a:latin typeface="Calibri" pitchFamily="34" charset="0"/>
              </a:rPr>
              <a:t>GAETHeC</a:t>
            </a:r>
            <a:r>
              <a:rPr lang="es-ES" sz="1600" dirty="0">
                <a:solidFill>
                  <a:srgbClr val="006600"/>
                </a:solidFill>
                <a:latin typeface="Calibri" pitchFamily="34" charset="0"/>
              </a:rPr>
              <a:t>, </a:t>
            </a:r>
            <a:r>
              <a:rPr lang="es-ES" sz="1600" dirty="0" err="1">
                <a:solidFill>
                  <a:srgbClr val="006600"/>
                </a:solidFill>
                <a:latin typeface="Calibri" pitchFamily="34" charset="0"/>
              </a:rPr>
              <a:t>Cong</a:t>
            </a:r>
            <a:r>
              <a:rPr lang="es-ES" sz="1600" dirty="0">
                <a:solidFill>
                  <a:srgbClr val="006600"/>
                </a:solidFill>
                <a:latin typeface="Calibri" pitchFamily="34" charset="0"/>
              </a:rPr>
              <a:t>. </a:t>
            </a:r>
            <a:r>
              <a:rPr lang="es-ES" sz="1600" dirty="0" err="1">
                <a:solidFill>
                  <a:srgbClr val="006600"/>
                </a:solidFill>
                <a:latin typeface="Calibri" pitchFamily="34" charset="0"/>
              </a:rPr>
              <a:t>Arg</a:t>
            </a:r>
            <a:r>
              <a:rPr lang="es-ES" sz="1600" dirty="0">
                <a:solidFill>
                  <a:srgbClr val="006600"/>
                </a:solidFill>
                <a:latin typeface="Calibri" pitchFamily="34" charset="0"/>
              </a:rPr>
              <a:t>. de </a:t>
            </a:r>
            <a:r>
              <a:rPr lang="es-ES" sz="1600" dirty="0" err="1">
                <a:solidFill>
                  <a:srgbClr val="006600"/>
                </a:solidFill>
                <a:latin typeface="Calibri" pitchFamily="34" charset="0"/>
              </a:rPr>
              <a:t>Gastro</a:t>
            </a:r>
            <a:r>
              <a:rPr lang="es-ES" sz="1600" dirty="0">
                <a:solidFill>
                  <a:srgbClr val="006600"/>
                </a:solidFill>
                <a:latin typeface="Calibri" pitchFamily="34" charset="0"/>
              </a:rPr>
              <a:t> </a:t>
            </a:r>
            <a:r>
              <a:rPr lang="es-ES" sz="1600" dirty="0" smtClean="0">
                <a:solidFill>
                  <a:srgbClr val="006600"/>
                </a:solidFill>
                <a:latin typeface="Calibri" pitchFamily="34" charset="0"/>
              </a:rPr>
              <a:t>y AASLD 2017 </a:t>
            </a:r>
            <a:endParaRPr lang="es-AR" sz="1600" dirty="0">
              <a:solidFill>
                <a:srgbClr val="006600"/>
              </a:solidFill>
              <a:latin typeface="Calibri" pitchFamily="34" charset="0"/>
            </a:endParaRPr>
          </a:p>
          <a:p>
            <a:endParaRPr lang="es-ES" sz="1600" dirty="0">
              <a:solidFill>
                <a:srgbClr val="006600"/>
              </a:solidFill>
              <a:latin typeface="Calibri" pitchFamily="34" charset="0"/>
            </a:endParaRPr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2051720" y="4293096"/>
            <a:ext cx="1223962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AR" sz="1400" b="1" dirty="0">
                <a:solidFill>
                  <a:schemeClr val="bg1"/>
                </a:solidFill>
                <a:latin typeface="Calibri" pitchFamily="34" charset="0"/>
              </a:rPr>
              <a:t>IC 95%,</a:t>
            </a:r>
          </a:p>
          <a:p>
            <a:pPr algn="ctr"/>
            <a:r>
              <a:rPr lang="es-AR" sz="1400" b="1" dirty="0">
                <a:solidFill>
                  <a:schemeClr val="bg1"/>
                </a:solidFill>
                <a:latin typeface="Calibri" pitchFamily="34" charset="0"/>
              </a:rPr>
              <a:t>89.2-95.8</a:t>
            </a:r>
            <a:endParaRPr lang="es-ES" sz="14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6572264" y="4437112"/>
            <a:ext cx="109536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AR" sz="1400" b="1" dirty="0">
                <a:solidFill>
                  <a:schemeClr val="bg1"/>
                </a:solidFill>
                <a:latin typeface="Calibri" pitchFamily="34" charset="0"/>
              </a:rPr>
              <a:t>IC 95%,</a:t>
            </a:r>
          </a:p>
          <a:p>
            <a:pPr algn="ctr"/>
            <a:r>
              <a:rPr lang="es-AR" sz="1400" b="1" dirty="0">
                <a:solidFill>
                  <a:schemeClr val="bg1"/>
                </a:solidFill>
                <a:latin typeface="Calibri" pitchFamily="34" charset="0"/>
              </a:rPr>
              <a:t>74.3-99.3</a:t>
            </a:r>
            <a:endParaRPr lang="es-ES" sz="14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4716016" y="2132856"/>
            <a:ext cx="10801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000" b="1" dirty="0" smtClean="0">
                <a:latin typeface="Arial Rounded MT Bold" pitchFamily="34" charset="0"/>
              </a:rPr>
              <a:t>100</a:t>
            </a:r>
            <a:endParaRPr lang="es-AR" sz="2000" b="1" dirty="0">
              <a:latin typeface="Arial Rounded MT Bold" pitchFamily="34" charset="0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6948264" y="3573016"/>
            <a:ext cx="8640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000" b="1" dirty="0" smtClean="0">
                <a:latin typeface="Arial Rounded MT Bold" pitchFamily="34" charset="0"/>
              </a:rPr>
              <a:t>93,8</a:t>
            </a:r>
            <a:endParaRPr lang="es-AR" sz="2000" b="1" dirty="0"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12401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4"/>
          <p:cNvSpPr>
            <a:spLocks noGrp="1"/>
          </p:cNvSpPr>
          <p:nvPr>
            <p:ph type="title"/>
          </p:nvPr>
        </p:nvSpPr>
        <p:spPr>
          <a:xfrm>
            <a:off x="457200" y="404813"/>
            <a:ext cx="8229600" cy="1295400"/>
          </a:xfrm>
        </p:spPr>
        <p:txBody>
          <a:bodyPr/>
          <a:lstStyle/>
          <a:p>
            <a:pPr eaLnBrk="1" hangingPunct="1"/>
            <a:r>
              <a:rPr lang="es-ES" sz="3200" b="1" dirty="0" smtClean="0">
                <a:solidFill>
                  <a:srgbClr val="0000FF"/>
                </a:solidFill>
              </a:rPr>
              <a:t>Respuesta virológica sostenida (RVS12):</a:t>
            </a:r>
            <a:br>
              <a:rPr lang="es-ES" sz="3200" b="1" dirty="0" smtClean="0">
                <a:solidFill>
                  <a:srgbClr val="0000FF"/>
                </a:solidFill>
              </a:rPr>
            </a:br>
            <a:r>
              <a:rPr lang="es-ES" sz="3200" b="1" dirty="0" smtClean="0">
                <a:solidFill>
                  <a:srgbClr val="0000FF"/>
                </a:solidFill>
              </a:rPr>
              <a:t>Comparación con los estudios de registro</a:t>
            </a:r>
            <a:br>
              <a:rPr lang="es-ES" sz="3200" b="1" dirty="0" smtClean="0">
                <a:solidFill>
                  <a:srgbClr val="0000FF"/>
                </a:solidFill>
              </a:rPr>
            </a:br>
            <a:r>
              <a:rPr lang="es-ES" sz="3200" b="1" dirty="0" smtClean="0">
                <a:solidFill>
                  <a:srgbClr val="0000FF"/>
                </a:solidFill>
              </a:rPr>
              <a:t/>
            </a:r>
            <a:br>
              <a:rPr lang="es-ES" sz="3200" b="1" dirty="0" smtClean="0">
                <a:solidFill>
                  <a:srgbClr val="0000FF"/>
                </a:solidFill>
              </a:rPr>
            </a:br>
            <a:r>
              <a:rPr lang="es-ES" sz="3200" b="1" dirty="0" err="1" smtClean="0">
                <a:solidFill>
                  <a:srgbClr val="FF0000"/>
                </a:solidFill>
              </a:rPr>
              <a:t>Sofosbuvir</a:t>
            </a:r>
            <a:r>
              <a:rPr lang="es-ES" sz="3200" b="1" dirty="0" smtClean="0">
                <a:solidFill>
                  <a:srgbClr val="FF0000"/>
                </a:solidFill>
              </a:rPr>
              <a:t> + </a:t>
            </a:r>
            <a:r>
              <a:rPr lang="es-ES" sz="3200" b="1" dirty="0" err="1" smtClean="0">
                <a:solidFill>
                  <a:srgbClr val="FF0000"/>
                </a:solidFill>
              </a:rPr>
              <a:t>daclatasvir</a:t>
            </a:r>
            <a:r>
              <a:rPr lang="es-E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</a:rPr>
              <a:t>± RBV</a:t>
            </a:r>
          </a:p>
        </p:txBody>
      </p:sp>
      <p:sp>
        <p:nvSpPr>
          <p:cNvPr id="16387" name="Rectangle 5"/>
          <p:cNvSpPr>
            <a:spLocks noGrp="1"/>
          </p:cNvSpPr>
          <p:nvPr>
            <p:ph type="body" sz="half" idx="1"/>
          </p:nvPr>
        </p:nvSpPr>
        <p:spPr>
          <a:xfrm>
            <a:off x="457200" y="2565400"/>
            <a:ext cx="4038600" cy="3095625"/>
          </a:xfrm>
          <a:ln w="28575">
            <a:solidFill>
              <a:srgbClr val="006600"/>
            </a:solidFill>
          </a:ln>
        </p:spPr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es-AR" u="sng" smtClean="0">
                <a:solidFill>
                  <a:srgbClr val="0000FF"/>
                </a:solidFill>
              </a:rPr>
              <a:t>Estudio GAETHeC</a:t>
            </a:r>
          </a:p>
          <a:p>
            <a:pPr algn="ctr" eaLnBrk="1" hangingPunct="1">
              <a:buFont typeface="Arial" charset="0"/>
              <a:buNone/>
            </a:pPr>
            <a:endParaRPr lang="es-AR" u="sng" smtClean="0">
              <a:solidFill>
                <a:srgbClr val="0000FF"/>
              </a:solidFill>
            </a:endParaRPr>
          </a:p>
          <a:p>
            <a:pPr eaLnBrk="1" hangingPunct="1"/>
            <a:r>
              <a:rPr lang="es-AR" sz="2400" smtClean="0"/>
              <a:t>RVS12 en % (IC 95%):</a:t>
            </a:r>
          </a:p>
          <a:p>
            <a:pPr eaLnBrk="1" hangingPunct="1"/>
            <a:endParaRPr lang="es-AR" sz="2400" smtClean="0"/>
          </a:p>
          <a:p>
            <a:pPr algn="ctr" eaLnBrk="1" hangingPunct="1">
              <a:buFont typeface="Arial" charset="0"/>
              <a:buNone/>
            </a:pPr>
            <a:r>
              <a:rPr lang="es-AR" b="1" smtClean="0"/>
              <a:t>93.4% (89.2-95.8)</a:t>
            </a:r>
            <a:endParaRPr lang="es-ES" b="1" smtClean="0"/>
          </a:p>
        </p:txBody>
      </p:sp>
      <p:sp>
        <p:nvSpPr>
          <p:cNvPr id="16388" name="Rectangle 6"/>
          <p:cNvSpPr>
            <a:spLocks noGrp="1"/>
          </p:cNvSpPr>
          <p:nvPr>
            <p:ph type="body" sz="half" idx="2"/>
          </p:nvPr>
        </p:nvSpPr>
        <p:spPr>
          <a:xfrm>
            <a:off x="4643438" y="2565400"/>
            <a:ext cx="4038600" cy="3095625"/>
          </a:xfrm>
          <a:ln w="28575">
            <a:solidFill>
              <a:srgbClr val="006600"/>
            </a:solidFill>
          </a:ln>
        </p:spPr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es-AR" u="sng" dirty="0" smtClean="0">
                <a:solidFill>
                  <a:srgbClr val="0000FF"/>
                </a:solidFill>
              </a:rPr>
              <a:t>Estudio ALLY-1 </a:t>
            </a:r>
            <a:r>
              <a:rPr lang="es-AR" sz="2000" dirty="0" smtClean="0">
                <a:solidFill>
                  <a:srgbClr val="0000FF"/>
                </a:solidFill>
              </a:rPr>
              <a:t>(</a:t>
            </a:r>
            <a:r>
              <a:rPr lang="es-AR" sz="2000" dirty="0" err="1" smtClean="0">
                <a:solidFill>
                  <a:srgbClr val="0000FF"/>
                </a:solidFill>
              </a:rPr>
              <a:t>Child</a:t>
            </a:r>
            <a:r>
              <a:rPr lang="es-AR" sz="2000" dirty="0" smtClean="0">
                <a:solidFill>
                  <a:srgbClr val="0000FF"/>
                </a:solidFill>
              </a:rPr>
              <a:t> A + B)</a:t>
            </a:r>
            <a:endParaRPr lang="es-AR" u="sng" dirty="0" smtClean="0">
              <a:solidFill>
                <a:srgbClr val="0000FF"/>
              </a:solidFill>
            </a:endParaRPr>
          </a:p>
          <a:p>
            <a:pPr algn="ctr" eaLnBrk="1" hangingPunct="1">
              <a:buFont typeface="Arial" charset="0"/>
              <a:buNone/>
            </a:pPr>
            <a:endParaRPr lang="es-AR" u="sng" dirty="0" smtClean="0">
              <a:solidFill>
                <a:srgbClr val="0000FF"/>
              </a:solidFill>
            </a:endParaRPr>
          </a:p>
          <a:p>
            <a:pPr eaLnBrk="1" hangingPunct="1"/>
            <a:r>
              <a:rPr lang="es-AR" sz="2400" dirty="0" smtClean="0"/>
              <a:t>RVS12 en % (IC 95%):</a:t>
            </a:r>
          </a:p>
          <a:p>
            <a:pPr eaLnBrk="1" hangingPunct="1"/>
            <a:endParaRPr lang="es-AR" dirty="0" smtClean="0"/>
          </a:p>
          <a:p>
            <a:pPr algn="ctr" eaLnBrk="1" hangingPunct="1">
              <a:buFont typeface="Arial" charset="0"/>
              <a:buNone/>
            </a:pPr>
            <a:r>
              <a:rPr lang="es-AR" b="1" dirty="0" smtClean="0"/>
              <a:t>93.8% (81.3-98.6)</a:t>
            </a:r>
            <a:endParaRPr lang="es-ES" b="1" dirty="0" smtClean="0"/>
          </a:p>
        </p:txBody>
      </p:sp>
      <p:sp>
        <p:nvSpPr>
          <p:cNvPr id="16389" name="Text Box 7"/>
          <p:cNvSpPr txBox="1">
            <a:spLocks noChangeArrowheads="1"/>
          </p:cNvSpPr>
          <p:nvPr/>
        </p:nvSpPr>
        <p:spPr bwMode="auto">
          <a:xfrm>
            <a:off x="447675" y="5805488"/>
            <a:ext cx="8228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AR" sz="2400" b="1" dirty="0">
                <a:latin typeface="Calibri" pitchFamily="34" charset="0"/>
              </a:rPr>
              <a:t>p 0.964</a:t>
            </a:r>
            <a:endParaRPr lang="es-ES" sz="2400" b="1" dirty="0">
              <a:latin typeface="Calibri" pitchFamily="34" charset="0"/>
            </a:endParaRPr>
          </a:p>
        </p:txBody>
      </p:sp>
      <p:sp>
        <p:nvSpPr>
          <p:cNvPr id="2" name="1 Anillo"/>
          <p:cNvSpPr/>
          <p:nvPr/>
        </p:nvSpPr>
        <p:spPr>
          <a:xfrm>
            <a:off x="3923928" y="5661248"/>
            <a:ext cx="1440160" cy="792088"/>
          </a:xfrm>
          <a:prstGeom prst="donut">
            <a:avLst>
              <a:gd name="adj" fmla="val 0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4"/>
          <p:cNvSpPr>
            <a:spLocks noGrp="1"/>
          </p:cNvSpPr>
          <p:nvPr>
            <p:ph type="title"/>
          </p:nvPr>
        </p:nvSpPr>
        <p:spPr>
          <a:xfrm>
            <a:off x="285750" y="404813"/>
            <a:ext cx="8572500" cy="1295400"/>
          </a:xfrm>
        </p:spPr>
        <p:txBody>
          <a:bodyPr/>
          <a:lstStyle/>
          <a:p>
            <a:pPr eaLnBrk="1" hangingPunct="1"/>
            <a:r>
              <a:rPr lang="es-ES" sz="3200" b="1" dirty="0" smtClean="0">
                <a:solidFill>
                  <a:srgbClr val="0000FF"/>
                </a:solidFill>
              </a:rPr>
              <a:t>Respuesta virológica sostenida (RVS12):</a:t>
            </a:r>
            <a:br>
              <a:rPr lang="es-ES" sz="3200" b="1" dirty="0" smtClean="0">
                <a:solidFill>
                  <a:srgbClr val="0000FF"/>
                </a:solidFill>
              </a:rPr>
            </a:br>
            <a:r>
              <a:rPr lang="es-ES" sz="3200" b="1" dirty="0" smtClean="0">
                <a:solidFill>
                  <a:srgbClr val="0000FF"/>
                </a:solidFill>
              </a:rPr>
              <a:t>Comparación con los estudios de registro</a:t>
            </a:r>
            <a:br>
              <a:rPr lang="es-ES" sz="3200" b="1" dirty="0" smtClean="0">
                <a:solidFill>
                  <a:srgbClr val="0000FF"/>
                </a:solidFill>
              </a:rPr>
            </a:br>
            <a:r>
              <a:rPr lang="es-ES" sz="2800" b="1" dirty="0" smtClean="0">
                <a:solidFill>
                  <a:srgbClr val="002060"/>
                </a:solidFill>
              </a:rPr>
              <a:t/>
            </a:r>
            <a:br>
              <a:rPr lang="es-ES" sz="2800" b="1" dirty="0" smtClean="0">
                <a:solidFill>
                  <a:srgbClr val="002060"/>
                </a:solidFill>
              </a:rPr>
            </a:br>
            <a:r>
              <a:rPr lang="es-ES" sz="3200" b="1" dirty="0" err="1" smtClean="0">
                <a:solidFill>
                  <a:srgbClr val="002060"/>
                </a:solidFill>
              </a:rPr>
              <a:t>Paritaprevir</a:t>
            </a:r>
            <a:r>
              <a:rPr lang="es-ES" sz="3200" b="1" dirty="0" smtClean="0">
                <a:solidFill>
                  <a:srgbClr val="002060"/>
                </a:solidFill>
              </a:rPr>
              <a:t>/r + </a:t>
            </a:r>
            <a:r>
              <a:rPr lang="es-ES" sz="3200" b="1" dirty="0" err="1" smtClean="0">
                <a:solidFill>
                  <a:srgbClr val="002060"/>
                </a:solidFill>
              </a:rPr>
              <a:t>ombitasvir</a:t>
            </a:r>
            <a:r>
              <a:rPr lang="es-ES" sz="3200" b="1" dirty="0" smtClean="0">
                <a:solidFill>
                  <a:srgbClr val="002060"/>
                </a:solidFill>
              </a:rPr>
              <a:t> + </a:t>
            </a:r>
            <a:r>
              <a:rPr lang="es-ES" sz="3200" b="1" dirty="0" err="1" smtClean="0">
                <a:solidFill>
                  <a:srgbClr val="002060"/>
                </a:solidFill>
              </a:rPr>
              <a:t>dasabuvir</a:t>
            </a:r>
            <a:r>
              <a:rPr lang="es-E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smtClean="0">
                <a:solidFill>
                  <a:srgbClr val="002060"/>
                </a:solidFill>
              </a:rPr>
              <a:t>± RBV </a:t>
            </a:r>
            <a:r>
              <a:rPr lang="en-US" sz="2800" b="1" dirty="0" smtClean="0">
                <a:solidFill>
                  <a:srgbClr val="002060"/>
                </a:solidFill>
              </a:rPr>
              <a:t>(3D)</a:t>
            </a:r>
          </a:p>
        </p:txBody>
      </p:sp>
      <p:sp>
        <p:nvSpPr>
          <p:cNvPr id="17411" name="Rectangle 5"/>
          <p:cNvSpPr>
            <a:spLocks noGrp="1"/>
          </p:cNvSpPr>
          <p:nvPr>
            <p:ph type="body" sz="half" idx="1"/>
          </p:nvPr>
        </p:nvSpPr>
        <p:spPr>
          <a:xfrm>
            <a:off x="457200" y="2636838"/>
            <a:ext cx="4038600" cy="2952750"/>
          </a:xfrm>
          <a:ln w="28575">
            <a:solidFill>
              <a:srgbClr val="006600"/>
            </a:solidFill>
          </a:ln>
        </p:spPr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es-AR" u="sng" smtClean="0">
                <a:solidFill>
                  <a:srgbClr val="0000FF"/>
                </a:solidFill>
              </a:rPr>
              <a:t>Estudio GAETHeC</a:t>
            </a:r>
          </a:p>
          <a:p>
            <a:pPr algn="ctr" eaLnBrk="1" hangingPunct="1">
              <a:buFont typeface="Arial" charset="0"/>
              <a:buNone/>
            </a:pPr>
            <a:endParaRPr lang="es-AR" u="sng" smtClean="0">
              <a:solidFill>
                <a:srgbClr val="0000FF"/>
              </a:solidFill>
            </a:endParaRPr>
          </a:p>
          <a:p>
            <a:pPr algn="ctr" eaLnBrk="1" hangingPunct="1"/>
            <a:r>
              <a:rPr lang="es-AR" sz="2400" smtClean="0"/>
              <a:t>RVS12 en % (IC 95%):</a:t>
            </a:r>
          </a:p>
          <a:p>
            <a:pPr eaLnBrk="1" hangingPunct="1"/>
            <a:endParaRPr lang="es-AR" sz="2400" smtClean="0"/>
          </a:p>
          <a:p>
            <a:pPr algn="ctr" eaLnBrk="1" hangingPunct="1">
              <a:buFont typeface="Arial" charset="0"/>
              <a:buNone/>
            </a:pPr>
            <a:r>
              <a:rPr lang="es-AR" b="1" smtClean="0"/>
              <a:t>100%</a:t>
            </a:r>
            <a:endParaRPr lang="es-ES" b="1" smtClean="0"/>
          </a:p>
        </p:txBody>
      </p:sp>
      <p:sp>
        <p:nvSpPr>
          <p:cNvPr id="17412" name="Rectangle 6"/>
          <p:cNvSpPr>
            <a:spLocks noGrp="1"/>
          </p:cNvSpPr>
          <p:nvPr>
            <p:ph type="body" sz="half" idx="2"/>
          </p:nvPr>
        </p:nvSpPr>
        <p:spPr>
          <a:xfrm>
            <a:off x="4648200" y="2636838"/>
            <a:ext cx="4038600" cy="2952750"/>
          </a:xfrm>
          <a:ln w="28575">
            <a:solidFill>
              <a:srgbClr val="006600"/>
            </a:solidFill>
          </a:ln>
        </p:spPr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es-AR" u="sng" dirty="0" smtClean="0">
                <a:solidFill>
                  <a:srgbClr val="0000FF"/>
                </a:solidFill>
              </a:rPr>
              <a:t>Estudio </a:t>
            </a:r>
            <a:r>
              <a:rPr lang="es-AR" u="sng" dirty="0" err="1" smtClean="0">
                <a:solidFill>
                  <a:srgbClr val="0000FF"/>
                </a:solidFill>
              </a:rPr>
              <a:t>Tourquoise</a:t>
            </a:r>
            <a:r>
              <a:rPr lang="es-AR" u="sng" dirty="0" smtClean="0">
                <a:solidFill>
                  <a:srgbClr val="0000FF"/>
                </a:solidFill>
              </a:rPr>
              <a:t> II </a:t>
            </a:r>
            <a:r>
              <a:rPr lang="es-AR" sz="2000" dirty="0" smtClean="0">
                <a:solidFill>
                  <a:srgbClr val="0000FF"/>
                </a:solidFill>
              </a:rPr>
              <a:t>(</a:t>
            </a:r>
            <a:r>
              <a:rPr lang="es-AR" sz="2000" dirty="0" err="1" smtClean="0">
                <a:solidFill>
                  <a:srgbClr val="0000FF"/>
                </a:solidFill>
              </a:rPr>
              <a:t>Gt</a:t>
            </a:r>
            <a:r>
              <a:rPr lang="es-AR" sz="2000" dirty="0" smtClean="0">
                <a:solidFill>
                  <a:srgbClr val="0000FF"/>
                </a:solidFill>
              </a:rPr>
              <a:t> 1b)</a:t>
            </a:r>
            <a:endParaRPr lang="es-AR" u="sng" dirty="0" smtClean="0">
              <a:solidFill>
                <a:srgbClr val="0000FF"/>
              </a:solidFill>
            </a:endParaRPr>
          </a:p>
          <a:p>
            <a:pPr algn="ctr" eaLnBrk="1" hangingPunct="1">
              <a:buFont typeface="Arial" charset="0"/>
              <a:buNone/>
            </a:pPr>
            <a:endParaRPr lang="es-AR" u="sng" dirty="0" smtClean="0">
              <a:solidFill>
                <a:srgbClr val="0000FF"/>
              </a:solidFill>
            </a:endParaRPr>
          </a:p>
          <a:p>
            <a:pPr eaLnBrk="1" hangingPunct="1"/>
            <a:r>
              <a:rPr lang="es-AR" sz="2400" dirty="0" smtClean="0"/>
              <a:t>RVS12 en % (IC 95%):</a:t>
            </a:r>
          </a:p>
          <a:p>
            <a:pPr eaLnBrk="1" hangingPunct="1"/>
            <a:endParaRPr lang="es-AR" sz="2400" dirty="0" smtClean="0"/>
          </a:p>
          <a:p>
            <a:pPr algn="ctr" eaLnBrk="1" hangingPunct="1">
              <a:buFont typeface="Arial" charset="0"/>
              <a:buNone/>
            </a:pPr>
            <a:r>
              <a:rPr lang="es-AR" b="1" dirty="0" smtClean="0"/>
              <a:t>98.5% (92.1-99.9)</a:t>
            </a:r>
            <a:endParaRPr lang="es-ES" b="1" dirty="0" smtClean="0"/>
          </a:p>
        </p:txBody>
      </p:sp>
      <p:sp>
        <p:nvSpPr>
          <p:cNvPr id="17413" name="Text Box 7"/>
          <p:cNvSpPr txBox="1">
            <a:spLocks noChangeArrowheads="1"/>
          </p:cNvSpPr>
          <p:nvPr/>
        </p:nvSpPr>
        <p:spPr bwMode="auto">
          <a:xfrm>
            <a:off x="376238" y="5753100"/>
            <a:ext cx="82994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AR" sz="2400" b="1" dirty="0">
                <a:latin typeface="Calibri" pitchFamily="34" charset="0"/>
              </a:rPr>
              <a:t>p 0.837</a:t>
            </a:r>
            <a:endParaRPr lang="es-ES" sz="2400" b="1" dirty="0">
              <a:latin typeface="Calibri" pitchFamily="34" charset="0"/>
            </a:endParaRPr>
          </a:p>
        </p:txBody>
      </p:sp>
      <p:sp>
        <p:nvSpPr>
          <p:cNvPr id="2" name="1 Anillo"/>
          <p:cNvSpPr/>
          <p:nvPr/>
        </p:nvSpPr>
        <p:spPr>
          <a:xfrm>
            <a:off x="3779912" y="5661248"/>
            <a:ext cx="1584176" cy="792088"/>
          </a:xfrm>
          <a:prstGeom prst="donut">
            <a:avLst>
              <a:gd name="adj" fmla="val 0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sz="3200" b="1" dirty="0" smtClean="0">
                <a:solidFill>
                  <a:srgbClr val="0000FF"/>
                </a:solidFill>
              </a:rPr>
              <a:t>Qué variables cualitativas basales son diferentes entre los pacientes con RVS12 </a:t>
            </a:r>
            <a:r>
              <a:rPr lang="es-ES" sz="2400" b="1" dirty="0" smtClean="0"/>
              <a:t>(n 312) </a:t>
            </a:r>
            <a:r>
              <a:rPr lang="es-ES" sz="3200" b="1" dirty="0" smtClean="0">
                <a:solidFill>
                  <a:srgbClr val="0000FF"/>
                </a:solidFill>
              </a:rPr>
              <a:t>y sin RVS12 </a:t>
            </a:r>
            <a:r>
              <a:rPr lang="es-ES" sz="2400" b="1" dirty="0" smtClean="0"/>
              <a:t>(n 18)</a:t>
            </a:r>
            <a:r>
              <a:rPr lang="es-ES" sz="3200" b="1" dirty="0" smtClean="0">
                <a:solidFill>
                  <a:srgbClr val="0000FF"/>
                </a:solidFill>
              </a:rPr>
              <a:t>?</a:t>
            </a:r>
          </a:p>
        </p:txBody>
      </p:sp>
      <p:sp>
        <p:nvSpPr>
          <p:cNvPr id="22531" name="2 Marcador de contenido"/>
          <p:cNvSpPr>
            <a:spLocks noGrp="1"/>
          </p:cNvSpPr>
          <p:nvPr>
            <p:ph idx="1"/>
          </p:nvPr>
        </p:nvSpPr>
        <p:spPr>
          <a:ln w="28575">
            <a:solidFill>
              <a:srgbClr val="006600"/>
            </a:solidFill>
          </a:ln>
        </p:spPr>
        <p:txBody>
          <a:bodyPr/>
          <a:lstStyle/>
          <a:p>
            <a:pPr eaLnBrk="1" hangingPunct="1"/>
            <a:r>
              <a:rPr lang="es-ES" sz="2400" b="1" dirty="0" smtClean="0"/>
              <a:t>No</a:t>
            </a:r>
            <a:r>
              <a:rPr lang="es-ES" sz="2400" dirty="0" smtClean="0"/>
              <a:t> se observaron diferencias significativas en:</a:t>
            </a:r>
          </a:p>
          <a:p>
            <a:pPr eaLnBrk="1" hangingPunct="1">
              <a:buClr>
                <a:srgbClr val="FF0000"/>
              </a:buClr>
              <a:buFont typeface="Wingdings" pitchFamily="2" charset="2"/>
              <a:buChar char="Ø"/>
            </a:pPr>
            <a:r>
              <a:rPr lang="es-ES" sz="2400" dirty="0" smtClean="0"/>
              <a:t>Género</a:t>
            </a:r>
          </a:p>
          <a:p>
            <a:pPr eaLnBrk="1" hangingPunct="1">
              <a:buClr>
                <a:srgbClr val="FF0000"/>
              </a:buClr>
              <a:buFont typeface="Wingdings" pitchFamily="2" charset="2"/>
              <a:buChar char="Ø"/>
            </a:pPr>
            <a:r>
              <a:rPr lang="es-ES" sz="2400" dirty="0" err="1" smtClean="0"/>
              <a:t>Coinfección</a:t>
            </a:r>
            <a:r>
              <a:rPr lang="es-ES" sz="2400" dirty="0" smtClean="0"/>
              <a:t> con HIV</a:t>
            </a:r>
          </a:p>
          <a:p>
            <a:pPr eaLnBrk="1" hangingPunct="1">
              <a:buClr>
                <a:srgbClr val="FF0000"/>
              </a:buClr>
              <a:buFont typeface="Wingdings" pitchFamily="2" charset="2"/>
              <a:buChar char="Ø"/>
            </a:pPr>
            <a:r>
              <a:rPr lang="es-ES" sz="2400" dirty="0" err="1" smtClean="0"/>
              <a:t>Coinfección</a:t>
            </a:r>
            <a:r>
              <a:rPr lang="es-ES" sz="2400" dirty="0" smtClean="0"/>
              <a:t> con HBV</a:t>
            </a:r>
          </a:p>
          <a:p>
            <a:pPr eaLnBrk="1" hangingPunct="1">
              <a:buClr>
                <a:srgbClr val="FF0000"/>
              </a:buClr>
              <a:buFont typeface="Wingdings" pitchFamily="2" charset="2"/>
              <a:buChar char="Ø"/>
            </a:pPr>
            <a:r>
              <a:rPr lang="es-ES" sz="2400" dirty="0" smtClean="0"/>
              <a:t>Historia de alcoholismo</a:t>
            </a:r>
          </a:p>
          <a:p>
            <a:pPr eaLnBrk="1" hangingPunct="1">
              <a:buClr>
                <a:srgbClr val="FF0000"/>
              </a:buClr>
              <a:buFont typeface="Wingdings" pitchFamily="2" charset="2"/>
              <a:buChar char="Ø"/>
            </a:pPr>
            <a:r>
              <a:rPr lang="es-ES" sz="2400" dirty="0" smtClean="0"/>
              <a:t>Genotipo 1a versus 1b</a:t>
            </a:r>
          </a:p>
          <a:p>
            <a:pPr eaLnBrk="1" hangingPunct="1">
              <a:buClr>
                <a:srgbClr val="FF0000"/>
              </a:buClr>
              <a:buFont typeface="Wingdings" pitchFamily="2" charset="2"/>
              <a:buChar char="Ø"/>
            </a:pPr>
            <a:r>
              <a:rPr lang="es-ES" sz="2400" dirty="0" smtClean="0"/>
              <a:t>Presencia de cirrosis</a:t>
            </a:r>
          </a:p>
          <a:p>
            <a:pPr eaLnBrk="1" hangingPunct="1">
              <a:buClr>
                <a:srgbClr val="FF0000"/>
              </a:buClr>
              <a:buFont typeface="Wingdings" pitchFamily="2" charset="2"/>
              <a:buChar char="Ø"/>
            </a:pPr>
            <a:r>
              <a:rPr lang="es-ES" sz="2400" dirty="0" smtClean="0"/>
              <a:t>Cirrosis descompensada versus compensada</a:t>
            </a:r>
          </a:p>
          <a:p>
            <a:pPr eaLnBrk="1" hangingPunct="1">
              <a:buClr>
                <a:srgbClr val="FF0000"/>
              </a:buClr>
              <a:buFont typeface="Wingdings" pitchFamily="2" charset="2"/>
              <a:buChar char="Ø"/>
            </a:pPr>
            <a:r>
              <a:rPr lang="es-ES" sz="2400" dirty="0" err="1" smtClean="0"/>
              <a:t>Naîve</a:t>
            </a:r>
            <a:r>
              <a:rPr lang="es-ES" sz="2400" dirty="0" smtClean="0"/>
              <a:t> versus no respondedor a terapia previa</a:t>
            </a:r>
          </a:p>
          <a:p>
            <a:pPr eaLnBrk="1" hangingPunct="1">
              <a:buClr>
                <a:srgbClr val="FF0000"/>
              </a:buClr>
              <a:buFont typeface="Wingdings" pitchFamily="2" charset="2"/>
              <a:buChar char="Ø"/>
            </a:pPr>
            <a:r>
              <a:rPr lang="es-ES" sz="2400" dirty="0" smtClean="0"/>
              <a:t>Tratamiento actual</a:t>
            </a:r>
          </a:p>
        </p:txBody>
      </p:sp>
      <p:sp>
        <p:nvSpPr>
          <p:cNvPr id="22532" name="3 CuadroTexto"/>
          <p:cNvSpPr txBox="1">
            <a:spLocks noChangeArrowheads="1"/>
          </p:cNvSpPr>
          <p:nvPr/>
        </p:nvSpPr>
        <p:spPr bwMode="auto">
          <a:xfrm>
            <a:off x="4071935" y="6357938"/>
            <a:ext cx="457200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s-ES" sz="1600" dirty="0" err="1">
                <a:solidFill>
                  <a:srgbClr val="006600"/>
                </a:solidFill>
                <a:latin typeface="Calibri" pitchFamily="34" charset="0"/>
              </a:rPr>
              <a:t>GAETHeC</a:t>
            </a:r>
            <a:r>
              <a:rPr lang="es-ES" sz="1600" dirty="0">
                <a:solidFill>
                  <a:srgbClr val="006600"/>
                </a:solidFill>
                <a:latin typeface="Calibri" pitchFamily="34" charset="0"/>
              </a:rPr>
              <a:t>, </a:t>
            </a:r>
            <a:r>
              <a:rPr lang="es-ES" sz="1600" dirty="0" err="1">
                <a:solidFill>
                  <a:srgbClr val="006600"/>
                </a:solidFill>
                <a:latin typeface="Calibri" pitchFamily="34" charset="0"/>
              </a:rPr>
              <a:t>Cong</a:t>
            </a:r>
            <a:r>
              <a:rPr lang="es-ES" sz="1600" dirty="0">
                <a:solidFill>
                  <a:srgbClr val="006600"/>
                </a:solidFill>
                <a:latin typeface="Calibri" pitchFamily="34" charset="0"/>
              </a:rPr>
              <a:t>. </a:t>
            </a:r>
            <a:r>
              <a:rPr lang="es-ES" sz="1600" dirty="0" err="1">
                <a:solidFill>
                  <a:srgbClr val="006600"/>
                </a:solidFill>
                <a:latin typeface="Calibri" pitchFamily="34" charset="0"/>
              </a:rPr>
              <a:t>Arg</a:t>
            </a:r>
            <a:r>
              <a:rPr lang="es-ES" sz="1600" dirty="0">
                <a:solidFill>
                  <a:srgbClr val="006600"/>
                </a:solidFill>
                <a:latin typeface="Calibri" pitchFamily="34" charset="0"/>
              </a:rPr>
              <a:t>. de </a:t>
            </a:r>
            <a:r>
              <a:rPr lang="es-ES" sz="1600" dirty="0" err="1">
                <a:solidFill>
                  <a:srgbClr val="006600"/>
                </a:solidFill>
                <a:latin typeface="Calibri" pitchFamily="34" charset="0"/>
              </a:rPr>
              <a:t>Gastro</a:t>
            </a:r>
            <a:r>
              <a:rPr lang="es-ES" sz="1600" dirty="0">
                <a:solidFill>
                  <a:srgbClr val="006600"/>
                </a:solidFill>
                <a:latin typeface="Calibri" pitchFamily="34" charset="0"/>
              </a:rPr>
              <a:t> </a:t>
            </a:r>
            <a:r>
              <a:rPr lang="es-ES" sz="1600" dirty="0" smtClean="0">
                <a:solidFill>
                  <a:srgbClr val="006600"/>
                </a:solidFill>
                <a:latin typeface="Calibri" pitchFamily="34" charset="0"/>
              </a:rPr>
              <a:t>y AASLD 2017 </a:t>
            </a:r>
            <a:endParaRPr lang="es-AR" sz="1600" dirty="0">
              <a:solidFill>
                <a:srgbClr val="0066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3200" b="1" dirty="0" smtClean="0">
                <a:solidFill>
                  <a:srgbClr val="0000FF"/>
                </a:solidFill>
              </a:rPr>
              <a:t>Qué variables cuantitativas  basales son diferentes entre los pacientes con RVS12 </a:t>
            </a:r>
            <a:r>
              <a:rPr lang="es-ES" sz="2400" b="1" dirty="0" smtClean="0"/>
              <a:t>(n 312) </a:t>
            </a:r>
            <a:r>
              <a:rPr lang="es-ES" sz="3200" b="1" dirty="0" smtClean="0">
                <a:solidFill>
                  <a:srgbClr val="0000FF"/>
                </a:solidFill>
              </a:rPr>
              <a:t>y sin RVS12 </a:t>
            </a:r>
            <a:r>
              <a:rPr lang="es-ES" sz="2400" b="1" dirty="0" smtClean="0"/>
              <a:t>(n 18) </a:t>
            </a:r>
            <a:r>
              <a:rPr lang="es-ES" sz="3200" b="1" dirty="0" smtClean="0">
                <a:solidFill>
                  <a:srgbClr val="0000FF"/>
                </a:solidFill>
              </a:rPr>
              <a:t>?</a:t>
            </a:r>
            <a:endParaRPr lang="es-AR" sz="3200" dirty="0" smtClean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457200" y="1571625"/>
          <a:ext cx="8229600" cy="30718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8597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07170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07170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90022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764426"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Variable</a:t>
                      </a:r>
                      <a:endParaRPr lang="es-A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/>
                        <a:t>RVS12</a:t>
                      </a:r>
                      <a:endParaRPr lang="es-ES" dirty="0" smtClean="0"/>
                    </a:p>
                    <a:p>
                      <a:pPr algn="ctr"/>
                      <a:r>
                        <a:rPr lang="es-ES" dirty="0" smtClean="0"/>
                        <a:t>Media ± SD</a:t>
                      </a:r>
                      <a:endParaRPr lang="es-A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/>
                        <a:t>No RVS12</a:t>
                      </a:r>
                    </a:p>
                    <a:p>
                      <a:pPr algn="ctr"/>
                      <a:r>
                        <a:rPr lang="es-ES" dirty="0" smtClean="0"/>
                        <a:t>Media ± SD</a:t>
                      </a:r>
                      <a:endParaRPr lang="es-A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p</a:t>
                      </a:r>
                      <a:endParaRPr lang="es-AR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61481"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Score de MELD</a:t>
                      </a:r>
                      <a:endParaRPr lang="es-A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8.5 ± 3</a:t>
                      </a:r>
                      <a:endParaRPr lang="es-A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10.5 ± 5</a:t>
                      </a:r>
                      <a:endParaRPr lang="es-A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>
                          <a:solidFill>
                            <a:srgbClr val="FF0000"/>
                          </a:solidFill>
                        </a:rPr>
                        <a:t>0.010</a:t>
                      </a:r>
                      <a:endParaRPr lang="es-AR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61481"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Score de </a:t>
                      </a:r>
                      <a:r>
                        <a:rPr lang="es-ES" dirty="0" err="1" smtClean="0"/>
                        <a:t>Child-Pugh</a:t>
                      </a:r>
                      <a:endParaRPr lang="es-A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5.5 ± 1</a:t>
                      </a:r>
                      <a:endParaRPr lang="es-A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6.2 ± 2</a:t>
                      </a:r>
                      <a:endParaRPr lang="es-A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>
                          <a:solidFill>
                            <a:srgbClr val="FF0000"/>
                          </a:solidFill>
                        </a:rPr>
                        <a:t>0.011</a:t>
                      </a:r>
                      <a:endParaRPr lang="es-AR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61481">
                <a:tc>
                  <a:txBody>
                    <a:bodyPr/>
                    <a:lstStyle/>
                    <a:p>
                      <a:pPr algn="ctr"/>
                      <a:r>
                        <a:rPr lang="es-ES" dirty="0" err="1" smtClean="0"/>
                        <a:t>Act</a:t>
                      </a:r>
                      <a:r>
                        <a:rPr lang="es-ES" dirty="0" smtClean="0"/>
                        <a:t>. de protrombina</a:t>
                      </a:r>
                      <a:endParaRPr lang="es-A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83 ± 16</a:t>
                      </a:r>
                      <a:endParaRPr lang="es-A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75 ± 19</a:t>
                      </a:r>
                      <a:endParaRPr lang="es-A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>
                          <a:solidFill>
                            <a:srgbClr val="FF0000"/>
                          </a:solidFill>
                        </a:rPr>
                        <a:t>0.008</a:t>
                      </a:r>
                      <a:endParaRPr lang="es-AR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61481"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Albúmina</a:t>
                      </a:r>
                      <a:endParaRPr lang="es-A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3.84 ± 0.5</a:t>
                      </a:r>
                      <a:endParaRPr lang="es-A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3.54 ± 0.5</a:t>
                      </a:r>
                      <a:endParaRPr lang="es-A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>
                          <a:solidFill>
                            <a:srgbClr val="FF0000"/>
                          </a:solidFill>
                        </a:rPr>
                        <a:t>0.018</a:t>
                      </a:r>
                      <a:endParaRPr lang="es-AR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61481"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Bilirrubina</a:t>
                      </a:r>
                      <a:endParaRPr lang="es-A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1.05 ± 0.8</a:t>
                      </a:r>
                      <a:endParaRPr lang="es-A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1.69 ± 1.32</a:t>
                      </a:r>
                      <a:endParaRPr lang="es-A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>
                          <a:solidFill>
                            <a:srgbClr val="FF0000"/>
                          </a:solidFill>
                        </a:rPr>
                        <a:t>0.003</a:t>
                      </a:r>
                      <a:endParaRPr lang="es-AR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4 CuadroTexto"/>
          <p:cNvSpPr txBox="1"/>
          <p:nvPr/>
        </p:nvSpPr>
        <p:spPr>
          <a:xfrm>
            <a:off x="2857500" y="4786313"/>
            <a:ext cx="3786188" cy="1477962"/>
          </a:xfrm>
          <a:prstGeom prst="rect">
            <a:avLst/>
          </a:prstGeom>
          <a:noFill/>
          <a:ln w="28575">
            <a:solidFill>
              <a:srgbClr val="006600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s-ES" dirty="0">
                <a:latin typeface="+mj-lt"/>
              </a:rPr>
              <a:t>Sin diferencias significativas en: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es-ES" dirty="0">
                <a:latin typeface="+mj-lt"/>
              </a:rPr>
              <a:t>Edad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es-ES" dirty="0">
                <a:latin typeface="+mj-lt"/>
              </a:rPr>
              <a:t>Carga viral de HCV RNA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es-ES" dirty="0" smtClean="0">
                <a:latin typeface="+mj-lt"/>
              </a:rPr>
              <a:t>Recuento </a:t>
            </a:r>
            <a:r>
              <a:rPr lang="es-ES" dirty="0">
                <a:latin typeface="+mj-lt"/>
              </a:rPr>
              <a:t>de plaquetas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es-ES" dirty="0">
                <a:latin typeface="+mj-lt"/>
              </a:rPr>
              <a:t>AST/ALT</a:t>
            </a:r>
            <a:endParaRPr lang="es-AR" dirty="0">
              <a:latin typeface="+mj-lt"/>
            </a:endParaRPr>
          </a:p>
        </p:txBody>
      </p:sp>
      <p:sp>
        <p:nvSpPr>
          <p:cNvPr id="23593" name="5 CuadroTexto"/>
          <p:cNvSpPr txBox="1">
            <a:spLocks noChangeArrowheads="1"/>
          </p:cNvSpPr>
          <p:nvPr/>
        </p:nvSpPr>
        <p:spPr bwMode="auto">
          <a:xfrm>
            <a:off x="3857621" y="6429375"/>
            <a:ext cx="471488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s-ES" sz="1600" dirty="0" err="1">
                <a:solidFill>
                  <a:srgbClr val="006600"/>
                </a:solidFill>
                <a:latin typeface="Calibri" pitchFamily="34" charset="0"/>
              </a:rPr>
              <a:t>GAETHeC</a:t>
            </a:r>
            <a:r>
              <a:rPr lang="es-ES" sz="1600" dirty="0">
                <a:solidFill>
                  <a:srgbClr val="006600"/>
                </a:solidFill>
                <a:latin typeface="Calibri" pitchFamily="34" charset="0"/>
              </a:rPr>
              <a:t>, </a:t>
            </a:r>
            <a:r>
              <a:rPr lang="es-ES" sz="1600" dirty="0" err="1">
                <a:solidFill>
                  <a:srgbClr val="006600"/>
                </a:solidFill>
                <a:latin typeface="Calibri" pitchFamily="34" charset="0"/>
              </a:rPr>
              <a:t>Cong</a:t>
            </a:r>
            <a:r>
              <a:rPr lang="es-ES" sz="1600" dirty="0">
                <a:solidFill>
                  <a:srgbClr val="006600"/>
                </a:solidFill>
                <a:latin typeface="Calibri" pitchFamily="34" charset="0"/>
              </a:rPr>
              <a:t>. </a:t>
            </a:r>
            <a:r>
              <a:rPr lang="es-ES" sz="1600" dirty="0" err="1">
                <a:solidFill>
                  <a:srgbClr val="006600"/>
                </a:solidFill>
                <a:latin typeface="Calibri" pitchFamily="34" charset="0"/>
              </a:rPr>
              <a:t>Arg</a:t>
            </a:r>
            <a:r>
              <a:rPr lang="es-ES" sz="1600" dirty="0">
                <a:solidFill>
                  <a:srgbClr val="006600"/>
                </a:solidFill>
                <a:latin typeface="Calibri" pitchFamily="34" charset="0"/>
              </a:rPr>
              <a:t>. de </a:t>
            </a:r>
            <a:r>
              <a:rPr lang="es-ES" sz="1600" dirty="0" err="1">
                <a:solidFill>
                  <a:srgbClr val="006600"/>
                </a:solidFill>
                <a:latin typeface="Calibri" pitchFamily="34" charset="0"/>
              </a:rPr>
              <a:t>Gastro</a:t>
            </a:r>
            <a:r>
              <a:rPr lang="es-ES" sz="1600" dirty="0">
                <a:solidFill>
                  <a:srgbClr val="006600"/>
                </a:solidFill>
                <a:latin typeface="Calibri" pitchFamily="34" charset="0"/>
              </a:rPr>
              <a:t> </a:t>
            </a:r>
            <a:r>
              <a:rPr lang="es-ES" sz="1600" dirty="0" smtClean="0">
                <a:solidFill>
                  <a:srgbClr val="006600"/>
                </a:solidFill>
                <a:latin typeface="Calibri" pitchFamily="34" charset="0"/>
              </a:rPr>
              <a:t>y AASLD 2017 </a:t>
            </a:r>
            <a:endParaRPr lang="es-AR" sz="1600" dirty="0">
              <a:solidFill>
                <a:srgbClr val="0066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1143000"/>
          </a:xfrm>
        </p:spPr>
        <p:txBody>
          <a:bodyPr/>
          <a:lstStyle/>
          <a:p>
            <a:r>
              <a:rPr lang="es-ES" sz="2800" b="1" dirty="0" smtClean="0">
                <a:solidFill>
                  <a:srgbClr val="0000FF"/>
                </a:solidFill>
              </a:rPr>
              <a:t>Tratamiento con AAD en pacientes con hepatitis C y fibrosis avanzada/cirrosis de la vida real en Argentina</a:t>
            </a:r>
            <a:endParaRPr lang="es-AR" sz="2800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="" xmlns:p14="http://schemas.microsoft.com/office/powerpoint/2010/main" val="9912774"/>
              </p:ext>
            </p:extLst>
          </p:nvPr>
        </p:nvGraphicFramePr>
        <p:xfrm>
          <a:off x="457200" y="1600200"/>
          <a:ext cx="4038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4 CuadroTexto"/>
          <p:cNvSpPr txBox="1"/>
          <p:nvPr/>
        </p:nvSpPr>
        <p:spPr>
          <a:xfrm>
            <a:off x="221903" y="2564904"/>
            <a:ext cx="461665" cy="2906088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s-ES" b="1" dirty="0" smtClean="0">
                <a:latin typeface="+mj-lt"/>
              </a:rPr>
              <a:t>RVS12 (en %)</a:t>
            </a:r>
            <a:endParaRPr lang="es-AR" b="1" dirty="0">
              <a:latin typeface="+mj-lt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1928794" y="3000372"/>
            <a:ext cx="1071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solidFill>
                  <a:srgbClr val="0000FF"/>
                </a:solidFill>
                <a:latin typeface="+mj-lt"/>
              </a:rPr>
              <a:t>p = 0.083</a:t>
            </a:r>
            <a:endParaRPr lang="es-AR" b="1" dirty="0">
              <a:solidFill>
                <a:srgbClr val="0000FF"/>
              </a:solidFill>
              <a:latin typeface="+mj-lt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3173443" y="4643446"/>
            <a:ext cx="139855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dirty="0">
                <a:solidFill>
                  <a:schemeClr val="bg1"/>
                </a:solidFill>
                <a:latin typeface="+mj-lt"/>
              </a:rPr>
              <a:t>n 51 de 51</a:t>
            </a:r>
          </a:p>
        </p:txBody>
      </p:sp>
      <p:sp>
        <p:nvSpPr>
          <p:cNvPr id="8" name="7 CuadroTexto"/>
          <p:cNvSpPr txBox="1"/>
          <p:nvPr/>
        </p:nvSpPr>
        <p:spPr>
          <a:xfrm>
            <a:off x="5572132" y="4572008"/>
            <a:ext cx="11430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 smtClean="0">
                <a:solidFill>
                  <a:schemeClr val="bg1"/>
                </a:solidFill>
                <a:latin typeface="+mj-lt"/>
              </a:rPr>
              <a:t>n 51 de 51</a:t>
            </a:r>
            <a:endParaRPr lang="es-AR" sz="16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4214810" y="6357958"/>
            <a:ext cx="44291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600" dirty="0" err="1" smtClean="0">
                <a:solidFill>
                  <a:srgbClr val="006600"/>
                </a:solidFill>
                <a:latin typeface="Calibri" pitchFamily="34" charset="0"/>
              </a:rPr>
              <a:t>GAETHeC</a:t>
            </a:r>
            <a:r>
              <a:rPr lang="es-ES" sz="1600" dirty="0" smtClean="0">
                <a:solidFill>
                  <a:srgbClr val="006600"/>
                </a:solidFill>
                <a:latin typeface="Calibri" pitchFamily="34" charset="0"/>
              </a:rPr>
              <a:t>, </a:t>
            </a:r>
            <a:r>
              <a:rPr lang="es-ES" sz="1600" dirty="0" err="1" smtClean="0">
                <a:solidFill>
                  <a:srgbClr val="006600"/>
                </a:solidFill>
                <a:latin typeface="Calibri" pitchFamily="34" charset="0"/>
              </a:rPr>
              <a:t>Cong</a:t>
            </a:r>
            <a:r>
              <a:rPr lang="es-ES" sz="1600" dirty="0" smtClean="0">
                <a:solidFill>
                  <a:srgbClr val="006600"/>
                </a:solidFill>
                <a:latin typeface="Calibri" pitchFamily="34" charset="0"/>
              </a:rPr>
              <a:t>. </a:t>
            </a:r>
            <a:r>
              <a:rPr lang="es-ES" sz="1600" dirty="0" err="1" smtClean="0">
                <a:solidFill>
                  <a:srgbClr val="006600"/>
                </a:solidFill>
                <a:latin typeface="Calibri" pitchFamily="34" charset="0"/>
              </a:rPr>
              <a:t>Arg</a:t>
            </a:r>
            <a:r>
              <a:rPr lang="es-ES" sz="1600" dirty="0" smtClean="0">
                <a:solidFill>
                  <a:srgbClr val="006600"/>
                </a:solidFill>
                <a:latin typeface="Calibri" pitchFamily="34" charset="0"/>
              </a:rPr>
              <a:t>. de </a:t>
            </a:r>
            <a:r>
              <a:rPr lang="es-ES" sz="1600" dirty="0" err="1" smtClean="0">
                <a:solidFill>
                  <a:srgbClr val="006600"/>
                </a:solidFill>
                <a:latin typeface="Calibri" pitchFamily="34" charset="0"/>
              </a:rPr>
              <a:t>Gastro</a:t>
            </a:r>
            <a:r>
              <a:rPr lang="es-ES" sz="1600" dirty="0" smtClean="0">
                <a:solidFill>
                  <a:srgbClr val="006600"/>
                </a:solidFill>
                <a:latin typeface="Calibri" pitchFamily="34" charset="0"/>
              </a:rPr>
              <a:t> y AASLD 2017 </a:t>
            </a:r>
            <a:endParaRPr lang="es-AR" sz="1600" dirty="0">
              <a:solidFill>
                <a:srgbClr val="006600"/>
              </a:solidFill>
              <a:latin typeface="Calibri" pitchFamily="34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1278822" y="4725144"/>
            <a:ext cx="12769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/>
              <a:t> </a:t>
            </a:r>
            <a:r>
              <a:rPr lang="es-ES" sz="1200" b="1" dirty="0" smtClean="0"/>
              <a:t>n: 177 </a:t>
            </a:r>
            <a:r>
              <a:rPr lang="es-ES" sz="1200" b="1" dirty="0"/>
              <a:t>de </a:t>
            </a:r>
            <a:r>
              <a:rPr lang="es-ES" sz="1050" b="1" dirty="0"/>
              <a:t>192</a:t>
            </a:r>
            <a:r>
              <a:rPr lang="es-ES" sz="1200" b="1" dirty="0"/>
              <a:t>     </a:t>
            </a:r>
            <a:endParaRPr lang="es-AR" b="1" dirty="0"/>
          </a:p>
        </p:txBody>
      </p:sp>
      <p:sp>
        <p:nvSpPr>
          <p:cNvPr id="11" name="10 Marco"/>
          <p:cNvSpPr/>
          <p:nvPr/>
        </p:nvSpPr>
        <p:spPr>
          <a:xfrm>
            <a:off x="221903" y="1340768"/>
            <a:ext cx="4134074" cy="4752528"/>
          </a:xfrm>
          <a:prstGeom prst="frame">
            <a:avLst>
              <a:gd name="adj1" fmla="val 0"/>
            </a:avLst>
          </a:prstGeom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tx1"/>
              </a:solidFill>
            </a:endParaRPr>
          </a:p>
        </p:txBody>
      </p:sp>
      <p:sp>
        <p:nvSpPr>
          <p:cNvPr id="12" name="11 Marcador de contenido"/>
          <p:cNvSpPr txBox="1">
            <a:spLocks noGrp="1"/>
          </p:cNvSpPr>
          <p:nvPr>
            <p:ph sz="half" idx="2"/>
          </p:nvPr>
        </p:nvSpPr>
        <p:spPr>
          <a:xfrm>
            <a:off x="4572000" y="1445875"/>
            <a:ext cx="44644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es-ES" sz="2000" b="1" dirty="0" smtClean="0">
                <a:solidFill>
                  <a:srgbClr val="0000FF"/>
                </a:solidFill>
                <a:latin typeface="+mn-lt"/>
              </a:rPr>
              <a:t>Datos basales de los pacientes con </a:t>
            </a:r>
            <a:r>
              <a:rPr lang="es-ES" sz="2000" b="1" u="sng" dirty="0" smtClean="0">
                <a:solidFill>
                  <a:srgbClr val="0000FF"/>
                </a:solidFill>
                <a:latin typeface="+mn-lt"/>
              </a:rPr>
              <a:t>genotipo 1 </a:t>
            </a:r>
            <a:r>
              <a:rPr lang="es-ES" sz="2000" b="1" dirty="0" smtClean="0">
                <a:solidFill>
                  <a:srgbClr val="0000FF"/>
                </a:solidFill>
                <a:latin typeface="+mn-lt"/>
              </a:rPr>
              <a:t>tratados con AAD</a:t>
            </a:r>
            <a:endParaRPr lang="es-AR" sz="2000" b="1" dirty="0">
              <a:solidFill>
                <a:srgbClr val="0000FF"/>
              </a:solidFill>
              <a:latin typeface="+mn-lt"/>
            </a:endParaRPr>
          </a:p>
        </p:txBody>
      </p:sp>
      <p:graphicFrame>
        <p:nvGraphicFramePr>
          <p:cNvPr id="13" name="3 Marcador de contenido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76816609"/>
              </p:ext>
            </p:extLst>
          </p:nvPr>
        </p:nvGraphicFramePr>
        <p:xfrm>
          <a:off x="4572000" y="2564905"/>
          <a:ext cx="4464496" cy="23042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597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31240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40001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3610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768085">
                <a:tc>
                  <a:txBody>
                    <a:bodyPr/>
                    <a:lstStyle/>
                    <a:p>
                      <a:pPr algn="ctr"/>
                      <a:r>
                        <a:rPr lang="es-AR" sz="2000" dirty="0" smtClean="0">
                          <a:solidFill>
                            <a:schemeClr val="tx1"/>
                          </a:solidFill>
                        </a:rPr>
                        <a:t>Score</a:t>
                      </a:r>
                      <a:endParaRPr lang="es-AR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>
                          <a:solidFill>
                            <a:srgbClr val="FF0000"/>
                          </a:solidFill>
                        </a:rPr>
                        <a:t>SFV+DCV ± RBV</a:t>
                      </a:r>
                      <a:endParaRPr lang="es-AR" sz="200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err="1" smtClean="0">
                          <a:solidFill>
                            <a:srgbClr val="0000FF"/>
                          </a:solidFill>
                        </a:rPr>
                        <a:t>PrOD</a:t>
                      </a:r>
                      <a:r>
                        <a:rPr lang="es-ES" sz="2000" dirty="0" smtClean="0">
                          <a:solidFill>
                            <a:srgbClr val="0000FF"/>
                          </a:solidFill>
                        </a:rPr>
                        <a:t> ± </a:t>
                      </a:r>
                    </a:p>
                    <a:p>
                      <a:pPr algn="ctr"/>
                      <a:r>
                        <a:rPr lang="es-ES" sz="2000" dirty="0" smtClean="0">
                          <a:solidFill>
                            <a:srgbClr val="0000FF"/>
                          </a:solidFill>
                        </a:rPr>
                        <a:t>RBV </a:t>
                      </a:r>
                      <a:endParaRPr lang="es-AR" sz="2000" dirty="0">
                        <a:solidFill>
                          <a:srgbClr val="0000FF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>
                          <a:solidFill>
                            <a:schemeClr val="tx1"/>
                          </a:solidFill>
                        </a:rPr>
                        <a:t>p</a:t>
                      </a:r>
                      <a:endParaRPr lang="es-AR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68085"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err="1" smtClean="0">
                          <a:solidFill>
                            <a:schemeClr val="tx1"/>
                          </a:solidFill>
                        </a:rPr>
                        <a:t>Child</a:t>
                      </a:r>
                      <a:endParaRPr lang="es-AR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>
                          <a:solidFill>
                            <a:schemeClr val="tx1"/>
                          </a:solidFill>
                        </a:rPr>
                        <a:t>5.66 ± 1.2</a:t>
                      </a:r>
                      <a:endParaRPr lang="es-AR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>
                          <a:solidFill>
                            <a:schemeClr val="tx1"/>
                          </a:solidFill>
                        </a:rPr>
                        <a:t>5.16 ± 0.43</a:t>
                      </a:r>
                      <a:endParaRPr lang="es-AR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>
                          <a:solidFill>
                            <a:schemeClr val="tx1"/>
                          </a:solidFill>
                        </a:rPr>
                        <a:t>0.0073 *</a:t>
                      </a:r>
                      <a:endParaRPr lang="es-AR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768085"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>
                          <a:solidFill>
                            <a:schemeClr val="tx1"/>
                          </a:solidFill>
                        </a:rPr>
                        <a:t>MELD</a:t>
                      </a:r>
                      <a:endParaRPr lang="es-AR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>
                          <a:solidFill>
                            <a:schemeClr val="tx1"/>
                          </a:solidFill>
                        </a:rPr>
                        <a:t>8.9 ± 3.1</a:t>
                      </a:r>
                      <a:endParaRPr lang="es-AR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>
                          <a:solidFill>
                            <a:schemeClr val="tx1"/>
                          </a:solidFill>
                        </a:rPr>
                        <a:t>7.7 ± 2.8</a:t>
                      </a:r>
                      <a:endParaRPr lang="es-AR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>
                          <a:solidFill>
                            <a:schemeClr val="tx1"/>
                          </a:solidFill>
                        </a:rPr>
                        <a:t>0.0005 *</a:t>
                      </a:r>
                      <a:endParaRPr lang="es-AR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4" name="13 Marco"/>
          <p:cNvSpPr/>
          <p:nvPr/>
        </p:nvSpPr>
        <p:spPr>
          <a:xfrm>
            <a:off x="4572000" y="1340768"/>
            <a:ext cx="4464496" cy="4752529"/>
          </a:xfrm>
          <a:prstGeom prst="frame">
            <a:avLst>
              <a:gd name="adj1" fmla="val 0"/>
            </a:avLst>
          </a:prstGeom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tx1"/>
              </a:solidFill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4712876" y="5661248"/>
            <a:ext cx="43236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1600" dirty="0"/>
              <a:t>*</a:t>
            </a:r>
            <a:r>
              <a:rPr lang="es-AR" sz="1400" dirty="0"/>
              <a:t>Prueba de </a:t>
            </a:r>
            <a:r>
              <a:rPr lang="es-AR" sz="1400" dirty="0" err="1"/>
              <a:t>Wilcoxon</a:t>
            </a:r>
            <a:r>
              <a:rPr lang="es-AR" sz="1400" dirty="0"/>
              <a:t> para muestras independientes</a:t>
            </a:r>
            <a:endParaRPr lang="es-AR" sz="1600" dirty="0"/>
          </a:p>
        </p:txBody>
      </p:sp>
    </p:spTree>
    <p:extLst>
      <p:ext uri="{BB962C8B-B14F-4D97-AF65-F5344CB8AC3E}">
        <p14:creationId xmlns="" xmlns:p14="http://schemas.microsoft.com/office/powerpoint/2010/main" val="168174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2800" b="1" dirty="0" smtClean="0">
                <a:solidFill>
                  <a:srgbClr val="0000FF"/>
                </a:solidFill>
              </a:rPr>
              <a:t>Tratamiento con AAD en pacientes con hepatitis C y fibrosis avanzada/cirrosis de la vida real en Argentina</a:t>
            </a:r>
            <a:endParaRPr lang="es-AR" sz="2800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805719989"/>
              </p:ext>
            </p:extLst>
          </p:nvPr>
        </p:nvGraphicFramePr>
        <p:xfrm>
          <a:off x="323527" y="1844824"/>
          <a:ext cx="6840761" cy="43099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4 CuadroTexto"/>
          <p:cNvSpPr txBox="1"/>
          <p:nvPr/>
        </p:nvSpPr>
        <p:spPr>
          <a:xfrm>
            <a:off x="1259632" y="4674622"/>
            <a:ext cx="10001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 smtClean="0">
                <a:latin typeface="+mj-lt"/>
              </a:rPr>
              <a:t>14 de 15</a:t>
            </a:r>
            <a:endParaRPr lang="es-AR" sz="1600" b="1" dirty="0">
              <a:latin typeface="+mj-lt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2923226" y="4818638"/>
            <a:ext cx="9286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 smtClean="0">
                <a:latin typeface="+mn-lt"/>
              </a:rPr>
              <a:t>19 de 22</a:t>
            </a:r>
            <a:endParaRPr lang="es-AR" sz="1600" b="1" dirty="0">
              <a:latin typeface="+mn-lt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2411760" y="3284984"/>
            <a:ext cx="857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solidFill>
                  <a:srgbClr val="0000FF"/>
                </a:solidFill>
                <a:latin typeface="+mn-lt"/>
              </a:rPr>
              <a:t>p = NS</a:t>
            </a:r>
            <a:endParaRPr lang="es-AR" b="1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4319878" y="6474822"/>
            <a:ext cx="45005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600" dirty="0" err="1" smtClean="0">
                <a:solidFill>
                  <a:srgbClr val="006600"/>
                </a:solidFill>
                <a:latin typeface="Calibri" pitchFamily="34" charset="0"/>
              </a:rPr>
              <a:t>GAETHeC</a:t>
            </a:r>
            <a:r>
              <a:rPr lang="es-ES" sz="1600" dirty="0" smtClean="0">
                <a:solidFill>
                  <a:srgbClr val="006600"/>
                </a:solidFill>
                <a:latin typeface="Calibri" pitchFamily="34" charset="0"/>
              </a:rPr>
              <a:t>, </a:t>
            </a:r>
            <a:r>
              <a:rPr lang="es-ES" sz="1600" dirty="0" err="1" smtClean="0">
                <a:solidFill>
                  <a:srgbClr val="006600"/>
                </a:solidFill>
                <a:latin typeface="Calibri" pitchFamily="34" charset="0"/>
              </a:rPr>
              <a:t>Cong</a:t>
            </a:r>
            <a:r>
              <a:rPr lang="es-ES" sz="1600" dirty="0" smtClean="0">
                <a:solidFill>
                  <a:srgbClr val="006600"/>
                </a:solidFill>
                <a:latin typeface="Calibri" pitchFamily="34" charset="0"/>
              </a:rPr>
              <a:t>. </a:t>
            </a:r>
            <a:r>
              <a:rPr lang="es-ES" sz="1600" dirty="0" err="1" smtClean="0">
                <a:solidFill>
                  <a:srgbClr val="006600"/>
                </a:solidFill>
                <a:latin typeface="Calibri" pitchFamily="34" charset="0"/>
              </a:rPr>
              <a:t>Arg</a:t>
            </a:r>
            <a:r>
              <a:rPr lang="es-ES" sz="1600" dirty="0" smtClean="0">
                <a:solidFill>
                  <a:srgbClr val="006600"/>
                </a:solidFill>
                <a:latin typeface="Calibri" pitchFamily="34" charset="0"/>
              </a:rPr>
              <a:t>. de </a:t>
            </a:r>
            <a:r>
              <a:rPr lang="es-ES" sz="1600" dirty="0" err="1" smtClean="0">
                <a:solidFill>
                  <a:srgbClr val="006600"/>
                </a:solidFill>
                <a:latin typeface="Calibri" pitchFamily="34" charset="0"/>
              </a:rPr>
              <a:t>Gastro</a:t>
            </a:r>
            <a:r>
              <a:rPr lang="es-ES" sz="1600" dirty="0" smtClean="0">
                <a:solidFill>
                  <a:srgbClr val="006600"/>
                </a:solidFill>
                <a:latin typeface="Calibri" pitchFamily="34" charset="0"/>
              </a:rPr>
              <a:t> y AASLD 2017 </a:t>
            </a:r>
            <a:endParaRPr lang="es-AR" sz="1600" dirty="0">
              <a:solidFill>
                <a:srgbClr val="006600"/>
              </a:solidFill>
              <a:latin typeface="Calibri" pitchFamily="34" charset="0"/>
            </a:endParaRPr>
          </a:p>
        </p:txBody>
      </p:sp>
      <p:graphicFrame>
        <p:nvGraphicFramePr>
          <p:cNvPr id="10" name="3 Marcador de contenido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1189962155"/>
              </p:ext>
            </p:extLst>
          </p:nvPr>
        </p:nvGraphicFramePr>
        <p:xfrm>
          <a:off x="4493152" y="2687435"/>
          <a:ext cx="4471336" cy="24697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614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9614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2241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65663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1031671">
                <a:tc>
                  <a:txBody>
                    <a:bodyPr/>
                    <a:lstStyle/>
                    <a:p>
                      <a:pPr algn="ctr"/>
                      <a:r>
                        <a:rPr lang="es-AR" sz="2000" dirty="0" smtClean="0">
                          <a:solidFill>
                            <a:schemeClr val="tx1"/>
                          </a:solidFill>
                        </a:rPr>
                        <a:t>Score</a:t>
                      </a:r>
                      <a:endParaRPr lang="es-AR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>
                          <a:solidFill>
                            <a:srgbClr val="C00000"/>
                          </a:solidFill>
                        </a:rPr>
                        <a:t>SFV+RBV</a:t>
                      </a:r>
                      <a:r>
                        <a:rPr lang="es-ES" sz="200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</a:p>
                    <a:p>
                      <a:pPr algn="ctr"/>
                      <a:endParaRPr lang="es-ES" sz="20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s-ES" sz="2000" dirty="0" smtClean="0">
                          <a:solidFill>
                            <a:schemeClr val="tx1"/>
                          </a:solidFill>
                        </a:rPr>
                        <a:t>n=</a:t>
                      </a:r>
                      <a:r>
                        <a:rPr lang="es-ES" sz="2000" baseline="0" dirty="0" smtClean="0">
                          <a:solidFill>
                            <a:schemeClr val="tx1"/>
                          </a:solidFill>
                        </a:rPr>
                        <a:t> 22</a:t>
                      </a:r>
                      <a:endParaRPr lang="es-AR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000" dirty="0" smtClean="0">
                          <a:solidFill>
                            <a:srgbClr val="FF0000"/>
                          </a:solidFill>
                        </a:rPr>
                        <a:t>SFV+DCV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000" dirty="0" smtClean="0">
                          <a:solidFill>
                            <a:srgbClr val="FF0000"/>
                          </a:solidFill>
                        </a:rPr>
                        <a:t> ± RBV</a:t>
                      </a:r>
                      <a:endParaRPr lang="es-AR" sz="2000" dirty="0" smtClean="0">
                        <a:solidFill>
                          <a:srgbClr val="FF0000"/>
                        </a:solidFill>
                      </a:endParaRPr>
                    </a:p>
                    <a:p>
                      <a:pPr algn="ctr"/>
                      <a:r>
                        <a:rPr lang="es-AR" sz="2000" dirty="0" smtClean="0">
                          <a:solidFill>
                            <a:schemeClr val="tx1"/>
                          </a:solidFill>
                        </a:rPr>
                        <a:t>n=15</a:t>
                      </a:r>
                      <a:endParaRPr lang="es-AR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>
                          <a:solidFill>
                            <a:schemeClr val="tx1"/>
                          </a:solidFill>
                        </a:rPr>
                        <a:t>p</a:t>
                      </a:r>
                      <a:endParaRPr lang="es-AR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19043"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ES" sz="2000" dirty="0" err="1" smtClean="0">
                          <a:solidFill>
                            <a:schemeClr val="tx1"/>
                          </a:solidFill>
                        </a:rPr>
                        <a:t>Child</a:t>
                      </a:r>
                      <a:endParaRPr lang="es-AR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>
                          <a:solidFill>
                            <a:schemeClr val="tx1"/>
                          </a:solidFill>
                        </a:rPr>
                        <a:t>5.6</a:t>
                      </a:r>
                      <a:endParaRPr lang="es-AR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>
                          <a:solidFill>
                            <a:schemeClr val="tx1"/>
                          </a:solidFill>
                        </a:rPr>
                        <a:t>5.23</a:t>
                      </a:r>
                      <a:endParaRPr lang="es-AR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>
                          <a:solidFill>
                            <a:schemeClr val="tx1"/>
                          </a:solidFill>
                        </a:rPr>
                        <a:t>0,24 </a:t>
                      </a:r>
                      <a:endParaRPr lang="es-AR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719043"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>
                          <a:solidFill>
                            <a:schemeClr val="tx1"/>
                          </a:solidFill>
                        </a:rPr>
                        <a:t> MELD</a:t>
                      </a:r>
                      <a:endParaRPr lang="es-AR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>
                          <a:solidFill>
                            <a:schemeClr val="tx1"/>
                          </a:solidFill>
                        </a:rPr>
                        <a:t>8.6</a:t>
                      </a:r>
                      <a:endParaRPr lang="es-AR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>
                          <a:solidFill>
                            <a:schemeClr val="tx1"/>
                          </a:solidFill>
                        </a:rPr>
                        <a:t>7.2</a:t>
                      </a:r>
                      <a:endParaRPr lang="es-AR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>
                          <a:solidFill>
                            <a:schemeClr val="tx1"/>
                          </a:solidFill>
                        </a:rPr>
                        <a:t>0.08 </a:t>
                      </a:r>
                      <a:endParaRPr lang="es-AR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1" name="10 CuadroTexto"/>
          <p:cNvSpPr txBox="1"/>
          <p:nvPr/>
        </p:nvSpPr>
        <p:spPr>
          <a:xfrm>
            <a:off x="221903" y="2564904"/>
            <a:ext cx="461665" cy="2906088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s-ES" b="1" dirty="0" smtClean="0">
                <a:latin typeface="+mj-lt"/>
              </a:rPr>
              <a:t>RVS12 (en %)</a:t>
            </a:r>
            <a:endParaRPr lang="es-AR" b="1" dirty="0">
              <a:latin typeface="+mj-lt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1043608" y="5661248"/>
            <a:ext cx="3039834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AR" dirty="0" smtClean="0"/>
              <a:t>   </a:t>
            </a:r>
            <a:r>
              <a:rPr lang="es-AR" b="1" dirty="0" smtClean="0">
                <a:latin typeface="+mn-lt"/>
              </a:rPr>
              <a:t> </a:t>
            </a:r>
            <a:r>
              <a:rPr lang="es-AR" sz="2000" b="1" dirty="0" smtClean="0">
                <a:latin typeface="+mn-lt"/>
              </a:rPr>
              <a:t>SFV+RBV </a:t>
            </a:r>
            <a:r>
              <a:rPr lang="es-AR" b="1" dirty="0" smtClean="0">
                <a:latin typeface="+mn-lt"/>
              </a:rPr>
              <a:t>           </a:t>
            </a:r>
            <a:r>
              <a:rPr lang="es-AR" sz="2000" b="1" dirty="0" smtClean="0">
                <a:latin typeface="+mn-lt"/>
              </a:rPr>
              <a:t>SFV +DCV </a:t>
            </a:r>
          </a:p>
          <a:p>
            <a:r>
              <a:rPr lang="es-AR" sz="2000" b="1" dirty="0">
                <a:latin typeface="+mn-lt"/>
              </a:rPr>
              <a:t> </a:t>
            </a:r>
            <a:r>
              <a:rPr lang="es-AR" sz="2000" b="1" dirty="0" smtClean="0">
                <a:latin typeface="+mn-lt"/>
              </a:rPr>
              <a:t>                                ± RBV</a:t>
            </a:r>
            <a:endParaRPr lang="es-AR" sz="2000" b="1" dirty="0">
              <a:latin typeface="+mn-lt"/>
            </a:endParaRPr>
          </a:p>
        </p:txBody>
      </p:sp>
      <p:sp>
        <p:nvSpPr>
          <p:cNvPr id="13" name="12 Marco"/>
          <p:cNvSpPr/>
          <p:nvPr/>
        </p:nvSpPr>
        <p:spPr>
          <a:xfrm>
            <a:off x="107504" y="1785010"/>
            <a:ext cx="3995936" cy="4584124"/>
          </a:xfrm>
          <a:prstGeom prst="frame">
            <a:avLst>
              <a:gd name="adj1" fmla="val 0"/>
            </a:avLst>
          </a:prstGeom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tx1"/>
              </a:solidFill>
            </a:endParaRPr>
          </a:p>
        </p:txBody>
      </p:sp>
      <p:sp>
        <p:nvSpPr>
          <p:cNvPr id="14" name="13 Marco"/>
          <p:cNvSpPr/>
          <p:nvPr/>
        </p:nvSpPr>
        <p:spPr>
          <a:xfrm>
            <a:off x="4499992" y="1772817"/>
            <a:ext cx="4515490" cy="4596318"/>
          </a:xfrm>
          <a:prstGeom prst="frame">
            <a:avLst>
              <a:gd name="adj1" fmla="val 0"/>
            </a:avLst>
          </a:prstGeom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tx1"/>
              </a:solidFill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4319878" y="1772816"/>
            <a:ext cx="46446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es-ES" sz="2000" b="1" dirty="0">
                <a:solidFill>
                  <a:srgbClr val="0000FF"/>
                </a:solidFill>
                <a:latin typeface="+mn-lt"/>
              </a:rPr>
              <a:t>Datos basales de los pacientes con </a:t>
            </a:r>
            <a:r>
              <a:rPr lang="es-ES" sz="2000" b="1" u="sng" dirty="0">
                <a:solidFill>
                  <a:srgbClr val="0000FF"/>
                </a:solidFill>
                <a:latin typeface="+mn-lt"/>
              </a:rPr>
              <a:t>genotipo </a:t>
            </a:r>
            <a:r>
              <a:rPr lang="es-ES" sz="2000" b="1" u="sng" dirty="0" smtClean="0">
                <a:solidFill>
                  <a:srgbClr val="0000FF"/>
                </a:solidFill>
                <a:latin typeface="+mn-lt"/>
              </a:rPr>
              <a:t>2 </a:t>
            </a:r>
            <a:r>
              <a:rPr lang="es-ES" sz="2000" b="1" dirty="0">
                <a:solidFill>
                  <a:srgbClr val="0000FF"/>
                </a:solidFill>
                <a:latin typeface="+mn-lt"/>
              </a:rPr>
              <a:t>tratados con AAD</a:t>
            </a:r>
            <a:endParaRPr lang="es-AR" sz="2000" b="1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4499992" y="5970766"/>
            <a:ext cx="43236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1600" dirty="0"/>
              <a:t>*</a:t>
            </a:r>
            <a:r>
              <a:rPr lang="es-AR" sz="1400" dirty="0"/>
              <a:t>Prueba de </a:t>
            </a:r>
            <a:r>
              <a:rPr lang="es-AR" sz="1400" dirty="0" err="1"/>
              <a:t>Wilcoxon</a:t>
            </a:r>
            <a:r>
              <a:rPr lang="es-AR" sz="1400" dirty="0"/>
              <a:t> para muestras independientes</a:t>
            </a:r>
            <a:endParaRPr lang="es-AR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2800" b="1" dirty="0" smtClean="0">
                <a:solidFill>
                  <a:srgbClr val="0000FF"/>
                </a:solidFill>
              </a:rPr>
              <a:t>Tratamiento con AAD en pacientes con hepatitis C y fibrosis avanzada/cirrosis de la vida real en Argentina</a:t>
            </a:r>
            <a:endParaRPr lang="es-AR" sz="2800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646957846"/>
              </p:ext>
            </p:extLst>
          </p:nvPr>
        </p:nvGraphicFramePr>
        <p:xfrm>
          <a:off x="457200" y="2285992"/>
          <a:ext cx="8229600" cy="27860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5920"/>
                <a:gridCol w="1645920"/>
                <a:gridCol w="1645920"/>
                <a:gridCol w="1645920"/>
                <a:gridCol w="1645920"/>
              </a:tblGrid>
              <a:tr h="696521">
                <a:tc>
                  <a:txBody>
                    <a:bodyPr/>
                    <a:lstStyle/>
                    <a:p>
                      <a:pPr algn="ctr"/>
                      <a:r>
                        <a:rPr lang="es-ES" sz="2000" b="1" dirty="0" smtClean="0">
                          <a:solidFill>
                            <a:schemeClr val="tx1"/>
                          </a:solidFill>
                        </a:rPr>
                        <a:t>RVS12</a:t>
                      </a:r>
                      <a:endParaRPr lang="es-AR" sz="2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>
                          <a:solidFill>
                            <a:srgbClr val="FF3300"/>
                          </a:solidFill>
                        </a:rPr>
                        <a:t>SFV + DCV</a:t>
                      </a:r>
                      <a:endParaRPr lang="es-AR" sz="2000" dirty="0">
                        <a:solidFill>
                          <a:srgbClr val="FF3300"/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 b="1" dirty="0" smtClean="0">
                          <a:solidFill>
                            <a:srgbClr val="FF0000"/>
                          </a:solidFill>
                        </a:rPr>
                        <a:t>SFV+DCV+RBV</a:t>
                      </a:r>
                      <a:endParaRPr lang="es-AR" sz="18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>
                          <a:solidFill>
                            <a:srgbClr val="C00000"/>
                          </a:solidFill>
                        </a:rPr>
                        <a:t>SFV + RBV</a:t>
                      </a:r>
                      <a:endParaRPr lang="es-AR" sz="2000" dirty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>
                          <a:solidFill>
                            <a:schemeClr val="tx1"/>
                          </a:solidFill>
                        </a:rPr>
                        <a:t>Total (n)</a:t>
                      </a:r>
                      <a:endParaRPr lang="es-AR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696521"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/>
                        <a:t>No</a:t>
                      </a:r>
                      <a:endParaRPr lang="es-AR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/>
                        <a:t>1</a:t>
                      </a:r>
                      <a:endParaRPr lang="es-AR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/>
                        <a:t>2</a:t>
                      </a:r>
                      <a:endParaRPr lang="es-AR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/>
                        <a:t>0</a:t>
                      </a:r>
                      <a:endParaRPr lang="es-AR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/>
                        <a:t>3</a:t>
                      </a:r>
                      <a:endParaRPr lang="es-AR" sz="2000" dirty="0"/>
                    </a:p>
                  </a:txBody>
                  <a:tcPr anchor="ctr"/>
                </a:tc>
              </a:tr>
              <a:tr h="696521"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/>
                        <a:t>Si</a:t>
                      </a:r>
                      <a:endParaRPr lang="es-AR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/>
                        <a:t>11</a:t>
                      </a:r>
                      <a:endParaRPr lang="es-AR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/>
                        <a:t>23</a:t>
                      </a:r>
                      <a:endParaRPr lang="es-AR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/>
                        <a:t>1</a:t>
                      </a:r>
                      <a:endParaRPr lang="es-AR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/>
                        <a:t>35</a:t>
                      </a:r>
                      <a:endParaRPr lang="es-AR" sz="2000" dirty="0"/>
                    </a:p>
                  </a:txBody>
                  <a:tcPr anchor="ctr"/>
                </a:tc>
              </a:tr>
              <a:tr h="696521"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/>
                        <a:t>Total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/>
                        <a:t>12</a:t>
                      </a:r>
                      <a:endParaRPr lang="es-AR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/>
                        <a:t>25</a:t>
                      </a:r>
                      <a:endParaRPr lang="es-AR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/>
                        <a:t>1</a:t>
                      </a:r>
                      <a:endParaRPr lang="es-AR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/>
                        <a:t>38</a:t>
                      </a:r>
                      <a:endParaRPr lang="es-AR" sz="20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5" name="4 Cerrar llave"/>
          <p:cNvSpPr/>
          <p:nvPr/>
        </p:nvSpPr>
        <p:spPr>
          <a:xfrm rot="5400000">
            <a:off x="3372271" y="4057225"/>
            <a:ext cx="827822" cy="2857520"/>
          </a:xfrm>
          <a:prstGeom prst="rightBrace">
            <a:avLst>
              <a:gd name="adj1" fmla="val 0"/>
              <a:gd name="adj2" fmla="val 50000"/>
            </a:avLst>
          </a:prstGeom>
          <a:ln w="28575"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" name="5 CuadroTexto"/>
          <p:cNvSpPr txBox="1"/>
          <p:nvPr/>
        </p:nvSpPr>
        <p:spPr>
          <a:xfrm>
            <a:off x="2411760" y="5949280"/>
            <a:ext cx="32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 smtClean="0">
                <a:latin typeface="+mj-lt"/>
              </a:rPr>
              <a:t>RVS12 n= 35 de 38 </a:t>
            </a:r>
            <a:r>
              <a:rPr lang="es-ES" sz="2000" b="1" dirty="0">
                <a:latin typeface="+mj-lt"/>
              </a:rPr>
              <a:t>(</a:t>
            </a:r>
            <a:r>
              <a:rPr lang="es-ES" sz="2000" b="1" dirty="0" smtClean="0">
                <a:latin typeface="+mj-lt"/>
              </a:rPr>
              <a:t> </a:t>
            </a:r>
            <a:r>
              <a:rPr lang="es-ES" sz="2400" b="1" dirty="0" smtClean="0">
                <a:latin typeface="+mj-lt"/>
              </a:rPr>
              <a:t>92%)</a:t>
            </a:r>
            <a:endParaRPr lang="es-AR" sz="2400" b="1" dirty="0">
              <a:latin typeface="+mj-lt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857224" y="1643050"/>
            <a:ext cx="75009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u="sng" dirty="0" smtClean="0">
                <a:solidFill>
                  <a:srgbClr val="0000FF"/>
                </a:solidFill>
                <a:latin typeface="+mn-lt"/>
              </a:rPr>
              <a:t>Genotipo 3</a:t>
            </a:r>
            <a:endParaRPr lang="es-AR" sz="2400" b="1" u="sng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8" name="7 CuadroTexto"/>
          <p:cNvSpPr txBox="1"/>
          <p:nvPr/>
        </p:nvSpPr>
        <p:spPr>
          <a:xfrm flipH="1">
            <a:off x="4000496" y="6474822"/>
            <a:ext cx="46434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600" dirty="0" err="1" smtClean="0">
                <a:solidFill>
                  <a:srgbClr val="006600"/>
                </a:solidFill>
                <a:latin typeface="Calibri" pitchFamily="34" charset="0"/>
              </a:rPr>
              <a:t>GAETHeC</a:t>
            </a:r>
            <a:r>
              <a:rPr lang="es-ES" sz="1600" dirty="0" smtClean="0">
                <a:solidFill>
                  <a:srgbClr val="006600"/>
                </a:solidFill>
                <a:latin typeface="Calibri" pitchFamily="34" charset="0"/>
              </a:rPr>
              <a:t>, </a:t>
            </a:r>
            <a:r>
              <a:rPr lang="es-ES" sz="1600" dirty="0" err="1" smtClean="0">
                <a:solidFill>
                  <a:srgbClr val="006600"/>
                </a:solidFill>
                <a:latin typeface="Calibri" pitchFamily="34" charset="0"/>
              </a:rPr>
              <a:t>Cong</a:t>
            </a:r>
            <a:r>
              <a:rPr lang="es-ES" sz="1600" dirty="0" smtClean="0">
                <a:solidFill>
                  <a:srgbClr val="006600"/>
                </a:solidFill>
                <a:latin typeface="Calibri" pitchFamily="34" charset="0"/>
              </a:rPr>
              <a:t>. </a:t>
            </a:r>
            <a:r>
              <a:rPr lang="es-ES" sz="1600" dirty="0" err="1" smtClean="0">
                <a:solidFill>
                  <a:srgbClr val="006600"/>
                </a:solidFill>
                <a:latin typeface="Calibri" pitchFamily="34" charset="0"/>
              </a:rPr>
              <a:t>Arg</a:t>
            </a:r>
            <a:r>
              <a:rPr lang="es-ES" sz="1600" dirty="0" smtClean="0">
                <a:solidFill>
                  <a:srgbClr val="006600"/>
                </a:solidFill>
                <a:latin typeface="Calibri" pitchFamily="34" charset="0"/>
              </a:rPr>
              <a:t>. de </a:t>
            </a:r>
            <a:r>
              <a:rPr lang="es-ES" sz="1600" dirty="0" err="1" smtClean="0">
                <a:solidFill>
                  <a:srgbClr val="006600"/>
                </a:solidFill>
                <a:latin typeface="Calibri" pitchFamily="34" charset="0"/>
              </a:rPr>
              <a:t>Gastro</a:t>
            </a:r>
            <a:r>
              <a:rPr lang="es-ES" sz="1600" dirty="0" smtClean="0">
                <a:solidFill>
                  <a:srgbClr val="006600"/>
                </a:solidFill>
                <a:latin typeface="Calibri" pitchFamily="34" charset="0"/>
              </a:rPr>
              <a:t> y AASLD 2017 </a:t>
            </a:r>
            <a:endParaRPr lang="es-AR" sz="1600" dirty="0">
              <a:solidFill>
                <a:srgbClr val="006600"/>
              </a:solidFill>
              <a:latin typeface="Calibri" pitchFamily="34" charset="0"/>
            </a:endParaRPr>
          </a:p>
        </p:txBody>
      </p:sp>
      <p:sp>
        <p:nvSpPr>
          <p:cNvPr id="9" name="8 Marco"/>
          <p:cNvSpPr/>
          <p:nvPr/>
        </p:nvSpPr>
        <p:spPr>
          <a:xfrm>
            <a:off x="251520" y="1484784"/>
            <a:ext cx="8640960" cy="4990038"/>
          </a:xfrm>
          <a:prstGeom prst="frame">
            <a:avLst>
              <a:gd name="adj1" fmla="val 0"/>
            </a:avLst>
          </a:prstGeom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tx1"/>
              </a:solidFill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5364089" y="5373216"/>
            <a:ext cx="3456384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AR" dirty="0"/>
              <a:t>C</a:t>
            </a:r>
            <a:r>
              <a:rPr lang="es-AR" dirty="0" smtClean="0"/>
              <a:t>irrosis</a:t>
            </a:r>
            <a:r>
              <a:rPr lang="es-AR" dirty="0"/>
              <a:t>: </a:t>
            </a:r>
            <a:r>
              <a:rPr lang="es-AR" dirty="0" smtClean="0"/>
              <a:t>28 </a:t>
            </a:r>
            <a:r>
              <a:rPr lang="es-AR" dirty="0" err="1" smtClean="0"/>
              <a:t>ptes</a:t>
            </a:r>
            <a:endParaRPr lang="es-AR" dirty="0" smtClean="0"/>
          </a:p>
          <a:p>
            <a:r>
              <a:rPr lang="es-AR" dirty="0" smtClean="0"/>
              <a:t>Cirrosis </a:t>
            </a:r>
            <a:r>
              <a:rPr lang="es-AR" dirty="0"/>
              <a:t>descompensada: </a:t>
            </a:r>
            <a:r>
              <a:rPr lang="es-AR" dirty="0" smtClean="0"/>
              <a:t>8 </a:t>
            </a:r>
            <a:r>
              <a:rPr lang="es-AR" dirty="0" err="1" smtClean="0"/>
              <a:t>ptes</a:t>
            </a:r>
            <a:endParaRPr lang="es-A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1 Título"/>
          <p:cNvSpPr>
            <a:spLocks noGrp="1"/>
          </p:cNvSpPr>
          <p:nvPr>
            <p:ph type="title"/>
          </p:nvPr>
        </p:nvSpPr>
        <p:spPr>
          <a:xfrm>
            <a:off x="285750" y="274638"/>
            <a:ext cx="8572500" cy="1143000"/>
          </a:xfrm>
        </p:spPr>
        <p:txBody>
          <a:bodyPr/>
          <a:lstStyle/>
          <a:p>
            <a:pPr eaLnBrk="1" hangingPunct="1"/>
            <a:r>
              <a:rPr lang="es-ES" sz="2800" b="1" smtClean="0">
                <a:solidFill>
                  <a:srgbClr val="0000FF"/>
                </a:solidFill>
              </a:rPr>
              <a:t>Tratamiento con AAD en pacientes con hepatitis C y fibrosis avanzada/cirrosis de la vida real en Argentina</a:t>
            </a:r>
            <a:endParaRPr lang="es-AR" sz="2800" b="1" smtClean="0"/>
          </a:p>
        </p:txBody>
      </p:sp>
      <p:sp>
        <p:nvSpPr>
          <p:cNvPr id="10243" name="2 Marcador de contenido"/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3777283"/>
          </a:xfrm>
          <a:ln w="38100" cmpd="dbl">
            <a:solidFill>
              <a:srgbClr val="006600"/>
            </a:solidFill>
          </a:ln>
        </p:spPr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es-ES" sz="2400" b="1" u="sng" dirty="0" smtClean="0">
                <a:solidFill>
                  <a:srgbClr val="0000FF"/>
                </a:solidFill>
              </a:rPr>
              <a:t>OBJETIVOS</a:t>
            </a:r>
            <a:endParaRPr lang="es-AR" sz="2000" dirty="0" smtClean="0"/>
          </a:p>
          <a:p>
            <a:pPr lvl="1" eaLnBrk="1" hangingPunct="1">
              <a:buFont typeface="Arial" charset="0"/>
              <a:buBlip>
                <a:blip r:embed="rId2"/>
              </a:buBlip>
            </a:pPr>
            <a:endParaRPr lang="es-ES" sz="2000" dirty="0" smtClean="0"/>
          </a:p>
          <a:p>
            <a:pPr eaLnBrk="1" hangingPunct="1">
              <a:buFont typeface="Arial" charset="0"/>
              <a:buBlip>
                <a:blip r:embed="rId2"/>
              </a:buBlip>
            </a:pPr>
            <a:r>
              <a:rPr lang="es-ES" sz="2400" dirty="0" smtClean="0"/>
              <a:t>Secundarios:</a:t>
            </a:r>
          </a:p>
          <a:p>
            <a:pPr lvl="1" eaLnBrk="1" hangingPunct="1">
              <a:buFont typeface="Arial" charset="0"/>
              <a:buBlip>
                <a:blip r:embed="rId2"/>
              </a:buBlip>
            </a:pPr>
            <a:r>
              <a:rPr lang="es-AR" sz="2400" b="1" dirty="0"/>
              <a:t>E</a:t>
            </a:r>
            <a:r>
              <a:rPr lang="es-AR" sz="2400" b="1" dirty="0" smtClean="0"/>
              <a:t>valuar la seguridad de los esquemas de combinación de AAD</a:t>
            </a:r>
          </a:p>
          <a:p>
            <a:pPr lvl="1" eaLnBrk="1" hangingPunct="1">
              <a:buFont typeface="Arial" charset="0"/>
              <a:buBlip>
                <a:blip r:embed="rId2"/>
              </a:buBlip>
            </a:pPr>
            <a:r>
              <a:rPr lang="es-AR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</a:t>
            </a:r>
            <a:r>
              <a:rPr lang="es-AR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nalizar la evolución de scores pronósticos (</a:t>
            </a:r>
            <a:r>
              <a:rPr lang="es-AR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Child-Pugh</a:t>
            </a:r>
            <a:r>
              <a:rPr lang="es-AR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y MELD) y de parámetros de la función hepática antes y después del tratamiento</a:t>
            </a:r>
            <a:r>
              <a:rPr lang="es-AR" sz="2000" dirty="0" smtClean="0"/>
              <a:t>. </a:t>
            </a:r>
          </a:p>
        </p:txBody>
      </p:sp>
      <p:sp>
        <p:nvSpPr>
          <p:cNvPr id="10244" name="3 CuadroTexto"/>
          <p:cNvSpPr txBox="1">
            <a:spLocks noChangeArrowheads="1"/>
          </p:cNvSpPr>
          <p:nvPr/>
        </p:nvSpPr>
        <p:spPr bwMode="auto">
          <a:xfrm>
            <a:off x="4214813" y="6357938"/>
            <a:ext cx="4500562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s-ES" sz="1600" dirty="0" err="1" smtClean="0">
                <a:solidFill>
                  <a:srgbClr val="006600"/>
                </a:solidFill>
                <a:latin typeface="Calibri" pitchFamily="34" charset="0"/>
              </a:rPr>
              <a:t>GAETHeC</a:t>
            </a:r>
            <a:r>
              <a:rPr lang="es-ES" sz="1600" dirty="0" smtClean="0">
                <a:solidFill>
                  <a:srgbClr val="006600"/>
                </a:solidFill>
                <a:latin typeface="Calibri" pitchFamily="34" charset="0"/>
              </a:rPr>
              <a:t>, </a:t>
            </a:r>
            <a:r>
              <a:rPr lang="es-ES" sz="1600" dirty="0" err="1" smtClean="0">
                <a:solidFill>
                  <a:srgbClr val="006600"/>
                </a:solidFill>
                <a:latin typeface="Calibri" pitchFamily="34" charset="0"/>
              </a:rPr>
              <a:t>Cong</a:t>
            </a:r>
            <a:r>
              <a:rPr lang="es-ES" sz="1600" dirty="0" smtClean="0">
                <a:solidFill>
                  <a:srgbClr val="006600"/>
                </a:solidFill>
                <a:latin typeface="Calibri" pitchFamily="34" charset="0"/>
              </a:rPr>
              <a:t> </a:t>
            </a:r>
            <a:r>
              <a:rPr lang="es-ES" sz="1600" dirty="0" err="1" smtClean="0">
                <a:solidFill>
                  <a:srgbClr val="006600"/>
                </a:solidFill>
                <a:latin typeface="Calibri" pitchFamily="34" charset="0"/>
              </a:rPr>
              <a:t>Arg</a:t>
            </a:r>
            <a:r>
              <a:rPr lang="es-ES" sz="1600" dirty="0" smtClean="0">
                <a:solidFill>
                  <a:srgbClr val="006600"/>
                </a:solidFill>
                <a:latin typeface="Calibri" pitchFamily="34" charset="0"/>
              </a:rPr>
              <a:t>. de </a:t>
            </a:r>
            <a:r>
              <a:rPr lang="es-ES" sz="1600" dirty="0" err="1" smtClean="0">
                <a:solidFill>
                  <a:srgbClr val="006600"/>
                </a:solidFill>
                <a:latin typeface="Calibri" pitchFamily="34" charset="0"/>
              </a:rPr>
              <a:t>Gastro</a:t>
            </a:r>
            <a:r>
              <a:rPr lang="es-ES" sz="1600" dirty="0" smtClean="0">
                <a:solidFill>
                  <a:srgbClr val="006600"/>
                </a:solidFill>
                <a:latin typeface="Calibri" pitchFamily="34" charset="0"/>
              </a:rPr>
              <a:t> y AASLD </a:t>
            </a:r>
            <a:r>
              <a:rPr lang="es-ES" sz="1600" dirty="0">
                <a:solidFill>
                  <a:srgbClr val="006600"/>
                </a:solidFill>
                <a:latin typeface="Calibri" pitchFamily="34" charset="0"/>
              </a:rPr>
              <a:t>2017 </a:t>
            </a:r>
            <a:endParaRPr lang="es-AR" sz="1600" dirty="0">
              <a:solidFill>
                <a:srgbClr val="006600"/>
              </a:solidFill>
              <a:latin typeface="Calibri" pitchFamily="34" charset="0"/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611560" y="1772816"/>
            <a:ext cx="21242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2800" b="1" dirty="0" smtClean="0">
                <a:solidFill>
                  <a:srgbClr val="0000FF"/>
                </a:solidFill>
              </a:rPr>
              <a:t>Resultados</a:t>
            </a:r>
            <a:endParaRPr lang="es-AR" sz="28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14473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231305"/>
            <a:ext cx="3303240" cy="5591363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ffectLst/>
          <a:extLst/>
        </p:spPr>
      </p:pic>
      <p:sp>
        <p:nvSpPr>
          <p:cNvPr id="2" name="1 CuadroTexto"/>
          <p:cNvSpPr txBox="1"/>
          <p:nvPr/>
        </p:nvSpPr>
        <p:spPr>
          <a:xfrm>
            <a:off x="3419872" y="6237312"/>
            <a:ext cx="4355680" cy="538609"/>
          </a:xfrm>
          <a:prstGeom prst="rect">
            <a:avLst/>
          </a:prstGeom>
          <a:solidFill>
            <a:schemeClr val="bg1"/>
          </a:solidFill>
          <a:ln>
            <a:solidFill>
              <a:srgbClr val="008000"/>
            </a:solidFill>
          </a:ln>
        </p:spPr>
        <p:txBody>
          <a:bodyPr wrap="none" rtlCol="0">
            <a:spAutoFit/>
          </a:bodyPr>
          <a:lstStyle/>
          <a:p>
            <a:r>
              <a:rPr lang="pt-BR" dirty="0" smtClean="0"/>
              <a:t>  Natalia </a:t>
            </a:r>
            <a:r>
              <a:rPr lang="pt-BR" dirty="0" err="1" smtClean="0"/>
              <a:t>Ratuznu</a:t>
            </a:r>
            <a:r>
              <a:rPr lang="pt-BR" dirty="0" smtClean="0"/>
              <a:t>, </a:t>
            </a:r>
            <a:r>
              <a:rPr lang="pt-BR" sz="1100" dirty="0" smtClean="0"/>
              <a:t>Hospital </a:t>
            </a:r>
            <a:r>
              <a:rPr lang="pt-BR" sz="1100" dirty="0"/>
              <a:t>Regional </a:t>
            </a:r>
            <a:r>
              <a:rPr lang="pt-BR" sz="1100" dirty="0" err="1"/>
              <a:t>Gdor</a:t>
            </a:r>
            <a:r>
              <a:rPr lang="pt-BR" sz="1100" dirty="0"/>
              <a:t> </a:t>
            </a:r>
            <a:r>
              <a:rPr lang="pt-BR" sz="1100" dirty="0" smtClean="0"/>
              <a:t> E. Campos.</a:t>
            </a:r>
          </a:p>
          <a:p>
            <a:r>
              <a:rPr lang="pt-BR" sz="1100" dirty="0"/>
              <a:t> </a:t>
            </a:r>
            <a:r>
              <a:rPr lang="pt-BR" sz="1100" dirty="0" smtClean="0"/>
              <a:t>                                                </a:t>
            </a:r>
            <a:r>
              <a:rPr lang="pt-BR" sz="1100" dirty="0" err="1" smtClean="0"/>
              <a:t>Ushuaia</a:t>
            </a:r>
            <a:endParaRPr lang="pt-BR" sz="1100" dirty="0"/>
          </a:p>
        </p:txBody>
      </p:sp>
      <p:sp>
        <p:nvSpPr>
          <p:cNvPr id="3" name="2 CuadroTexto"/>
          <p:cNvSpPr txBox="1"/>
          <p:nvPr/>
        </p:nvSpPr>
        <p:spPr>
          <a:xfrm>
            <a:off x="4499992" y="1336993"/>
            <a:ext cx="3419872" cy="5078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AR" sz="1600" dirty="0" smtClean="0"/>
              <a:t>Dr. Fernando </a:t>
            </a:r>
            <a:r>
              <a:rPr lang="es-AR" sz="1600" dirty="0" err="1" smtClean="0"/>
              <a:t>Barreyro</a:t>
            </a:r>
            <a:r>
              <a:rPr lang="es-AR" sz="1600" dirty="0" smtClean="0"/>
              <a:t>,</a:t>
            </a:r>
          </a:p>
          <a:p>
            <a:r>
              <a:rPr lang="es-AR" sz="1100" dirty="0" smtClean="0"/>
              <a:t>Hospital </a:t>
            </a:r>
            <a:r>
              <a:rPr lang="es-AR" sz="1100" dirty="0" err="1"/>
              <a:t>Dr</a:t>
            </a:r>
            <a:r>
              <a:rPr lang="es-AR" sz="1100" dirty="0"/>
              <a:t> </a:t>
            </a:r>
            <a:r>
              <a:rPr lang="es-AR" sz="1100" dirty="0" smtClean="0"/>
              <a:t>R. Madariaga</a:t>
            </a:r>
            <a:r>
              <a:rPr lang="es-AR" sz="1100" dirty="0"/>
              <a:t>, Univ. </a:t>
            </a:r>
            <a:r>
              <a:rPr lang="es-AR" sz="1100" dirty="0" err="1"/>
              <a:t>Nac</a:t>
            </a:r>
            <a:r>
              <a:rPr lang="es-AR" sz="1100" dirty="0"/>
              <a:t>. de Misiones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35496" y="1162199"/>
            <a:ext cx="2808312" cy="53860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AR" sz="1600" dirty="0" smtClean="0"/>
              <a:t>    Dra. Susana Ceballos</a:t>
            </a:r>
            <a:r>
              <a:rPr lang="es-AR" dirty="0" smtClean="0"/>
              <a:t>     </a:t>
            </a:r>
            <a:r>
              <a:rPr lang="es-AR" sz="1100" dirty="0" smtClean="0"/>
              <a:t>Hospital </a:t>
            </a:r>
            <a:r>
              <a:rPr lang="es-AR" sz="1100" dirty="0"/>
              <a:t>S. Roque de San Salvador, Jujuy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4355976" y="3569241"/>
            <a:ext cx="4644008" cy="75405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AR" sz="1600" dirty="0" err="1" smtClean="0"/>
              <a:t>Dra</a:t>
            </a:r>
            <a:r>
              <a:rPr lang="es-AR" sz="1600" dirty="0" err="1"/>
              <a:t>.</a:t>
            </a:r>
            <a:r>
              <a:rPr lang="es-AR" sz="1600" dirty="0" err="1" smtClean="0"/>
              <a:t>M.Virginia</a:t>
            </a:r>
            <a:r>
              <a:rPr lang="es-AR" sz="1600" dirty="0" smtClean="0"/>
              <a:t> </a:t>
            </a:r>
            <a:r>
              <a:rPr lang="es-AR" sz="1600" dirty="0" err="1" smtClean="0"/>
              <a:t>Reggiardo</a:t>
            </a:r>
            <a:r>
              <a:rPr lang="es-AR" sz="1600" dirty="0" smtClean="0"/>
              <a:t>, </a:t>
            </a:r>
          </a:p>
          <a:p>
            <a:r>
              <a:rPr lang="es-AR" sz="1600" dirty="0" err="1" smtClean="0"/>
              <a:t>Dr.Fernando</a:t>
            </a:r>
            <a:r>
              <a:rPr lang="es-AR" sz="1600" dirty="0" smtClean="0"/>
              <a:t> </a:t>
            </a:r>
            <a:r>
              <a:rPr lang="es-AR" sz="1600" dirty="0" err="1" smtClean="0"/>
              <a:t>Bessone</a:t>
            </a:r>
            <a:endParaRPr lang="es-AR" sz="1600" dirty="0" smtClean="0"/>
          </a:p>
          <a:p>
            <a:r>
              <a:rPr lang="it-IT" sz="1100" dirty="0" smtClean="0"/>
              <a:t>Hospital </a:t>
            </a:r>
            <a:r>
              <a:rPr lang="it-IT" sz="1100" dirty="0"/>
              <a:t>Provincial del Centenario, Rosario</a:t>
            </a:r>
            <a:endParaRPr lang="es-AR" sz="1100" dirty="0"/>
          </a:p>
        </p:txBody>
      </p:sp>
      <p:sp>
        <p:nvSpPr>
          <p:cNvPr id="7" name="6 CuadroTexto"/>
          <p:cNvSpPr txBox="1"/>
          <p:nvPr/>
        </p:nvSpPr>
        <p:spPr>
          <a:xfrm>
            <a:off x="4283968" y="2849161"/>
            <a:ext cx="4499992" cy="67710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AR" sz="1600" dirty="0" smtClean="0"/>
              <a:t>  </a:t>
            </a:r>
            <a:r>
              <a:rPr lang="es-AR" sz="1600" dirty="0" err="1" smtClean="0"/>
              <a:t>Dra.Marcela</a:t>
            </a:r>
            <a:r>
              <a:rPr lang="es-AR" sz="1600" dirty="0" smtClean="0"/>
              <a:t>  Sixto</a:t>
            </a:r>
          </a:p>
          <a:p>
            <a:r>
              <a:rPr lang="es-AR" sz="1100" dirty="0" smtClean="0"/>
              <a:t>Programa </a:t>
            </a:r>
            <a:r>
              <a:rPr lang="es-AR" sz="1100" dirty="0"/>
              <a:t>Provincial de </a:t>
            </a:r>
            <a:r>
              <a:rPr lang="es-AR" sz="1100" dirty="0" smtClean="0"/>
              <a:t>HIV/SIDA</a:t>
            </a:r>
          </a:p>
          <a:p>
            <a:r>
              <a:rPr lang="es-AR" sz="1100" dirty="0" smtClean="0"/>
              <a:t>ETS </a:t>
            </a:r>
            <a:r>
              <a:rPr lang="es-AR" sz="1100" dirty="0"/>
              <a:t>y Hepatitis Virales, Santa </a:t>
            </a:r>
            <a:r>
              <a:rPr lang="es-AR" sz="1100" dirty="0" err="1"/>
              <a:t>Fé</a:t>
            </a:r>
            <a:r>
              <a:rPr lang="es-AR" sz="1100" dirty="0"/>
              <a:t>.</a:t>
            </a:r>
          </a:p>
        </p:txBody>
      </p:sp>
      <p:sp>
        <p:nvSpPr>
          <p:cNvPr id="8" name="7 CuadroTexto"/>
          <p:cNvSpPr txBox="1"/>
          <p:nvPr/>
        </p:nvSpPr>
        <p:spPr>
          <a:xfrm>
            <a:off x="107504" y="3137193"/>
            <a:ext cx="2016224" cy="5078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AR" sz="1600" dirty="0" err="1" smtClean="0"/>
              <a:t>Dr.R</a:t>
            </a:r>
            <a:r>
              <a:rPr lang="es-AR" sz="1600" dirty="0"/>
              <a:t>. Pérez </a:t>
            </a:r>
            <a:r>
              <a:rPr lang="es-AR" sz="1600" dirty="0" err="1" smtClean="0"/>
              <a:t>Ravier</a:t>
            </a:r>
            <a:endParaRPr lang="es-AR" sz="1600" dirty="0" smtClean="0"/>
          </a:p>
          <a:p>
            <a:r>
              <a:rPr lang="es-AR" sz="1100" dirty="0"/>
              <a:t>Hospital </a:t>
            </a:r>
            <a:r>
              <a:rPr lang="es-AR" sz="1100" dirty="0" smtClean="0"/>
              <a:t>Central, Mendoza</a:t>
            </a:r>
            <a:r>
              <a:rPr lang="es-AR" sz="1100" dirty="0"/>
              <a:t>. </a:t>
            </a:r>
          </a:p>
        </p:txBody>
      </p:sp>
      <p:sp>
        <p:nvSpPr>
          <p:cNvPr id="9" name="8 CuadroTexto"/>
          <p:cNvSpPr txBox="1"/>
          <p:nvPr/>
        </p:nvSpPr>
        <p:spPr>
          <a:xfrm>
            <a:off x="3366120" y="4973687"/>
            <a:ext cx="4158208" cy="61555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AR" sz="1600" dirty="0" smtClean="0"/>
              <a:t>   </a:t>
            </a:r>
            <a:r>
              <a:rPr lang="es-AR" sz="1600" dirty="0" err="1" smtClean="0"/>
              <a:t>Dra.Ester</a:t>
            </a:r>
            <a:r>
              <a:rPr lang="es-AR" sz="1600" dirty="0" smtClean="0"/>
              <a:t> </a:t>
            </a:r>
            <a:r>
              <a:rPr lang="es-AR" sz="1600" dirty="0" err="1" smtClean="0"/>
              <a:t>Sirotinsky</a:t>
            </a:r>
            <a:endParaRPr lang="es-AR" sz="1600" dirty="0" smtClean="0"/>
          </a:p>
          <a:p>
            <a:r>
              <a:rPr lang="es-AR" sz="1100" dirty="0"/>
              <a:t>Centro de Estudios Digestivos, Comodoro Rivadavia</a:t>
            </a:r>
            <a:r>
              <a:rPr lang="es-AR" dirty="0"/>
              <a:t>. </a:t>
            </a:r>
          </a:p>
        </p:txBody>
      </p:sp>
      <p:sp>
        <p:nvSpPr>
          <p:cNvPr id="12" name="11 Rectángulo"/>
          <p:cNvSpPr/>
          <p:nvPr/>
        </p:nvSpPr>
        <p:spPr>
          <a:xfrm>
            <a:off x="304800" y="188640"/>
            <a:ext cx="86596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AR" b="1" dirty="0">
                <a:solidFill>
                  <a:srgbClr val="0000FF"/>
                </a:solidFill>
              </a:rPr>
              <a:t>Grupo Argentino para el Estudio y Tratamiento de la Hepatitis C (</a:t>
            </a:r>
            <a:r>
              <a:rPr lang="es-AR" b="1" dirty="0" err="1">
                <a:solidFill>
                  <a:srgbClr val="0000FF"/>
                </a:solidFill>
              </a:rPr>
              <a:t>GAETHeC</a:t>
            </a:r>
            <a:r>
              <a:rPr lang="es-AR" b="1" dirty="0" smtClean="0">
                <a:solidFill>
                  <a:srgbClr val="0000FF"/>
                </a:solidFill>
              </a:rPr>
              <a:t>): </a:t>
            </a:r>
            <a:endParaRPr lang="es-AR" b="1" dirty="0">
              <a:solidFill>
                <a:srgbClr val="0000FF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6201" y="3157944"/>
            <a:ext cx="45719" cy="550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  <a:effectLst/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565649"/>
            <a:ext cx="73025" cy="79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10 Conector"/>
          <p:cNvSpPr/>
          <p:nvPr/>
        </p:nvSpPr>
        <p:spPr>
          <a:xfrm>
            <a:off x="4716016" y="2204864"/>
            <a:ext cx="45719" cy="45719"/>
          </a:xfrm>
          <a:prstGeom prst="flowChartConnector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412776"/>
            <a:ext cx="66675" cy="66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12 Conector"/>
          <p:cNvSpPr/>
          <p:nvPr/>
        </p:nvSpPr>
        <p:spPr>
          <a:xfrm>
            <a:off x="3275856" y="1697034"/>
            <a:ext cx="45719" cy="76562"/>
          </a:xfrm>
          <a:prstGeom prst="flowChartConnector">
            <a:avLst/>
          </a:prstGeom>
          <a:solidFill>
            <a:srgbClr val="FA1286"/>
          </a:solidFill>
          <a:ln>
            <a:solidFill>
              <a:srgbClr val="FA12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495" y="1237580"/>
            <a:ext cx="73025" cy="10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13 Conector"/>
          <p:cNvSpPr/>
          <p:nvPr/>
        </p:nvSpPr>
        <p:spPr>
          <a:xfrm flipH="1">
            <a:off x="2870097" y="3068960"/>
            <a:ext cx="45719" cy="75784"/>
          </a:xfrm>
          <a:prstGeom prst="flowChartConnector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7177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109788"/>
            <a:ext cx="66675" cy="10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14 Conector"/>
          <p:cNvSpPr/>
          <p:nvPr/>
        </p:nvSpPr>
        <p:spPr>
          <a:xfrm>
            <a:off x="2915816" y="5085184"/>
            <a:ext cx="72008" cy="62136"/>
          </a:xfrm>
          <a:prstGeom prst="flowChartConnector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7178" name="Picture 1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7051" y="5085184"/>
            <a:ext cx="96837" cy="85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15 Conector"/>
          <p:cNvSpPr/>
          <p:nvPr/>
        </p:nvSpPr>
        <p:spPr>
          <a:xfrm>
            <a:off x="3131840" y="6453336"/>
            <a:ext cx="72008" cy="79117"/>
          </a:xfrm>
          <a:prstGeom prst="flowChartConnector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7179" name="Picture 1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9059" y="6525344"/>
            <a:ext cx="96837" cy="103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16 Conector"/>
          <p:cNvSpPr/>
          <p:nvPr/>
        </p:nvSpPr>
        <p:spPr>
          <a:xfrm>
            <a:off x="3829060" y="2921169"/>
            <a:ext cx="68579" cy="72008"/>
          </a:xfrm>
          <a:prstGeom prst="flowChartConnector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7180" name="Picture 1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972123"/>
            <a:ext cx="92075" cy="96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81" name="Picture 1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1092" y="3573016"/>
            <a:ext cx="785338" cy="936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82" name="Picture 14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4865494"/>
            <a:ext cx="1202182" cy="867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85" name="Picture 17" descr="Resultado de imagen para Dra. Susana Ceballos">
            <a:hlinkClick r:id="rId14"/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479" y="1772816"/>
            <a:ext cx="1116185" cy="7920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7" name="Picture 19" descr="Resultado de imagen para Dr. Pérez Ravier">
            <a:hlinkClick r:id="rId16"/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3703935"/>
            <a:ext cx="1152127" cy="102120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9" name="Picture 21" descr="Resultado de imagen para Dra.Marcela  Sixto">
            <a:hlinkClick r:id="rId18"/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2388659"/>
            <a:ext cx="860748" cy="104034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91" name="Picture 23" descr="Resultado de imagen para Natalia Ratusnu">
            <a:hlinkClick r:id="rId20"/>
          </p:cNvPr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5106" y="5949280"/>
            <a:ext cx="987374" cy="93610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AutoShape 25" descr="Resultado de imagen para dr fernando bessone rosario"/>
          <p:cNvSpPr>
            <a:spLocks noChangeAspect="1" noChangeArrowheads="1"/>
          </p:cNvSpPr>
          <p:nvPr/>
        </p:nvSpPr>
        <p:spPr bwMode="auto">
          <a:xfrm>
            <a:off x="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19" name="AutoShape 27" descr="Resultado de imagen para dr fernando bessone rosario"/>
          <p:cNvSpPr>
            <a:spLocks noChangeAspect="1" noChangeArrowheads="1"/>
          </p:cNvSpPr>
          <p:nvPr/>
        </p:nvSpPr>
        <p:spPr bwMode="auto">
          <a:xfrm>
            <a:off x="152400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20" name="AutoShape 29" descr="Resultado de imagen para dr fernando bessone rosario"/>
          <p:cNvSpPr>
            <a:spLocks noChangeAspect="1" noChangeArrowheads="1"/>
          </p:cNvSpPr>
          <p:nvPr/>
        </p:nvSpPr>
        <p:spPr bwMode="auto">
          <a:xfrm>
            <a:off x="304800" y="1682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pic>
        <p:nvPicPr>
          <p:cNvPr id="7199" name="Picture 31" descr="Resultado de imagen para dr fernando bessone rosario">
            <a:hlinkClick r:id="rId22"/>
          </p:cNvPr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3535124"/>
            <a:ext cx="792088" cy="97399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Marco"/>
          <p:cNvSpPr/>
          <p:nvPr/>
        </p:nvSpPr>
        <p:spPr>
          <a:xfrm>
            <a:off x="35496" y="692696"/>
            <a:ext cx="8964488" cy="6129972"/>
          </a:xfrm>
          <a:prstGeom prst="frame">
            <a:avLst>
              <a:gd name="adj1" fmla="val 0"/>
            </a:avLst>
          </a:prstGeom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23283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sz="2800" b="1" dirty="0" smtClean="0">
                <a:solidFill>
                  <a:srgbClr val="0000FF"/>
                </a:solidFill>
              </a:rPr>
              <a:t>Tratamiento con AAD en pacientes con hepatitis C y fibrosis avanzada/cirrosis de la vida real en Argentina</a:t>
            </a:r>
          </a:p>
        </p:txBody>
      </p:sp>
      <p:sp>
        <p:nvSpPr>
          <p:cNvPr id="18435" name="Rectangle 3"/>
          <p:cNvSpPr>
            <a:spLocks noGrp="1"/>
          </p:cNvSpPr>
          <p:nvPr>
            <p:ph type="body" idx="1"/>
          </p:nvPr>
        </p:nvSpPr>
        <p:spPr>
          <a:xfrm>
            <a:off x="457200" y="1700213"/>
            <a:ext cx="8229600" cy="4321175"/>
          </a:xfrm>
          <a:ln w="28575">
            <a:solidFill>
              <a:srgbClr val="006600"/>
            </a:solidFill>
          </a:ln>
        </p:spPr>
        <p:txBody>
          <a:bodyPr/>
          <a:lstStyle/>
          <a:p>
            <a:pPr algn="ctr" eaLnBrk="1" hangingPunct="1">
              <a:lnSpc>
                <a:spcPct val="90000"/>
              </a:lnSpc>
              <a:buFont typeface="Arial" charset="0"/>
              <a:buNone/>
            </a:pPr>
            <a:r>
              <a:rPr lang="es-AR" sz="2800" b="1" u="sng" dirty="0" smtClean="0">
                <a:solidFill>
                  <a:srgbClr val="0000FF"/>
                </a:solidFill>
              </a:rPr>
              <a:t>Seguridad del tratamiento</a:t>
            </a:r>
          </a:p>
          <a:p>
            <a:pPr eaLnBrk="1" hangingPunct="1">
              <a:lnSpc>
                <a:spcPct val="90000"/>
              </a:lnSpc>
            </a:pPr>
            <a:endParaRPr lang="es-AR" sz="2400" dirty="0" smtClean="0"/>
          </a:p>
          <a:p>
            <a:pPr eaLnBrk="1" hangingPunct="1">
              <a:lnSpc>
                <a:spcPct val="90000"/>
              </a:lnSpc>
            </a:pPr>
            <a:r>
              <a:rPr lang="es-AR" sz="2400" dirty="0" smtClean="0"/>
              <a:t>Efectos adversos leves en la mayoría de los pacientes (cefalea, astenia, anorexia, </a:t>
            </a:r>
            <a:r>
              <a:rPr lang="es-AR" sz="2400" dirty="0" err="1" smtClean="0"/>
              <a:t>etc</a:t>
            </a:r>
            <a:r>
              <a:rPr lang="es-AR" sz="2400" dirty="0" smtClean="0"/>
              <a:t>)</a:t>
            </a:r>
          </a:p>
          <a:p>
            <a:pPr eaLnBrk="1" hangingPunct="1">
              <a:lnSpc>
                <a:spcPct val="90000"/>
              </a:lnSpc>
            </a:pPr>
            <a:endParaRPr lang="es-AR" sz="2400" dirty="0" smtClean="0"/>
          </a:p>
          <a:p>
            <a:pPr eaLnBrk="1" hangingPunct="1">
              <a:lnSpc>
                <a:spcPct val="90000"/>
              </a:lnSpc>
            </a:pPr>
            <a:r>
              <a:rPr lang="es-AR" sz="2800" b="1" dirty="0" smtClean="0">
                <a:solidFill>
                  <a:srgbClr val="0000FF"/>
                </a:solidFill>
              </a:rPr>
              <a:t>Descompensación de la cirrosis</a:t>
            </a:r>
            <a:r>
              <a:rPr lang="es-AR" sz="2800" b="1" dirty="0" smtClean="0"/>
              <a:t> </a:t>
            </a:r>
            <a:r>
              <a:rPr lang="es-AR" sz="2800" dirty="0" smtClean="0"/>
              <a:t>en 21 de 330 pacientes (</a:t>
            </a:r>
            <a:r>
              <a:rPr lang="es-AR" sz="2800" b="1" dirty="0" smtClean="0">
                <a:solidFill>
                  <a:srgbClr val="0000FF"/>
                </a:solidFill>
              </a:rPr>
              <a:t>6.4%</a:t>
            </a:r>
            <a:r>
              <a:rPr lang="es-AR" sz="2800" dirty="0" smtClean="0"/>
              <a:t>)</a:t>
            </a:r>
          </a:p>
          <a:p>
            <a:pPr lvl="1" eaLnBrk="1" hangingPunct="1">
              <a:lnSpc>
                <a:spcPct val="90000"/>
              </a:lnSpc>
            </a:pPr>
            <a:r>
              <a:rPr lang="es-AR" sz="2400" b="1" dirty="0" smtClean="0"/>
              <a:t>8.2% de los pacientes tratados con SFV + DCV </a:t>
            </a:r>
            <a:r>
              <a:rPr lang="en-US" sz="2400" b="1" dirty="0" smtClean="0"/>
              <a:t>± RBV</a:t>
            </a:r>
          </a:p>
          <a:p>
            <a:pPr lvl="1" eaLnBrk="1" hangingPunct="1">
              <a:lnSpc>
                <a:spcPct val="90000"/>
              </a:lnSpc>
            </a:pPr>
            <a:r>
              <a:rPr lang="es-AR" sz="2400" dirty="0" smtClean="0"/>
              <a:t>Ningún paciente tratado con </a:t>
            </a:r>
            <a:r>
              <a:rPr lang="es-AR" sz="2400" dirty="0" err="1" smtClean="0"/>
              <a:t>PrOD</a:t>
            </a:r>
            <a:r>
              <a:rPr lang="es-AR" sz="2400" dirty="0" smtClean="0"/>
              <a:t> (3D) </a:t>
            </a:r>
            <a:r>
              <a:rPr lang="en-US" sz="2400" dirty="0" smtClean="0"/>
              <a:t>± RBV </a:t>
            </a:r>
          </a:p>
          <a:p>
            <a:pPr lvl="1" eaLnBrk="1" hangingPunct="1">
              <a:lnSpc>
                <a:spcPct val="90000"/>
              </a:lnSpc>
            </a:pPr>
            <a:r>
              <a:rPr lang="es-AR" sz="2400" dirty="0"/>
              <a:t>Ningún paciente tratado con </a:t>
            </a:r>
            <a:r>
              <a:rPr lang="en-US" sz="2400" dirty="0" smtClean="0"/>
              <a:t>SFV + RBV</a:t>
            </a:r>
            <a:endParaRPr lang="es-AR" sz="2400" dirty="0" smtClean="0"/>
          </a:p>
          <a:p>
            <a:pPr eaLnBrk="1" hangingPunct="1">
              <a:lnSpc>
                <a:spcPct val="90000"/>
              </a:lnSpc>
            </a:pPr>
            <a:endParaRPr lang="es-AR" sz="2400" dirty="0" smtClean="0"/>
          </a:p>
        </p:txBody>
      </p:sp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3923929" y="6165850"/>
            <a:ext cx="475176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s-ES" sz="1600" dirty="0" err="1">
                <a:solidFill>
                  <a:srgbClr val="006600"/>
                </a:solidFill>
                <a:latin typeface="Calibri" pitchFamily="34" charset="0"/>
              </a:rPr>
              <a:t>GAETHeC</a:t>
            </a:r>
            <a:r>
              <a:rPr lang="es-ES" sz="1600" dirty="0">
                <a:solidFill>
                  <a:srgbClr val="006600"/>
                </a:solidFill>
                <a:latin typeface="Calibri" pitchFamily="34" charset="0"/>
              </a:rPr>
              <a:t>, </a:t>
            </a:r>
            <a:r>
              <a:rPr lang="es-ES" sz="1600" dirty="0" err="1">
                <a:solidFill>
                  <a:srgbClr val="006600"/>
                </a:solidFill>
                <a:latin typeface="Calibri" pitchFamily="34" charset="0"/>
              </a:rPr>
              <a:t>Cong</a:t>
            </a:r>
            <a:r>
              <a:rPr lang="es-ES" sz="1600" dirty="0">
                <a:solidFill>
                  <a:srgbClr val="006600"/>
                </a:solidFill>
                <a:latin typeface="Calibri" pitchFamily="34" charset="0"/>
              </a:rPr>
              <a:t>. </a:t>
            </a:r>
            <a:r>
              <a:rPr lang="es-ES" sz="1600" dirty="0" err="1">
                <a:solidFill>
                  <a:srgbClr val="006600"/>
                </a:solidFill>
                <a:latin typeface="Calibri" pitchFamily="34" charset="0"/>
              </a:rPr>
              <a:t>Arg</a:t>
            </a:r>
            <a:r>
              <a:rPr lang="es-ES" sz="1600" dirty="0">
                <a:solidFill>
                  <a:srgbClr val="006600"/>
                </a:solidFill>
                <a:latin typeface="Calibri" pitchFamily="34" charset="0"/>
              </a:rPr>
              <a:t>. de </a:t>
            </a:r>
            <a:r>
              <a:rPr lang="es-ES" sz="1600" dirty="0" err="1">
                <a:solidFill>
                  <a:srgbClr val="006600"/>
                </a:solidFill>
                <a:latin typeface="Calibri" pitchFamily="34" charset="0"/>
              </a:rPr>
              <a:t>Gastro</a:t>
            </a:r>
            <a:r>
              <a:rPr lang="es-ES" sz="1600" dirty="0">
                <a:solidFill>
                  <a:srgbClr val="006600"/>
                </a:solidFill>
                <a:latin typeface="Calibri" pitchFamily="34" charset="0"/>
              </a:rPr>
              <a:t> </a:t>
            </a:r>
            <a:r>
              <a:rPr lang="es-ES" sz="1600" dirty="0" smtClean="0">
                <a:solidFill>
                  <a:srgbClr val="006600"/>
                </a:solidFill>
                <a:latin typeface="Calibri" pitchFamily="34" charset="0"/>
              </a:rPr>
              <a:t>y AASLD 2017 </a:t>
            </a:r>
            <a:endParaRPr lang="es-AR" sz="1600" dirty="0">
              <a:solidFill>
                <a:srgbClr val="006600"/>
              </a:solidFill>
              <a:latin typeface="Calibri" pitchFamily="34" charset="0"/>
            </a:endParaRPr>
          </a:p>
          <a:p>
            <a:endParaRPr lang="es-ES" sz="16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6170"/>
          </a:xfrm>
        </p:spPr>
        <p:txBody>
          <a:bodyPr/>
          <a:lstStyle/>
          <a:p>
            <a:r>
              <a:rPr lang="es-ES" sz="2800" b="1" dirty="0">
                <a:solidFill>
                  <a:srgbClr val="0000FF"/>
                </a:solidFill>
              </a:rPr>
              <a:t>Tratamiento con AAD en pacientes con hepatitis C y fibrosis avanzada/cirrosis de la vida real en </a:t>
            </a:r>
            <a:r>
              <a:rPr lang="es-ES" sz="2800" b="1" dirty="0" smtClean="0">
                <a:solidFill>
                  <a:srgbClr val="0000FF"/>
                </a:solidFill>
              </a:rPr>
              <a:t>Argentina</a:t>
            </a:r>
            <a:endParaRPr lang="es-AR" sz="2800" dirty="0"/>
          </a:p>
        </p:txBody>
      </p:sp>
      <p:graphicFrame>
        <p:nvGraphicFramePr>
          <p:cNvPr id="6" name="Marcador de contenid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790504497"/>
              </p:ext>
            </p:extLst>
          </p:nvPr>
        </p:nvGraphicFramePr>
        <p:xfrm>
          <a:off x="457200" y="2636914"/>
          <a:ext cx="8229600" cy="3017520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4114800">
                  <a:extLst>
                    <a:ext uri="{9D8B030D-6E8A-4147-A177-3AD203B41FA5}">
                      <a16:colId xmlns="" xmlns:a16="http://schemas.microsoft.com/office/drawing/2014/main" val="3091594544"/>
                    </a:ext>
                  </a:extLst>
                </a:gridCol>
                <a:gridCol w="4114800">
                  <a:extLst>
                    <a:ext uri="{9D8B030D-6E8A-4147-A177-3AD203B41FA5}">
                      <a16:colId xmlns="" xmlns:a16="http://schemas.microsoft.com/office/drawing/2014/main" val="3869567765"/>
                    </a:ext>
                  </a:extLst>
                </a:gridCol>
              </a:tblGrid>
              <a:tr h="408045">
                <a:tc>
                  <a:txBody>
                    <a:bodyPr/>
                    <a:lstStyle/>
                    <a:p>
                      <a:pPr algn="ctr"/>
                      <a:r>
                        <a:rPr lang="es-AR" sz="2400" dirty="0" err="1" smtClean="0"/>
                        <a:t>Sindrome</a:t>
                      </a:r>
                      <a:endParaRPr lang="es-AR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2400" dirty="0" smtClean="0"/>
                        <a:t>n</a:t>
                      </a:r>
                      <a:endParaRPr lang="es-AR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163527758"/>
                  </a:ext>
                </a:extLst>
              </a:tr>
              <a:tr h="408045">
                <a:tc>
                  <a:txBody>
                    <a:bodyPr/>
                    <a:lstStyle/>
                    <a:p>
                      <a:pPr algn="ctr"/>
                      <a:r>
                        <a:rPr lang="es-AR" sz="2400" dirty="0" smtClean="0"/>
                        <a:t>Ascitis</a:t>
                      </a:r>
                      <a:endParaRPr lang="es-AR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2400" dirty="0" smtClean="0"/>
                        <a:t>10</a:t>
                      </a:r>
                    </a:p>
                    <a:p>
                      <a:pPr algn="ctr"/>
                      <a:r>
                        <a:rPr lang="es-AR" sz="1800" dirty="0" smtClean="0"/>
                        <a:t>(de </a:t>
                      </a:r>
                      <a:r>
                        <a:rPr lang="es-AR" sz="1800" dirty="0" err="1" smtClean="0"/>
                        <a:t>novo</a:t>
                      </a:r>
                      <a:r>
                        <a:rPr lang="es-AR" sz="1800" dirty="0" smtClean="0"/>
                        <a:t> en 9, empeoramiento en 1)</a:t>
                      </a:r>
                      <a:endParaRPr lang="es-AR" sz="1800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444318110"/>
                  </a:ext>
                </a:extLst>
              </a:tr>
              <a:tr h="408045">
                <a:tc>
                  <a:txBody>
                    <a:bodyPr/>
                    <a:lstStyle/>
                    <a:p>
                      <a:pPr algn="ctr"/>
                      <a:r>
                        <a:rPr lang="es-AR" sz="2400" dirty="0" smtClean="0"/>
                        <a:t>Infección bacteriana</a:t>
                      </a:r>
                      <a:endParaRPr lang="es-AR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2400" dirty="0" smtClean="0"/>
                        <a:t>7</a:t>
                      </a:r>
                      <a:endParaRPr lang="es-AR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456321617"/>
                  </a:ext>
                </a:extLst>
              </a:tr>
              <a:tr h="408045">
                <a:tc>
                  <a:txBody>
                    <a:bodyPr/>
                    <a:lstStyle/>
                    <a:p>
                      <a:pPr algn="ctr"/>
                      <a:r>
                        <a:rPr lang="es-AR" sz="2400" dirty="0" smtClean="0"/>
                        <a:t>Encefalopatía</a:t>
                      </a:r>
                      <a:endParaRPr lang="es-AR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2400" dirty="0" smtClean="0"/>
                        <a:t>5</a:t>
                      </a:r>
                      <a:endParaRPr lang="es-AR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747950312"/>
                  </a:ext>
                </a:extLst>
              </a:tr>
              <a:tr h="408045">
                <a:tc>
                  <a:txBody>
                    <a:bodyPr/>
                    <a:lstStyle/>
                    <a:p>
                      <a:pPr algn="ctr"/>
                      <a:r>
                        <a:rPr lang="es-AR" sz="2400" dirty="0" smtClean="0"/>
                        <a:t>Hemorragia digestiva alta</a:t>
                      </a:r>
                      <a:endParaRPr lang="es-AR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2400" dirty="0" smtClean="0"/>
                        <a:t>2</a:t>
                      </a:r>
                      <a:endParaRPr lang="es-AR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3139570161"/>
                  </a:ext>
                </a:extLst>
              </a:tr>
              <a:tr h="408045">
                <a:tc>
                  <a:txBody>
                    <a:bodyPr/>
                    <a:lstStyle/>
                    <a:p>
                      <a:pPr algn="ctr"/>
                      <a:r>
                        <a:rPr lang="es-AR" sz="2400" dirty="0" smtClean="0"/>
                        <a:t>Insuficiencia renal</a:t>
                      </a:r>
                      <a:endParaRPr lang="es-AR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2400" dirty="0" smtClean="0"/>
                        <a:t>2</a:t>
                      </a:r>
                      <a:endParaRPr lang="es-AR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3360336088"/>
                  </a:ext>
                </a:extLst>
              </a:tr>
            </a:tbl>
          </a:graphicData>
        </a:graphic>
      </p:graphicFrame>
      <p:sp>
        <p:nvSpPr>
          <p:cNvPr id="7" name="CuadroTexto 6"/>
          <p:cNvSpPr txBox="1"/>
          <p:nvPr/>
        </p:nvSpPr>
        <p:spPr>
          <a:xfrm>
            <a:off x="755576" y="2060848"/>
            <a:ext cx="76328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2400" b="1" u="sng" dirty="0">
                <a:solidFill>
                  <a:srgbClr val="0000FF"/>
                </a:solidFill>
              </a:rPr>
              <a:t>Descompensación de la cirrosis (n 21)</a:t>
            </a:r>
            <a:endParaRPr lang="es-AR" sz="2400" dirty="0">
              <a:solidFill>
                <a:srgbClr val="0000FF"/>
              </a:solidFill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3995936" y="6093296"/>
            <a:ext cx="46908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600" dirty="0" err="1">
                <a:solidFill>
                  <a:srgbClr val="006600"/>
                </a:solidFill>
                <a:latin typeface="Calibri" pitchFamily="34" charset="0"/>
              </a:rPr>
              <a:t>GAETHeC</a:t>
            </a:r>
            <a:r>
              <a:rPr lang="es-ES" sz="1600" dirty="0">
                <a:solidFill>
                  <a:srgbClr val="006600"/>
                </a:solidFill>
                <a:latin typeface="Calibri" pitchFamily="34" charset="0"/>
              </a:rPr>
              <a:t>, </a:t>
            </a:r>
            <a:r>
              <a:rPr lang="es-ES" sz="1600" dirty="0" err="1">
                <a:solidFill>
                  <a:srgbClr val="006600"/>
                </a:solidFill>
                <a:latin typeface="Calibri" pitchFamily="34" charset="0"/>
              </a:rPr>
              <a:t>Cong</a:t>
            </a:r>
            <a:r>
              <a:rPr lang="es-ES" sz="1600" dirty="0">
                <a:solidFill>
                  <a:srgbClr val="006600"/>
                </a:solidFill>
                <a:latin typeface="Calibri" pitchFamily="34" charset="0"/>
              </a:rPr>
              <a:t>. </a:t>
            </a:r>
            <a:r>
              <a:rPr lang="es-ES" sz="1600" dirty="0" err="1">
                <a:solidFill>
                  <a:srgbClr val="006600"/>
                </a:solidFill>
                <a:latin typeface="Calibri" pitchFamily="34" charset="0"/>
              </a:rPr>
              <a:t>Arg</a:t>
            </a:r>
            <a:r>
              <a:rPr lang="es-ES" sz="1600" dirty="0">
                <a:solidFill>
                  <a:srgbClr val="006600"/>
                </a:solidFill>
                <a:latin typeface="Calibri" pitchFamily="34" charset="0"/>
              </a:rPr>
              <a:t>. de </a:t>
            </a:r>
            <a:r>
              <a:rPr lang="es-ES" sz="1600" dirty="0" err="1">
                <a:solidFill>
                  <a:srgbClr val="006600"/>
                </a:solidFill>
                <a:latin typeface="Calibri" pitchFamily="34" charset="0"/>
              </a:rPr>
              <a:t>Gastro</a:t>
            </a:r>
            <a:r>
              <a:rPr lang="es-ES" sz="1600" dirty="0">
                <a:solidFill>
                  <a:srgbClr val="006600"/>
                </a:solidFill>
                <a:latin typeface="Calibri" pitchFamily="34" charset="0"/>
              </a:rPr>
              <a:t> </a:t>
            </a:r>
            <a:r>
              <a:rPr lang="es-ES" sz="1600" dirty="0" smtClean="0">
                <a:solidFill>
                  <a:srgbClr val="006600"/>
                </a:solidFill>
                <a:latin typeface="Calibri" pitchFamily="34" charset="0"/>
              </a:rPr>
              <a:t>y </a:t>
            </a:r>
            <a:r>
              <a:rPr lang="es-ES" sz="1600" dirty="0">
                <a:solidFill>
                  <a:srgbClr val="006600"/>
                </a:solidFill>
                <a:latin typeface="Calibri" pitchFamily="34" charset="0"/>
              </a:rPr>
              <a:t>AASLD 2017 </a:t>
            </a:r>
            <a:endParaRPr lang="es-AR" sz="1600" dirty="0">
              <a:solidFill>
                <a:srgbClr val="006600"/>
              </a:solidFill>
              <a:latin typeface="Calibri" pitchFamily="34" charset="0"/>
            </a:endParaRPr>
          </a:p>
          <a:p>
            <a:pPr algn="r"/>
            <a:endParaRPr lang="es-AR" sz="1600" dirty="0">
              <a:solidFill>
                <a:srgbClr val="008000"/>
              </a:solidFill>
              <a:latin typeface="+mn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23798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sz="3200" b="1" dirty="0" smtClean="0">
                <a:solidFill>
                  <a:srgbClr val="0000FF"/>
                </a:solidFill>
              </a:rPr>
              <a:t>Cómo podemos saber qué paciente está más propenso a tener una descompensación durante el tratamiento?</a:t>
            </a:r>
            <a:endParaRPr lang="es-ES" sz="3200" b="1" dirty="0">
              <a:solidFill>
                <a:srgbClr val="0000FF"/>
              </a:solidFill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718214436"/>
              </p:ext>
            </p:extLst>
          </p:nvPr>
        </p:nvGraphicFramePr>
        <p:xfrm>
          <a:off x="683567" y="1412776"/>
          <a:ext cx="7992889" cy="5064383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2453958"/>
                <a:gridCol w="1051696"/>
                <a:gridCol w="1121809"/>
                <a:gridCol w="2103392"/>
                <a:gridCol w="1262034"/>
              </a:tblGrid>
              <a:tr h="387890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AR" sz="2000" b="1" u="none" strike="noStrike" dirty="0" smtClean="0">
                          <a:effectLst/>
                        </a:rPr>
                        <a:t>Descompensación</a:t>
                      </a:r>
                      <a:endParaRPr lang="es-AR" sz="2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932" marR="8932" marT="8932" marB="0" anchor="ctr"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800" u="none" strike="noStrike" dirty="0">
                          <a:effectLst/>
                        </a:rPr>
                        <a:t>Media</a:t>
                      </a:r>
                      <a:endParaRPr lang="es-AR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932" marR="8932" marT="89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800" u="none" strike="noStrike">
                          <a:effectLst/>
                        </a:rPr>
                        <a:t>Desviación estándar</a:t>
                      </a:r>
                      <a:endParaRPr lang="es-AR" sz="1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932" marR="8932" marT="89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2000" u="none" strike="noStrike" dirty="0">
                          <a:effectLst/>
                        </a:rPr>
                        <a:t>p</a:t>
                      </a:r>
                      <a:endParaRPr lang="es-A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932" marR="8932" marT="8932" marB="0" anchor="ctr"/>
                </a:tc>
              </a:tr>
              <a:tr h="429409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AR" sz="1800" u="none" strike="noStrike" dirty="0">
                          <a:effectLst/>
                        </a:rPr>
                        <a:t>Bilirrubina</a:t>
                      </a:r>
                      <a:endParaRPr lang="es-AR" sz="1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932" marR="8932" marT="89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800" b="1" u="none" strike="noStrike" dirty="0">
                          <a:effectLst/>
                        </a:rPr>
                        <a:t>Si</a:t>
                      </a:r>
                      <a:endParaRPr lang="es-AR" sz="1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932" marR="8932" marT="89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800" b="1" u="none" strike="noStrike" dirty="0" smtClean="0">
                          <a:effectLst/>
                        </a:rPr>
                        <a:t>2,23</a:t>
                      </a:r>
                      <a:endParaRPr lang="es-AR" sz="1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932" marR="8932" marT="89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800" u="none" strike="noStrike" dirty="0" smtClean="0">
                          <a:effectLst/>
                        </a:rPr>
                        <a:t>1,43</a:t>
                      </a:r>
                      <a:endParaRPr lang="es-AR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932" marR="8932" marT="8932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AR" sz="20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0,000</a:t>
                      </a:r>
                      <a:endParaRPr lang="es-AR" sz="2000" b="0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8932" marR="8932" marT="8932" marB="0" anchor="ctr"/>
                </a:tc>
              </a:tr>
              <a:tr h="313626">
                <a:tc v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800" u="none" strike="noStrike" dirty="0">
                          <a:effectLst/>
                        </a:rPr>
                        <a:t>No</a:t>
                      </a:r>
                      <a:endParaRPr lang="es-AR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932" marR="8932" marT="89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800" u="none" strike="noStrike" dirty="0" smtClean="0">
                          <a:effectLst/>
                        </a:rPr>
                        <a:t>1,04</a:t>
                      </a:r>
                      <a:endParaRPr lang="es-AR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932" marR="8932" marT="89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800" u="none" strike="noStrike" dirty="0" smtClean="0">
                          <a:effectLst/>
                        </a:rPr>
                        <a:t>0,80</a:t>
                      </a:r>
                      <a:endParaRPr lang="es-AR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932" marR="8932" marT="8932" marB="0" anchor="ctr"/>
                </a:tc>
                <a:tc v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</a:tr>
              <a:tr h="43479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AR" sz="1800" u="none" strike="noStrike" dirty="0" smtClean="0">
                          <a:effectLst/>
                        </a:rPr>
                        <a:t>Albúmina</a:t>
                      </a:r>
                      <a:endParaRPr lang="es-AR" sz="1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932" marR="8932" marT="89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800" b="1" u="none" strike="noStrike" dirty="0">
                          <a:effectLst/>
                        </a:rPr>
                        <a:t>Si</a:t>
                      </a:r>
                      <a:endParaRPr lang="es-AR" sz="1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932" marR="8932" marT="89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800" b="1" u="none" strike="noStrike" dirty="0" smtClean="0">
                          <a:effectLst/>
                        </a:rPr>
                        <a:t>3,23</a:t>
                      </a:r>
                      <a:endParaRPr lang="es-AR" sz="1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932" marR="8932" marT="89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800" u="none" strike="noStrike" dirty="0" smtClean="0">
                          <a:effectLst/>
                        </a:rPr>
                        <a:t>0,63</a:t>
                      </a:r>
                      <a:endParaRPr lang="es-AR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932" marR="8932" marT="8932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AR" sz="1800" u="none" strike="noStrike">
                          <a:solidFill>
                            <a:srgbClr val="FF0000"/>
                          </a:solidFill>
                          <a:effectLst/>
                        </a:rPr>
                        <a:t>0,000</a:t>
                      </a:r>
                      <a:endParaRPr lang="es-AR" sz="1800" b="0" i="0" u="none" strike="noStrike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8932" marR="8932" marT="8932" marB="0" anchor="ctr"/>
                </a:tc>
              </a:tr>
              <a:tr h="378393">
                <a:tc v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800" u="none" strike="noStrike" dirty="0">
                          <a:effectLst/>
                        </a:rPr>
                        <a:t>No</a:t>
                      </a:r>
                      <a:endParaRPr lang="es-AR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932" marR="8932" marT="89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800" u="none" strike="noStrike" dirty="0" smtClean="0">
                          <a:effectLst/>
                        </a:rPr>
                        <a:t>3,86</a:t>
                      </a:r>
                      <a:endParaRPr lang="es-AR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932" marR="8932" marT="89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800" u="none" strike="noStrike" dirty="0" smtClean="0">
                          <a:effectLst/>
                        </a:rPr>
                        <a:t>0,47</a:t>
                      </a:r>
                      <a:endParaRPr lang="es-AR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932" marR="8932" marT="8932" marB="0" anchor="ctr"/>
                </a:tc>
                <a:tc v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</a:tr>
              <a:tr h="36004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AR" sz="1800" u="none" strike="noStrike" dirty="0">
                          <a:effectLst/>
                        </a:rPr>
                        <a:t>RIN</a:t>
                      </a:r>
                      <a:endParaRPr lang="es-AR" sz="1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932" marR="8932" marT="89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800" b="1" u="none" strike="noStrike" dirty="0">
                          <a:effectLst/>
                        </a:rPr>
                        <a:t>Si</a:t>
                      </a:r>
                      <a:endParaRPr lang="es-AR" sz="1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932" marR="8932" marT="89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800" b="1" u="none" strike="noStrike" dirty="0" smtClean="0">
                          <a:effectLst/>
                        </a:rPr>
                        <a:t>1,44</a:t>
                      </a:r>
                      <a:endParaRPr lang="es-AR" sz="1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932" marR="8932" marT="89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800" u="none" strike="noStrike" dirty="0" smtClean="0">
                          <a:effectLst/>
                        </a:rPr>
                        <a:t>0,38</a:t>
                      </a:r>
                      <a:endParaRPr lang="es-AR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932" marR="8932" marT="8932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AR" sz="1800" u="none" strike="noStrike">
                          <a:solidFill>
                            <a:srgbClr val="FF0000"/>
                          </a:solidFill>
                          <a:effectLst/>
                        </a:rPr>
                        <a:t>0,000</a:t>
                      </a:r>
                      <a:endParaRPr lang="es-AR" sz="1800" b="0" i="0" u="none" strike="noStrike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8932" marR="8932" marT="8932" marB="0" anchor="ctr"/>
                </a:tc>
              </a:tr>
              <a:tr h="429409">
                <a:tc v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800" u="none" strike="noStrike" dirty="0">
                          <a:effectLst/>
                        </a:rPr>
                        <a:t>No</a:t>
                      </a:r>
                      <a:endParaRPr lang="es-AR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932" marR="8932" marT="89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800" u="none" strike="noStrike" dirty="0" smtClean="0">
                          <a:effectLst/>
                        </a:rPr>
                        <a:t>1,16</a:t>
                      </a:r>
                      <a:endParaRPr lang="es-AR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932" marR="8932" marT="89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800" u="none" strike="noStrike" dirty="0" smtClean="0">
                          <a:effectLst/>
                        </a:rPr>
                        <a:t>0,23</a:t>
                      </a:r>
                      <a:endParaRPr lang="es-AR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932" marR="8932" marT="8932" marB="0" anchor="ctr"/>
                </a:tc>
                <a:tc v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</a:tr>
              <a:tr h="39848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AR" sz="1800" u="none" strike="noStrike" dirty="0" err="1" smtClean="0">
                          <a:effectLst/>
                        </a:rPr>
                        <a:t>Act</a:t>
                      </a:r>
                      <a:r>
                        <a:rPr lang="es-AR" sz="1800" u="none" strike="noStrike" dirty="0" smtClean="0">
                          <a:effectLst/>
                        </a:rPr>
                        <a:t>.  </a:t>
                      </a:r>
                      <a:r>
                        <a:rPr lang="es-AR" sz="1800" u="none" strike="noStrike" dirty="0">
                          <a:effectLst/>
                        </a:rPr>
                        <a:t>protrombina (%)</a:t>
                      </a:r>
                      <a:endParaRPr lang="es-AR" sz="1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932" marR="8932" marT="89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800" b="1" u="none" strike="noStrike" dirty="0">
                          <a:effectLst/>
                        </a:rPr>
                        <a:t>Si</a:t>
                      </a:r>
                      <a:endParaRPr lang="es-AR" sz="1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932" marR="8932" marT="89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800" b="1" u="none" strike="noStrike" dirty="0" smtClean="0">
                          <a:effectLst/>
                        </a:rPr>
                        <a:t>66</a:t>
                      </a:r>
                      <a:endParaRPr lang="es-AR" sz="1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932" marR="8932" marT="89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800" u="none" strike="noStrike" dirty="0" smtClean="0">
                          <a:effectLst/>
                        </a:rPr>
                        <a:t>19,79</a:t>
                      </a:r>
                      <a:endParaRPr lang="es-AR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932" marR="8932" marT="8932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AR" sz="1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0,000</a:t>
                      </a:r>
                      <a:endParaRPr lang="es-AR" sz="1800" b="0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8932" marR="8932" marT="8932" marB="0" anchor="ctr"/>
                </a:tc>
              </a:tr>
              <a:tr h="317199">
                <a:tc v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800" u="none" strike="noStrike">
                          <a:effectLst/>
                        </a:rPr>
                        <a:t>No</a:t>
                      </a:r>
                      <a:endParaRPr lang="es-AR" sz="1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932" marR="8932" marT="89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800" u="none" strike="noStrike" dirty="0" smtClean="0">
                          <a:effectLst/>
                        </a:rPr>
                        <a:t>82</a:t>
                      </a:r>
                      <a:endParaRPr lang="es-AR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932" marR="8932" marT="89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800" u="none" strike="noStrike" dirty="0" smtClean="0">
                          <a:effectLst/>
                        </a:rPr>
                        <a:t>15,64</a:t>
                      </a:r>
                      <a:endParaRPr lang="es-AR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932" marR="8932" marT="8932" marB="0" anchor="ctr"/>
                </a:tc>
                <a:tc v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</a:tr>
              <a:tr h="39848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AR" sz="1800" u="none" strike="noStrike" dirty="0">
                          <a:effectLst/>
                        </a:rPr>
                        <a:t>MELD ( 6 a 40)</a:t>
                      </a:r>
                      <a:endParaRPr lang="es-AR" sz="1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932" marR="8932" marT="89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800" b="1" u="none" strike="noStrike" dirty="0">
                          <a:effectLst/>
                        </a:rPr>
                        <a:t>Si</a:t>
                      </a:r>
                      <a:endParaRPr lang="es-AR" sz="1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932" marR="8932" marT="89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800" b="1" u="none" strike="noStrike" dirty="0" smtClean="0">
                          <a:effectLst/>
                        </a:rPr>
                        <a:t>13</a:t>
                      </a:r>
                      <a:endParaRPr lang="es-AR" sz="1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932" marR="8932" marT="89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800" u="none" strike="noStrike" dirty="0" smtClean="0">
                          <a:effectLst/>
                        </a:rPr>
                        <a:t>3,95</a:t>
                      </a:r>
                      <a:endParaRPr lang="es-AR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932" marR="8932" marT="8932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AR" sz="1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0,000</a:t>
                      </a:r>
                      <a:endParaRPr lang="es-AR" sz="1800" b="0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8932" marR="8932" marT="8932" marB="0" anchor="ctr"/>
                </a:tc>
              </a:tr>
              <a:tr h="429409">
                <a:tc v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800" u="none" strike="noStrike" dirty="0">
                          <a:effectLst/>
                        </a:rPr>
                        <a:t>No</a:t>
                      </a:r>
                      <a:endParaRPr lang="es-AR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932" marR="8932" marT="89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800" u="none" strike="noStrike" dirty="0" smtClean="0">
                          <a:effectLst/>
                        </a:rPr>
                        <a:t>8</a:t>
                      </a:r>
                      <a:endParaRPr lang="es-AR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932" marR="8932" marT="89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800" u="none" strike="noStrike" dirty="0" smtClean="0">
                          <a:effectLst/>
                        </a:rPr>
                        <a:t>2,89</a:t>
                      </a:r>
                      <a:endParaRPr lang="es-AR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932" marR="8932" marT="8932" marB="0" anchor="ctr"/>
                </a:tc>
                <a:tc v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</a:tr>
              <a:tr h="429409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AR" sz="1800" u="none" strike="noStrike" dirty="0" err="1">
                          <a:effectLst/>
                        </a:rPr>
                        <a:t>Child</a:t>
                      </a:r>
                      <a:r>
                        <a:rPr lang="es-AR" sz="1800" u="none" strike="noStrike" dirty="0">
                          <a:effectLst/>
                        </a:rPr>
                        <a:t> ( 5 a 15 )</a:t>
                      </a:r>
                      <a:endParaRPr lang="es-AR" sz="1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932" marR="8932" marT="89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800" b="1" u="none" strike="noStrike" dirty="0">
                          <a:effectLst/>
                        </a:rPr>
                        <a:t>Si</a:t>
                      </a:r>
                      <a:endParaRPr lang="es-AR" sz="1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932" marR="8932" marT="89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800" b="1" u="none" strike="noStrike" dirty="0" smtClean="0">
                          <a:effectLst/>
                        </a:rPr>
                        <a:t>7</a:t>
                      </a:r>
                      <a:endParaRPr lang="es-AR" sz="1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932" marR="8932" marT="89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800" u="none" strike="noStrike" dirty="0" smtClean="0">
                          <a:effectLst/>
                        </a:rPr>
                        <a:t>2,11</a:t>
                      </a:r>
                      <a:endParaRPr lang="es-AR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932" marR="8932" marT="8932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AR" sz="1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0,000</a:t>
                      </a:r>
                      <a:endParaRPr lang="es-AR" sz="1800" b="0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8932" marR="8932" marT="8932" marB="0" anchor="ctr"/>
                </a:tc>
              </a:tr>
              <a:tr h="357841">
                <a:tc v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800" u="none" strike="noStrike" dirty="0">
                          <a:effectLst/>
                        </a:rPr>
                        <a:t>No</a:t>
                      </a:r>
                      <a:endParaRPr lang="es-AR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932" marR="8932" marT="89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800" u="none" strike="noStrike" dirty="0" smtClean="0">
                          <a:effectLst/>
                        </a:rPr>
                        <a:t>5</a:t>
                      </a:r>
                      <a:endParaRPr lang="es-AR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932" marR="8932" marT="89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800" u="none" strike="noStrike" dirty="0" smtClean="0">
                          <a:effectLst/>
                        </a:rPr>
                        <a:t>0,90</a:t>
                      </a:r>
                      <a:endParaRPr lang="es-AR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932" marR="8932" marT="8932" marB="0" anchor="ctr"/>
                </a:tc>
                <a:tc v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3 CuadroTexto"/>
          <p:cNvSpPr txBox="1"/>
          <p:nvPr/>
        </p:nvSpPr>
        <p:spPr>
          <a:xfrm>
            <a:off x="4714876" y="987966"/>
            <a:ext cx="39290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b="1" dirty="0" smtClean="0"/>
              <a:t>Estudio descriptivo </a:t>
            </a:r>
            <a:r>
              <a:rPr lang="es-AR" b="1" dirty="0" err="1" smtClean="0"/>
              <a:t>univariado</a:t>
            </a:r>
            <a:endParaRPr lang="es-AR" b="1" dirty="0"/>
          </a:p>
        </p:txBody>
      </p:sp>
      <p:sp>
        <p:nvSpPr>
          <p:cNvPr id="5" name="CuadroTexto 7"/>
          <p:cNvSpPr txBox="1"/>
          <p:nvPr/>
        </p:nvSpPr>
        <p:spPr>
          <a:xfrm>
            <a:off x="4417640" y="6525344"/>
            <a:ext cx="46908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600" dirty="0" err="1">
                <a:solidFill>
                  <a:srgbClr val="006600"/>
                </a:solidFill>
                <a:latin typeface="Calibri" pitchFamily="34" charset="0"/>
              </a:rPr>
              <a:t>GAETHeC</a:t>
            </a:r>
            <a:r>
              <a:rPr lang="es-ES" sz="1600" dirty="0">
                <a:solidFill>
                  <a:srgbClr val="006600"/>
                </a:solidFill>
                <a:latin typeface="Calibri" pitchFamily="34" charset="0"/>
              </a:rPr>
              <a:t>, </a:t>
            </a:r>
            <a:r>
              <a:rPr lang="es-ES" sz="1600" dirty="0" err="1">
                <a:solidFill>
                  <a:srgbClr val="006600"/>
                </a:solidFill>
                <a:latin typeface="Calibri" pitchFamily="34" charset="0"/>
              </a:rPr>
              <a:t>Cong</a:t>
            </a:r>
            <a:r>
              <a:rPr lang="es-ES" sz="1600" dirty="0">
                <a:solidFill>
                  <a:srgbClr val="006600"/>
                </a:solidFill>
                <a:latin typeface="Calibri" pitchFamily="34" charset="0"/>
              </a:rPr>
              <a:t>. </a:t>
            </a:r>
            <a:r>
              <a:rPr lang="es-ES" sz="1600" dirty="0" err="1">
                <a:solidFill>
                  <a:srgbClr val="006600"/>
                </a:solidFill>
                <a:latin typeface="Calibri" pitchFamily="34" charset="0"/>
              </a:rPr>
              <a:t>Arg</a:t>
            </a:r>
            <a:r>
              <a:rPr lang="es-ES" sz="1600" dirty="0">
                <a:solidFill>
                  <a:srgbClr val="006600"/>
                </a:solidFill>
                <a:latin typeface="Calibri" pitchFamily="34" charset="0"/>
              </a:rPr>
              <a:t>. de </a:t>
            </a:r>
            <a:r>
              <a:rPr lang="es-ES" sz="1600" dirty="0" err="1">
                <a:solidFill>
                  <a:srgbClr val="006600"/>
                </a:solidFill>
                <a:latin typeface="Calibri" pitchFamily="34" charset="0"/>
              </a:rPr>
              <a:t>Gastro</a:t>
            </a:r>
            <a:r>
              <a:rPr lang="es-ES" sz="1600" dirty="0">
                <a:solidFill>
                  <a:srgbClr val="006600"/>
                </a:solidFill>
                <a:latin typeface="Calibri" pitchFamily="34" charset="0"/>
              </a:rPr>
              <a:t> </a:t>
            </a:r>
            <a:r>
              <a:rPr lang="es-ES" sz="1600" dirty="0" smtClean="0">
                <a:solidFill>
                  <a:srgbClr val="006600"/>
                </a:solidFill>
                <a:latin typeface="Calibri" pitchFamily="34" charset="0"/>
              </a:rPr>
              <a:t>y </a:t>
            </a:r>
            <a:r>
              <a:rPr lang="es-ES" sz="1600" dirty="0">
                <a:solidFill>
                  <a:srgbClr val="006600"/>
                </a:solidFill>
                <a:latin typeface="Calibri" pitchFamily="34" charset="0"/>
              </a:rPr>
              <a:t>AASLD 2017 </a:t>
            </a:r>
            <a:endParaRPr lang="es-AR" sz="1600" dirty="0">
              <a:solidFill>
                <a:srgbClr val="006600"/>
              </a:solidFill>
              <a:latin typeface="Calibri" pitchFamily="34" charset="0"/>
            </a:endParaRPr>
          </a:p>
          <a:p>
            <a:pPr algn="r"/>
            <a:endParaRPr lang="es-AR" sz="1600" dirty="0">
              <a:solidFill>
                <a:srgbClr val="008000"/>
              </a:solidFill>
              <a:latin typeface="+mn-lt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395536" y="181089"/>
            <a:ext cx="829126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sz="2000" b="1" dirty="0">
                <a:solidFill>
                  <a:srgbClr val="0000FF"/>
                </a:solidFill>
              </a:rPr>
              <a:t>Qué variables cuantitativas </a:t>
            </a:r>
            <a:r>
              <a:rPr lang="es-AR" sz="2000" b="1" dirty="0" smtClean="0">
                <a:solidFill>
                  <a:srgbClr val="0000FF"/>
                </a:solidFill>
              </a:rPr>
              <a:t>basales </a:t>
            </a:r>
            <a:r>
              <a:rPr lang="es-AR" sz="2000" b="1" dirty="0">
                <a:solidFill>
                  <a:srgbClr val="0000FF"/>
                </a:solidFill>
              </a:rPr>
              <a:t>son diferentes entre los pacientes </a:t>
            </a:r>
            <a:r>
              <a:rPr lang="es-AR" sz="2000" b="1" dirty="0" smtClean="0">
                <a:solidFill>
                  <a:srgbClr val="0000FF"/>
                </a:solidFill>
              </a:rPr>
              <a:t>que presentaron </a:t>
            </a:r>
            <a:r>
              <a:rPr lang="es-AR" sz="2000" b="1" dirty="0" smtClean="0">
                <a:solidFill>
                  <a:srgbClr val="0000FF"/>
                </a:solidFill>
              </a:rPr>
              <a:t>o no </a:t>
            </a:r>
            <a:r>
              <a:rPr lang="es-AR" sz="2000" b="1" dirty="0" smtClean="0">
                <a:solidFill>
                  <a:srgbClr val="0000FF"/>
                </a:solidFill>
              </a:rPr>
              <a:t>descompensación </a:t>
            </a:r>
            <a:r>
              <a:rPr lang="es-AR" sz="2000" b="1" dirty="0" smtClean="0">
                <a:solidFill>
                  <a:srgbClr val="0000FF"/>
                </a:solidFill>
              </a:rPr>
              <a:t>de </a:t>
            </a:r>
            <a:r>
              <a:rPr lang="es-AR" sz="2000" b="1" dirty="0" smtClean="0">
                <a:solidFill>
                  <a:srgbClr val="0000FF"/>
                </a:solidFill>
              </a:rPr>
              <a:t>cirrosis?</a:t>
            </a:r>
            <a:r>
              <a:rPr lang="es-AR" sz="2000" b="1" dirty="0" smtClean="0"/>
              <a:t>  </a:t>
            </a:r>
            <a:endParaRPr lang="es-AR" sz="2000" b="1" dirty="0">
              <a:solidFill>
                <a:srgbClr val="0000FF"/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144016" y="6525344"/>
            <a:ext cx="47160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AR" sz="1400" dirty="0" err="1" smtClean="0"/>
              <a:t>Creatinina</a:t>
            </a:r>
            <a:r>
              <a:rPr lang="es-AR" sz="1400" dirty="0" smtClean="0"/>
              <a:t> </a:t>
            </a:r>
            <a:r>
              <a:rPr lang="es-AR" sz="1400" dirty="0" smtClean="0"/>
              <a:t>no fue </a:t>
            </a:r>
            <a:r>
              <a:rPr lang="es-AR" sz="1400" dirty="0" err="1" smtClean="0"/>
              <a:t>estadisticamente</a:t>
            </a:r>
            <a:r>
              <a:rPr lang="es-AR" sz="1400" dirty="0" smtClean="0"/>
              <a:t> </a:t>
            </a:r>
            <a:r>
              <a:rPr lang="es-AR" sz="1400" dirty="0" smtClean="0"/>
              <a:t>significativo</a:t>
            </a:r>
            <a:endParaRPr lang="es-AR" sz="1400" dirty="0"/>
          </a:p>
        </p:txBody>
      </p:sp>
    </p:spTree>
    <p:extLst>
      <p:ext uri="{BB962C8B-B14F-4D97-AF65-F5344CB8AC3E}">
        <p14:creationId xmlns="" xmlns:p14="http://schemas.microsoft.com/office/powerpoint/2010/main" val="4026099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/>
          <a:lstStyle/>
          <a:p>
            <a:r>
              <a:rPr lang="es-ES" sz="3200" b="1" dirty="0" smtClean="0">
                <a:solidFill>
                  <a:srgbClr val="0000FF"/>
                </a:solidFill>
              </a:rPr>
              <a:t>Riesgo de descompensación y/o muerte durante el tratamiento y/o seguimiento</a:t>
            </a:r>
            <a:endParaRPr lang="es-AR" sz="3200" b="1" dirty="0">
              <a:solidFill>
                <a:srgbClr val="0000FF"/>
              </a:solidFill>
            </a:endParaRPr>
          </a:p>
        </p:txBody>
      </p:sp>
      <p:pic>
        <p:nvPicPr>
          <p:cNvPr id="5" name="4 Marcador de contenido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28662" y="1357298"/>
            <a:ext cx="7143800" cy="4768865"/>
          </a:xfrm>
          <a:prstGeom prst="rect">
            <a:avLst/>
          </a:prstGeom>
        </p:spPr>
      </p:pic>
      <p:sp>
        <p:nvSpPr>
          <p:cNvPr id="6" name="5 CuadroTexto"/>
          <p:cNvSpPr txBox="1"/>
          <p:nvPr/>
        </p:nvSpPr>
        <p:spPr>
          <a:xfrm>
            <a:off x="4143372" y="6286520"/>
            <a:ext cx="45005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600" dirty="0" err="1" smtClean="0">
                <a:solidFill>
                  <a:srgbClr val="006600"/>
                </a:solidFill>
                <a:latin typeface="Calibri" pitchFamily="34" charset="0"/>
              </a:rPr>
              <a:t>GAETHeC</a:t>
            </a:r>
            <a:r>
              <a:rPr lang="es-ES" sz="1600" dirty="0" smtClean="0">
                <a:solidFill>
                  <a:srgbClr val="006600"/>
                </a:solidFill>
                <a:latin typeface="Calibri" pitchFamily="34" charset="0"/>
              </a:rPr>
              <a:t>, </a:t>
            </a:r>
            <a:r>
              <a:rPr lang="es-ES" sz="1600" dirty="0" err="1" smtClean="0">
                <a:solidFill>
                  <a:srgbClr val="006600"/>
                </a:solidFill>
                <a:latin typeface="Calibri" pitchFamily="34" charset="0"/>
              </a:rPr>
              <a:t>Cong</a:t>
            </a:r>
            <a:r>
              <a:rPr lang="es-ES" sz="1600" dirty="0" smtClean="0">
                <a:solidFill>
                  <a:srgbClr val="006600"/>
                </a:solidFill>
                <a:latin typeface="Calibri" pitchFamily="34" charset="0"/>
              </a:rPr>
              <a:t>. </a:t>
            </a:r>
            <a:r>
              <a:rPr lang="es-ES" sz="1600" dirty="0" err="1" smtClean="0">
                <a:solidFill>
                  <a:srgbClr val="006600"/>
                </a:solidFill>
                <a:latin typeface="Calibri" pitchFamily="34" charset="0"/>
              </a:rPr>
              <a:t>Arg</a:t>
            </a:r>
            <a:r>
              <a:rPr lang="es-ES" sz="1600" dirty="0" smtClean="0">
                <a:solidFill>
                  <a:srgbClr val="006600"/>
                </a:solidFill>
                <a:latin typeface="Calibri" pitchFamily="34" charset="0"/>
              </a:rPr>
              <a:t>. de </a:t>
            </a:r>
            <a:r>
              <a:rPr lang="es-ES" sz="1600" dirty="0" err="1" smtClean="0">
                <a:solidFill>
                  <a:srgbClr val="006600"/>
                </a:solidFill>
                <a:latin typeface="Calibri" pitchFamily="34" charset="0"/>
              </a:rPr>
              <a:t>Gastro</a:t>
            </a:r>
            <a:r>
              <a:rPr lang="es-ES" sz="1600" dirty="0" smtClean="0">
                <a:solidFill>
                  <a:srgbClr val="006600"/>
                </a:solidFill>
                <a:latin typeface="Calibri" pitchFamily="34" charset="0"/>
              </a:rPr>
              <a:t> y AASLD 2017 </a:t>
            </a:r>
            <a:endParaRPr lang="es-AR" sz="1600" dirty="0">
              <a:solidFill>
                <a:srgbClr val="006600"/>
              </a:solidFill>
              <a:latin typeface="Calibri" pitchFamily="34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6500826" y="2571744"/>
            <a:ext cx="2214578" cy="1815882"/>
          </a:xfrm>
          <a:prstGeom prst="rect">
            <a:avLst/>
          </a:prstGeom>
          <a:noFill/>
          <a:ln>
            <a:solidFill>
              <a:srgbClr val="008000"/>
            </a:solidFill>
          </a:ln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s-ES" sz="1600" u="sng" dirty="0" smtClean="0">
                <a:latin typeface="+mn-lt"/>
              </a:rPr>
              <a:t>Score de </a:t>
            </a:r>
            <a:r>
              <a:rPr lang="es-ES" sz="1600" u="sng" dirty="0" err="1" smtClean="0">
                <a:latin typeface="+mn-lt"/>
              </a:rPr>
              <a:t>Child-Pugh</a:t>
            </a:r>
            <a:endParaRPr lang="es-ES" sz="1600" u="sng" dirty="0" smtClean="0">
              <a:latin typeface="+mn-lt"/>
            </a:endParaRPr>
          </a:p>
          <a:p>
            <a:r>
              <a:rPr lang="es-ES" sz="1600" dirty="0" smtClean="0">
                <a:latin typeface="+mn-lt"/>
              </a:rPr>
              <a:t>Área bajo la curva ROC </a:t>
            </a:r>
            <a:r>
              <a:rPr lang="es-ES" sz="1600" b="1" dirty="0" smtClean="0">
                <a:solidFill>
                  <a:srgbClr val="0000FF"/>
                </a:solidFill>
                <a:latin typeface="+mn-lt"/>
              </a:rPr>
              <a:t>0.83</a:t>
            </a:r>
            <a:r>
              <a:rPr lang="es-ES" sz="1600" dirty="0" smtClean="0">
                <a:latin typeface="+mn-lt"/>
              </a:rPr>
              <a:t> (IC 95%, 0.72-0.93)</a:t>
            </a:r>
          </a:p>
          <a:p>
            <a:endParaRPr lang="es-ES" sz="1600" dirty="0" smtClean="0">
              <a:latin typeface="+mn-lt"/>
            </a:endParaRPr>
          </a:p>
          <a:p>
            <a:pPr algn="ctr">
              <a:buNone/>
            </a:pPr>
            <a:r>
              <a:rPr lang="es-ES" sz="1600" u="sng" dirty="0" smtClean="0">
                <a:latin typeface="+mn-lt"/>
              </a:rPr>
              <a:t>Score de MELD</a:t>
            </a:r>
          </a:p>
          <a:p>
            <a:r>
              <a:rPr lang="es-ES" sz="1600" dirty="0" smtClean="0">
                <a:latin typeface="+mn-lt"/>
              </a:rPr>
              <a:t>Área bajo la curva ROC </a:t>
            </a:r>
            <a:r>
              <a:rPr lang="es-ES" sz="1600" b="1" dirty="0" smtClean="0">
                <a:solidFill>
                  <a:srgbClr val="0000FF"/>
                </a:solidFill>
                <a:latin typeface="+mn-lt"/>
              </a:rPr>
              <a:t>0.86</a:t>
            </a:r>
            <a:r>
              <a:rPr lang="es-ES" sz="1600" dirty="0" smtClean="0">
                <a:latin typeface="+mn-lt"/>
              </a:rPr>
              <a:t> (IC 95%, 0.79-0.92)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3200" b="1" dirty="0" smtClean="0">
                <a:solidFill>
                  <a:srgbClr val="0000FF"/>
                </a:solidFill>
              </a:rPr>
              <a:t>Riesgo de </a:t>
            </a:r>
            <a:r>
              <a:rPr lang="es-ES" sz="3200" b="1" dirty="0" smtClean="0">
                <a:solidFill>
                  <a:srgbClr val="FF0000"/>
                </a:solidFill>
              </a:rPr>
              <a:t>descompensación</a:t>
            </a:r>
            <a:r>
              <a:rPr lang="es-ES" sz="3200" b="1" dirty="0" smtClean="0">
                <a:solidFill>
                  <a:srgbClr val="0000FF"/>
                </a:solidFill>
              </a:rPr>
              <a:t> durante el </a:t>
            </a:r>
            <a:br>
              <a:rPr lang="es-ES" sz="3200" b="1" dirty="0" smtClean="0">
                <a:solidFill>
                  <a:srgbClr val="0000FF"/>
                </a:solidFill>
              </a:rPr>
            </a:br>
            <a:r>
              <a:rPr lang="es-ES" sz="3200" b="1" dirty="0" smtClean="0">
                <a:solidFill>
                  <a:srgbClr val="0000FF"/>
                </a:solidFill>
              </a:rPr>
              <a:t>tratamiento y/o seguimiento</a:t>
            </a:r>
            <a:endParaRPr lang="es-AR" sz="3200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142929306"/>
              </p:ext>
            </p:extLst>
          </p:nvPr>
        </p:nvGraphicFramePr>
        <p:xfrm>
          <a:off x="457200" y="2214552"/>
          <a:ext cx="8229600" cy="24288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38536"/>
                <a:gridCol w="2448272"/>
                <a:gridCol w="2592288"/>
                <a:gridCol w="1450504"/>
              </a:tblGrid>
              <a:tr h="607224"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err="1" smtClean="0"/>
                        <a:t>Child</a:t>
                      </a:r>
                      <a:endParaRPr lang="es-AR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>
                          <a:solidFill>
                            <a:srgbClr val="FFFF00"/>
                          </a:solidFill>
                        </a:rPr>
                        <a:t>Descompensación</a:t>
                      </a:r>
                      <a:r>
                        <a:rPr lang="es-ES" sz="2000" baseline="0" dirty="0" smtClean="0">
                          <a:solidFill>
                            <a:srgbClr val="FFFF00"/>
                          </a:solidFill>
                        </a:rPr>
                        <a:t> Si</a:t>
                      </a:r>
                      <a:endParaRPr lang="es-AR" sz="2000" dirty="0">
                        <a:solidFill>
                          <a:srgbClr val="FFFF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>
                          <a:solidFill>
                            <a:srgbClr val="FFFF00"/>
                          </a:solidFill>
                        </a:rPr>
                        <a:t>Descompensación No</a:t>
                      </a:r>
                      <a:endParaRPr lang="es-AR" sz="2000" dirty="0">
                        <a:solidFill>
                          <a:srgbClr val="FFFF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/>
                        <a:t>Total</a:t>
                      </a:r>
                      <a:endParaRPr lang="es-AR" sz="2000" dirty="0"/>
                    </a:p>
                  </a:txBody>
                  <a:tcPr anchor="ctr"/>
                </a:tc>
              </a:tr>
              <a:tr h="607224"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/>
                        <a:t>B + C</a:t>
                      </a:r>
                      <a:endParaRPr lang="es-AR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/>
                        <a:t>14  (</a:t>
                      </a:r>
                      <a:r>
                        <a:rPr lang="es-ES" sz="2000" b="1" dirty="0" smtClean="0">
                          <a:solidFill>
                            <a:srgbClr val="0000FF"/>
                          </a:solidFill>
                        </a:rPr>
                        <a:t>33</a:t>
                      </a:r>
                      <a:r>
                        <a:rPr lang="es-ES" sz="2000" dirty="0" smtClean="0"/>
                        <a:t>%)</a:t>
                      </a:r>
                      <a:endParaRPr lang="es-AR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/>
                        <a:t>28 (67%)</a:t>
                      </a:r>
                      <a:endParaRPr lang="es-AR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/>
                        <a:t>42</a:t>
                      </a:r>
                      <a:endParaRPr lang="es-AR" sz="2000" dirty="0"/>
                    </a:p>
                  </a:txBody>
                  <a:tcPr anchor="ctr"/>
                </a:tc>
              </a:tr>
              <a:tr h="607224"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/>
                        <a:t>A</a:t>
                      </a:r>
                      <a:endParaRPr lang="es-AR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/>
                        <a:t>7 (</a:t>
                      </a:r>
                      <a:r>
                        <a:rPr lang="es-ES" sz="2000" b="1" dirty="0" smtClean="0">
                          <a:solidFill>
                            <a:srgbClr val="0000FF"/>
                          </a:solidFill>
                        </a:rPr>
                        <a:t>3.6</a:t>
                      </a:r>
                      <a:r>
                        <a:rPr lang="es-ES" sz="2000" dirty="0" smtClean="0"/>
                        <a:t>%)</a:t>
                      </a:r>
                      <a:endParaRPr lang="es-AR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/>
                        <a:t>188 (96.4%)</a:t>
                      </a:r>
                      <a:endParaRPr lang="es-AR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/>
                        <a:t>195</a:t>
                      </a:r>
                      <a:endParaRPr lang="es-AR" sz="2000" dirty="0"/>
                    </a:p>
                  </a:txBody>
                  <a:tcPr anchor="ctr"/>
                </a:tc>
              </a:tr>
              <a:tr h="607224"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/>
                        <a:t>Total</a:t>
                      </a:r>
                      <a:endParaRPr lang="es-AR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/>
                        <a:t>21 (8.9%)</a:t>
                      </a:r>
                      <a:endParaRPr lang="es-AR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/>
                        <a:t>216 (91.1%)</a:t>
                      </a:r>
                      <a:endParaRPr lang="es-AR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/>
                        <a:t>237</a:t>
                      </a:r>
                      <a:endParaRPr lang="es-AR" sz="20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5" name="4 CuadroTexto"/>
          <p:cNvSpPr txBox="1"/>
          <p:nvPr/>
        </p:nvSpPr>
        <p:spPr>
          <a:xfrm>
            <a:off x="714348" y="1643050"/>
            <a:ext cx="77867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u="sng" dirty="0" smtClean="0">
                <a:solidFill>
                  <a:srgbClr val="FF3300"/>
                </a:solidFill>
                <a:latin typeface="+mn-lt"/>
              </a:rPr>
              <a:t>En el grupo tratado con SFV + DCV ± RBV</a:t>
            </a:r>
            <a:endParaRPr lang="es-AR" sz="2400" b="1" u="sng" dirty="0">
              <a:solidFill>
                <a:srgbClr val="FF3300"/>
              </a:solidFill>
              <a:latin typeface="+mn-lt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1142976" y="5143512"/>
            <a:ext cx="68580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 err="1" smtClean="0">
                <a:latin typeface="+mn-lt"/>
              </a:rPr>
              <a:t>Child</a:t>
            </a:r>
            <a:r>
              <a:rPr lang="es-ES" sz="2000" b="1" dirty="0" smtClean="0">
                <a:latin typeface="+mn-lt"/>
              </a:rPr>
              <a:t> B+C versus A: </a:t>
            </a:r>
            <a:r>
              <a:rPr lang="es-ES" sz="2000" b="1" dirty="0" err="1" smtClean="0">
                <a:solidFill>
                  <a:srgbClr val="0000FF"/>
                </a:solidFill>
                <a:latin typeface="+mn-lt"/>
              </a:rPr>
              <a:t>Odd</a:t>
            </a:r>
            <a:r>
              <a:rPr lang="es-ES" sz="2000" b="1" dirty="0" smtClean="0">
                <a:solidFill>
                  <a:srgbClr val="0000FF"/>
                </a:solidFill>
                <a:latin typeface="+mn-lt"/>
              </a:rPr>
              <a:t> Ratio 13.4</a:t>
            </a:r>
            <a:r>
              <a:rPr lang="es-ES" sz="2000" b="1" dirty="0" smtClean="0">
                <a:latin typeface="+mn-lt"/>
              </a:rPr>
              <a:t>, IC 95% 4.9-36.1</a:t>
            </a:r>
            <a:endParaRPr lang="es-AR" sz="2000" b="1" dirty="0">
              <a:latin typeface="+mn-lt"/>
            </a:endParaRPr>
          </a:p>
        </p:txBody>
      </p:sp>
      <p:sp>
        <p:nvSpPr>
          <p:cNvPr id="3" name="2 Anillo"/>
          <p:cNvSpPr/>
          <p:nvPr/>
        </p:nvSpPr>
        <p:spPr>
          <a:xfrm>
            <a:off x="1259632" y="4869160"/>
            <a:ext cx="6984776" cy="1152128"/>
          </a:xfrm>
          <a:prstGeom prst="donut">
            <a:avLst>
              <a:gd name="adj" fmla="val 0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sz="2800" b="1" dirty="0" smtClean="0">
                <a:solidFill>
                  <a:srgbClr val="0000FF"/>
                </a:solidFill>
              </a:rPr>
              <a:t>Tratamiento con AAD en pacientes con hepatitis C y fibrosis avanzada/cirrosis de la vida real en Argentina</a:t>
            </a:r>
          </a:p>
        </p:txBody>
      </p:sp>
      <p:sp>
        <p:nvSpPr>
          <p:cNvPr id="18435" name="Rectangle 3"/>
          <p:cNvSpPr>
            <a:spLocks noGrp="1"/>
          </p:cNvSpPr>
          <p:nvPr>
            <p:ph type="body" idx="1"/>
          </p:nvPr>
        </p:nvSpPr>
        <p:spPr>
          <a:xfrm>
            <a:off x="457200" y="1700213"/>
            <a:ext cx="8229600" cy="4321175"/>
          </a:xfrm>
          <a:ln w="28575">
            <a:solidFill>
              <a:srgbClr val="006600"/>
            </a:solidFill>
          </a:ln>
        </p:spPr>
        <p:txBody>
          <a:bodyPr/>
          <a:lstStyle/>
          <a:p>
            <a:pPr algn="ctr" eaLnBrk="1" hangingPunct="1">
              <a:lnSpc>
                <a:spcPct val="90000"/>
              </a:lnSpc>
              <a:buFont typeface="Arial" charset="0"/>
              <a:buNone/>
            </a:pPr>
            <a:r>
              <a:rPr lang="es-AR" sz="2800" b="1" u="sng" dirty="0" smtClean="0">
                <a:solidFill>
                  <a:srgbClr val="0000FF"/>
                </a:solidFill>
              </a:rPr>
              <a:t>Seguridad del tratamiento</a:t>
            </a:r>
          </a:p>
          <a:p>
            <a:pPr eaLnBrk="1" hangingPunct="1">
              <a:lnSpc>
                <a:spcPct val="90000"/>
              </a:lnSpc>
            </a:pPr>
            <a:endParaRPr lang="es-AR" sz="2400" dirty="0" smtClean="0"/>
          </a:p>
          <a:p>
            <a:pPr eaLnBrk="1" hangingPunct="1">
              <a:lnSpc>
                <a:spcPct val="90000"/>
              </a:lnSpc>
            </a:pPr>
            <a:r>
              <a:rPr lang="es-AR" sz="2800" b="1" dirty="0">
                <a:solidFill>
                  <a:srgbClr val="0000FF"/>
                </a:solidFill>
              </a:rPr>
              <a:t>Muerte</a:t>
            </a:r>
            <a:r>
              <a:rPr lang="es-AR" sz="2800" dirty="0"/>
              <a:t> durante el tratamiento/seguimiento </a:t>
            </a:r>
            <a:r>
              <a:rPr lang="es-AR" sz="2800" dirty="0" smtClean="0"/>
              <a:t>en 7 de 330 pacientes ( </a:t>
            </a:r>
            <a:r>
              <a:rPr lang="es-AR" sz="2800" b="1" dirty="0" smtClean="0">
                <a:solidFill>
                  <a:srgbClr val="0000FF"/>
                </a:solidFill>
              </a:rPr>
              <a:t>2.1% </a:t>
            </a:r>
            <a:r>
              <a:rPr lang="es-AR" sz="2800" dirty="0" smtClean="0"/>
              <a:t>)</a:t>
            </a:r>
            <a:endParaRPr lang="es-AR" sz="2800" dirty="0"/>
          </a:p>
          <a:p>
            <a:pPr lvl="1" eaLnBrk="1" hangingPunct="1">
              <a:lnSpc>
                <a:spcPct val="90000"/>
              </a:lnSpc>
            </a:pPr>
            <a:r>
              <a:rPr lang="es-AR" sz="2400" dirty="0"/>
              <a:t>2.7% de los pacientes tratados con SFV + DCV </a:t>
            </a:r>
            <a:r>
              <a:rPr lang="en-US" sz="2400" dirty="0"/>
              <a:t>± RBV</a:t>
            </a:r>
          </a:p>
          <a:p>
            <a:pPr lvl="1" eaLnBrk="1" hangingPunct="1">
              <a:lnSpc>
                <a:spcPct val="90000"/>
              </a:lnSpc>
            </a:pPr>
            <a:r>
              <a:rPr lang="es-AR" sz="2400" dirty="0"/>
              <a:t>Ningún paciente tratado con </a:t>
            </a:r>
            <a:r>
              <a:rPr lang="es-AR" sz="2400" dirty="0" err="1"/>
              <a:t>PrOD</a:t>
            </a:r>
            <a:r>
              <a:rPr lang="es-AR" sz="2400" dirty="0"/>
              <a:t> (3D) </a:t>
            </a:r>
            <a:r>
              <a:rPr lang="en-US" sz="2400" dirty="0"/>
              <a:t>± RBV </a:t>
            </a:r>
            <a:endParaRPr lang="en-US" sz="2400" dirty="0" smtClean="0"/>
          </a:p>
          <a:p>
            <a:pPr lvl="1" eaLnBrk="1" hangingPunct="1">
              <a:lnSpc>
                <a:spcPct val="90000"/>
              </a:lnSpc>
            </a:pPr>
            <a:r>
              <a:rPr lang="es-AR" sz="2400" dirty="0"/>
              <a:t>Ningún paciente tratado con </a:t>
            </a:r>
            <a:r>
              <a:rPr lang="en-US" sz="2400" dirty="0" smtClean="0"/>
              <a:t>SFV </a:t>
            </a:r>
            <a:r>
              <a:rPr lang="en-US" sz="2400" dirty="0"/>
              <a:t>+ RBV</a:t>
            </a:r>
            <a:endParaRPr lang="es-AR" sz="2400" dirty="0"/>
          </a:p>
          <a:p>
            <a:pPr eaLnBrk="1" hangingPunct="1">
              <a:lnSpc>
                <a:spcPct val="90000"/>
              </a:lnSpc>
            </a:pPr>
            <a:r>
              <a:rPr lang="es-AR" sz="2400" b="1" dirty="0" smtClean="0">
                <a:solidFill>
                  <a:srgbClr val="0000FF"/>
                </a:solidFill>
              </a:rPr>
              <a:t>Causas de muerte: </a:t>
            </a:r>
          </a:p>
          <a:p>
            <a:pPr lvl="1" eaLnBrk="1" hangingPunct="1">
              <a:lnSpc>
                <a:spcPct val="90000"/>
              </a:lnSpc>
            </a:pPr>
            <a:r>
              <a:rPr lang="es-ES" sz="2000" b="1" dirty="0" err="1" smtClean="0"/>
              <a:t>Inf</a:t>
            </a:r>
            <a:r>
              <a:rPr lang="es-ES" sz="2000" b="1" dirty="0" smtClean="0"/>
              <a:t>. bacteriana, </a:t>
            </a:r>
            <a:r>
              <a:rPr lang="es-ES" sz="2000" b="1" dirty="0" err="1" smtClean="0"/>
              <a:t>sepsis</a:t>
            </a:r>
            <a:r>
              <a:rPr lang="es-ES" sz="2000" b="1" dirty="0" smtClean="0"/>
              <a:t> → falla hepática/</a:t>
            </a:r>
            <a:r>
              <a:rPr lang="es-ES" sz="2000" b="1" dirty="0" err="1" smtClean="0"/>
              <a:t>multiorgánica</a:t>
            </a:r>
            <a:r>
              <a:rPr lang="es-ES" sz="2000" b="1" dirty="0" smtClean="0"/>
              <a:t>		5</a:t>
            </a:r>
          </a:p>
          <a:p>
            <a:pPr lvl="1" eaLnBrk="1" hangingPunct="1">
              <a:lnSpc>
                <a:spcPct val="90000"/>
              </a:lnSpc>
            </a:pPr>
            <a:r>
              <a:rPr lang="es-ES" sz="2000" b="1" dirty="0" smtClean="0"/>
              <a:t>Desconocida (óbito en otro centro)				1</a:t>
            </a:r>
          </a:p>
          <a:p>
            <a:pPr lvl="1" eaLnBrk="1" hangingPunct="1">
              <a:lnSpc>
                <a:spcPct val="90000"/>
              </a:lnSpc>
            </a:pPr>
            <a:r>
              <a:rPr lang="es-ES" sz="2000" b="1" dirty="0" smtClean="0"/>
              <a:t>Leucemia linfoide aguda					1</a:t>
            </a:r>
            <a:endParaRPr lang="es-AR" sz="2000" b="1" dirty="0" smtClean="0"/>
          </a:p>
        </p:txBody>
      </p:sp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3923929" y="6165850"/>
            <a:ext cx="475176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s-ES" sz="1600" dirty="0" err="1">
                <a:solidFill>
                  <a:srgbClr val="006600"/>
                </a:solidFill>
                <a:latin typeface="Calibri" pitchFamily="34" charset="0"/>
              </a:rPr>
              <a:t>GAETHeC</a:t>
            </a:r>
            <a:r>
              <a:rPr lang="es-ES" sz="1600" dirty="0">
                <a:solidFill>
                  <a:srgbClr val="006600"/>
                </a:solidFill>
                <a:latin typeface="Calibri" pitchFamily="34" charset="0"/>
              </a:rPr>
              <a:t>, </a:t>
            </a:r>
            <a:r>
              <a:rPr lang="es-ES" sz="1600" dirty="0" err="1">
                <a:solidFill>
                  <a:srgbClr val="006600"/>
                </a:solidFill>
                <a:latin typeface="Calibri" pitchFamily="34" charset="0"/>
              </a:rPr>
              <a:t>Cong</a:t>
            </a:r>
            <a:r>
              <a:rPr lang="es-ES" sz="1600" dirty="0">
                <a:solidFill>
                  <a:srgbClr val="006600"/>
                </a:solidFill>
                <a:latin typeface="Calibri" pitchFamily="34" charset="0"/>
              </a:rPr>
              <a:t>. </a:t>
            </a:r>
            <a:r>
              <a:rPr lang="es-ES" sz="1600" dirty="0" err="1">
                <a:solidFill>
                  <a:srgbClr val="006600"/>
                </a:solidFill>
                <a:latin typeface="Calibri" pitchFamily="34" charset="0"/>
              </a:rPr>
              <a:t>Arg</a:t>
            </a:r>
            <a:r>
              <a:rPr lang="es-ES" sz="1600" dirty="0">
                <a:solidFill>
                  <a:srgbClr val="006600"/>
                </a:solidFill>
                <a:latin typeface="Calibri" pitchFamily="34" charset="0"/>
              </a:rPr>
              <a:t>. de </a:t>
            </a:r>
            <a:r>
              <a:rPr lang="es-ES" sz="1600" dirty="0" err="1">
                <a:solidFill>
                  <a:srgbClr val="006600"/>
                </a:solidFill>
                <a:latin typeface="Calibri" pitchFamily="34" charset="0"/>
              </a:rPr>
              <a:t>Gastro</a:t>
            </a:r>
            <a:r>
              <a:rPr lang="es-ES" sz="1600" dirty="0">
                <a:solidFill>
                  <a:srgbClr val="006600"/>
                </a:solidFill>
                <a:latin typeface="Calibri" pitchFamily="34" charset="0"/>
              </a:rPr>
              <a:t> </a:t>
            </a:r>
            <a:r>
              <a:rPr lang="es-ES" sz="1600" dirty="0" smtClean="0">
                <a:solidFill>
                  <a:srgbClr val="006600"/>
                </a:solidFill>
                <a:latin typeface="Calibri" pitchFamily="34" charset="0"/>
              </a:rPr>
              <a:t>2017 y AASLD 2017 </a:t>
            </a:r>
            <a:endParaRPr lang="es-AR" sz="1600" dirty="0">
              <a:solidFill>
                <a:srgbClr val="006600"/>
              </a:solidFill>
              <a:latin typeface="Calibri" pitchFamily="34" charset="0"/>
            </a:endParaRPr>
          </a:p>
          <a:p>
            <a:endParaRPr lang="es-ES" sz="16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27782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3200" b="1" dirty="0" smtClean="0">
                <a:solidFill>
                  <a:srgbClr val="0000FF"/>
                </a:solidFill>
              </a:rPr>
              <a:t>Riesgo de </a:t>
            </a:r>
            <a:r>
              <a:rPr lang="es-ES" sz="3200" b="1" dirty="0" smtClean="0">
                <a:solidFill>
                  <a:srgbClr val="FF0000"/>
                </a:solidFill>
              </a:rPr>
              <a:t>muerte</a:t>
            </a:r>
            <a:r>
              <a:rPr lang="es-ES" sz="3200" b="1" dirty="0" smtClean="0">
                <a:solidFill>
                  <a:srgbClr val="0000FF"/>
                </a:solidFill>
              </a:rPr>
              <a:t> durante el </a:t>
            </a:r>
            <a:br>
              <a:rPr lang="es-ES" sz="3200" b="1" dirty="0" smtClean="0">
                <a:solidFill>
                  <a:srgbClr val="0000FF"/>
                </a:solidFill>
              </a:rPr>
            </a:br>
            <a:r>
              <a:rPr lang="es-ES" sz="3200" b="1" dirty="0" smtClean="0">
                <a:solidFill>
                  <a:srgbClr val="0000FF"/>
                </a:solidFill>
              </a:rPr>
              <a:t>tratamiento y/o seguimiento</a:t>
            </a:r>
            <a:endParaRPr lang="es-AR" sz="3200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531396843"/>
              </p:ext>
            </p:extLst>
          </p:nvPr>
        </p:nvGraphicFramePr>
        <p:xfrm>
          <a:off x="457200" y="2214552"/>
          <a:ext cx="8229600" cy="24288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607224"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err="1" smtClean="0"/>
                        <a:t>Child</a:t>
                      </a:r>
                      <a:endParaRPr lang="es-AR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>
                          <a:solidFill>
                            <a:srgbClr val="FFFF00"/>
                          </a:solidFill>
                        </a:rPr>
                        <a:t>Óbito</a:t>
                      </a:r>
                      <a:endParaRPr lang="es-AR" sz="2000" dirty="0">
                        <a:solidFill>
                          <a:srgbClr val="FFFF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>
                          <a:solidFill>
                            <a:srgbClr val="FFFF00"/>
                          </a:solidFill>
                        </a:rPr>
                        <a:t>No óbito</a:t>
                      </a:r>
                      <a:endParaRPr lang="es-AR" sz="2000" dirty="0">
                        <a:solidFill>
                          <a:srgbClr val="FFFF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/>
                        <a:t>Total</a:t>
                      </a:r>
                      <a:endParaRPr lang="es-AR" sz="2000" dirty="0"/>
                    </a:p>
                  </a:txBody>
                  <a:tcPr anchor="ctr"/>
                </a:tc>
              </a:tr>
              <a:tr h="607224"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/>
                        <a:t>B + C</a:t>
                      </a:r>
                      <a:endParaRPr lang="es-AR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/>
                        <a:t>5  (</a:t>
                      </a:r>
                      <a:r>
                        <a:rPr lang="es-ES" sz="2000" b="1" dirty="0" smtClean="0">
                          <a:solidFill>
                            <a:srgbClr val="0000FF"/>
                          </a:solidFill>
                        </a:rPr>
                        <a:t>11.9</a:t>
                      </a:r>
                      <a:r>
                        <a:rPr lang="es-ES" sz="2000" dirty="0" smtClean="0"/>
                        <a:t>%)</a:t>
                      </a:r>
                      <a:endParaRPr lang="es-AR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/>
                        <a:t>37 (88.1%)</a:t>
                      </a:r>
                      <a:endParaRPr lang="es-AR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/>
                        <a:t>42</a:t>
                      </a:r>
                      <a:endParaRPr lang="es-AR" sz="2000" dirty="0"/>
                    </a:p>
                  </a:txBody>
                  <a:tcPr anchor="ctr"/>
                </a:tc>
              </a:tr>
              <a:tr h="607224"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/>
                        <a:t>A</a:t>
                      </a:r>
                      <a:endParaRPr lang="es-AR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/>
                        <a:t>2 (</a:t>
                      </a:r>
                      <a:r>
                        <a:rPr lang="es-ES" sz="2000" b="1" dirty="0" smtClean="0">
                          <a:solidFill>
                            <a:srgbClr val="0000FF"/>
                          </a:solidFill>
                        </a:rPr>
                        <a:t>1</a:t>
                      </a:r>
                      <a:r>
                        <a:rPr lang="es-ES" sz="2000" dirty="0" smtClean="0"/>
                        <a:t>%)</a:t>
                      </a:r>
                      <a:endParaRPr lang="es-AR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/>
                        <a:t>193 (99%)</a:t>
                      </a:r>
                      <a:endParaRPr lang="es-AR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/>
                        <a:t>195</a:t>
                      </a:r>
                      <a:endParaRPr lang="es-AR" sz="2000" dirty="0"/>
                    </a:p>
                  </a:txBody>
                  <a:tcPr anchor="ctr"/>
                </a:tc>
              </a:tr>
              <a:tr h="607224"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/>
                        <a:t>Total</a:t>
                      </a:r>
                      <a:endParaRPr lang="es-AR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/>
                        <a:t>7 (3%)</a:t>
                      </a:r>
                      <a:endParaRPr lang="es-AR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/>
                        <a:t>230 (97%)</a:t>
                      </a:r>
                      <a:endParaRPr lang="es-AR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/>
                        <a:t>237</a:t>
                      </a:r>
                      <a:endParaRPr lang="es-AR" sz="20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5" name="4 CuadroTexto"/>
          <p:cNvSpPr txBox="1"/>
          <p:nvPr/>
        </p:nvSpPr>
        <p:spPr>
          <a:xfrm>
            <a:off x="714348" y="1643050"/>
            <a:ext cx="77867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u="sng" dirty="0" smtClean="0">
                <a:solidFill>
                  <a:srgbClr val="FF3300"/>
                </a:solidFill>
                <a:latin typeface="+mn-lt"/>
              </a:rPr>
              <a:t>En el grupo tratado con SFV + DCV ± RBV</a:t>
            </a:r>
            <a:endParaRPr lang="es-AR" sz="2400" b="1" u="sng" dirty="0">
              <a:solidFill>
                <a:srgbClr val="FF3300"/>
              </a:solidFill>
              <a:latin typeface="+mn-lt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1142976" y="5143512"/>
            <a:ext cx="68580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 err="1" smtClean="0">
                <a:latin typeface="+mj-lt"/>
              </a:rPr>
              <a:t>Child</a:t>
            </a:r>
            <a:r>
              <a:rPr lang="es-ES" sz="2000" b="1" dirty="0" smtClean="0">
                <a:latin typeface="+mj-lt"/>
              </a:rPr>
              <a:t> B+C versus A: </a:t>
            </a:r>
            <a:r>
              <a:rPr lang="es-ES" sz="2000" b="1" dirty="0" err="1" smtClean="0">
                <a:solidFill>
                  <a:srgbClr val="0000FF"/>
                </a:solidFill>
                <a:latin typeface="+mn-lt"/>
              </a:rPr>
              <a:t>Odd</a:t>
            </a:r>
            <a:r>
              <a:rPr lang="es-ES" sz="2000" b="1" dirty="0" smtClean="0">
                <a:solidFill>
                  <a:srgbClr val="0000FF"/>
                </a:solidFill>
                <a:latin typeface="+mn-lt"/>
              </a:rPr>
              <a:t> Ratio 13.04</a:t>
            </a:r>
            <a:r>
              <a:rPr lang="es-ES" sz="2000" b="1" dirty="0" smtClean="0">
                <a:latin typeface="+mn-lt"/>
              </a:rPr>
              <a:t>, IC 95% 2.4-69.7</a:t>
            </a:r>
            <a:endParaRPr lang="es-AR" sz="2000" b="1" dirty="0">
              <a:latin typeface="+mn-lt"/>
            </a:endParaRPr>
          </a:p>
        </p:txBody>
      </p:sp>
      <p:sp>
        <p:nvSpPr>
          <p:cNvPr id="3" name="2 Anillo"/>
          <p:cNvSpPr/>
          <p:nvPr/>
        </p:nvSpPr>
        <p:spPr>
          <a:xfrm>
            <a:off x="1403648" y="4869160"/>
            <a:ext cx="6597376" cy="1080120"/>
          </a:xfrm>
          <a:prstGeom prst="donut">
            <a:avLst>
              <a:gd name="adj" fmla="val 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1 Título"/>
          <p:cNvSpPr>
            <a:spLocks noGrp="1"/>
          </p:cNvSpPr>
          <p:nvPr>
            <p:ph type="title"/>
          </p:nvPr>
        </p:nvSpPr>
        <p:spPr>
          <a:xfrm>
            <a:off x="285750" y="274638"/>
            <a:ext cx="8572500" cy="1143000"/>
          </a:xfrm>
        </p:spPr>
        <p:txBody>
          <a:bodyPr/>
          <a:lstStyle/>
          <a:p>
            <a:pPr eaLnBrk="1" hangingPunct="1"/>
            <a:r>
              <a:rPr lang="es-ES" sz="2800" b="1" smtClean="0">
                <a:solidFill>
                  <a:srgbClr val="0000FF"/>
                </a:solidFill>
              </a:rPr>
              <a:t>Tratamiento con AAD en pacientes con hepatitis C y fibrosis avanzada/cirrosis de la vida real en Argentina</a:t>
            </a:r>
            <a:endParaRPr lang="es-AR" sz="2800" b="1" smtClean="0"/>
          </a:p>
        </p:txBody>
      </p:sp>
      <p:sp>
        <p:nvSpPr>
          <p:cNvPr id="10243" name="2 Marcador de contenido"/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3777283"/>
          </a:xfrm>
          <a:ln w="38100" cmpd="dbl">
            <a:solidFill>
              <a:srgbClr val="006600"/>
            </a:solidFill>
          </a:ln>
        </p:spPr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es-ES" sz="2400" b="1" u="sng" dirty="0" smtClean="0">
                <a:solidFill>
                  <a:srgbClr val="0000FF"/>
                </a:solidFill>
              </a:rPr>
              <a:t>OBJETIVOS</a:t>
            </a:r>
            <a:endParaRPr lang="es-AR" sz="2000" dirty="0" smtClean="0"/>
          </a:p>
          <a:p>
            <a:pPr lvl="1" eaLnBrk="1" hangingPunct="1">
              <a:buFont typeface="Arial" charset="0"/>
              <a:buBlip>
                <a:blip r:embed="rId2"/>
              </a:buBlip>
            </a:pPr>
            <a:endParaRPr lang="es-ES" sz="2000" dirty="0" smtClean="0"/>
          </a:p>
          <a:p>
            <a:pPr eaLnBrk="1" hangingPunct="1">
              <a:buFont typeface="Arial" charset="0"/>
              <a:buBlip>
                <a:blip r:embed="rId2"/>
              </a:buBlip>
            </a:pPr>
            <a:r>
              <a:rPr lang="es-ES" sz="2400" dirty="0" smtClean="0"/>
              <a:t>Secundarios:</a:t>
            </a:r>
          </a:p>
          <a:p>
            <a:pPr lvl="1" eaLnBrk="1" hangingPunct="1">
              <a:buFont typeface="Arial" charset="0"/>
              <a:buBlip>
                <a:blip r:embed="rId2"/>
              </a:buBlip>
            </a:pPr>
            <a:r>
              <a:rPr lang="es-AR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evaluar la seguridad de los esquemas de combinación de AAD</a:t>
            </a:r>
          </a:p>
          <a:p>
            <a:pPr marL="457200" lvl="1" indent="0" eaLnBrk="1" hangingPunct="1">
              <a:buNone/>
            </a:pPr>
            <a:endParaRPr lang="es-AR" sz="2000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lvl="1" eaLnBrk="1" hangingPunct="1">
              <a:buBlip>
                <a:blip r:embed="rId2"/>
              </a:buBlip>
            </a:pPr>
            <a:r>
              <a:rPr lang="es-AR" sz="2400" b="1" dirty="0"/>
              <a:t>A</a:t>
            </a:r>
            <a:r>
              <a:rPr lang="es-AR" sz="2400" b="1" dirty="0" smtClean="0"/>
              <a:t>nalizar </a:t>
            </a:r>
            <a:r>
              <a:rPr lang="es-AR" sz="2400" b="1" dirty="0"/>
              <a:t>la evolución de scores pronósticos (</a:t>
            </a:r>
            <a:r>
              <a:rPr lang="es-AR" sz="2400" b="1" dirty="0" err="1"/>
              <a:t>Child-Pugh</a:t>
            </a:r>
            <a:r>
              <a:rPr lang="es-AR" sz="2400" b="1" dirty="0"/>
              <a:t> y MELD) y de parámetros de la función hepática antes y después del tratamiento</a:t>
            </a:r>
            <a:endParaRPr lang="es-AR" sz="2000" dirty="0" smtClean="0"/>
          </a:p>
        </p:txBody>
      </p:sp>
      <p:sp>
        <p:nvSpPr>
          <p:cNvPr id="10244" name="3 CuadroTexto"/>
          <p:cNvSpPr txBox="1">
            <a:spLocks noChangeArrowheads="1"/>
          </p:cNvSpPr>
          <p:nvPr/>
        </p:nvSpPr>
        <p:spPr bwMode="auto">
          <a:xfrm>
            <a:off x="4214813" y="6357938"/>
            <a:ext cx="4500562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s-ES" sz="1600" dirty="0" err="1" smtClean="0">
                <a:solidFill>
                  <a:srgbClr val="006600"/>
                </a:solidFill>
                <a:latin typeface="Calibri" pitchFamily="34" charset="0"/>
              </a:rPr>
              <a:t>GAETHeC</a:t>
            </a:r>
            <a:r>
              <a:rPr lang="es-ES" sz="1600" dirty="0" smtClean="0">
                <a:solidFill>
                  <a:srgbClr val="006600"/>
                </a:solidFill>
                <a:latin typeface="Calibri" pitchFamily="34" charset="0"/>
              </a:rPr>
              <a:t>, </a:t>
            </a:r>
            <a:r>
              <a:rPr lang="es-ES" sz="1600" dirty="0" err="1" smtClean="0">
                <a:solidFill>
                  <a:srgbClr val="006600"/>
                </a:solidFill>
                <a:latin typeface="Calibri" pitchFamily="34" charset="0"/>
              </a:rPr>
              <a:t>Cong</a:t>
            </a:r>
            <a:r>
              <a:rPr lang="es-ES" sz="1600" dirty="0" smtClean="0">
                <a:solidFill>
                  <a:srgbClr val="006600"/>
                </a:solidFill>
                <a:latin typeface="Calibri" pitchFamily="34" charset="0"/>
              </a:rPr>
              <a:t> </a:t>
            </a:r>
            <a:r>
              <a:rPr lang="es-ES" sz="1600" dirty="0" err="1" smtClean="0">
                <a:solidFill>
                  <a:srgbClr val="006600"/>
                </a:solidFill>
                <a:latin typeface="Calibri" pitchFamily="34" charset="0"/>
              </a:rPr>
              <a:t>Arg</a:t>
            </a:r>
            <a:r>
              <a:rPr lang="es-ES" sz="1600" dirty="0" smtClean="0">
                <a:solidFill>
                  <a:srgbClr val="006600"/>
                </a:solidFill>
                <a:latin typeface="Calibri" pitchFamily="34" charset="0"/>
              </a:rPr>
              <a:t>. de </a:t>
            </a:r>
            <a:r>
              <a:rPr lang="es-ES" sz="1600" dirty="0" err="1" smtClean="0">
                <a:solidFill>
                  <a:srgbClr val="006600"/>
                </a:solidFill>
                <a:latin typeface="Calibri" pitchFamily="34" charset="0"/>
              </a:rPr>
              <a:t>Gastro</a:t>
            </a:r>
            <a:r>
              <a:rPr lang="es-ES" sz="1600" dirty="0" smtClean="0">
                <a:solidFill>
                  <a:srgbClr val="006600"/>
                </a:solidFill>
                <a:latin typeface="Calibri" pitchFamily="34" charset="0"/>
              </a:rPr>
              <a:t> y AASLD </a:t>
            </a:r>
            <a:r>
              <a:rPr lang="es-ES" sz="1600" dirty="0">
                <a:solidFill>
                  <a:srgbClr val="006600"/>
                </a:solidFill>
                <a:latin typeface="Calibri" pitchFamily="34" charset="0"/>
              </a:rPr>
              <a:t>2017 </a:t>
            </a:r>
            <a:endParaRPr lang="es-AR" sz="1600" dirty="0">
              <a:solidFill>
                <a:srgbClr val="006600"/>
              </a:solidFill>
              <a:latin typeface="Calibri" pitchFamily="34" charset="0"/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611560" y="1772816"/>
            <a:ext cx="21242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2800" b="1" dirty="0" smtClean="0">
                <a:solidFill>
                  <a:srgbClr val="0000FF"/>
                </a:solidFill>
              </a:rPr>
              <a:t>Resultados</a:t>
            </a:r>
            <a:endParaRPr lang="es-AR" sz="28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97030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1 Título"/>
          <p:cNvSpPr>
            <a:spLocks noGrp="1"/>
          </p:cNvSpPr>
          <p:nvPr>
            <p:ph type="title"/>
          </p:nvPr>
        </p:nvSpPr>
        <p:spPr>
          <a:xfrm>
            <a:off x="457200" y="428625"/>
            <a:ext cx="8229600" cy="989013"/>
          </a:xfrm>
        </p:spPr>
        <p:txBody>
          <a:bodyPr/>
          <a:lstStyle/>
          <a:p>
            <a:pPr eaLnBrk="1" hangingPunct="1"/>
            <a:r>
              <a:rPr lang="es-ES" sz="3200" b="1" smtClean="0">
                <a:solidFill>
                  <a:srgbClr val="0000FF"/>
                </a:solidFill>
              </a:rPr>
              <a:t>Cambios en los scores pronósticos y parámetros de la función hepática en la </a:t>
            </a:r>
            <a:r>
              <a:rPr lang="es-ES" sz="3200" b="1" smtClean="0"/>
              <a:t>población total*</a:t>
            </a: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457200" y="2071688"/>
          <a:ext cx="8229600" cy="37017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0574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0574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0574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510271"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Variable</a:t>
                      </a:r>
                      <a:endParaRPr lang="es-ES" dirty="0"/>
                    </a:p>
                  </a:txBody>
                  <a:tcPr anchor="ctr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Media ± SD</a:t>
                      </a:r>
                    </a:p>
                    <a:p>
                      <a:pPr algn="ctr"/>
                      <a:r>
                        <a:rPr lang="es-ES" dirty="0" smtClean="0"/>
                        <a:t>Basal</a:t>
                      </a:r>
                      <a:endParaRPr lang="es-ES" dirty="0"/>
                    </a:p>
                  </a:txBody>
                  <a:tcPr anchor="ctr"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Media ± SD</a:t>
                      </a:r>
                    </a:p>
                    <a:p>
                      <a:pPr algn="ctr"/>
                      <a:r>
                        <a:rPr lang="es-ES" dirty="0" err="1" smtClean="0"/>
                        <a:t>Sem</a:t>
                      </a:r>
                      <a:r>
                        <a:rPr lang="es-ES" dirty="0" smtClean="0"/>
                        <a:t> 12 post </a:t>
                      </a:r>
                      <a:r>
                        <a:rPr lang="es-ES" dirty="0" err="1" smtClean="0"/>
                        <a:t>trat</a:t>
                      </a:r>
                      <a:endParaRPr lang="es-ES" dirty="0"/>
                    </a:p>
                  </a:txBody>
                  <a:tcPr anchor="ctr"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p</a:t>
                      </a:r>
                      <a:endParaRPr lang="es-ES" dirty="0"/>
                    </a:p>
                  </a:txBody>
                  <a:tcPr anchor="ctr"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10271"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Plaquetas</a:t>
                      </a:r>
                      <a:endParaRPr lang="es-ES" dirty="0"/>
                    </a:p>
                  </a:txBody>
                  <a:tcPr anchor="ctr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154 ± 70</a:t>
                      </a:r>
                      <a:endParaRPr lang="es-E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157 ± 69</a:t>
                      </a:r>
                      <a:endParaRPr lang="es-E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NS</a:t>
                      </a:r>
                      <a:endParaRPr lang="es-ES" dirty="0"/>
                    </a:p>
                  </a:txBody>
                  <a:tcPr anchor="ctr"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10271"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Score de </a:t>
                      </a:r>
                      <a:r>
                        <a:rPr lang="es-ES" dirty="0" err="1" smtClean="0"/>
                        <a:t>Child</a:t>
                      </a:r>
                      <a:endParaRPr lang="es-ES" dirty="0"/>
                    </a:p>
                  </a:txBody>
                  <a:tcPr anchor="ctr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5.52 ± 1.0</a:t>
                      </a:r>
                      <a:endParaRPr lang="es-E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5.45 ± 1.0</a:t>
                      </a:r>
                      <a:endParaRPr lang="es-E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NS</a:t>
                      </a:r>
                      <a:endParaRPr lang="es-ES" dirty="0"/>
                    </a:p>
                  </a:txBody>
                  <a:tcPr anchor="ctr"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10271"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Score de MELD</a:t>
                      </a:r>
                      <a:endParaRPr lang="es-ES" dirty="0"/>
                    </a:p>
                  </a:txBody>
                  <a:tcPr anchor="ctr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8.6 ± 2.9</a:t>
                      </a:r>
                      <a:endParaRPr lang="es-E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8.3 ± 2.7</a:t>
                      </a:r>
                      <a:endParaRPr lang="es-E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b="1" dirty="0" smtClean="0">
                          <a:solidFill>
                            <a:srgbClr val="FF0000"/>
                          </a:solidFill>
                        </a:rPr>
                        <a:t>0.03</a:t>
                      </a:r>
                      <a:endParaRPr lang="es-ES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10271"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Bilirrubina</a:t>
                      </a:r>
                      <a:endParaRPr lang="es-ES" dirty="0"/>
                    </a:p>
                  </a:txBody>
                  <a:tcPr anchor="ctr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1.04 ± 0.74</a:t>
                      </a:r>
                      <a:endParaRPr lang="es-E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0.96 ± 0.72</a:t>
                      </a:r>
                      <a:endParaRPr lang="es-E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b="1" dirty="0" smtClean="0">
                          <a:solidFill>
                            <a:srgbClr val="FF0000"/>
                          </a:solidFill>
                        </a:rPr>
                        <a:t>0.017</a:t>
                      </a:r>
                      <a:endParaRPr lang="es-ES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10271"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Albúmina</a:t>
                      </a:r>
                      <a:endParaRPr lang="es-ES" dirty="0"/>
                    </a:p>
                  </a:txBody>
                  <a:tcPr anchor="ctr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3.84 ± 0.5</a:t>
                      </a:r>
                      <a:endParaRPr lang="es-E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3.97 ± 0.5</a:t>
                      </a:r>
                      <a:endParaRPr lang="es-E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b="1" dirty="0" smtClean="0">
                          <a:solidFill>
                            <a:srgbClr val="FF0000"/>
                          </a:solidFill>
                        </a:rPr>
                        <a:t>0.001</a:t>
                      </a:r>
                      <a:endParaRPr lang="es-ES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510271">
                <a:tc>
                  <a:txBody>
                    <a:bodyPr/>
                    <a:lstStyle/>
                    <a:p>
                      <a:pPr algn="ctr"/>
                      <a:r>
                        <a:rPr lang="es-ES" dirty="0" err="1" smtClean="0"/>
                        <a:t>Act</a:t>
                      </a:r>
                      <a:r>
                        <a:rPr lang="es-ES" dirty="0" smtClean="0"/>
                        <a:t> de protrombina</a:t>
                      </a:r>
                      <a:endParaRPr lang="es-ES" dirty="0"/>
                    </a:p>
                  </a:txBody>
                  <a:tcPr anchor="ctr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82 ± 16</a:t>
                      </a:r>
                      <a:endParaRPr lang="es-ES" dirty="0"/>
                    </a:p>
                  </a:txBody>
                  <a:tcPr anchor="ctr"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82 ± 15</a:t>
                      </a:r>
                      <a:endParaRPr lang="es-ES" dirty="0"/>
                    </a:p>
                  </a:txBody>
                  <a:tcPr anchor="ctr"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NS</a:t>
                      </a:r>
                      <a:endParaRPr lang="es-ES" dirty="0"/>
                    </a:p>
                  </a:txBody>
                  <a:tcPr anchor="ctr"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" name="4 CuadroTexto"/>
          <p:cNvSpPr txBox="1"/>
          <p:nvPr/>
        </p:nvSpPr>
        <p:spPr>
          <a:xfrm>
            <a:off x="642938" y="5857875"/>
            <a:ext cx="80010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ES" dirty="0">
                <a:latin typeface="+mj-lt"/>
              </a:rPr>
              <a:t>*</a:t>
            </a:r>
            <a:r>
              <a:rPr lang="es-ES" dirty="0" err="1">
                <a:latin typeface="+mj-lt"/>
              </a:rPr>
              <a:t>tests</a:t>
            </a:r>
            <a:r>
              <a:rPr lang="es-ES" dirty="0">
                <a:latin typeface="+mj-lt"/>
              </a:rPr>
              <a:t> de </a:t>
            </a:r>
            <a:r>
              <a:rPr lang="es-ES" dirty="0" err="1">
                <a:latin typeface="+mj-lt"/>
              </a:rPr>
              <a:t>Student</a:t>
            </a:r>
            <a:r>
              <a:rPr lang="es-ES" dirty="0">
                <a:latin typeface="+mj-lt"/>
              </a:rPr>
              <a:t>, </a:t>
            </a:r>
            <a:r>
              <a:rPr lang="es-ES" dirty="0" err="1">
                <a:latin typeface="+mj-lt"/>
              </a:rPr>
              <a:t>Wilcoxon</a:t>
            </a:r>
            <a:r>
              <a:rPr lang="es-ES" dirty="0">
                <a:latin typeface="+mj-lt"/>
              </a:rPr>
              <a:t> y de los Signos para muestras apareadas</a:t>
            </a:r>
          </a:p>
        </p:txBody>
      </p:sp>
      <p:sp>
        <p:nvSpPr>
          <p:cNvPr id="19502" name="5 CuadroTexto"/>
          <p:cNvSpPr txBox="1">
            <a:spLocks noChangeArrowheads="1"/>
          </p:cNvSpPr>
          <p:nvPr/>
        </p:nvSpPr>
        <p:spPr bwMode="auto">
          <a:xfrm>
            <a:off x="4500563" y="6357938"/>
            <a:ext cx="4071937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s-ES" sz="1600" dirty="0" err="1">
                <a:solidFill>
                  <a:srgbClr val="006600"/>
                </a:solidFill>
                <a:latin typeface="Calibri" pitchFamily="34" charset="0"/>
              </a:rPr>
              <a:t>GAETHeC</a:t>
            </a:r>
            <a:r>
              <a:rPr lang="es-ES" sz="1600" dirty="0">
                <a:solidFill>
                  <a:srgbClr val="006600"/>
                </a:solidFill>
                <a:latin typeface="Calibri" pitchFamily="34" charset="0"/>
              </a:rPr>
              <a:t>, </a:t>
            </a:r>
            <a:r>
              <a:rPr lang="es-ES" sz="1600" dirty="0" err="1">
                <a:solidFill>
                  <a:srgbClr val="006600"/>
                </a:solidFill>
                <a:latin typeface="Calibri" pitchFamily="34" charset="0"/>
              </a:rPr>
              <a:t>Cong</a:t>
            </a:r>
            <a:r>
              <a:rPr lang="es-ES" sz="1600" dirty="0">
                <a:solidFill>
                  <a:srgbClr val="006600"/>
                </a:solidFill>
                <a:latin typeface="Calibri" pitchFamily="34" charset="0"/>
              </a:rPr>
              <a:t>. </a:t>
            </a:r>
            <a:r>
              <a:rPr lang="es-ES" sz="1600" dirty="0" err="1">
                <a:solidFill>
                  <a:srgbClr val="006600"/>
                </a:solidFill>
                <a:latin typeface="Calibri" pitchFamily="34" charset="0"/>
              </a:rPr>
              <a:t>Arg</a:t>
            </a:r>
            <a:r>
              <a:rPr lang="es-ES" sz="1600" dirty="0">
                <a:solidFill>
                  <a:srgbClr val="006600"/>
                </a:solidFill>
                <a:latin typeface="Calibri" pitchFamily="34" charset="0"/>
              </a:rPr>
              <a:t>. de </a:t>
            </a:r>
            <a:r>
              <a:rPr lang="es-ES" sz="1600" dirty="0" err="1">
                <a:solidFill>
                  <a:srgbClr val="006600"/>
                </a:solidFill>
                <a:latin typeface="Calibri" pitchFamily="34" charset="0"/>
              </a:rPr>
              <a:t>Gastro</a:t>
            </a:r>
            <a:r>
              <a:rPr lang="es-ES" sz="1600" dirty="0">
                <a:solidFill>
                  <a:srgbClr val="006600"/>
                </a:solidFill>
                <a:latin typeface="Calibri" pitchFamily="34" charset="0"/>
              </a:rPr>
              <a:t> </a:t>
            </a:r>
            <a:r>
              <a:rPr lang="es-ES" sz="1600" dirty="0" smtClean="0">
                <a:solidFill>
                  <a:srgbClr val="006600"/>
                </a:solidFill>
                <a:latin typeface="Calibri" pitchFamily="34" charset="0"/>
              </a:rPr>
              <a:t>y AASLD 2017 </a:t>
            </a:r>
            <a:endParaRPr lang="es-AR" sz="1600" dirty="0">
              <a:solidFill>
                <a:srgbClr val="0066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2856" y="1237957"/>
            <a:ext cx="3303240" cy="5591363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>
            <a:solidFill>
              <a:srgbClr val="FFC000"/>
            </a:solidFill>
            <a:miter lim="800000"/>
            <a:headEnd/>
            <a:tailEnd/>
          </a:ln>
          <a:effectLst/>
          <a:extLst/>
        </p:spPr>
      </p:pic>
      <p:sp>
        <p:nvSpPr>
          <p:cNvPr id="3" name="2 Rectángulo"/>
          <p:cNvSpPr/>
          <p:nvPr/>
        </p:nvSpPr>
        <p:spPr>
          <a:xfrm>
            <a:off x="74340" y="118373"/>
            <a:ext cx="88181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AR" b="1" dirty="0">
                <a:solidFill>
                  <a:srgbClr val="0000FF"/>
                </a:solidFill>
              </a:rPr>
              <a:t>Grupo Argentino para el Estudio y Tratamiento de la Hepatitis C (</a:t>
            </a:r>
            <a:r>
              <a:rPr lang="es-AR" b="1" dirty="0" err="1">
                <a:solidFill>
                  <a:srgbClr val="0000FF"/>
                </a:solidFill>
              </a:rPr>
              <a:t>GAETHeC</a:t>
            </a:r>
            <a:r>
              <a:rPr lang="es-AR" b="1" dirty="0" smtClean="0">
                <a:solidFill>
                  <a:srgbClr val="0000FF"/>
                </a:solidFill>
              </a:rPr>
              <a:t>): Próximos Centros participantes </a:t>
            </a:r>
            <a:endParaRPr lang="es-AR" b="1" dirty="0">
              <a:solidFill>
                <a:srgbClr val="0000FF"/>
              </a:solidFill>
            </a:endParaRPr>
          </a:p>
        </p:txBody>
      </p:sp>
      <p:sp>
        <p:nvSpPr>
          <p:cNvPr id="4" name="3 Conector"/>
          <p:cNvSpPr/>
          <p:nvPr/>
        </p:nvSpPr>
        <p:spPr>
          <a:xfrm flipH="1">
            <a:off x="3419872" y="2852936"/>
            <a:ext cx="144000" cy="144000"/>
          </a:xfrm>
          <a:prstGeom prst="flowChartConnector">
            <a:avLst/>
          </a:prstGeom>
          <a:solidFill>
            <a:srgbClr val="0066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5" name="4 CuadroTexto"/>
          <p:cNvSpPr txBox="1"/>
          <p:nvPr/>
        </p:nvSpPr>
        <p:spPr>
          <a:xfrm>
            <a:off x="6948264" y="2636912"/>
            <a:ext cx="1721818" cy="5078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s-AR" sz="1600" dirty="0" err="1" smtClean="0"/>
              <a:t>Dra</a:t>
            </a:r>
            <a:r>
              <a:rPr lang="es-AR" sz="1600" dirty="0" smtClean="0"/>
              <a:t> Alina </a:t>
            </a:r>
            <a:r>
              <a:rPr lang="es-AR" sz="1600" dirty="0" err="1" smtClean="0"/>
              <a:t>Zerega</a:t>
            </a:r>
            <a:endParaRPr lang="es-AR" sz="1600" dirty="0" smtClean="0"/>
          </a:p>
          <a:p>
            <a:r>
              <a:rPr lang="es-AR" sz="1100" b="1" dirty="0" smtClean="0"/>
              <a:t>Hospital Córdoba</a:t>
            </a:r>
            <a:endParaRPr lang="es-AR" sz="1100" b="1" dirty="0"/>
          </a:p>
        </p:txBody>
      </p:sp>
      <p:pic>
        <p:nvPicPr>
          <p:cNvPr id="9218" name="Picture 2" descr="Resultado de imagen para dra alina zerega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2420888"/>
            <a:ext cx="853430" cy="9884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Conector"/>
          <p:cNvSpPr/>
          <p:nvPr/>
        </p:nvSpPr>
        <p:spPr>
          <a:xfrm>
            <a:off x="5580112" y="2780927"/>
            <a:ext cx="144000" cy="144000"/>
          </a:xfrm>
          <a:prstGeom prst="flowChartConnector">
            <a:avLst/>
          </a:prstGeom>
          <a:solidFill>
            <a:srgbClr val="0066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9220" name="Picture 4" descr="Resultado de imagen para dra beatriz rios neuque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017887"/>
            <a:ext cx="1024702" cy="102318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Conector"/>
          <p:cNvSpPr/>
          <p:nvPr/>
        </p:nvSpPr>
        <p:spPr>
          <a:xfrm flipV="1">
            <a:off x="2771800" y="3933056"/>
            <a:ext cx="144000" cy="144000"/>
          </a:xfrm>
          <a:prstGeom prst="flowChartConnector">
            <a:avLst/>
          </a:prstGeom>
          <a:solidFill>
            <a:srgbClr val="0070C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9" name="8 CuadroTexto"/>
          <p:cNvSpPr txBox="1"/>
          <p:nvPr/>
        </p:nvSpPr>
        <p:spPr>
          <a:xfrm>
            <a:off x="107504" y="4037776"/>
            <a:ext cx="1830950" cy="67710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s-AR" sz="1600" dirty="0" smtClean="0"/>
              <a:t>Dra. </a:t>
            </a:r>
            <a:r>
              <a:rPr lang="es-AR" sz="1600" dirty="0" err="1" smtClean="0"/>
              <a:t>Beatríz</a:t>
            </a:r>
            <a:r>
              <a:rPr lang="es-AR" sz="1600" dirty="0" smtClean="0"/>
              <a:t> Ríos</a:t>
            </a:r>
          </a:p>
          <a:p>
            <a:r>
              <a:rPr lang="es-AR" sz="1100" b="1" dirty="0" smtClean="0"/>
              <a:t>Hospital </a:t>
            </a:r>
            <a:r>
              <a:rPr lang="es-AR" sz="1100" b="1" dirty="0"/>
              <a:t>Castro </a:t>
            </a:r>
            <a:r>
              <a:rPr lang="es-AR" sz="1100" b="1" dirty="0" smtClean="0"/>
              <a:t>Rendón </a:t>
            </a:r>
          </a:p>
          <a:p>
            <a:r>
              <a:rPr lang="es-AR" sz="1100" b="1" dirty="0" smtClean="0"/>
              <a:t>Neuquén.</a:t>
            </a:r>
            <a:endParaRPr lang="es-AR" sz="1100" b="1" dirty="0"/>
          </a:p>
        </p:txBody>
      </p:sp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573016"/>
            <a:ext cx="216024" cy="1770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7 CuadroTexto"/>
          <p:cNvSpPr txBox="1"/>
          <p:nvPr/>
        </p:nvSpPr>
        <p:spPr>
          <a:xfrm>
            <a:off x="5818995" y="3789040"/>
            <a:ext cx="2713445" cy="167738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AR" sz="1600" dirty="0" err="1" smtClean="0"/>
              <a:t>Dr.GuillermoTsariktsian</a:t>
            </a:r>
            <a:endParaRPr lang="es-AR" sz="1600" dirty="0" smtClean="0"/>
          </a:p>
          <a:p>
            <a:pPr algn="ctr"/>
            <a:r>
              <a:rPr lang="es-AR" sz="1100" b="1" dirty="0" smtClean="0"/>
              <a:t>Hospital C. Argerich, CABA</a:t>
            </a:r>
          </a:p>
          <a:p>
            <a:pPr algn="ctr"/>
            <a:endParaRPr lang="es-AR" sz="1100" b="1" dirty="0" smtClean="0"/>
          </a:p>
          <a:p>
            <a:pPr algn="ctr"/>
            <a:r>
              <a:rPr lang="es-AR" sz="1600" dirty="0" err="1" smtClean="0"/>
              <a:t>Dra.Gimena</a:t>
            </a:r>
            <a:r>
              <a:rPr lang="es-AR" sz="1600" dirty="0" smtClean="0"/>
              <a:t> </a:t>
            </a:r>
            <a:r>
              <a:rPr lang="es-AR" sz="1600" dirty="0" err="1" smtClean="0"/>
              <a:t>Fernandez</a:t>
            </a:r>
            <a:endParaRPr lang="es-AR" sz="1600" dirty="0" smtClean="0"/>
          </a:p>
          <a:p>
            <a:pPr algn="ctr"/>
            <a:r>
              <a:rPr lang="es-AR" sz="1100" b="1" dirty="0" smtClean="0"/>
              <a:t>Hospital </a:t>
            </a:r>
            <a:r>
              <a:rPr lang="es-AR" sz="1100" b="1" dirty="0" err="1" smtClean="0"/>
              <a:t>Churruca</a:t>
            </a:r>
            <a:r>
              <a:rPr lang="es-AR" sz="1100" b="1" dirty="0" smtClean="0"/>
              <a:t> </a:t>
            </a:r>
            <a:r>
              <a:rPr lang="es-AR" sz="1100" b="1" dirty="0" err="1" smtClean="0"/>
              <a:t>Visca</a:t>
            </a:r>
            <a:r>
              <a:rPr lang="es-AR" sz="1100" b="1" dirty="0" smtClean="0"/>
              <a:t>, CABA</a:t>
            </a:r>
          </a:p>
          <a:p>
            <a:pPr algn="ctr"/>
            <a:endParaRPr lang="es-AR" sz="1600" dirty="0" smtClean="0"/>
          </a:p>
          <a:p>
            <a:endParaRPr lang="es-AR" sz="1100" b="1" dirty="0" smtClean="0"/>
          </a:p>
          <a:p>
            <a:pPr algn="ctr"/>
            <a:endParaRPr lang="es-AR" sz="1100" b="1" dirty="0"/>
          </a:p>
        </p:txBody>
      </p:sp>
      <p:sp>
        <p:nvSpPr>
          <p:cNvPr id="10" name="9 Elipse"/>
          <p:cNvSpPr/>
          <p:nvPr/>
        </p:nvSpPr>
        <p:spPr>
          <a:xfrm>
            <a:off x="4202958" y="3511865"/>
            <a:ext cx="144000" cy="144000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4" name="13 Elipse"/>
          <p:cNvSpPr/>
          <p:nvPr/>
        </p:nvSpPr>
        <p:spPr>
          <a:xfrm>
            <a:off x="5832152" y="3933072"/>
            <a:ext cx="108000" cy="108000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38914" name="Picture 2" descr="ANSELMO MARIA NEREA (Huinil)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97153"/>
            <a:ext cx="1233264" cy="91549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10 Rectángulo"/>
          <p:cNvSpPr/>
          <p:nvPr/>
        </p:nvSpPr>
        <p:spPr>
          <a:xfrm>
            <a:off x="467544" y="4797152"/>
            <a:ext cx="273231" cy="12250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8994" y="1129555"/>
            <a:ext cx="913245" cy="859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11 Rectángulo"/>
          <p:cNvSpPr/>
          <p:nvPr/>
        </p:nvSpPr>
        <p:spPr>
          <a:xfrm>
            <a:off x="6732240" y="1124744"/>
            <a:ext cx="2376264" cy="9669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A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Dra. Claudia Gadea</a:t>
            </a:r>
          </a:p>
          <a:p>
            <a:r>
              <a:rPr lang="es-AR" sz="11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Centro de salud Zenón Santillán.</a:t>
            </a:r>
          </a:p>
          <a:p>
            <a:r>
              <a:rPr lang="es-AR" sz="11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San Miguel del Tucumán</a:t>
            </a:r>
            <a:endParaRPr lang="es-AR" sz="11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12 Elipse"/>
          <p:cNvSpPr/>
          <p:nvPr/>
        </p:nvSpPr>
        <p:spPr>
          <a:xfrm>
            <a:off x="3239864" y="2132856"/>
            <a:ext cx="108000" cy="10800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38916" name="Picture 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423442"/>
            <a:ext cx="144000" cy="14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917" name="Picture 5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581144"/>
            <a:ext cx="144000" cy="14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14 Elipse"/>
          <p:cNvSpPr/>
          <p:nvPr/>
        </p:nvSpPr>
        <p:spPr>
          <a:xfrm>
            <a:off x="2627800" y="4653152"/>
            <a:ext cx="144000" cy="1440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  <p:pic>
        <p:nvPicPr>
          <p:cNvPr id="38918" name="Picture 6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229200"/>
            <a:ext cx="171450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15 Rectángulo"/>
          <p:cNvSpPr/>
          <p:nvPr/>
        </p:nvSpPr>
        <p:spPr>
          <a:xfrm>
            <a:off x="0" y="5995638"/>
            <a:ext cx="2143108" cy="6480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AR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Dra.María</a:t>
            </a:r>
            <a:r>
              <a:rPr lang="es-AR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Nerea Anselmo           </a:t>
            </a:r>
            <a:r>
              <a:rPr lang="es-AR" sz="1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Hospital</a:t>
            </a:r>
            <a:r>
              <a:rPr lang="es-AR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AR" sz="11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Zonal</a:t>
            </a:r>
            <a:r>
              <a:rPr lang="es-AR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AR" sz="14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Esquel</a:t>
            </a:r>
            <a:r>
              <a:rPr lang="es-AR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ctr"/>
            <a:endParaRPr lang="es-AR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18379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1 Título"/>
          <p:cNvSpPr>
            <a:spLocks noGrp="1"/>
          </p:cNvSpPr>
          <p:nvPr>
            <p:ph type="title"/>
          </p:nvPr>
        </p:nvSpPr>
        <p:spPr>
          <a:xfrm>
            <a:off x="457200" y="428625"/>
            <a:ext cx="8229600" cy="989013"/>
          </a:xfrm>
        </p:spPr>
        <p:txBody>
          <a:bodyPr/>
          <a:lstStyle/>
          <a:p>
            <a:pPr eaLnBrk="1" hangingPunct="1"/>
            <a:r>
              <a:rPr lang="es-ES" sz="3200" b="1" smtClean="0">
                <a:solidFill>
                  <a:srgbClr val="0000FF"/>
                </a:solidFill>
              </a:rPr>
              <a:t>Cambios en los scores pronósticos y parámetros de la función hepática en los </a:t>
            </a:r>
            <a:r>
              <a:rPr lang="es-ES" sz="3200" b="1" smtClean="0"/>
              <a:t>pacientes con RVS12*</a:t>
            </a: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457200" y="2071688"/>
          <a:ext cx="8229600" cy="37017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0574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0574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0574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510271"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Variable</a:t>
                      </a:r>
                      <a:endParaRPr lang="es-ES" dirty="0"/>
                    </a:p>
                  </a:txBody>
                  <a:tcPr anchor="ctr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Media ± SD</a:t>
                      </a:r>
                    </a:p>
                    <a:p>
                      <a:pPr algn="ctr"/>
                      <a:r>
                        <a:rPr lang="es-ES" dirty="0" smtClean="0"/>
                        <a:t>Basal</a:t>
                      </a:r>
                      <a:endParaRPr lang="es-ES" dirty="0"/>
                    </a:p>
                  </a:txBody>
                  <a:tcPr anchor="ctr"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Media ± SD</a:t>
                      </a:r>
                    </a:p>
                    <a:p>
                      <a:pPr algn="ctr"/>
                      <a:r>
                        <a:rPr lang="es-ES" dirty="0" err="1" smtClean="0"/>
                        <a:t>Sem</a:t>
                      </a:r>
                      <a:r>
                        <a:rPr lang="es-ES" dirty="0" smtClean="0"/>
                        <a:t> 12 post </a:t>
                      </a:r>
                      <a:r>
                        <a:rPr lang="es-ES" dirty="0" err="1" smtClean="0"/>
                        <a:t>trat</a:t>
                      </a:r>
                      <a:endParaRPr lang="es-ES" dirty="0"/>
                    </a:p>
                  </a:txBody>
                  <a:tcPr anchor="ctr"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p</a:t>
                      </a:r>
                      <a:endParaRPr lang="es-ES" dirty="0"/>
                    </a:p>
                  </a:txBody>
                  <a:tcPr anchor="ctr"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10271"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Plaquetas</a:t>
                      </a:r>
                      <a:endParaRPr lang="es-ES" dirty="0"/>
                    </a:p>
                  </a:txBody>
                  <a:tcPr anchor="ctr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153 ± 70</a:t>
                      </a:r>
                      <a:endParaRPr lang="es-E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156 ± 70</a:t>
                      </a:r>
                      <a:endParaRPr lang="es-E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NS</a:t>
                      </a:r>
                      <a:endParaRPr lang="es-ES" dirty="0"/>
                    </a:p>
                  </a:txBody>
                  <a:tcPr anchor="ctr"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10271"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Score de </a:t>
                      </a:r>
                      <a:r>
                        <a:rPr lang="es-ES" dirty="0" err="1" smtClean="0"/>
                        <a:t>Child</a:t>
                      </a:r>
                      <a:endParaRPr lang="es-ES" dirty="0"/>
                    </a:p>
                  </a:txBody>
                  <a:tcPr anchor="ctr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5.53 ± 1.0</a:t>
                      </a:r>
                      <a:endParaRPr lang="es-E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5.45 ± 1.0</a:t>
                      </a:r>
                      <a:endParaRPr lang="es-E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NS</a:t>
                      </a:r>
                      <a:endParaRPr lang="es-ES" dirty="0"/>
                    </a:p>
                  </a:txBody>
                  <a:tcPr anchor="ctr"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10271"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Score de MELD</a:t>
                      </a:r>
                      <a:endParaRPr lang="es-ES" dirty="0"/>
                    </a:p>
                  </a:txBody>
                  <a:tcPr anchor="ctr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8.6 ± 2.9</a:t>
                      </a:r>
                      <a:endParaRPr lang="es-E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8.3 ± 2.7</a:t>
                      </a:r>
                      <a:endParaRPr lang="es-E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b="1" dirty="0" smtClean="0">
                          <a:solidFill>
                            <a:srgbClr val="FF0000"/>
                          </a:solidFill>
                        </a:rPr>
                        <a:t>0.026</a:t>
                      </a:r>
                      <a:endParaRPr lang="es-ES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10271"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Bilirrubina</a:t>
                      </a:r>
                      <a:endParaRPr lang="es-ES" dirty="0"/>
                    </a:p>
                  </a:txBody>
                  <a:tcPr anchor="ctr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1.04 ± 0.75</a:t>
                      </a:r>
                      <a:endParaRPr lang="es-E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0.96 ± 0.72</a:t>
                      </a:r>
                      <a:endParaRPr lang="es-E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b="1" dirty="0" smtClean="0">
                          <a:solidFill>
                            <a:srgbClr val="FF0000"/>
                          </a:solidFill>
                        </a:rPr>
                        <a:t>0.016</a:t>
                      </a:r>
                      <a:endParaRPr lang="es-ES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10271"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Albúmina</a:t>
                      </a:r>
                      <a:endParaRPr lang="es-ES" dirty="0"/>
                    </a:p>
                  </a:txBody>
                  <a:tcPr anchor="ctr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3.84 ± 0.5</a:t>
                      </a:r>
                      <a:endParaRPr lang="es-E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3.97 ± 0.5</a:t>
                      </a:r>
                      <a:endParaRPr lang="es-E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b="1" dirty="0" smtClean="0">
                          <a:solidFill>
                            <a:srgbClr val="FF0000"/>
                          </a:solidFill>
                        </a:rPr>
                        <a:t>0.001</a:t>
                      </a:r>
                      <a:endParaRPr lang="es-ES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510271">
                <a:tc>
                  <a:txBody>
                    <a:bodyPr/>
                    <a:lstStyle/>
                    <a:p>
                      <a:pPr algn="ctr"/>
                      <a:r>
                        <a:rPr lang="es-ES" dirty="0" err="1" smtClean="0"/>
                        <a:t>Act</a:t>
                      </a:r>
                      <a:r>
                        <a:rPr lang="es-ES" dirty="0" smtClean="0"/>
                        <a:t> de protrombina</a:t>
                      </a:r>
                      <a:endParaRPr lang="es-ES" dirty="0"/>
                    </a:p>
                  </a:txBody>
                  <a:tcPr anchor="ctr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83 ± 16</a:t>
                      </a:r>
                      <a:endParaRPr lang="es-ES" dirty="0"/>
                    </a:p>
                  </a:txBody>
                  <a:tcPr anchor="ctr"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82 ± 15</a:t>
                      </a:r>
                      <a:endParaRPr lang="es-ES" dirty="0"/>
                    </a:p>
                  </a:txBody>
                  <a:tcPr anchor="ctr"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NS</a:t>
                      </a:r>
                      <a:endParaRPr lang="es-ES" dirty="0"/>
                    </a:p>
                  </a:txBody>
                  <a:tcPr anchor="ctr"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" name="4 CuadroTexto"/>
          <p:cNvSpPr txBox="1"/>
          <p:nvPr/>
        </p:nvSpPr>
        <p:spPr>
          <a:xfrm>
            <a:off x="642938" y="5929313"/>
            <a:ext cx="8001000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ES" dirty="0">
                <a:latin typeface="+mj-lt"/>
              </a:rPr>
              <a:t>*</a:t>
            </a:r>
            <a:r>
              <a:rPr lang="es-ES" dirty="0" err="1">
                <a:latin typeface="+mj-lt"/>
              </a:rPr>
              <a:t>tests</a:t>
            </a:r>
            <a:r>
              <a:rPr lang="es-ES" dirty="0">
                <a:latin typeface="+mj-lt"/>
              </a:rPr>
              <a:t> de </a:t>
            </a:r>
            <a:r>
              <a:rPr lang="es-ES" dirty="0" err="1">
                <a:latin typeface="+mj-lt"/>
              </a:rPr>
              <a:t>Student</a:t>
            </a:r>
            <a:r>
              <a:rPr lang="es-ES" dirty="0">
                <a:latin typeface="+mj-lt"/>
              </a:rPr>
              <a:t>, </a:t>
            </a:r>
            <a:r>
              <a:rPr lang="es-ES" dirty="0" err="1">
                <a:latin typeface="+mj-lt"/>
              </a:rPr>
              <a:t>Wilcoxon</a:t>
            </a:r>
            <a:r>
              <a:rPr lang="es-ES" dirty="0">
                <a:latin typeface="+mj-lt"/>
              </a:rPr>
              <a:t> y de los Signos para muestras apareadas</a:t>
            </a:r>
          </a:p>
        </p:txBody>
      </p:sp>
      <p:sp>
        <p:nvSpPr>
          <p:cNvPr id="20526" name="5 CuadroTexto"/>
          <p:cNvSpPr txBox="1">
            <a:spLocks noChangeArrowheads="1"/>
          </p:cNvSpPr>
          <p:nvPr/>
        </p:nvSpPr>
        <p:spPr bwMode="auto">
          <a:xfrm>
            <a:off x="4643438" y="6286500"/>
            <a:ext cx="40005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s-ES" sz="1600" dirty="0" err="1">
                <a:solidFill>
                  <a:srgbClr val="006600"/>
                </a:solidFill>
                <a:latin typeface="Calibri" pitchFamily="34" charset="0"/>
              </a:rPr>
              <a:t>GAETHeC</a:t>
            </a:r>
            <a:r>
              <a:rPr lang="es-ES" sz="1600" dirty="0">
                <a:solidFill>
                  <a:srgbClr val="006600"/>
                </a:solidFill>
                <a:latin typeface="Calibri" pitchFamily="34" charset="0"/>
              </a:rPr>
              <a:t>, </a:t>
            </a:r>
            <a:r>
              <a:rPr lang="es-ES" sz="1600" dirty="0" err="1">
                <a:solidFill>
                  <a:srgbClr val="006600"/>
                </a:solidFill>
                <a:latin typeface="Calibri" pitchFamily="34" charset="0"/>
              </a:rPr>
              <a:t>Cong</a:t>
            </a:r>
            <a:r>
              <a:rPr lang="es-ES" sz="1600" dirty="0">
                <a:solidFill>
                  <a:srgbClr val="006600"/>
                </a:solidFill>
                <a:latin typeface="Calibri" pitchFamily="34" charset="0"/>
              </a:rPr>
              <a:t>. </a:t>
            </a:r>
            <a:r>
              <a:rPr lang="es-ES" sz="1600" dirty="0" err="1">
                <a:solidFill>
                  <a:srgbClr val="006600"/>
                </a:solidFill>
                <a:latin typeface="Calibri" pitchFamily="34" charset="0"/>
              </a:rPr>
              <a:t>Arg</a:t>
            </a:r>
            <a:r>
              <a:rPr lang="es-ES" sz="1600" dirty="0">
                <a:solidFill>
                  <a:srgbClr val="006600"/>
                </a:solidFill>
                <a:latin typeface="Calibri" pitchFamily="34" charset="0"/>
              </a:rPr>
              <a:t>. de </a:t>
            </a:r>
            <a:r>
              <a:rPr lang="es-ES" sz="1600" dirty="0" err="1">
                <a:solidFill>
                  <a:srgbClr val="006600"/>
                </a:solidFill>
                <a:latin typeface="Calibri" pitchFamily="34" charset="0"/>
              </a:rPr>
              <a:t>Gastro</a:t>
            </a:r>
            <a:r>
              <a:rPr lang="es-ES" sz="1600" dirty="0">
                <a:solidFill>
                  <a:srgbClr val="006600"/>
                </a:solidFill>
                <a:latin typeface="Calibri" pitchFamily="34" charset="0"/>
              </a:rPr>
              <a:t> </a:t>
            </a:r>
            <a:r>
              <a:rPr lang="es-ES" sz="1600" dirty="0" smtClean="0">
                <a:solidFill>
                  <a:srgbClr val="006600"/>
                </a:solidFill>
                <a:latin typeface="Calibri" pitchFamily="34" charset="0"/>
              </a:rPr>
              <a:t>y AASLD 2017 </a:t>
            </a:r>
            <a:endParaRPr lang="es-AR" sz="1600" dirty="0">
              <a:solidFill>
                <a:srgbClr val="0066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39862"/>
          </a:xfrm>
        </p:spPr>
        <p:txBody>
          <a:bodyPr/>
          <a:lstStyle/>
          <a:p>
            <a:pPr eaLnBrk="1" hangingPunct="1"/>
            <a:r>
              <a:rPr lang="es-ES" sz="3200" b="1" smtClean="0">
                <a:solidFill>
                  <a:srgbClr val="0000FF"/>
                </a:solidFill>
              </a:rPr>
              <a:t>Cambios en los scores pronósticos y parámetros de la función hepática en los </a:t>
            </a:r>
            <a:r>
              <a:rPr lang="es-ES" sz="3200" b="1" smtClean="0"/>
              <a:t>pacientes sin RVS12*</a:t>
            </a:r>
            <a:endParaRPr lang="es-ES" sz="3200" smtClean="0"/>
          </a:p>
        </p:txBody>
      </p:sp>
      <p:sp>
        <p:nvSpPr>
          <p:cNvPr id="21507" name="2 Marcador de contenido"/>
          <p:cNvSpPr>
            <a:spLocks noGrp="1"/>
          </p:cNvSpPr>
          <p:nvPr>
            <p:ph idx="1"/>
          </p:nvPr>
        </p:nvSpPr>
        <p:spPr>
          <a:xfrm>
            <a:off x="457200" y="2214563"/>
            <a:ext cx="8229600" cy="3643312"/>
          </a:xfrm>
          <a:ln w="28575">
            <a:solidFill>
              <a:srgbClr val="006600"/>
            </a:solidFill>
          </a:ln>
        </p:spPr>
        <p:txBody>
          <a:bodyPr/>
          <a:lstStyle/>
          <a:p>
            <a:pPr eaLnBrk="1" hangingPunct="1"/>
            <a:r>
              <a:rPr lang="es-ES" sz="2400" smtClean="0"/>
              <a:t>No se observaron diferencias significativas entre los valores basales y los de la semana 12 post tratamiento en:</a:t>
            </a:r>
          </a:p>
          <a:p>
            <a:pPr eaLnBrk="1" hangingPunct="1">
              <a:buClr>
                <a:srgbClr val="00B0F0"/>
              </a:buClr>
              <a:buFont typeface="Wingdings" pitchFamily="2" charset="2"/>
              <a:buChar char="ü"/>
            </a:pPr>
            <a:r>
              <a:rPr lang="es-ES" sz="2400" smtClean="0"/>
              <a:t>Recuento de plaquetas</a:t>
            </a:r>
          </a:p>
          <a:p>
            <a:pPr eaLnBrk="1" hangingPunct="1">
              <a:buClr>
                <a:srgbClr val="00B0F0"/>
              </a:buClr>
              <a:buFont typeface="Wingdings" pitchFamily="2" charset="2"/>
              <a:buChar char="ü"/>
            </a:pPr>
            <a:r>
              <a:rPr lang="es-ES" sz="2400" smtClean="0"/>
              <a:t>Score de Child-Pugh</a:t>
            </a:r>
          </a:p>
          <a:p>
            <a:pPr eaLnBrk="1" hangingPunct="1">
              <a:buClr>
                <a:srgbClr val="00B0F0"/>
              </a:buClr>
              <a:buFont typeface="Wingdings" pitchFamily="2" charset="2"/>
              <a:buChar char="ü"/>
            </a:pPr>
            <a:r>
              <a:rPr lang="es-ES" sz="2400" smtClean="0"/>
              <a:t>Score de MELD</a:t>
            </a:r>
          </a:p>
          <a:p>
            <a:pPr eaLnBrk="1" hangingPunct="1">
              <a:buClr>
                <a:srgbClr val="00B0F0"/>
              </a:buClr>
              <a:buFont typeface="Wingdings" pitchFamily="2" charset="2"/>
              <a:buChar char="ü"/>
            </a:pPr>
            <a:r>
              <a:rPr lang="es-ES" sz="2400" smtClean="0"/>
              <a:t>Bilirrubina total</a:t>
            </a:r>
          </a:p>
          <a:p>
            <a:pPr eaLnBrk="1" hangingPunct="1">
              <a:buClr>
                <a:srgbClr val="00B0F0"/>
              </a:buClr>
              <a:buFont typeface="Wingdings" pitchFamily="2" charset="2"/>
              <a:buChar char="ü"/>
            </a:pPr>
            <a:r>
              <a:rPr lang="es-ES" sz="2400" smtClean="0"/>
              <a:t>Albúmina</a:t>
            </a:r>
          </a:p>
          <a:p>
            <a:pPr eaLnBrk="1" hangingPunct="1">
              <a:buClr>
                <a:srgbClr val="00B0F0"/>
              </a:buClr>
              <a:buFont typeface="Wingdings" pitchFamily="2" charset="2"/>
              <a:buChar char="ü"/>
            </a:pPr>
            <a:r>
              <a:rPr lang="es-ES" sz="2400" smtClean="0"/>
              <a:t>Actividad de protrombina </a:t>
            </a:r>
          </a:p>
        </p:txBody>
      </p:sp>
      <p:sp>
        <p:nvSpPr>
          <p:cNvPr id="21508" name="4 CuadroTexto"/>
          <p:cNvSpPr txBox="1">
            <a:spLocks noChangeArrowheads="1"/>
          </p:cNvSpPr>
          <p:nvPr/>
        </p:nvSpPr>
        <p:spPr bwMode="auto">
          <a:xfrm>
            <a:off x="4714875" y="6215063"/>
            <a:ext cx="40005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s-ES" sz="1600" dirty="0" err="1">
                <a:solidFill>
                  <a:srgbClr val="006600"/>
                </a:solidFill>
                <a:latin typeface="Calibri" pitchFamily="34" charset="0"/>
              </a:rPr>
              <a:t>GAETHeC</a:t>
            </a:r>
            <a:r>
              <a:rPr lang="es-ES" sz="1600" dirty="0">
                <a:solidFill>
                  <a:srgbClr val="006600"/>
                </a:solidFill>
                <a:latin typeface="Calibri" pitchFamily="34" charset="0"/>
              </a:rPr>
              <a:t>, </a:t>
            </a:r>
            <a:r>
              <a:rPr lang="es-ES" sz="1600" dirty="0" err="1">
                <a:solidFill>
                  <a:srgbClr val="006600"/>
                </a:solidFill>
                <a:latin typeface="Calibri" pitchFamily="34" charset="0"/>
              </a:rPr>
              <a:t>Cong</a:t>
            </a:r>
            <a:r>
              <a:rPr lang="es-ES" sz="1600" dirty="0">
                <a:solidFill>
                  <a:srgbClr val="006600"/>
                </a:solidFill>
                <a:latin typeface="Calibri" pitchFamily="34" charset="0"/>
              </a:rPr>
              <a:t>. </a:t>
            </a:r>
            <a:r>
              <a:rPr lang="es-ES" sz="1600" dirty="0" err="1">
                <a:solidFill>
                  <a:srgbClr val="006600"/>
                </a:solidFill>
                <a:latin typeface="Calibri" pitchFamily="34" charset="0"/>
              </a:rPr>
              <a:t>Arg</a:t>
            </a:r>
            <a:r>
              <a:rPr lang="es-ES" sz="1600" dirty="0">
                <a:solidFill>
                  <a:srgbClr val="006600"/>
                </a:solidFill>
                <a:latin typeface="Calibri" pitchFamily="34" charset="0"/>
              </a:rPr>
              <a:t>. de </a:t>
            </a:r>
            <a:r>
              <a:rPr lang="es-ES" sz="1600" dirty="0" err="1">
                <a:solidFill>
                  <a:srgbClr val="006600"/>
                </a:solidFill>
                <a:latin typeface="Calibri" pitchFamily="34" charset="0"/>
              </a:rPr>
              <a:t>Gastro</a:t>
            </a:r>
            <a:r>
              <a:rPr lang="es-ES" sz="1600" dirty="0">
                <a:solidFill>
                  <a:srgbClr val="006600"/>
                </a:solidFill>
                <a:latin typeface="Calibri" pitchFamily="34" charset="0"/>
              </a:rPr>
              <a:t> </a:t>
            </a:r>
            <a:r>
              <a:rPr lang="es-ES" sz="1600" dirty="0" smtClean="0">
                <a:solidFill>
                  <a:srgbClr val="006600"/>
                </a:solidFill>
                <a:latin typeface="Calibri" pitchFamily="34" charset="0"/>
              </a:rPr>
              <a:t>y AASLD 2017 </a:t>
            </a:r>
            <a:endParaRPr lang="es-AR" sz="1600" dirty="0">
              <a:solidFill>
                <a:srgbClr val="0066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2800" b="1" smtClean="0">
                <a:solidFill>
                  <a:srgbClr val="0000FF"/>
                </a:solidFill>
              </a:rPr>
              <a:t>Tratamiento con AAD en pacientes con hepatitis C y fibrosis avanzada/cirrosis de la vida real en Argentina</a:t>
            </a:r>
            <a:endParaRPr lang="es-AR" sz="2800" smtClean="0"/>
          </a:p>
        </p:txBody>
      </p:sp>
      <p:sp>
        <p:nvSpPr>
          <p:cNvPr id="24579" name="2 Marcador de contenido"/>
          <p:cNvSpPr>
            <a:spLocks noGrp="1"/>
          </p:cNvSpPr>
          <p:nvPr>
            <p:ph idx="1"/>
          </p:nvPr>
        </p:nvSpPr>
        <p:spPr>
          <a:ln w="28575">
            <a:solidFill>
              <a:srgbClr val="006600"/>
            </a:solidFill>
          </a:ln>
        </p:spPr>
        <p:txBody>
          <a:bodyPr/>
          <a:lstStyle/>
          <a:p>
            <a:pPr algn="ctr">
              <a:buFont typeface="Arial" charset="0"/>
              <a:buNone/>
            </a:pPr>
            <a:r>
              <a:rPr lang="es-ES" sz="2800" b="1" u="sng" dirty="0" smtClean="0">
                <a:solidFill>
                  <a:srgbClr val="0000FF"/>
                </a:solidFill>
              </a:rPr>
              <a:t>Resumen</a:t>
            </a:r>
            <a:endParaRPr lang="es-ES" sz="2400" b="1" u="sng" dirty="0" smtClean="0">
              <a:solidFill>
                <a:srgbClr val="0000FF"/>
              </a:solidFill>
            </a:endParaRPr>
          </a:p>
          <a:p>
            <a:r>
              <a:rPr lang="es-ES" sz="2400" dirty="0" smtClean="0"/>
              <a:t>En una población de la “vida real”, difícil de tratar, </a:t>
            </a:r>
            <a:r>
              <a:rPr lang="es-ES" sz="2400" b="1" dirty="0" smtClean="0"/>
              <a:t>con cirrosis en 74% </a:t>
            </a:r>
            <a:r>
              <a:rPr lang="es-ES" sz="2400" dirty="0" smtClean="0"/>
              <a:t>de los pacientes, </a:t>
            </a:r>
            <a:r>
              <a:rPr lang="es-ES" sz="2400" b="1" dirty="0" smtClean="0"/>
              <a:t>no respondedores a terapias previas en 46%, </a:t>
            </a:r>
            <a:r>
              <a:rPr lang="es-ES" sz="2400" dirty="0" smtClean="0"/>
              <a:t>se describe una RVS12 de </a:t>
            </a:r>
          </a:p>
          <a:p>
            <a:pPr>
              <a:buClr>
                <a:srgbClr val="00B0F0"/>
              </a:buClr>
              <a:buFont typeface="Wingdings" pitchFamily="2" charset="2"/>
              <a:buChar char="ü"/>
            </a:pPr>
            <a:r>
              <a:rPr lang="es-ES" sz="2400" b="1" dirty="0" smtClean="0"/>
              <a:t>93% en tratados con SFV + DCV ± RBV</a:t>
            </a:r>
          </a:p>
          <a:p>
            <a:pPr>
              <a:buClr>
                <a:srgbClr val="00B0F0"/>
              </a:buClr>
              <a:buFont typeface="Wingdings" pitchFamily="2" charset="2"/>
              <a:buChar char="ü"/>
            </a:pPr>
            <a:r>
              <a:rPr lang="es-ES" sz="2400" b="1" dirty="0" smtClean="0"/>
              <a:t>100% en genotipo 1 tratado con 3D (</a:t>
            </a:r>
            <a:r>
              <a:rPr lang="es-ES" sz="2400" b="1" dirty="0" err="1" smtClean="0"/>
              <a:t>PrOD</a:t>
            </a:r>
            <a:r>
              <a:rPr lang="es-ES" sz="2400" b="1" dirty="0" smtClean="0"/>
              <a:t>)</a:t>
            </a:r>
          </a:p>
          <a:p>
            <a:pPr>
              <a:buClr>
                <a:srgbClr val="00B0F0"/>
              </a:buClr>
              <a:buFont typeface="Wingdings" pitchFamily="2" charset="2"/>
              <a:buChar char="ü"/>
            </a:pPr>
            <a:r>
              <a:rPr lang="es-ES" sz="2400" b="1" dirty="0" smtClean="0"/>
              <a:t>94% en genotipo 2 tratado con SFV + RBV</a:t>
            </a:r>
          </a:p>
          <a:p>
            <a:pPr>
              <a:buClr>
                <a:srgbClr val="00B0F0"/>
              </a:buClr>
              <a:buFont typeface="Wingdings" pitchFamily="2" charset="2"/>
              <a:buChar char="ü"/>
            </a:pPr>
            <a:endParaRPr lang="es-ES" sz="2400" dirty="0" smtClean="0"/>
          </a:p>
          <a:p>
            <a:r>
              <a:rPr lang="es-ES" sz="2400" dirty="0" smtClean="0"/>
              <a:t>Sin diferencias significativas con lo observado en los estudios patrocinados por la industria farmacéutica   </a:t>
            </a:r>
            <a:endParaRPr lang="es-AR" sz="2400" dirty="0" smtClean="0"/>
          </a:p>
        </p:txBody>
      </p:sp>
      <p:sp>
        <p:nvSpPr>
          <p:cNvPr id="24580" name="3 CuadroTexto"/>
          <p:cNvSpPr txBox="1">
            <a:spLocks noChangeArrowheads="1"/>
          </p:cNvSpPr>
          <p:nvPr/>
        </p:nvSpPr>
        <p:spPr bwMode="auto">
          <a:xfrm>
            <a:off x="4572000" y="6357938"/>
            <a:ext cx="414337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s-ES" sz="1600" dirty="0" err="1">
                <a:solidFill>
                  <a:srgbClr val="006600"/>
                </a:solidFill>
                <a:latin typeface="Calibri" pitchFamily="34" charset="0"/>
              </a:rPr>
              <a:t>GAETHeC</a:t>
            </a:r>
            <a:r>
              <a:rPr lang="es-ES" sz="1600" dirty="0">
                <a:solidFill>
                  <a:srgbClr val="006600"/>
                </a:solidFill>
                <a:latin typeface="Calibri" pitchFamily="34" charset="0"/>
              </a:rPr>
              <a:t>, </a:t>
            </a:r>
            <a:r>
              <a:rPr lang="es-ES" sz="1600" dirty="0" err="1">
                <a:solidFill>
                  <a:srgbClr val="006600"/>
                </a:solidFill>
                <a:latin typeface="Calibri" pitchFamily="34" charset="0"/>
              </a:rPr>
              <a:t>Cong</a:t>
            </a:r>
            <a:r>
              <a:rPr lang="es-ES" sz="1600" dirty="0">
                <a:solidFill>
                  <a:srgbClr val="006600"/>
                </a:solidFill>
                <a:latin typeface="Calibri" pitchFamily="34" charset="0"/>
              </a:rPr>
              <a:t>. </a:t>
            </a:r>
            <a:r>
              <a:rPr lang="es-ES" sz="1600" dirty="0" err="1">
                <a:solidFill>
                  <a:srgbClr val="006600"/>
                </a:solidFill>
                <a:latin typeface="Calibri" pitchFamily="34" charset="0"/>
              </a:rPr>
              <a:t>Arg</a:t>
            </a:r>
            <a:r>
              <a:rPr lang="es-ES" sz="1600" dirty="0">
                <a:solidFill>
                  <a:srgbClr val="006600"/>
                </a:solidFill>
                <a:latin typeface="Calibri" pitchFamily="34" charset="0"/>
              </a:rPr>
              <a:t>. de </a:t>
            </a:r>
            <a:r>
              <a:rPr lang="es-ES" sz="1600" dirty="0" err="1">
                <a:solidFill>
                  <a:srgbClr val="006600"/>
                </a:solidFill>
                <a:latin typeface="Calibri" pitchFamily="34" charset="0"/>
              </a:rPr>
              <a:t>Gastro</a:t>
            </a:r>
            <a:r>
              <a:rPr lang="es-ES" sz="1600" dirty="0">
                <a:solidFill>
                  <a:srgbClr val="006600"/>
                </a:solidFill>
                <a:latin typeface="Calibri" pitchFamily="34" charset="0"/>
              </a:rPr>
              <a:t> </a:t>
            </a:r>
            <a:r>
              <a:rPr lang="es-ES" sz="1600" dirty="0" smtClean="0">
                <a:solidFill>
                  <a:srgbClr val="006600"/>
                </a:solidFill>
                <a:latin typeface="Calibri" pitchFamily="34" charset="0"/>
              </a:rPr>
              <a:t>y AASLD 2017 </a:t>
            </a:r>
            <a:endParaRPr lang="es-AR" sz="1600" dirty="0">
              <a:solidFill>
                <a:srgbClr val="0066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2800" b="1" smtClean="0">
                <a:solidFill>
                  <a:srgbClr val="0000FF"/>
                </a:solidFill>
              </a:rPr>
              <a:t>Tratamiento con AAD en pacientes con hepatitis C y fibrosis avanzada/cirrosis de la vida real en Argentina</a:t>
            </a:r>
            <a:endParaRPr lang="es-AR" sz="2800" smtClean="0"/>
          </a:p>
        </p:txBody>
      </p:sp>
      <p:sp>
        <p:nvSpPr>
          <p:cNvPr id="25603" name="2 Marcador de contenido"/>
          <p:cNvSpPr>
            <a:spLocks noGrp="1"/>
          </p:cNvSpPr>
          <p:nvPr>
            <p:ph idx="1"/>
          </p:nvPr>
        </p:nvSpPr>
        <p:spPr>
          <a:ln w="28575">
            <a:solidFill>
              <a:srgbClr val="006600"/>
            </a:solidFill>
          </a:ln>
        </p:spPr>
        <p:txBody>
          <a:bodyPr/>
          <a:lstStyle/>
          <a:p>
            <a:pPr algn="ctr">
              <a:buFont typeface="Arial" charset="0"/>
              <a:buNone/>
            </a:pPr>
            <a:r>
              <a:rPr lang="es-ES" sz="2800" b="1" u="sng" dirty="0" smtClean="0">
                <a:solidFill>
                  <a:srgbClr val="0000FF"/>
                </a:solidFill>
              </a:rPr>
              <a:t>Resumen II</a:t>
            </a:r>
          </a:p>
          <a:p>
            <a:r>
              <a:rPr lang="es-ES" sz="2400" dirty="0" smtClean="0"/>
              <a:t>La seguridad del tratamiento con AAD fue aceptable:</a:t>
            </a:r>
          </a:p>
          <a:p>
            <a:pPr>
              <a:buClr>
                <a:srgbClr val="00B0F0"/>
              </a:buClr>
              <a:buFont typeface="Wingdings" pitchFamily="2" charset="2"/>
              <a:buChar char="ü"/>
            </a:pPr>
            <a:r>
              <a:rPr lang="es-ES" sz="2400" dirty="0" smtClean="0"/>
              <a:t>Descompensación de la cirrosis en 21/330 pacientes </a:t>
            </a:r>
            <a:r>
              <a:rPr lang="es-ES" sz="2400" b="1" dirty="0" smtClean="0"/>
              <a:t>(6.4%)</a:t>
            </a:r>
          </a:p>
          <a:p>
            <a:pPr>
              <a:buClr>
                <a:srgbClr val="00B0F0"/>
              </a:buClr>
              <a:buFont typeface="Wingdings" pitchFamily="2" charset="2"/>
              <a:buChar char="ü"/>
            </a:pPr>
            <a:r>
              <a:rPr lang="es-ES" sz="2400" dirty="0" smtClean="0"/>
              <a:t>8.2% en tratados con SFV + DCV ± RBV, en 0% de los otros grupos</a:t>
            </a:r>
          </a:p>
          <a:p>
            <a:pPr>
              <a:buClr>
                <a:srgbClr val="00B0F0"/>
              </a:buClr>
              <a:buFont typeface="Wingdings" pitchFamily="2" charset="2"/>
              <a:buChar char="ü"/>
            </a:pPr>
            <a:r>
              <a:rPr lang="es-ES" sz="2400" dirty="0" smtClean="0"/>
              <a:t>Óbito durante el tratamiento/seguimiento en 7/330 pacientes </a:t>
            </a:r>
            <a:r>
              <a:rPr lang="es-ES" sz="2400" b="1" dirty="0" smtClean="0"/>
              <a:t>(2.1%) </a:t>
            </a:r>
          </a:p>
          <a:p>
            <a:r>
              <a:rPr lang="es-ES" sz="2400" dirty="0" smtClean="0"/>
              <a:t>A las 12 semanas de finalizado el tratamiento, los pacientes con RVS mostraron un descenso leve pero significativo de la bilirrubina y el score de MELD ; y un aumento significativo de la albúmina sérica</a:t>
            </a:r>
            <a:endParaRPr lang="es-AR" sz="2400" dirty="0" smtClean="0"/>
          </a:p>
        </p:txBody>
      </p:sp>
      <p:sp>
        <p:nvSpPr>
          <p:cNvPr id="25604" name="3 CuadroTexto"/>
          <p:cNvSpPr txBox="1">
            <a:spLocks noChangeArrowheads="1"/>
          </p:cNvSpPr>
          <p:nvPr/>
        </p:nvSpPr>
        <p:spPr bwMode="auto">
          <a:xfrm>
            <a:off x="4429125" y="6357938"/>
            <a:ext cx="4214813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s-ES" sz="1600" dirty="0" err="1">
                <a:solidFill>
                  <a:srgbClr val="006600"/>
                </a:solidFill>
                <a:latin typeface="Calibri" pitchFamily="34" charset="0"/>
              </a:rPr>
              <a:t>GAETHeC</a:t>
            </a:r>
            <a:r>
              <a:rPr lang="es-ES" sz="1600" dirty="0">
                <a:solidFill>
                  <a:srgbClr val="006600"/>
                </a:solidFill>
                <a:latin typeface="Calibri" pitchFamily="34" charset="0"/>
              </a:rPr>
              <a:t>, </a:t>
            </a:r>
            <a:r>
              <a:rPr lang="es-ES" sz="1600" dirty="0" err="1">
                <a:solidFill>
                  <a:srgbClr val="006600"/>
                </a:solidFill>
                <a:latin typeface="Calibri" pitchFamily="34" charset="0"/>
              </a:rPr>
              <a:t>Cong</a:t>
            </a:r>
            <a:r>
              <a:rPr lang="es-ES" sz="1600" dirty="0">
                <a:solidFill>
                  <a:srgbClr val="006600"/>
                </a:solidFill>
                <a:latin typeface="Calibri" pitchFamily="34" charset="0"/>
              </a:rPr>
              <a:t>. </a:t>
            </a:r>
            <a:r>
              <a:rPr lang="es-ES" sz="1600" dirty="0" err="1">
                <a:solidFill>
                  <a:srgbClr val="006600"/>
                </a:solidFill>
                <a:latin typeface="Calibri" pitchFamily="34" charset="0"/>
              </a:rPr>
              <a:t>Arg</a:t>
            </a:r>
            <a:r>
              <a:rPr lang="es-ES" sz="1600" dirty="0">
                <a:solidFill>
                  <a:srgbClr val="006600"/>
                </a:solidFill>
                <a:latin typeface="Calibri" pitchFamily="34" charset="0"/>
              </a:rPr>
              <a:t>. de </a:t>
            </a:r>
            <a:r>
              <a:rPr lang="es-ES" sz="1600" dirty="0" err="1">
                <a:solidFill>
                  <a:srgbClr val="006600"/>
                </a:solidFill>
                <a:latin typeface="Calibri" pitchFamily="34" charset="0"/>
              </a:rPr>
              <a:t>Gastro</a:t>
            </a:r>
            <a:r>
              <a:rPr lang="es-ES" sz="1600" dirty="0">
                <a:solidFill>
                  <a:srgbClr val="006600"/>
                </a:solidFill>
                <a:latin typeface="Calibri" pitchFamily="34" charset="0"/>
              </a:rPr>
              <a:t> </a:t>
            </a:r>
            <a:r>
              <a:rPr lang="es-ES" sz="1600" dirty="0" smtClean="0">
                <a:solidFill>
                  <a:srgbClr val="006600"/>
                </a:solidFill>
                <a:latin typeface="Calibri" pitchFamily="34" charset="0"/>
              </a:rPr>
              <a:t>y AASLD 2017 </a:t>
            </a:r>
            <a:endParaRPr lang="es-AR" sz="1600" dirty="0">
              <a:solidFill>
                <a:srgbClr val="0066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2800" b="1" smtClean="0">
                <a:solidFill>
                  <a:srgbClr val="0000FF"/>
                </a:solidFill>
              </a:rPr>
              <a:t>Tratamiento con AAD en pacientes con hepatitis C y fibrosis avanzada/cirrosis de la vida real en Argentina</a:t>
            </a:r>
            <a:endParaRPr lang="es-AR" sz="2800" smtClean="0"/>
          </a:p>
        </p:txBody>
      </p:sp>
      <p:sp>
        <p:nvSpPr>
          <p:cNvPr id="26627" name="2 Marcador de contenido"/>
          <p:cNvSpPr>
            <a:spLocks noGrp="1"/>
          </p:cNvSpPr>
          <p:nvPr>
            <p:ph idx="1"/>
          </p:nvPr>
        </p:nvSpPr>
        <p:spPr>
          <a:ln w="28575">
            <a:solidFill>
              <a:srgbClr val="006600"/>
            </a:solidFill>
          </a:ln>
        </p:spPr>
        <p:txBody>
          <a:bodyPr/>
          <a:lstStyle/>
          <a:p>
            <a:pPr algn="ctr">
              <a:buFont typeface="Arial" charset="0"/>
              <a:buNone/>
            </a:pPr>
            <a:r>
              <a:rPr lang="es-AR" sz="2800" b="1" u="sng" dirty="0" smtClean="0">
                <a:solidFill>
                  <a:srgbClr val="0000FF"/>
                </a:solidFill>
              </a:rPr>
              <a:t>Conclusiones</a:t>
            </a:r>
          </a:p>
          <a:p>
            <a:pPr algn="ctr">
              <a:buFont typeface="Arial" charset="0"/>
              <a:buNone/>
            </a:pPr>
            <a:endParaRPr lang="es-AR" sz="2400" b="1" u="sng" dirty="0" smtClean="0">
              <a:solidFill>
                <a:srgbClr val="0000FF"/>
              </a:solidFill>
            </a:endParaRPr>
          </a:p>
          <a:p>
            <a:pPr>
              <a:buFont typeface="Arial" charset="0"/>
              <a:buBlip>
                <a:blip r:embed="rId2"/>
              </a:buBlip>
            </a:pPr>
            <a:r>
              <a:rPr lang="es-AR" sz="2400" dirty="0" smtClean="0"/>
              <a:t>En esta población de pacientes con hepatitis C y fibrosis avanzada/cirrosis, las tasas de erradicación viral fueron similares a las descriptas en los estudios de registro, con un perfil de seguridad aceptable. </a:t>
            </a:r>
          </a:p>
          <a:p>
            <a:pPr>
              <a:buFont typeface="Arial" charset="0"/>
              <a:buBlip>
                <a:blip r:embed="rId2"/>
              </a:buBlip>
            </a:pPr>
            <a:endParaRPr lang="es-AR" sz="2400" dirty="0" smtClean="0"/>
          </a:p>
          <a:p>
            <a:pPr>
              <a:buFont typeface="Arial" charset="0"/>
              <a:buBlip>
                <a:blip r:embed="rId2"/>
              </a:buBlip>
            </a:pPr>
            <a:r>
              <a:rPr lang="es-AR" sz="2400" dirty="0" smtClean="0"/>
              <a:t>Se observaron mejorías en los </a:t>
            </a:r>
            <a:r>
              <a:rPr lang="es-AR" sz="2400" dirty="0" err="1" smtClean="0"/>
              <a:t>tests</a:t>
            </a:r>
            <a:r>
              <a:rPr lang="es-AR" sz="2400" dirty="0" smtClean="0"/>
              <a:t> de función hepática en los pacientes con erradicación del HCV que deberán ser mejor valoradas con un seguimiento más prolongado.     </a:t>
            </a:r>
          </a:p>
        </p:txBody>
      </p:sp>
      <p:sp>
        <p:nvSpPr>
          <p:cNvPr id="26628" name="3 CuadroTexto"/>
          <p:cNvSpPr txBox="1">
            <a:spLocks noChangeArrowheads="1"/>
          </p:cNvSpPr>
          <p:nvPr/>
        </p:nvSpPr>
        <p:spPr bwMode="auto">
          <a:xfrm>
            <a:off x="4429125" y="6357938"/>
            <a:ext cx="421481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s-ES" sz="1600" dirty="0" err="1">
                <a:solidFill>
                  <a:srgbClr val="006600"/>
                </a:solidFill>
                <a:latin typeface="Calibri" pitchFamily="34" charset="0"/>
              </a:rPr>
              <a:t>GAETHeC</a:t>
            </a:r>
            <a:r>
              <a:rPr lang="es-ES" sz="1600" dirty="0">
                <a:solidFill>
                  <a:srgbClr val="006600"/>
                </a:solidFill>
                <a:latin typeface="Calibri" pitchFamily="34" charset="0"/>
              </a:rPr>
              <a:t>, </a:t>
            </a:r>
            <a:r>
              <a:rPr lang="es-ES" sz="1600" dirty="0" err="1">
                <a:solidFill>
                  <a:srgbClr val="006600"/>
                </a:solidFill>
                <a:latin typeface="Calibri" pitchFamily="34" charset="0"/>
              </a:rPr>
              <a:t>Cong</a:t>
            </a:r>
            <a:r>
              <a:rPr lang="es-ES" sz="1600" dirty="0">
                <a:solidFill>
                  <a:srgbClr val="006600"/>
                </a:solidFill>
                <a:latin typeface="Calibri" pitchFamily="34" charset="0"/>
              </a:rPr>
              <a:t>. </a:t>
            </a:r>
            <a:r>
              <a:rPr lang="es-ES" sz="1600" dirty="0" err="1">
                <a:solidFill>
                  <a:srgbClr val="006600"/>
                </a:solidFill>
                <a:latin typeface="Calibri" pitchFamily="34" charset="0"/>
              </a:rPr>
              <a:t>Arg</a:t>
            </a:r>
            <a:r>
              <a:rPr lang="es-ES" sz="1600" dirty="0">
                <a:solidFill>
                  <a:srgbClr val="006600"/>
                </a:solidFill>
                <a:latin typeface="Calibri" pitchFamily="34" charset="0"/>
              </a:rPr>
              <a:t>. de </a:t>
            </a:r>
            <a:r>
              <a:rPr lang="es-ES" sz="1600" dirty="0" err="1">
                <a:solidFill>
                  <a:srgbClr val="006600"/>
                </a:solidFill>
                <a:latin typeface="Calibri" pitchFamily="34" charset="0"/>
              </a:rPr>
              <a:t>Gastro</a:t>
            </a:r>
            <a:r>
              <a:rPr lang="es-ES" sz="1600" dirty="0">
                <a:solidFill>
                  <a:srgbClr val="006600"/>
                </a:solidFill>
                <a:latin typeface="Calibri" pitchFamily="34" charset="0"/>
              </a:rPr>
              <a:t> </a:t>
            </a:r>
            <a:r>
              <a:rPr lang="es-ES" sz="1600" dirty="0" smtClean="0">
                <a:solidFill>
                  <a:srgbClr val="006600"/>
                </a:solidFill>
                <a:latin typeface="Calibri" pitchFamily="34" charset="0"/>
              </a:rPr>
              <a:t>y AASLD 2017 </a:t>
            </a:r>
            <a:endParaRPr lang="es-AR" sz="1600" dirty="0">
              <a:solidFill>
                <a:srgbClr val="0066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8928992" cy="6336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 descr="C:\Users\gisela\Desktop\IMG_042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44824"/>
            <a:ext cx="4392488" cy="432048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2 CuadroTexto"/>
          <p:cNvSpPr txBox="1">
            <a:spLocks noChangeArrowheads="1"/>
          </p:cNvSpPr>
          <p:nvPr/>
        </p:nvSpPr>
        <p:spPr bwMode="auto">
          <a:xfrm>
            <a:off x="4211960" y="1844824"/>
            <a:ext cx="4824536" cy="4524315"/>
          </a:xfrm>
          <a:prstGeom prst="rect">
            <a:avLst/>
          </a:prstGeom>
          <a:solidFill>
            <a:schemeClr val="bg1"/>
          </a:solidFill>
          <a:ln w="19050">
            <a:solidFill>
              <a:srgbClr val="0066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AR" b="1" dirty="0">
                <a:solidFill>
                  <a:srgbClr val="0000FF"/>
                </a:solidFill>
                <a:latin typeface="Calibri" pitchFamily="34" charset="0"/>
              </a:rPr>
              <a:t>Grupo Argentino para el Estudio y Tratamiento de la Hepatitis </a:t>
            </a:r>
            <a:r>
              <a:rPr lang="es-AR" b="1" dirty="0" smtClean="0">
                <a:solidFill>
                  <a:srgbClr val="0000FF"/>
                </a:solidFill>
                <a:latin typeface="Calibri" pitchFamily="34" charset="0"/>
              </a:rPr>
              <a:t>C</a:t>
            </a:r>
          </a:p>
          <a:p>
            <a:r>
              <a:rPr lang="es-AR" dirty="0" smtClean="0">
                <a:latin typeface="Calibri" pitchFamily="34" charset="0"/>
              </a:rPr>
              <a:t>Eduardo </a:t>
            </a:r>
            <a:r>
              <a:rPr lang="es-AR" dirty="0" err="1">
                <a:latin typeface="Calibri" pitchFamily="34" charset="0"/>
              </a:rPr>
              <a:t>Fassio</a:t>
            </a:r>
            <a:r>
              <a:rPr lang="es-AR" dirty="0">
                <a:latin typeface="Calibri" pitchFamily="34" charset="0"/>
              </a:rPr>
              <a:t>; </a:t>
            </a:r>
            <a:r>
              <a:rPr lang="es-AR" dirty="0" smtClean="0">
                <a:latin typeface="Calibri" pitchFamily="34" charset="0"/>
              </a:rPr>
              <a:t>Beatriz </a:t>
            </a:r>
            <a:r>
              <a:rPr lang="es-AR" dirty="0" err="1">
                <a:latin typeface="Calibri" pitchFamily="34" charset="0"/>
              </a:rPr>
              <a:t>Ameigeiras</a:t>
            </a:r>
            <a:r>
              <a:rPr lang="es-AR" dirty="0">
                <a:latin typeface="Calibri" pitchFamily="34" charset="0"/>
              </a:rPr>
              <a:t>; Alberto Muñoz; Raúl </a:t>
            </a:r>
            <a:r>
              <a:rPr lang="es-AR" dirty="0" err="1">
                <a:latin typeface="Calibri" pitchFamily="34" charset="0"/>
              </a:rPr>
              <a:t>Adrover</a:t>
            </a:r>
            <a:r>
              <a:rPr lang="es-AR" dirty="0">
                <a:latin typeface="Calibri" pitchFamily="34" charset="0"/>
              </a:rPr>
              <a:t>; </a:t>
            </a:r>
            <a:r>
              <a:rPr lang="es-AR" dirty="0" smtClean="0">
                <a:latin typeface="Calibri" pitchFamily="34" charset="0"/>
              </a:rPr>
              <a:t>Virginia </a:t>
            </a:r>
            <a:r>
              <a:rPr lang="es-AR" dirty="0" err="1" smtClean="0">
                <a:latin typeface="Calibri" pitchFamily="34" charset="0"/>
              </a:rPr>
              <a:t>Reggiardo</a:t>
            </a:r>
            <a:r>
              <a:rPr lang="es-AR" dirty="0">
                <a:latin typeface="Calibri" pitchFamily="34" charset="0"/>
              </a:rPr>
              <a:t>; Rogelio Isla; Melina Ferreiro</a:t>
            </a:r>
            <a:r>
              <a:rPr lang="es-AR" dirty="0" smtClean="0">
                <a:latin typeface="Calibri" pitchFamily="34" charset="0"/>
              </a:rPr>
              <a:t>; Silvia </a:t>
            </a:r>
            <a:r>
              <a:rPr lang="es-AR" dirty="0" err="1">
                <a:latin typeface="Calibri" pitchFamily="34" charset="0"/>
              </a:rPr>
              <a:t>Borzi</a:t>
            </a:r>
            <a:r>
              <a:rPr lang="es-AR" dirty="0">
                <a:latin typeface="Calibri" pitchFamily="34" charset="0"/>
              </a:rPr>
              <a:t>; Pablo Salgado; Sara Chao; Noemí </a:t>
            </a:r>
            <a:r>
              <a:rPr lang="es-AR" dirty="0" err="1">
                <a:latin typeface="Calibri" pitchFamily="34" charset="0"/>
              </a:rPr>
              <a:t>Libaak</a:t>
            </a:r>
            <a:r>
              <a:rPr lang="es-AR" dirty="0">
                <a:latin typeface="Calibri" pitchFamily="34" charset="0"/>
              </a:rPr>
              <a:t>; Roberto Pérez </a:t>
            </a:r>
            <a:r>
              <a:rPr lang="es-AR" dirty="0" err="1">
                <a:latin typeface="Calibri" pitchFamily="34" charset="0"/>
              </a:rPr>
              <a:t>Ravier</a:t>
            </a:r>
            <a:r>
              <a:rPr lang="es-AR" dirty="0">
                <a:latin typeface="Calibri" pitchFamily="34" charset="0"/>
              </a:rPr>
              <a:t>; Ester </a:t>
            </a:r>
            <a:r>
              <a:rPr lang="es-AR" dirty="0" err="1">
                <a:latin typeface="Calibri" pitchFamily="34" charset="0"/>
              </a:rPr>
              <a:t>Sirotinsky</a:t>
            </a:r>
            <a:r>
              <a:rPr lang="es-AR" dirty="0">
                <a:latin typeface="Calibri" pitchFamily="34" charset="0"/>
              </a:rPr>
              <a:t>; </a:t>
            </a:r>
            <a:r>
              <a:rPr lang="es-AR" dirty="0" smtClean="0">
                <a:latin typeface="Calibri" pitchFamily="34" charset="0"/>
              </a:rPr>
              <a:t>Marcela </a:t>
            </a:r>
            <a:r>
              <a:rPr lang="es-AR" dirty="0">
                <a:latin typeface="Calibri" pitchFamily="34" charset="0"/>
              </a:rPr>
              <a:t>Sixto; Yamila Martínez Artola; Silvia Frías; Gustavo Romero; Fernando </a:t>
            </a:r>
            <a:r>
              <a:rPr lang="es-AR" dirty="0" err="1">
                <a:latin typeface="Calibri" pitchFamily="34" charset="0"/>
              </a:rPr>
              <a:t>Bessone</a:t>
            </a:r>
            <a:r>
              <a:rPr lang="es-AR" dirty="0">
                <a:latin typeface="Calibri" pitchFamily="34" charset="0"/>
              </a:rPr>
              <a:t>; Esteban González </a:t>
            </a:r>
            <a:r>
              <a:rPr lang="es-AR" dirty="0" err="1">
                <a:latin typeface="Calibri" pitchFamily="34" charset="0"/>
              </a:rPr>
              <a:t>Ballerga</a:t>
            </a:r>
            <a:r>
              <a:rPr lang="es-AR" dirty="0">
                <a:latin typeface="Calibri" pitchFamily="34" charset="0"/>
              </a:rPr>
              <a:t>; </a:t>
            </a:r>
            <a:r>
              <a:rPr lang="es-ES" dirty="0" smtClean="0">
                <a:latin typeface="Calibri" pitchFamily="34" charset="0"/>
              </a:rPr>
              <a:t>Gustavo </a:t>
            </a:r>
            <a:r>
              <a:rPr lang="es-ES" dirty="0" err="1">
                <a:latin typeface="Calibri" pitchFamily="34" charset="0"/>
              </a:rPr>
              <a:t>Botto</a:t>
            </a:r>
            <a:r>
              <a:rPr lang="es-ES" dirty="0">
                <a:latin typeface="Calibri" pitchFamily="34" charset="0"/>
              </a:rPr>
              <a:t>; Fernando </a:t>
            </a:r>
            <a:r>
              <a:rPr lang="es-ES" dirty="0" err="1">
                <a:latin typeface="Calibri" pitchFamily="34" charset="0"/>
              </a:rPr>
              <a:t>Barreyro</a:t>
            </a:r>
            <a:r>
              <a:rPr lang="es-ES" dirty="0">
                <a:latin typeface="Calibri" pitchFamily="34" charset="0"/>
              </a:rPr>
              <a:t>; Natalia </a:t>
            </a:r>
            <a:r>
              <a:rPr lang="es-ES" dirty="0" err="1">
                <a:latin typeface="Calibri" pitchFamily="34" charset="0"/>
              </a:rPr>
              <a:t>Ratuznu</a:t>
            </a:r>
            <a:r>
              <a:rPr lang="es-ES" dirty="0">
                <a:latin typeface="Calibri" pitchFamily="34" charset="0"/>
              </a:rPr>
              <a:t>; Elida </a:t>
            </a:r>
            <a:r>
              <a:rPr lang="es-ES" dirty="0" err="1">
                <a:latin typeface="Calibri" pitchFamily="34" charset="0"/>
              </a:rPr>
              <a:t>Civetta</a:t>
            </a:r>
            <a:r>
              <a:rPr lang="es-ES" dirty="0">
                <a:latin typeface="Calibri" pitchFamily="34" charset="0"/>
              </a:rPr>
              <a:t>; María Blanco, </a:t>
            </a:r>
            <a:r>
              <a:rPr lang="es-ES" dirty="0" smtClean="0">
                <a:latin typeface="Calibri" pitchFamily="34" charset="0"/>
              </a:rPr>
              <a:t>Marina </a:t>
            </a:r>
            <a:r>
              <a:rPr lang="es-ES" dirty="0">
                <a:latin typeface="Calibri" pitchFamily="34" charset="0"/>
              </a:rPr>
              <a:t>Aló; Marcelo </a:t>
            </a:r>
            <a:r>
              <a:rPr lang="es-ES" dirty="0" err="1">
                <a:latin typeface="Calibri" pitchFamily="34" charset="0"/>
              </a:rPr>
              <a:t>Mesquida</a:t>
            </a:r>
            <a:r>
              <a:rPr lang="es-ES" dirty="0">
                <a:latin typeface="Calibri" pitchFamily="34" charset="0"/>
              </a:rPr>
              <a:t>; Daniel </a:t>
            </a:r>
            <a:r>
              <a:rPr lang="es-ES" dirty="0" err="1">
                <a:latin typeface="Calibri" pitchFamily="34" charset="0"/>
              </a:rPr>
              <a:t>Poncino</a:t>
            </a:r>
            <a:r>
              <a:rPr lang="es-ES" dirty="0">
                <a:latin typeface="Calibri" pitchFamily="34" charset="0"/>
              </a:rPr>
              <a:t>; Daniel García; Susana Ceballos; Cecilia </a:t>
            </a:r>
            <a:r>
              <a:rPr lang="es-ES" dirty="0" err="1">
                <a:latin typeface="Calibri" pitchFamily="34" charset="0"/>
              </a:rPr>
              <a:t>Vistarini</a:t>
            </a:r>
            <a:r>
              <a:rPr lang="es-ES" dirty="0">
                <a:latin typeface="Calibri" pitchFamily="34" charset="0"/>
              </a:rPr>
              <a:t>; Jorge </a:t>
            </a:r>
            <a:r>
              <a:rPr lang="es-ES" dirty="0" err="1">
                <a:latin typeface="Calibri" pitchFamily="34" charset="0"/>
              </a:rPr>
              <a:t>Daruich</a:t>
            </a:r>
            <a:r>
              <a:rPr lang="es-ES" dirty="0">
                <a:latin typeface="Calibri" pitchFamily="34" charset="0"/>
              </a:rPr>
              <a:t>; Juan </a:t>
            </a:r>
            <a:r>
              <a:rPr lang="es-ES" dirty="0" err="1">
                <a:latin typeface="Calibri" pitchFamily="34" charset="0"/>
              </a:rPr>
              <a:t>Sordá</a:t>
            </a:r>
            <a:r>
              <a:rPr lang="es-ES" dirty="0">
                <a:latin typeface="Calibri" pitchFamily="34" charset="0"/>
              </a:rPr>
              <a:t>; Mónica Marino; Gisela </a:t>
            </a:r>
            <a:r>
              <a:rPr lang="es-ES" dirty="0" err="1" smtClean="0">
                <a:latin typeface="Calibri" pitchFamily="34" charset="0"/>
              </a:rPr>
              <a:t>Gualano</a:t>
            </a:r>
            <a:r>
              <a:rPr lang="es-ES" dirty="0" smtClean="0">
                <a:latin typeface="Calibri" pitchFamily="34" charset="0"/>
              </a:rPr>
              <a:t>. </a:t>
            </a:r>
          </a:p>
          <a:p>
            <a:endParaRPr lang="es-ES" dirty="0" smtClean="0">
              <a:latin typeface="Calibri" pitchFamily="34" charset="0"/>
            </a:endParaRPr>
          </a:p>
          <a:p>
            <a:endParaRPr lang="es-AR" dirty="0">
              <a:latin typeface="Calibri" pitchFamily="34" charset="0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107504" y="6021288"/>
            <a:ext cx="9001000" cy="565030"/>
          </a:xfrm>
          <a:prstGeom prst="rect">
            <a:avLst/>
          </a:prstGeom>
          <a:solidFill>
            <a:srgbClr val="00660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b="1" dirty="0">
                <a:latin typeface="Arial" pitchFamily="34" charset="0"/>
                <a:cs typeface="Arial" pitchFamily="34" charset="0"/>
              </a:rPr>
              <a:t>Muchas gracias por su atención</a:t>
            </a:r>
            <a:r>
              <a:rPr lang="es-AR" dirty="0"/>
              <a:t>!</a:t>
            </a:r>
          </a:p>
        </p:txBody>
      </p:sp>
    </p:spTree>
    <p:extLst>
      <p:ext uri="{BB962C8B-B14F-4D97-AF65-F5344CB8AC3E}">
        <p14:creationId xmlns="" xmlns:p14="http://schemas.microsoft.com/office/powerpoint/2010/main" val="3278341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701008"/>
          </a:xfrm>
          <a:ln>
            <a:solidFill>
              <a:schemeClr val="accent1"/>
            </a:solidFill>
          </a:ln>
        </p:spPr>
        <p:txBody>
          <a:bodyPr/>
          <a:lstStyle/>
          <a:p>
            <a:r>
              <a:rPr lang="es-AR" dirty="0" smtClean="0"/>
              <a:t>En total </a:t>
            </a:r>
            <a:r>
              <a:rPr lang="es-AR" dirty="0" smtClean="0">
                <a:solidFill>
                  <a:srgbClr val="0070C0"/>
                </a:solidFill>
              </a:rPr>
              <a:t>279 pacientes recibieron </a:t>
            </a:r>
            <a:r>
              <a:rPr lang="es-AR" dirty="0" err="1" smtClean="0">
                <a:solidFill>
                  <a:srgbClr val="0070C0"/>
                </a:solidFill>
              </a:rPr>
              <a:t>sofosbuvir</a:t>
            </a:r>
            <a:r>
              <a:rPr lang="es-AR" dirty="0" smtClean="0">
                <a:solidFill>
                  <a:srgbClr val="0070C0"/>
                </a:solidFill>
              </a:rPr>
              <a:t> </a:t>
            </a:r>
            <a:r>
              <a:rPr lang="es-AR" dirty="0" smtClean="0"/>
              <a:t>combinado con otros antivirales, por 12 a 24 semanas</a:t>
            </a:r>
          </a:p>
          <a:p>
            <a:r>
              <a:rPr lang="es-AR" dirty="0" smtClean="0"/>
              <a:t>Presentaciones del </a:t>
            </a:r>
            <a:r>
              <a:rPr lang="es-AR" dirty="0" err="1" smtClean="0"/>
              <a:t>sofosbuvir</a:t>
            </a:r>
            <a:r>
              <a:rPr lang="es-AR" dirty="0" smtClean="0"/>
              <a:t>:</a:t>
            </a:r>
          </a:p>
          <a:p>
            <a:r>
              <a:rPr lang="es-AR" dirty="0" smtClean="0"/>
              <a:t>129 pacientes recibieron </a:t>
            </a:r>
            <a:r>
              <a:rPr lang="es-AR" dirty="0" err="1" smtClean="0"/>
              <a:t>Probirase</a:t>
            </a:r>
            <a:r>
              <a:rPr lang="es-AR" dirty="0" smtClean="0"/>
              <a:t>®</a:t>
            </a:r>
          </a:p>
          <a:p>
            <a:r>
              <a:rPr lang="es-AR" dirty="0" smtClean="0"/>
              <a:t>150 pacientes recibieron </a:t>
            </a:r>
            <a:r>
              <a:rPr lang="es-AR" dirty="0" err="1" smtClean="0"/>
              <a:t>Sovaldi</a:t>
            </a:r>
            <a:r>
              <a:rPr lang="es-AR" dirty="0" smtClean="0"/>
              <a:t> ® </a:t>
            </a:r>
            <a:endParaRPr lang="es-AR" dirty="0"/>
          </a:p>
        </p:txBody>
      </p:sp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/>
            <a:r>
              <a:rPr lang="es-ES" sz="2800" b="1" dirty="0" smtClean="0">
                <a:solidFill>
                  <a:srgbClr val="0000FF"/>
                </a:solidFill>
              </a:rPr>
              <a:t>Tratamiento con AAD en pacientes con hepatitis C y fibrosis avanzada/cirrosis de la vida real en Argentina</a:t>
            </a:r>
            <a:endParaRPr lang="es-AR" sz="2800" dirty="0" smtClean="0"/>
          </a:p>
        </p:txBody>
      </p:sp>
      <p:sp>
        <p:nvSpPr>
          <p:cNvPr id="5" name="6 CuadroTexto"/>
          <p:cNvSpPr txBox="1">
            <a:spLocks noChangeArrowheads="1"/>
          </p:cNvSpPr>
          <p:nvPr/>
        </p:nvSpPr>
        <p:spPr bwMode="auto">
          <a:xfrm>
            <a:off x="3857620" y="6215082"/>
            <a:ext cx="485775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s-ES" sz="1600" dirty="0" err="1">
                <a:solidFill>
                  <a:srgbClr val="006600"/>
                </a:solidFill>
                <a:latin typeface="Calibri" pitchFamily="34" charset="0"/>
              </a:rPr>
              <a:t>GAETHeC</a:t>
            </a:r>
            <a:r>
              <a:rPr lang="es-ES" sz="1600" dirty="0">
                <a:solidFill>
                  <a:srgbClr val="006600"/>
                </a:solidFill>
                <a:latin typeface="Calibri" pitchFamily="34" charset="0"/>
              </a:rPr>
              <a:t>, </a:t>
            </a:r>
            <a:r>
              <a:rPr lang="es-ES" sz="1600" dirty="0" err="1">
                <a:solidFill>
                  <a:srgbClr val="006600"/>
                </a:solidFill>
                <a:latin typeface="Calibri" pitchFamily="34" charset="0"/>
              </a:rPr>
              <a:t>Cong</a:t>
            </a:r>
            <a:r>
              <a:rPr lang="es-ES" sz="1600" dirty="0">
                <a:solidFill>
                  <a:srgbClr val="006600"/>
                </a:solidFill>
                <a:latin typeface="Calibri" pitchFamily="34" charset="0"/>
              </a:rPr>
              <a:t>. </a:t>
            </a:r>
            <a:r>
              <a:rPr lang="es-ES" sz="1600" dirty="0" err="1">
                <a:solidFill>
                  <a:srgbClr val="006600"/>
                </a:solidFill>
                <a:latin typeface="Calibri" pitchFamily="34" charset="0"/>
              </a:rPr>
              <a:t>Arg</a:t>
            </a:r>
            <a:r>
              <a:rPr lang="es-ES" sz="1600" dirty="0">
                <a:solidFill>
                  <a:srgbClr val="006600"/>
                </a:solidFill>
                <a:latin typeface="Calibri" pitchFamily="34" charset="0"/>
              </a:rPr>
              <a:t>. de </a:t>
            </a:r>
            <a:r>
              <a:rPr lang="es-ES" sz="1600" dirty="0" err="1">
                <a:solidFill>
                  <a:srgbClr val="006600"/>
                </a:solidFill>
                <a:latin typeface="Calibri" pitchFamily="34" charset="0"/>
              </a:rPr>
              <a:t>Gastro</a:t>
            </a:r>
            <a:r>
              <a:rPr lang="es-ES" sz="1600" dirty="0">
                <a:solidFill>
                  <a:srgbClr val="006600"/>
                </a:solidFill>
                <a:latin typeface="Calibri" pitchFamily="34" charset="0"/>
              </a:rPr>
              <a:t> </a:t>
            </a:r>
            <a:r>
              <a:rPr lang="es-ES" sz="1600" dirty="0" smtClean="0">
                <a:solidFill>
                  <a:srgbClr val="006600"/>
                </a:solidFill>
                <a:latin typeface="Calibri" pitchFamily="34" charset="0"/>
              </a:rPr>
              <a:t>y AASLD 2017 </a:t>
            </a:r>
            <a:endParaRPr lang="es-AR" sz="1600" dirty="0">
              <a:solidFill>
                <a:srgbClr val="0066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16458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170500115"/>
              </p:ext>
            </p:extLst>
          </p:nvPr>
        </p:nvGraphicFramePr>
        <p:xfrm>
          <a:off x="467544" y="1412776"/>
          <a:ext cx="8474245" cy="4994483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2329779"/>
                <a:gridCol w="959889"/>
                <a:gridCol w="1584176"/>
                <a:gridCol w="2472355"/>
                <a:gridCol w="1128046"/>
              </a:tblGrid>
              <a:tr h="411328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AR" sz="2000" b="1" u="none" strike="noStrike" dirty="0" err="1">
                          <a:effectLst/>
                        </a:rPr>
                        <a:t>Descompensacion</a:t>
                      </a:r>
                      <a:r>
                        <a:rPr lang="es-AR" sz="2000" b="1" u="none" strike="noStrike" dirty="0">
                          <a:effectLst/>
                        </a:rPr>
                        <a:t> </a:t>
                      </a:r>
                      <a:r>
                        <a:rPr lang="es-AR" sz="2000" b="1" u="none" strike="noStrike" dirty="0" smtClean="0">
                          <a:effectLst/>
                        </a:rPr>
                        <a:t>+ muerte</a:t>
                      </a:r>
                      <a:endParaRPr lang="es-AR" sz="2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861" marR="8861" marT="8861" marB="0" anchor="ctr"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800" u="none" strike="noStrike" dirty="0">
                          <a:effectLst/>
                        </a:rPr>
                        <a:t>Media</a:t>
                      </a:r>
                      <a:endParaRPr lang="es-AR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861" marR="8861" marT="886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800" u="none" strike="noStrike">
                          <a:effectLst/>
                        </a:rPr>
                        <a:t>Desviación estándar</a:t>
                      </a:r>
                      <a:endParaRPr lang="es-AR" sz="1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861" marR="8861" marT="886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800" u="none" strike="noStrike" dirty="0">
                          <a:effectLst/>
                        </a:rPr>
                        <a:t>p</a:t>
                      </a:r>
                      <a:endParaRPr lang="es-AR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861" marR="8861" marT="8861" marB="0" anchor="ctr"/>
                </a:tc>
              </a:tr>
              <a:tr h="432048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AR" sz="1800" u="none" strike="noStrike">
                          <a:effectLst/>
                        </a:rPr>
                        <a:t>Bilirrubina</a:t>
                      </a:r>
                      <a:endParaRPr lang="es-AR" sz="1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861" marR="8861" marT="886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800" u="none" strike="noStrike" dirty="0">
                          <a:effectLst/>
                        </a:rPr>
                        <a:t>Si</a:t>
                      </a:r>
                      <a:endParaRPr lang="es-AR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861" marR="8861" marT="886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800" u="none" strike="noStrike" dirty="0" smtClean="0">
                          <a:effectLst/>
                        </a:rPr>
                        <a:t>2,31</a:t>
                      </a:r>
                      <a:endParaRPr lang="es-AR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861" marR="8861" marT="886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800" u="none" strike="noStrike" dirty="0" smtClean="0">
                          <a:effectLst/>
                        </a:rPr>
                        <a:t>1,49</a:t>
                      </a:r>
                      <a:endParaRPr lang="es-AR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861" marR="8861" marT="8861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AR" sz="1800" u="none" strike="noStrike">
                          <a:effectLst/>
                        </a:rPr>
                        <a:t>0,000</a:t>
                      </a:r>
                      <a:endParaRPr lang="es-AR" sz="1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861" marR="8861" marT="8861" marB="0" anchor="ctr"/>
                </a:tc>
              </a:tr>
              <a:tr h="360040">
                <a:tc v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800" u="none" strike="noStrike">
                          <a:effectLst/>
                        </a:rPr>
                        <a:t>No</a:t>
                      </a:r>
                      <a:endParaRPr lang="es-AR" sz="1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861" marR="8861" marT="886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800" u="none" strike="noStrike" dirty="0" smtClean="0">
                          <a:effectLst/>
                        </a:rPr>
                        <a:t>1</a:t>
                      </a:r>
                      <a:endParaRPr lang="es-AR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861" marR="8861" marT="886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800" u="none" strike="noStrike" dirty="0" smtClean="0">
                          <a:effectLst/>
                        </a:rPr>
                        <a:t>0,73</a:t>
                      </a:r>
                      <a:endParaRPr lang="es-AR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861" marR="8861" marT="8861" marB="0" anchor="ctr"/>
                </a:tc>
                <a:tc v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</a:tr>
              <a:tr h="30875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AR" sz="1800" u="none" strike="noStrike" dirty="0">
                          <a:effectLst/>
                        </a:rPr>
                        <a:t>albúmina</a:t>
                      </a:r>
                      <a:endParaRPr lang="es-AR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861" marR="8861" marT="886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800" u="none" strike="noStrike">
                          <a:effectLst/>
                        </a:rPr>
                        <a:t>Si</a:t>
                      </a:r>
                      <a:endParaRPr lang="es-AR" sz="1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861" marR="8861" marT="886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800" u="none" strike="noStrike" dirty="0" smtClean="0">
                          <a:effectLst/>
                        </a:rPr>
                        <a:t>3,2</a:t>
                      </a:r>
                      <a:endParaRPr lang="es-AR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861" marR="8861" marT="886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800" u="none" strike="noStrike" dirty="0" smtClean="0">
                          <a:effectLst/>
                        </a:rPr>
                        <a:t>0,6</a:t>
                      </a:r>
                      <a:endParaRPr lang="es-AR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861" marR="8861" marT="8861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AR" sz="1800" u="none" strike="noStrike">
                          <a:effectLst/>
                        </a:rPr>
                        <a:t>0,000</a:t>
                      </a:r>
                      <a:endParaRPr lang="es-AR" sz="1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861" marR="8861" marT="8861" marB="0" anchor="ctr"/>
                </a:tc>
              </a:tr>
              <a:tr h="316539">
                <a:tc v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800" u="none" strike="noStrike">
                          <a:effectLst/>
                        </a:rPr>
                        <a:t>No</a:t>
                      </a:r>
                      <a:endParaRPr lang="es-AR" sz="1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861" marR="8861" marT="886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800" u="none" strike="noStrike" dirty="0" smtClean="0">
                          <a:effectLst/>
                        </a:rPr>
                        <a:t>3,8</a:t>
                      </a:r>
                      <a:endParaRPr lang="es-AR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861" marR="8861" marT="886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800" u="none" strike="noStrike" dirty="0" smtClean="0">
                          <a:effectLst/>
                        </a:rPr>
                        <a:t>0,47</a:t>
                      </a:r>
                      <a:endParaRPr lang="es-AR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861" marR="8861" marT="8861" marB="0" anchor="ctr"/>
                </a:tc>
                <a:tc v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</a:tr>
              <a:tr h="417054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AR" sz="1800" u="none" strike="noStrike" dirty="0">
                          <a:effectLst/>
                        </a:rPr>
                        <a:t>RIN</a:t>
                      </a:r>
                      <a:endParaRPr lang="es-AR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861" marR="8861" marT="886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800" u="none" strike="noStrike">
                          <a:effectLst/>
                        </a:rPr>
                        <a:t>Si</a:t>
                      </a:r>
                      <a:endParaRPr lang="es-AR" sz="1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861" marR="8861" marT="886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800" u="none" strike="noStrike" dirty="0" smtClean="0">
                          <a:effectLst/>
                        </a:rPr>
                        <a:t>1,48</a:t>
                      </a:r>
                      <a:endParaRPr lang="es-AR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861" marR="8861" marT="886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800" u="none" strike="noStrike" dirty="0" smtClean="0">
                          <a:effectLst/>
                        </a:rPr>
                        <a:t>0,38</a:t>
                      </a:r>
                      <a:endParaRPr lang="es-AR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861" marR="8861" marT="8861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AR" sz="1800" u="none" strike="noStrike">
                          <a:effectLst/>
                        </a:rPr>
                        <a:t>0,000</a:t>
                      </a:r>
                      <a:endParaRPr lang="es-AR" sz="1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861" marR="8861" marT="8861" marB="0" anchor="ctr"/>
                </a:tc>
              </a:tr>
              <a:tr h="445561">
                <a:tc v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800" u="none" strike="noStrike">
                          <a:effectLst/>
                        </a:rPr>
                        <a:t>No</a:t>
                      </a:r>
                      <a:endParaRPr lang="es-AR" sz="1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861" marR="8861" marT="886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800" u="none" strike="noStrike" dirty="0" smtClean="0">
                          <a:effectLst/>
                        </a:rPr>
                        <a:t>1,15</a:t>
                      </a:r>
                      <a:endParaRPr lang="es-AR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861" marR="8861" marT="886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800" u="none" strike="noStrike" dirty="0" smtClean="0">
                          <a:effectLst/>
                        </a:rPr>
                        <a:t>0,21</a:t>
                      </a:r>
                      <a:endParaRPr lang="es-AR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861" marR="8861" marT="8861" marB="0" anchor="ctr"/>
                </a:tc>
                <a:tc v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</a:tr>
              <a:tr h="40502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AR" sz="1800" u="none" strike="noStrike" dirty="0" err="1">
                          <a:effectLst/>
                        </a:rPr>
                        <a:t>act</a:t>
                      </a:r>
                      <a:r>
                        <a:rPr lang="es-AR" sz="1800" u="none" strike="noStrike" dirty="0">
                          <a:effectLst/>
                        </a:rPr>
                        <a:t> protrombina (%)</a:t>
                      </a:r>
                      <a:endParaRPr lang="es-AR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861" marR="8861" marT="886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800" u="none" strike="noStrike">
                          <a:effectLst/>
                        </a:rPr>
                        <a:t>Si</a:t>
                      </a:r>
                      <a:endParaRPr lang="es-AR" sz="1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861" marR="8861" marT="886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800" u="none" strike="noStrike" dirty="0" smtClean="0">
                          <a:effectLst/>
                        </a:rPr>
                        <a:t>64</a:t>
                      </a:r>
                      <a:endParaRPr lang="es-AR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861" marR="8861" marT="886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800" u="none" strike="noStrike" dirty="0" smtClean="0">
                          <a:effectLst/>
                        </a:rPr>
                        <a:t>18,8</a:t>
                      </a:r>
                      <a:endParaRPr lang="es-AR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861" marR="8861" marT="8861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AR" sz="1800" u="none" strike="noStrike">
                          <a:effectLst/>
                        </a:rPr>
                        <a:t>0,000</a:t>
                      </a:r>
                      <a:endParaRPr lang="es-AR" sz="1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861" marR="8861" marT="8861" marB="0" anchor="ctr"/>
                </a:tc>
              </a:tr>
              <a:tr h="429850">
                <a:tc v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800" u="none" strike="noStrike">
                          <a:effectLst/>
                        </a:rPr>
                        <a:t>No</a:t>
                      </a:r>
                      <a:endParaRPr lang="es-AR" sz="1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861" marR="8861" marT="886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800" u="none" strike="noStrike" dirty="0" smtClean="0">
                          <a:effectLst/>
                        </a:rPr>
                        <a:t>82</a:t>
                      </a:r>
                      <a:endParaRPr lang="es-AR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861" marR="8861" marT="886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800" u="none" strike="noStrike" dirty="0" smtClean="0">
                          <a:effectLst/>
                        </a:rPr>
                        <a:t>15,2</a:t>
                      </a:r>
                      <a:endParaRPr lang="es-AR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861" marR="8861" marT="8861" marB="0" anchor="ctr"/>
                </a:tc>
                <a:tc v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</a:tr>
              <a:tr h="415979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AR" sz="1800" u="none" strike="noStrike" dirty="0">
                          <a:effectLst/>
                        </a:rPr>
                        <a:t>MELD ( 6 a 40)</a:t>
                      </a:r>
                      <a:endParaRPr lang="es-AR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861" marR="8861" marT="886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800" u="none" strike="noStrike">
                          <a:effectLst/>
                        </a:rPr>
                        <a:t>Si</a:t>
                      </a:r>
                      <a:endParaRPr lang="es-AR" sz="1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861" marR="8861" marT="886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800" u="none" strike="noStrike" dirty="0" smtClean="0">
                          <a:effectLst/>
                        </a:rPr>
                        <a:t>13</a:t>
                      </a:r>
                      <a:endParaRPr lang="es-AR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861" marR="8861" marT="886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800" u="none" strike="noStrike" dirty="0" smtClean="0">
                          <a:effectLst/>
                        </a:rPr>
                        <a:t>4,2</a:t>
                      </a:r>
                      <a:endParaRPr lang="es-AR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861" marR="8861" marT="8861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AR" sz="1800" u="none" strike="noStrike">
                          <a:effectLst/>
                        </a:rPr>
                        <a:t>0,000</a:t>
                      </a:r>
                      <a:endParaRPr lang="es-AR" sz="1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861" marR="8861" marT="8861" marB="0" anchor="ctr"/>
                </a:tc>
              </a:tr>
              <a:tr h="402108">
                <a:tc v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800" u="none" strike="noStrike">
                          <a:effectLst/>
                        </a:rPr>
                        <a:t>No</a:t>
                      </a:r>
                      <a:endParaRPr lang="es-AR" sz="1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861" marR="8861" marT="886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800" u="none" strike="noStrike" dirty="0" smtClean="0">
                          <a:effectLst/>
                        </a:rPr>
                        <a:t>8</a:t>
                      </a:r>
                      <a:endParaRPr lang="es-AR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861" marR="8861" marT="886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800" u="none" strike="noStrike" dirty="0" smtClean="0">
                          <a:effectLst/>
                        </a:rPr>
                        <a:t>2,7</a:t>
                      </a:r>
                      <a:endParaRPr lang="es-AR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861" marR="8861" marT="8861" marB="0" anchor="ctr"/>
                </a:tc>
                <a:tc v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</a:tr>
              <a:tr h="308499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AR" sz="1800" u="none" strike="noStrike" dirty="0" err="1">
                          <a:effectLst/>
                        </a:rPr>
                        <a:t>Child</a:t>
                      </a:r>
                      <a:r>
                        <a:rPr lang="es-AR" sz="1800" u="none" strike="noStrike" dirty="0">
                          <a:effectLst/>
                        </a:rPr>
                        <a:t> ( 5 a 15 )</a:t>
                      </a:r>
                      <a:endParaRPr lang="es-AR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861" marR="8861" marT="886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800" u="none" strike="noStrike">
                          <a:effectLst/>
                        </a:rPr>
                        <a:t>Si</a:t>
                      </a:r>
                      <a:endParaRPr lang="es-AR" sz="1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861" marR="8861" marT="886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800" u="none" strike="noStrike" dirty="0" smtClean="0">
                          <a:effectLst/>
                        </a:rPr>
                        <a:t>7</a:t>
                      </a:r>
                      <a:endParaRPr lang="es-AR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861" marR="8861" marT="886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800" u="none" strike="noStrike" dirty="0" smtClean="0">
                          <a:effectLst/>
                        </a:rPr>
                        <a:t>1,9</a:t>
                      </a:r>
                      <a:endParaRPr lang="es-AR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861" marR="8861" marT="8861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AR" sz="1800" u="none" strike="noStrike" dirty="0">
                          <a:effectLst/>
                        </a:rPr>
                        <a:t>0,000</a:t>
                      </a:r>
                      <a:endParaRPr lang="es-AR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861" marR="8861" marT="8861" marB="0" anchor="ctr"/>
                </a:tc>
              </a:tr>
              <a:tr h="341703">
                <a:tc v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2000" u="none" strike="noStrike">
                          <a:effectLst/>
                        </a:rPr>
                        <a:t>No</a:t>
                      </a:r>
                      <a:endParaRPr lang="es-AR" sz="2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861" marR="8861" marT="886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2000" u="none" strike="noStrike" dirty="0" smtClean="0">
                          <a:effectLst/>
                        </a:rPr>
                        <a:t>5</a:t>
                      </a:r>
                      <a:endParaRPr lang="es-A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861" marR="8861" marT="886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2000" u="none" strike="noStrike" dirty="0" smtClean="0">
                          <a:effectLst/>
                        </a:rPr>
                        <a:t>0,8</a:t>
                      </a:r>
                      <a:endParaRPr lang="es-A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861" marR="8861" marT="8861" marB="0" anchor="ctr"/>
                </a:tc>
                <a:tc v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3 CuadroTexto"/>
          <p:cNvSpPr txBox="1"/>
          <p:nvPr/>
        </p:nvSpPr>
        <p:spPr>
          <a:xfrm>
            <a:off x="683568" y="1052736"/>
            <a:ext cx="6840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/>
              <a:t>Estudio descriptivo </a:t>
            </a:r>
            <a:r>
              <a:rPr lang="es-AR" dirty="0" err="1" smtClean="0"/>
              <a:t>Univariado</a:t>
            </a:r>
            <a:endParaRPr lang="es-AR" dirty="0"/>
          </a:p>
        </p:txBody>
      </p:sp>
      <p:sp>
        <p:nvSpPr>
          <p:cNvPr id="5" name="CuadroTexto 7"/>
          <p:cNvSpPr txBox="1"/>
          <p:nvPr/>
        </p:nvSpPr>
        <p:spPr>
          <a:xfrm>
            <a:off x="3923928" y="6525344"/>
            <a:ext cx="46908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600" dirty="0" err="1">
                <a:solidFill>
                  <a:srgbClr val="006600"/>
                </a:solidFill>
                <a:latin typeface="Calibri" pitchFamily="34" charset="0"/>
              </a:rPr>
              <a:t>GAETHeC</a:t>
            </a:r>
            <a:r>
              <a:rPr lang="es-ES" sz="1600" dirty="0">
                <a:solidFill>
                  <a:srgbClr val="006600"/>
                </a:solidFill>
                <a:latin typeface="Calibri" pitchFamily="34" charset="0"/>
              </a:rPr>
              <a:t>, </a:t>
            </a:r>
            <a:r>
              <a:rPr lang="es-ES" sz="1600" dirty="0" err="1">
                <a:solidFill>
                  <a:srgbClr val="006600"/>
                </a:solidFill>
                <a:latin typeface="Calibri" pitchFamily="34" charset="0"/>
              </a:rPr>
              <a:t>Cong</a:t>
            </a:r>
            <a:r>
              <a:rPr lang="es-ES" sz="1600" dirty="0">
                <a:solidFill>
                  <a:srgbClr val="006600"/>
                </a:solidFill>
                <a:latin typeface="Calibri" pitchFamily="34" charset="0"/>
              </a:rPr>
              <a:t>. </a:t>
            </a:r>
            <a:r>
              <a:rPr lang="es-ES" sz="1600" dirty="0" err="1">
                <a:solidFill>
                  <a:srgbClr val="006600"/>
                </a:solidFill>
                <a:latin typeface="Calibri" pitchFamily="34" charset="0"/>
              </a:rPr>
              <a:t>Arg</a:t>
            </a:r>
            <a:r>
              <a:rPr lang="es-ES" sz="1600" dirty="0">
                <a:solidFill>
                  <a:srgbClr val="006600"/>
                </a:solidFill>
                <a:latin typeface="Calibri" pitchFamily="34" charset="0"/>
              </a:rPr>
              <a:t>. de </a:t>
            </a:r>
            <a:r>
              <a:rPr lang="es-ES" sz="1600" dirty="0" err="1">
                <a:solidFill>
                  <a:srgbClr val="006600"/>
                </a:solidFill>
                <a:latin typeface="Calibri" pitchFamily="34" charset="0"/>
              </a:rPr>
              <a:t>Gastro</a:t>
            </a:r>
            <a:r>
              <a:rPr lang="es-ES" sz="1600" dirty="0">
                <a:solidFill>
                  <a:srgbClr val="006600"/>
                </a:solidFill>
                <a:latin typeface="Calibri" pitchFamily="34" charset="0"/>
              </a:rPr>
              <a:t> </a:t>
            </a:r>
            <a:r>
              <a:rPr lang="es-ES" sz="1600" dirty="0" smtClean="0">
                <a:solidFill>
                  <a:srgbClr val="006600"/>
                </a:solidFill>
                <a:latin typeface="Calibri" pitchFamily="34" charset="0"/>
              </a:rPr>
              <a:t>y </a:t>
            </a:r>
            <a:r>
              <a:rPr lang="es-ES" sz="1600" dirty="0">
                <a:solidFill>
                  <a:srgbClr val="006600"/>
                </a:solidFill>
                <a:latin typeface="Calibri" pitchFamily="34" charset="0"/>
              </a:rPr>
              <a:t>AASLD 2017 </a:t>
            </a:r>
            <a:endParaRPr lang="es-AR" sz="1600" dirty="0">
              <a:solidFill>
                <a:srgbClr val="006600"/>
              </a:solidFill>
              <a:latin typeface="Calibri" pitchFamily="34" charset="0"/>
            </a:endParaRPr>
          </a:p>
          <a:p>
            <a:pPr algn="r"/>
            <a:endParaRPr lang="es-AR" sz="1600" dirty="0">
              <a:solidFill>
                <a:srgbClr val="008000"/>
              </a:solidFill>
              <a:latin typeface="+mn-lt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395536" y="181089"/>
            <a:ext cx="829126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sz="2000" b="1" dirty="0">
                <a:solidFill>
                  <a:srgbClr val="0000FF"/>
                </a:solidFill>
              </a:rPr>
              <a:t>Qué variables cuantitativas  basales son diferentes entre los pacientes </a:t>
            </a:r>
            <a:r>
              <a:rPr lang="es-AR" sz="2000" b="1" dirty="0" smtClean="0">
                <a:solidFill>
                  <a:srgbClr val="0000FF"/>
                </a:solidFill>
              </a:rPr>
              <a:t>que presentaron una descompensación de la cirrosis y muerte </a:t>
            </a:r>
            <a:r>
              <a:rPr lang="es-AR" sz="2000" b="1" dirty="0"/>
              <a:t>(n 7</a:t>
            </a:r>
            <a:r>
              <a:rPr lang="es-AR" sz="2000" b="1" dirty="0" smtClean="0"/>
              <a:t>) </a:t>
            </a:r>
            <a:r>
              <a:rPr lang="es-AR" sz="2000" b="1" dirty="0">
                <a:solidFill>
                  <a:srgbClr val="0000FF"/>
                </a:solidFill>
              </a:rPr>
              <a:t>y sin </a:t>
            </a:r>
            <a:r>
              <a:rPr lang="es-AR" sz="2000" b="1" dirty="0" smtClean="0">
                <a:solidFill>
                  <a:srgbClr val="0000FF"/>
                </a:solidFill>
              </a:rPr>
              <a:t>descompensación</a:t>
            </a:r>
            <a:r>
              <a:rPr lang="es-AR" sz="2000" b="1" dirty="0" smtClean="0"/>
              <a:t> </a:t>
            </a:r>
            <a:r>
              <a:rPr lang="es-AR" sz="2000" b="1" dirty="0"/>
              <a:t>(n </a:t>
            </a:r>
            <a:r>
              <a:rPr lang="es-AR" sz="2000" b="1" dirty="0" smtClean="0"/>
              <a:t>222) </a:t>
            </a:r>
            <a:r>
              <a:rPr lang="es-AR" sz="2000" b="1" dirty="0">
                <a:solidFill>
                  <a:srgbClr val="0000FF"/>
                </a:solidFill>
              </a:rPr>
              <a:t>?</a:t>
            </a:r>
          </a:p>
        </p:txBody>
      </p:sp>
    </p:spTree>
    <p:extLst>
      <p:ext uri="{BB962C8B-B14F-4D97-AF65-F5344CB8AC3E}">
        <p14:creationId xmlns="" xmlns:p14="http://schemas.microsoft.com/office/powerpoint/2010/main" val="3421938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146445698"/>
              </p:ext>
            </p:extLst>
          </p:nvPr>
        </p:nvGraphicFramePr>
        <p:xfrm>
          <a:off x="539551" y="2060848"/>
          <a:ext cx="8136904" cy="2808313"/>
        </p:xfrm>
        <a:graphic>
          <a:graphicData uri="http://schemas.openxmlformats.org/drawingml/2006/table">
            <a:tbl>
              <a:tblPr/>
              <a:tblGrid>
                <a:gridCol w="1377889"/>
                <a:gridCol w="802654"/>
                <a:gridCol w="802654"/>
                <a:gridCol w="802654"/>
                <a:gridCol w="802654"/>
                <a:gridCol w="802654"/>
                <a:gridCol w="1030073"/>
                <a:gridCol w="832753"/>
                <a:gridCol w="882919"/>
              </a:tblGrid>
              <a:tr h="422303"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es-A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Bold"/>
                        </a:rPr>
                        <a:t>Área bajo la curva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es-AR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A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A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44605">
                <a:tc rowSpan="2">
                  <a:txBody>
                    <a:bodyPr/>
                    <a:lstStyle/>
                    <a:p>
                      <a:pPr algn="l" fontAlgn="ctr"/>
                      <a:r>
                        <a:rPr lang="es-A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Variables de resultado de prueba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A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Área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A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Error estándar</a:t>
                      </a:r>
                      <a:r>
                        <a:rPr lang="es-AR" sz="900" b="0" i="0" u="none" strike="noStrike" baseline="300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</a:t>
                      </a:r>
                      <a:endParaRPr lang="es-AR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A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Significación asintótica</a:t>
                      </a:r>
                      <a:r>
                        <a:rPr lang="es-AR" sz="900" b="0" i="0" u="none" strike="noStrike" baseline="300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</a:t>
                      </a:r>
                      <a:endParaRPr lang="es-AR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A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95% de intervalo de confianza asintótico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A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Valores de corte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A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Sensibilidad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A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Especificidad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6799">
                <a:tc v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Límite inferior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Límite superior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</a:tr>
              <a:tr h="422303"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05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Child</a:t>
                      </a:r>
                      <a:r>
                        <a:rPr lang="es-AR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( 5 a 15 )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A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0,827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A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0,053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A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0,000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A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0,724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A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0,930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80,0%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72,20%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2303"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MELD ( 6 a 40)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A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0,859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A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0,035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A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0,000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A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0,792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A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0,927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84,00%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73,60%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976470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68412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s-ES" sz="3600" b="1" dirty="0" smtClean="0">
                <a:solidFill>
                  <a:srgbClr val="0000FF"/>
                </a:solidFill>
              </a:rPr>
              <a:t>Tratamiento de la hepatitis C con antivirales de acción directa en la vida real en Argentina</a:t>
            </a:r>
            <a:r>
              <a:rPr lang="es-ES" sz="3200" dirty="0" smtClean="0">
                <a:solidFill>
                  <a:srgbClr val="0000FF"/>
                </a:solidFill>
              </a:rPr>
              <a:t/>
            </a:r>
            <a:br>
              <a:rPr lang="es-ES" sz="3200" dirty="0" smtClean="0">
                <a:solidFill>
                  <a:srgbClr val="0000FF"/>
                </a:solidFill>
              </a:rPr>
            </a:br>
            <a:r>
              <a:rPr lang="es-ES" sz="3100" b="1" dirty="0" smtClean="0"/>
              <a:t>Antecedentes</a:t>
            </a:r>
            <a:endParaRPr lang="es-AR" sz="2900" b="1" dirty="0" smtClean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928813"/>
            <a:ext cx="8229600" cy="4214831"/>
          </a:xfrm>
          <a:ln w="28575" cmpd="dbl">
            <a:solidFill>
              <a:srgbClr val="006600"/>
            </a:solidFill>
          </a:ln>
        </p:spPr>
        <p:txBody>
          <a:bodyPr rtlCol="0">
            <a:normAutofit/>
          </a:bodyPr>
          <a:lstStyle/>
          <a:p>
            <a:pPr eaLnBrk="1" fontAlgn="auto" hangingPunct="1">
              <a:lnSpc>
                <a:spcPct val="12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AR" sz="2400" dirty="0" smtClean="0"/>
              <a:t>Los nuevos tratamientos </a:t>
            </a:r>
            <a:r>
              <a:rPr lang="es-AR" sz="2400" dirty="0"/>
              <a:t>de la hepatitis crónica C con </a:t>
            </a:r>
            <a:r>
              <a:rPr lang="es-AR" sz="2400" dirty="0" smtClean="0"/>
              <a:t>combinación de antivirales </a:t>
            </a:r>
            <a:r>
              <a:rPr lang="es-AR" sz="2400" dirty="0"/>
              <a:t>de acción directa (AAD</a:t>
            </a:r>
            <a:r>
              <a:rPr lang="es-AR" sz="2400" dirty="0" smtClean="0"/>
              <a:t>), libres de </a:t>
            </a:r>
            <a:r>
              <a:rPr lang="es-AR" sz="2400" dirty="0" err="1" smtClean="0"/>
              <a:t>interferón</a:t>
            </a:r>
            <a:r>
              <a:rPr lang="es-AR" sz="2400" dirty="0" smtClean="0"/>
              <a:t>, </a:t>
            </a:r>
            <a:r>
              <a:rPr lang="es-AR" sz="2400" dirty="0"/>
              <a:t>se </a:t>
            </a:r>
            <a:r>
              <a:rPr lang="es-AR" sz="2400" dirty="0" smtClean="0"/>
              <a:t>asocian </a:t>
            </a:r>
            <a:r>
              <a:rPr lang="es-AR" sz="2400" dirty="0"/>
              <a:t>a </a:t>
            </a:r>
            <a:endParaRPr lang="es-AR" sz="2400" dirty="0" smtClean="0"/>
          </a:p>
          <a:p>
            <a:pPr lvl="1" eaLnBrk="1" fontAlgn="auto" hangingPunct="1">
              <a:lnSpc>
                <a:spcPct val="12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AR" sz="2000" b="1" dirty="0" smtClean="0">
                <a:solidFill>
                  <a:srgbClr val="0000FF"/>
                </a:solidFill>
              </a:rPr>
              <a:t>mejor </a:t>
            </a:r>
            <a:r>
              <a:rPr lang="es-AR" sz="2000" b="1" dirty="0">
                <a:solidFill>
                  <a:srgbClr val="0000FF"/>
                </a:solidFill>
              </a:rPr>
              <a:t>perfil de </a:t>
            </a:r>
            <a:r>
              <a:rPr lang="es-AR" sz="2000" b="1" dirty="0" smtClean="0">
                <a:solidFill>
                  <a:srgbClr val="0000FF"/>
                </a:solidFill>
              </a:rPr>
              <a:t>seguridad</a:t>
            </a:r>
          </a:p>
          <a:p>
            <a:pPr lvl="1" eaLnBrk="1" fontAlgn="auto" hangingPunct="1">
              <a:lnSpc>
                <a:spcPct val="12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AR" sz="2000" b="1" dirty="0" smtClean="0">
                <a:solidFill>
                  <a:srgbClr val="0000FF"/>
                </a:solidFill>
              </a:rPr>
              <a:t>mayor tolerabilidad </a:t>
            </a:r>
          </a:p>
          <a:p>
            <a:pPr lvl="1" eaLnBrk="1" fontAlgn="auto" hangingPunct="1">
              <a:lnSpc>
                <a:spcPct val="12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AR" sz="2000" b="1" dirty="0" smtClean="0">
                <a:solidFill>
                  <a:srgbClr val="0000FF"/>
                </a:solidFill>
              </a:rPr>
              <a:t>mayor eficacia que las terapias previas</a:t>
            </a:r>
          </a:p>
          <a:p>
            <a:pPr eaLnBrk="1" fontAlgn="auto" hangingPunct="1">
              <a:lnSpc>
                <a:spcPct val="12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AR" sz="2400" dirty="0" smtClean="0"/>
              <a:t>En los estudios de registro, se han informado porcentajes </a:t>
            </a:r>
            <a:r>
              <a:rPr lang="es-AR" sz="2400" dirty="0"/>
              <a:t>de respuesta virológica sostenida a las 12 semanas de finalizado el tratamiento (RVS12) mayores que </a:t>
            </a:r>
            <a:r>
              <a:rPr lang="es-AR" sz="2400" b="1" dirty="0">
                <a:solidFill>
                  <a:srgbClr val="0000FF"/>
                </a:solidFill>
              </a:rPr>
              <a:t>90%</a:t>
            </a:r>
            <a:r>
              <a:rPr lang="es-AR" sz="2400" dirty="0"/>
              <a:t>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s-AR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s-AR" dirty="0"/>
          </a:p>
        </p:txBody>
      </p:sp>
      <p:sp>
        <p:nvSpPr>
          <p:cNvPr id="6148" name="3 CuadroTexto"/>
          <p:cNvSpPr txBox="1">
            <a:spLocks noChangeArrowheads="1"/>
          </p:cNvSpPr>
          <p:nvPr/>
        </p:nvSpPr>
        <p:spPr bwMode="auto">
          <a:xfrm>
            <a:off x="4786313" y="6286500"/>
            <a:ext cx="3929062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s-ES" sz="1600" dirty="0" err="1" smtClean="0">
                <a:solidFill>
                  <a:srgbClr val="006600"/>
                </a:solidFill>
                <a:latin typeface="Calibri" pitchFamily="34" charset="0"/>
              </a:rPr>
              <a:t>GAETHeC</a:t>
            </a:r>
            <a:r>
              <a:rPr lang="es-ES" sz="1600" dirty="0" smtClean="0">
                <a:solidFill>
                  <a:srgbClr val="006600"/>
                </a:solidFill>
                <a:latin typeface="Calibri" pitchFamily="34" charset="0"/>
              </a:rPr>
              <a:t> </a:t>
            </a:r>
            <a:r>
              <a:rPr lang="es-ES" sz="1600" dirty="0">
                <a:solidFill>
                  <a:srgbClr val="006600"/>
                </a:solidFill>
                <a:latin typeface="Calibri" pitchFamily="34" charset="0"/>
              </a:rPr>
              <a:t>2017 </a:t>
            </a:r>
            <a:endParaRPr lang="es-AR" sz="1600" dirty="0">
              <a:solidFill>
                <a:srgbClr val="0066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s-ES" sz="2800" b="1" smtClean="0">
                <a:solidFill>
                  <a:srgbClr val="0000FF"/>
                </a:solidFill>
              </a:rPr>
              <a:t>Tratamiento con AAD en pacientes con hepatitis C y fibrosis avanzada/cirrosis de la vida real en Argentina</a:t>
            </a:r>
            <a:endParaRPr lang="es-AR" sz="2800" dirty="0"/>
          </a:p>
        </p:txBody>
      </p:sp>
      <p:sp>
        <p:nvSpPr>
          <p:cNvPr id="3" name="2 CuadroTexto"/>
          <p:cNvSpPr txBox="1"/>
          <p:nvPr/>
        </p:nvSpPr>
        <p:spPr>
          <a:xfrm>
            <a:off x="1619672" y="1340768"/>
            <a:ext cx="25202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000" b="1" dirty="0" smtClean="0"/>
              <a:t>Genotipo </a:t>
            </a:r>
            <a:r>
              <a:rPr lang="es-AR" b="1" dirty="0" smtClean="0"/>
              <a:t>2</a:t>
            </a:r>
            <a:endParaRPr lang="es-AR" b="1" dirty="0"/>
          </a:p>
        </p:txBody>
      </p:sp>
      <p:sp>
        <p:nvSpPr>
          <p:cNvPr id="4" name="3 CuadroTexto"/>
          <p:cNvSpPr txBox="1"/>
          <p:nvPr/>
        </p:nvSpPr>
        <p:spPr>
          <a:xfrm>
            <a:off x="683568" y="2278613"/>
            <a:ext cx="33123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b="1" dirty="0" smtClean="0"/>
              <a:t>Cirrosis si: 24 pacientes </a:t>
            </a:r>
          </a:p>
          <a:p>
            <a:r>
              <a:rPr lang="es-AR" b="1" dirty="0"/>
              <a:t> </a:t>
            </a:r>
            <a:r>
              <a:rPr lang="es-AR" b="1" dirty="0" smtClean="0"/>
              <a:t>            No:13</a:t>
            </a:r>
            <a:endParaRPr lang="es-AR" b="1" dirty="0"/>
          </a:p>
        </p:txBody>
      </p:sp>
      <p:sp>
        <p:nvSpPr>
          <p:cNvPr id="5" name="4 Flecha derecha"/>
          <p:cNvSpPr/>
          <p:nvPr/>
        </p:nvSpPr>
        <p:spPr>
          <a:xfrm>
            <a:off x="3563888" y="2276872"/>
            <a:ext cx="648072" cy="3231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7" name="6 CuadroTexto"/>
          <p:cNvSpPr txBox="1"/>
          <p:nvPr/>
        </p:nvSpPr>
        <p:spPr>
          <a:xfrm>
            <a:off x="1115616" y="1700808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/>
              <a:t>N total = 37 pacientes</a:t>
            </a:r>
            <a:endParaRPr lang="es-AR" dirty="0"/>
          </a:p>
        </p:txBody>
      </p:sp>
      <p:sp>
        <p:nvSpPr>
          <p:cNvPr id="8" name="7 CuadroTexto"/>
          <p:cNvSpPr txBox="1"/>
          <p:nvPr/>
        </p:nvSpPr>
        <p:spPr>
          <a:xfrm>
            <a:off x="4355976" y="2134597"/>
            <a:ext cx="2736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/>
              <a:t> 3 pacientes con cirrosis descompensada</a:t>
            </a:r>
            <a:endParaRPr lang="es-AR" dirty="0"/>
          </a:p>
        </p:txBody>
      </p:sp>
      <p:graphicFrame>
        <p:nvGraphicFramePr>
          <p:cNvPr id="9" name="8 Tabla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161120764"/>
              </p:ext>
            </p:extLst>
          </p:nvPr>
        </p:nvGraphicFramePr>
        <p:xfrm>
          <a:off x="539552" y="3623424"/>
          <a:ext cx="3816424" cy="1010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8212"/>
                <a:gridCol w="1908212"/>
              </a:tblGrid>
              <a:tr h="370840">
                <a:tc>
                  <a:txBody>
                    <a:bodyPr/>
                    <a:lstStyle/>
                    <a:p>
                      <a:r>
                        <a:rPr lang="es-AR" dirty="0" smtClean="0"/>
                        <a:t>Cirrosis compensada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dirty="0" smtClean="0"/>
                        <a:t>Cirrosis descompensada</a:t>
                      </a:r>
                      <a:endParaRPr lang="es-A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AR" dirty="0" smtClean="0"/>
                        <a:t>n= 12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dirty="0" smtClean="0"/>
                        <a:t>n= 2</a:t>
                      </a:r>
                      <a:endParaRPr lang="es-A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10 CuadroTexto"/>
          <p:cNvSpPr txBox="1"/>
          <p:nvPr/>
        </p:nvSpPr>
        <p:spPr>
          <a:xfrm>
            <a:off x="395536" y="3131676"/>
            <a:ext cx="4464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b="1" dirty="0" smtClean="0">
                <a:solidFill>
                  <a:srgbClr val="FF3300"/>
                </a:solidFill>
              </a:rPr>
              <a:t>Tratamiento con </a:t>
            </a:r>
            <a:r>
              <a:rPr lang="es-AR" b="1" dirty="0">
                <a:solidFill>
                  <a:srgbClr val="FF3300"/>
                </a:solidFill>
              </a:rPr>
              <a:t>SFV- DCV</a:t>
            </a:r>
            <a:r>
              <a:rPr lang="es-AR" b="1" dirty="0" smtClean="0">
                <a:solidFill>
                  <a:srgbClr val="FF3300"/>
                </a:solidFill>
              </a:rPr>
              <a:t>± RBV </a:t>
            </a:r>
            <a:endParaRPr lang="es-AR" b="1" dirty="0">
              <a:solidFill>
                <a:srgbClr val="FF3300"/>
              </a:solidFill>
            </a:endParaRPr>
          </a:p>
        </p:txBody>
      </p:sp>
      <p:sp>
        <p:nvSpPr>
          <p:cNvPr id="12" name="11 Abrir llave"/>
          <p:cNvSpPr/>
          <p:nvPr/>
        </p:nvSpPr>
        <p:spPr>
          <a:xfrm rot="16200000">
            <a:off x="2045255" y="2993073"/>
            <a:ext cx="722666" cy="3898776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3" name="12 CuadroTexto"/>
          <p:cNvSpPr txBox="1"/>
          <p:nvPr/>
        </p:nvSpPr>
        <p:spPr>
          <a:xfrm>
            <a:off x="1331640" y="5445224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/>
              <a:t>RVS12: 86%</a:t>
            </a:r>
            <a:endParaRPr lang="es-AR" dirty="0"/>
          </a:p>
        </p:txBody>
      </p:sp>
      <p:graphicFrame>
        <p:nvGraphicFramePr>
          <p:cNvPr id="15" name="14 Tabla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049610861"/>
              </p:ext>
            </p:extLst>
          </p:nvPr>
        </p:nvGraphicFramePr>
        <p:xfrm>
          <a:off x="4644008" y="3645024"/>
          <a:ext cx="3816424" cy="1010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8212"/>
                <a:gridCol w="1908212"/>
              </a:tblGrid>
              <a:tr h="370840">
                <a:tc>
                  <a:txBody>
                    <a:bodyPr/>
                    <a:lstStyle/>
                    <a:p>
                      <a:r>
                        <a:rPr lang="es-AR" dirty="0" smtClean="0"/>
                        <a:t>Cirrosis compensada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dirty="0" smtClean="0"/>
                        <a:t>Cirrosis descompensada</a:t>
                      </a:r>
                      <a:endParaRPr lang="es-A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AR" dirty="0" smtClean="0"/>
                        <a:t>n= 9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dirty="0" smtClean="0"/>
                        <a:t>n= 1</a:t>
                      </a:r>
                      <a:endParaRPr lang="es-A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6" name="15 CuadroTexto"/>
          <p:cNvSpPr txBox="1"/>
          <p:nvPr/>
        </p:nvSpPr>
        <p:spPr>
          <a:xfrm>
            <a:off x="4644008" y="3140968"/>
            <a:ext cx="4464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b="1" dirty="0" smtClean="0">
                <a:solidFill>
                  <a:srgbClr val="C00000"/>
                </a:solidFill>
              </a:rPr>
              <a:t>Tratamiento con SFV-RBV </a:t>
            </a:r>
            <a:endParaRPr lang="es-AR" b="1" dirty="0">
              <a:solidFill>
                <a:srgbClr val="C00000"/>
              </a:solidFill>
            </a:endParaRPr>
          </a:p>
        </p:txBody>
      </p:sp>
      <p:sp>
        <p:nvSpPr>
          <p:cNvPr id="17" name="16 Abrir llave"/>
          <p:cNvSpPr/>
          <p:nvPr/>
        </p:nvSpPr>
        <p:spPr>
          <a:xfrm rot="16200000">
            <a:off x="6160055" y="3134503"/>
            <a:ext cx="722666" cy="3898776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8" name="17 CuadroTexto"/>
          <p:cNvSpPr txBox="1"/>
          <p:nvPr/>
        </p:nvSpPr>
        <p:spPr>
          <a:xfrm>
            <a:off x="5436096" y="5589240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/>
              <a:t>RVS12: 90%</a:t>
            </a:r>
            <a:endParaRPr lang="es-AR" dirty="0"/>
          </a:p>
        </p:txBody>
      </p:sp>
      <p:sp>
        <p:nvSpPr>
          <p:cNvPr id="19" name="18 CuadroTexto"/>
          <p:cNvSpPr txBox="1"/>
          <p:nvPr/>
        </p:nvSpPr>
        <p:spPr>
          <a:xfrm>
            <a:off x="2483768" y="5818038"/>
            <a:ext cx="19802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/>
              <a:t>1 con </a:t>
            </a:r>
            <a:r>
              <a:rPr lang="es-AR" dirty="0" err="1"/>
              <a:t>C</a:t>
            </a:r>
            <a:r>
              <a:rPr lang="es-AR" dirty="0" err="1" smtClean="0"/>
              <a:t>hild</a:t>
            </a:r>
            <a:r>
              <a:rPr lang="es-AR" dirty="0" smtClean="0"/>
              <a:t> C(10)</a:t>
            </a:r>
          </a:p>
          <a:p>
            <a:r>
              <a:rPr lang="es-AR" dirty="0" err="1" smtClean="0"/>
              <a:t>descomp:EPS</a:t>
            </a:r>
            <a:endParaRPr lang="es-AR" dirty="0" smtClean="0"/>
          </a:p>
          <a:p>
            <a:r>
              <a:rPr lang="es-AR" dirty="0" smtClean="0"/>
              <a:t> RVS12: si</a:t>
            </a:r>
            <a:endParaRPr lang="es-AR" dirty="0"/>
          </a:p>
        </p:txBody>
      </p:sp>
    </p:spTree>
    <p:extLst>
      <p:ext uri="{BB962C8B-B14F-4D97-AF65-F5344CB8AC3E}">
        <p14:creationId xmlns="" xmlns:p14="http://schemas.microsoft.com/office/powerpoint/2010/main" val="2975438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1 Título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pPr eaLnBrk="1" hangingPunct="1"/>
            <a:r>
              <a:rPr lang="es-ES" sz="2800" b="1" dirty="0" smtClean="0">
                <a:solidFill>
                  <a:srgbClr val="0000FF"/>
                </a:solidFill>
              </a:rPr>
              <a:t>Tratamiento con AAD en pacientes con hepatitis C y fibrosis avanzada/cirrosis de la vida real en Argentina</a:t>
            </a:r>
            <a:endParaRPr lang="es-AR" sz="2800" dirty="0" smtClean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43447057"/>
              </p:ext>
            </p:extLst>
          </p:nvPr>
        </p:nvGraphicFramePr>
        <p:xfrm>
          <a:off x="179511" y="1484784"/>
          <a:ext cx="8784977" cy="48902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4036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80145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870956"/>
                <a:gridCol w="952457"/>
                <a:gridCol w="91975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505284"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/>
                        <a:t>Esquema de AAD</a:t>
                      </a:r>
                      <a:endParaRPr lang="es-AR" sz="2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/>
                        <a:t>Duración </a:t>
                      </a:r>
                      <a:r>
                        <a:rPr lang="es-ES" sz="1600" dirty="0" smtClean="0"/>
                        <a:t>(</a:t>
                      </a:r>
                      <a:r>
                        <a:rPr lang="es-ES" sz="1600" dirty="0" err="1" smtClean="0"/>
                        <a:t>sem</a:t>
                      </a:r>
                      <a:r>
                        <a:rPr lang="es-ES" sz="1600" dirty="0" smtClean="0"/>
                        <a:t>)</a:t>
                      </a:r>
                      <a:endParaRPr lang="es-AR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2000" dirty="0" smtClean="0"/>
                        <a:t>Genotipos</a:t>
                      </a:r>
                      <a:r>
                        <a:rPr lang="es-AR" sz="1600" dirty="0" smtClean="0"/>
                        <a:t>(n)</a:t>
                      </a:r>
                      <a:endParaRPr lang="es-AR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2000" dirty="0" err="1" smtClean="0"/>
                        <a:t>Child</a:t>
                      </a:r>
                      <a:endParaRPr lang="es-AR" sz="2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/>
                        <a:t>n</a:t>
                      </a:r>
                      <a:endParaRPr lang="es-AR" sz="2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080120"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err="1" smtClean="0">
                          <a:solidFill>
                            <a:schemeClr val="tx1"/>
                          </a:solidFill>
                        </a:rPr>
                        <a:t>Sofosbuvir</a:t>
                      </a:r>
                      <a:r>
                        <a:rPr lang="es-ES" sz="2000" baseline="0" dirty="0" smtClean="0">
                          <a:solidFill>
                            <a:schemeClr val="tx1"/>
                          </a:solidFill>
                        </a:rPr>
                        <a:t> + </a:t>
                      </a:r>
                      <a:r>
                        <a:rPr lang="es-ES" sz="2000" baseline="0" dirty="0" err="1" smtClean="0">
                          <a:solidFill>
                            <a:schemeClr val="tx1"/>
                          </a:solidFill>
                        </a:rPr>
                        <a:t>daclatasvir</a:t>
                      </a:r>
                      <a:r>
                        <a:rPr lang="es-ES" sz="20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  <a:p>
                      <a:pPr algn="ctr"/>
                      <a:r>
                        <a:rPr lang="es-ES" sz="2000" baseline="0" dirty="0" smtClean="0">
                          <a:solidFill>
                            <a:schemeClr val="tx1"/>
                          </a:solidFill>
                        </a:rPr>
                        <a:t>(SFV + DCV)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/>
                        <a:t>12-24</a:t>
                      </a:r>
                      <a:endParaRPr lang="es-AR" sz="2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600" dirty="0" smtClean="0"/>
                        <a:t>1:105 (1b:69</a:t>
                      </a:r>
                      <a:r>
                        <a:rPr lang="es-AR" sz="1600" baseline="0" dirty="0" smtClean="0"/>
                        <a:t>;</a:t>
                      </a:r>
                      <a:r>
                        <a:rPr lang="es-AR" sz="1600" dirty="0" smtClean="0"/>
                        <a:t>1a:36)</a:t>
                      </a:r>
                    </a:p>
                    <a:p>
                      <a:pPr algn="ctr"/>
                      <a:r>
                        <a:rPr lang="es-AR" sz="1600" dirty="0" smtClean="0"/>
                        <a:t>2:20</a:t>
                      </a:r>
                      <a:r>
                        <a:rPr lang="es-AR" sz="1600" baseline="0" dirty="0" smtClean="0"/>
                        <a:t> </a:t>
                      </a:r>
                    </a:p>
                    <a:p>
                      <a:pPr algn="ctr"/>
                      <a:r>
                        <a:rPr lang="es-AR" sz="1600" dirty="0" smtClean="0"/>
                        <a:t>3:12</a:t>
                      </a:r>
                    </a:p>
                    <a:p>
                      <a:pPr algn="ctr"/>
                      <a:r>
                        <a:rPr lang="es-AR" sz="1600" dirty="0" smtClean="0"/>
                        <a:t>4:</a:t>
                      </a:r>
                      <a:r>
                        <a:rPr lang="es-AR" sz="1600" baseline="0" dirty="0" smtClean="0"/>
                        <a:t> 4</a:t>
                      </a:r>
                      <a:endParaRPr lang="es-AR" sz="1600" dirty="0" smtClean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AR" sz="2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/>
                        <a:t>141</a:t>
                      </a:r>
                      <a:endParaRPr lang="es-AR" sz="2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849600">
                <a:tc>
                  <a:txBody>
                    <a:bodyPr/>
                    <a:lstStyle/>
                    <a:p>
                      <a:pPr algn="ctr"/>
                      <a:r>
                        <a:rPr lang="es-ES" sz="2000" baseline="0" dirty="0" err="1" smtClean="0">
                          <a:solidFill>
                            <a:schemeClr val="tx1"/>
                          </a:solidFill>
                        </a:rPr>
                        <a:t>Sofosbuvir</a:t>
                      </a:r>
                      <a:r>
                        <a:rPr lang="es-ES" sz="2000" baseline="0" dirty="0" smtClean="0">
                          <a:solidFill>
                            <a:schemeClr val="tx1"/>
                          </a:solidFill>
                        </a:rPr>
                        <a:t> + </a:t>
                      </a:r>
                      <a:r>
                        <a:rPr lang="es-ES" sz="2000" baseline="0" dirty="0" err="1" smtClean="0">
                          <a:solidFill>
                            <a:schemeClr val="tx1"/>
                          </a:solidFill>
                        </a:rPr>
                        <a:t>daclatasvir</a:t>
                      </a:r>
                      <a:r>
                        <a:rPr lang="es-ES" sz="2000" baseline="0" dirty="0" smtClean="0">
                          <a:solidFill>
                            <a:schemeClr val="tx1"/>
                          </a:solidFill>
                        </a:rPr>
                        <a:t> + RBV (SFV+DCV±RBV)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AR" sz="2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2000" dirty="0" smtClean="0"/>
                        <a:t>2 n=3</a:t>
                      </a:r>
                      <a:endParaRPr lang="es-AR" sz="2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2000" b="1" baseline="0" dirty="0" smtClean="0"/>
                        <a:t>1( C)</a:t>
                      </a:r>
                      <a:endParaRPr lang="es-AR" sz="20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2000" dirty="0" smtClean="0"/>
                        <a:t>116</a:t>
                      </a:r>
                      <a:endParaRPr lang="es-AR" sz="2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64096"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err="1" smtClean="0"/>
                        <a:t>Paritaprevir</a:t>
                      </a:r>
                      <a:r>
                        <a:rPr lang="es-ES" sz="2000" dirty="0" smtClean="0"/>
                        <a:t>/r + </a:t>
                      </a:r>
                      <a:r>
                        <a:rPr lang="es-ES" sz="2000" dirty="0" err="1" smtClean="0"/>
                        <a:t>ombitasvir</a:t>
                      </a:r>
                      <a:r>
                        <a:rPr lang="es-ES" sz="2000" dirty="0" smtClean="0"/>
                        <a:t> + </a:t>
                      </a:r>
                      <a:r>
                        <a:rPr lang="es-ES" sz="2000" dirty="0" err="1" smtClean="0"/>
                        <a:t>dasabuvir</a:t>
                      </a:r>
                      <a:r>
                        <a:rPr lang="es-ES" sz="2000" dirty="0" smtClean="0"/>
                        <a:t> ± RBV(</a:t>
                      </a:r>
                      <a:r>
                        <a:rPr lang="es-ES" sz="2000" dirty="0" err="1" smtClean="0"/>
                        <a:t>PrOD</a:t>
                      </a:r>
                      <a:r>
                        <a:rPr lang="es-ES" sz="2000" dirty="0" smtClean="0"/>
                        <a:t>) ó 3D</a:t>
                      </a:r>
                      <a:endParaRPr lang="es-AR" sz="2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/>
                        <a:t>12</a:t>
                      </a:r>
                      <a:endParaRPr lang="es-AR" sz="2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2000" dirty="0" smtClean="0"/>
                        <a:t>1a: 4</a:t>
                      </a:r>
                    </a:p>
                    <a:p>
                      <a:pPr algn="ctr"/>
                      <a:r>
                        <a:rPr lang="es-AR" sz="2000" dirty="0" smtClean="0"/>
                        <a:t>  1b: 47</a:t>
                      </a:r>
                      <a:endParaRPr lang="es-AR" sz="2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2000" b="1" dirty="0" smtClean="0"/>
                        <a:t>50 (A)</a:t>
                      </a:r>
                    </a:p>
                    <a:p>
                      <a:pPr algn="ctr"/>
                      <a:r>
                        <a:rPr lang="es-AR" sz="2000" b="0" dirty="0" smtClean="0"/>
                        <a:t>1  (B)</a:t>
                      </a:r>
                      <a:endParaRPr lang="es-AR" sz="20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/>
                        <a:t>51</a:t>
                      </a:r>
                      <a:endParaRPr lang="es-AR" sz="2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705034"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err="1" smtClean="0"/>
                        <a:t>Sofosbuvir</a:t>
                      </a:r>
                      <a:r>
                        <a:rPr lang="es-ES" sz="2000" dirty="0" smtClean="0"/>
                        <a:t> + </a:t>
                      </a:r>
                      <a:r>
                        <a:rPr lang="es-ES" sz="2000" dirty="0" err="1" smtClean="0"/>
                        <a:t>ribavirina</a:t>
                      </a:r>
                      <a:endParaRPr lang="es-ES" sz="2000" dirty="0" smtClean="0"/>
                    </a:p>
                    <a:p>
                      <a:pPr algn="ctr"/>
                      <a:r>
                        <a:rPr lang="es-ES" sz="2000" dirty="0" smtClean="0"/>
                        <a:t>(SFV+RBV)</a:t>
                      </a:r>
                      <a:endParaRPr lang="es-AR" sz="2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/>
                        <a:t>12-24</a:t>
                      </a:r>
                      <a:endParaRPr lang="es-AR" sz="2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2000" dirty="0" smtClean="0"/>
                        <a:t>2 n</a:t>
                      </a:r>
                      <a:r>
                        <a:rPr lang="es-AR" sz="2000" baseline="0" dirty="0" smtClean="0"/>
                        <a:t> =</a:t>
                      </a:r>
                      <a:r>
                        <a:rPr lang="es-AR" sz="2000" dirty="0" smtClean="0"/>
                        <a:t>15</a:t>
                      </a:r>
                      <a:endParaRPr lang="es-AR" sz="2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AR" sz="2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/>
                        <a:t>16</a:t>
                      </a:r>
                      <a:endParaRPr lang="es-AR" sz="2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43045"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err="1" smtClean="0"/>
                        <a:t>Sofosbuvir</a:t>
                      </a:r>
                      <a:r>
                        <a:rPr lang="es-ES" sz="2000" dirty="0" smtClean="0"/>
                        <a:t> + </a:t>
                      </a:r>
                      <a:r>
                        <a:rPr lang="es-ES" sz="2000" dirty="0" err="1" smtClean="0"/>
                        <a:t>simeprevir</a:t>
                      </a:r>
                      <a:endParaRPr lang="es-AR" sz="2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/>
                        <a:t>12</a:t>
                      </a:r>
                      <a:endParaRPr lang="es-AR" sz="2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AR" sz="2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AR" sz="2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/>
                        <a:t>3</a:t>
                      </a:r>
                      <a:endParaRPr lang="es-AR" sz="2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43045"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err="1" smtClean="0"/>
                        <a:t>Sofosbuvir</a:t>
                      </a:r>
                      <a:r>
                        <a:rPr lang="es-ES" sz="2000" dirty="0" smtClean="0"/>
                        <a:t> + </a:t>
                      </a:r>
                      <a:r>
                        <a:rPr lang="es-ES" sz="2000" dirty="0" err="1" smtClean="0"/>
                        <a:t>ledipasvir</a:t>
                      </a:r>
                      <a:endParaRPr lang="es-AR" sz="2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/>
                        <a:t>12</a:t>
                      </a:r>
                      <a:endParaRPr lang="es-AR" sz="2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AR" sz="2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AR" sz="2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/>
                        <a:t>3</a:t>
                      </a:r>
                      <a:endParaRPr lang="es-AR" sz="2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5393" name="4 CuadroTexto"/>
          <p:cNvSpPr txBox="1">
            <a:spLocks noChangeArrowheads="1"/>
          </p:cNvSpPr>
          <p:nvPr/>
        </p:nvSpPr>
        <p:spPr bwMode="auto">
          <a:xfrm>
            <a:off x="571500" y="980728"/>
            <a:ext cx="814387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ES" sz="2800" b="1" u="sng" dirty="0">
                <a:solidFill>
                  <a:srgbClr val="0000FF"/>
                </a:solidFill>
                <a:latin typeface="Calibri" pitchFamily="34" charset="0"/>
              </a:rPr>
              <a:t>Resultados</a:t>
            </a:r>
            <a:endParaRPr lang="es-AR" sz="2400" b="1" u="sng" dirty="0">
              <a:solidFill>
                <a:srgbClr val="0000FF"/>
              </a:solidFill>
              <a:latin typeface="Calibri" pitchFamily="34" charset="0"/>
            </a:endParaRPr>
          </a:p>
        </p:txBody>
      </p:sp>
      <p:sp>
        <p:nvSpPr>
          <p:cNvPr id="15395" name="6 CuadroTexto"/>
          <p:cNvSpPr txBox="1">
            <a:spLocks noChangeArrowheads="1"/>
          </p:cNvSpPr>
          <p:nvPr/>
        </p:nvSpPr>
        <p:spPr bwMode="auto">
          <a:xfrm>
            <a:off x="3857620" y="6474822"/>
            <a:ext cx="485775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s-ES" sz="1600" dirty="0" err="1">
                <a:solidFill>
                  <a:srgbClr val="006600"/>
                </a:solidFill>
                <a:latin typeface="Calibri" pitchFamily="34" charset="0"/>
              </a:rPr>
              <a:t>GAETHeC</a:t>
            </a:r>
            <a:r>
              <a:rPr lang="es-ES" sz="1600" dirty="0">
                <a:solidFill>
                  <a:srgbClr val="006600"/>
                </a:solidFill>
                <a:latin typeface="Calibri" pitchFamily="34" charset="0"/>
              </a:rPr>
              <a:t>, </a:t>
            </a:r>
            <a:r>
              <a:rPr lang="es-ES" sz="1600" dirty="0" err="1">
                <a:solidFill>
                  <a:srgbClr val="006600"/>
                </a:solidFill>
                <a:latin typeface="Calibri" pitchFamily="34" charset="0"/>
              </a:rPr>
              <a:t>Cong</a:t>
            </a:r>
            <a:r>
              <a:rPr lang="es-ES" sz="1600" dirty="0">
                <a:solidFill>
                  <a:srgbClr val="006600"/>
                </a:solidFill>
                <a:latin typeface="Calibri" pitchFamily="34" charset="0"/>
              </a:rPr>
              <a:t>. </a:t>
            </a:r>
            <a:r>
              <a:rPr lang="es-ES" sz="1600" dirty="0" err="1">
                <a:solidFill>
                  <a:srgbClr val="006600"/>
                </a:solidFill>
                <a:latin typeface="Calibri" pitchFamily="34" charset="0"/>
              </a:rPr>
              <a:t>Arg</a:t>
            </a:r>
            <a:r>
              <a:rPr lang="es-ES" sz="1600" dirty="0">
                <a:solidFill>
                  <a:srgbClr val="006600"/>
                </a:solidFill>
                <a:latin typeface="Calibri" pitchFamily="34" charset="0"/>
              </a:rPr>
              <a:t>. de </a:t>
            </a:r>
            <a:r>
              <a:rPr lang="es-ES" sz="1600" dirty="0" err="1">
                <a:solidFill>
                  <a:srgbClr val="006600"/>
                </a:solidFill>
                <a:latin typeface="Calibri" pitchFamily="34" charset="0"/>
              </a:rPr>
              <a:t>Gastro</a:t>
            </a:r>
            <a:r>
              <a:rPr lang="es-ES" sz="1600" dirty="0">
                <a:solidFill>
                  <a:srgbClr val="006600"/>
                </a:solidFill>
                <a:latin typeface="Calibri" pitchFamily="34" charset="0"/>
              </a:rPr>
              <a:t> </a:t>
            </a:r>
            <a:r>
              <a:rPr lang="es-ES" sz="1600" dirty="0" smtClean="0">
                <a:solidFill>
                  <a:srgbClr val="006600"/>
                </a:solidFill>
                <a:latin typeface="Calibri" pitchFamily="34" charset="0"/>
              </a:rPr>
              <a:t>y AASLD 2017 </a:t>
            </a:r>
            <a:endParaRPr lang="es-AR" sz="1600" dirty="0">
              <a:solidFill>
                <a:srgbClr val="0066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34165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3600" b="1" dirty="0" smtClean="0">
                <a:solidFill>
                  <a:srgbClr val="0000FF"/>
                </a:solidFill>
              </a:rPr>
              <a:t>Tratamiento de la hepatitis C </a:t>
            </a:r>
            <a:br>
              <a:rPr lang="es-ES" sz="3600" b="1" dirty="0" smtClean="0">
                <a:solidFill>
                  <a:srgbClr val="0000FF"/>
                </a:solidFill>
              </a:rPr>
            </a:br>
            <a:r>
              <a:rPr lang="es-ES" sz="3600" b="1" dirty="0" smtClean="0">
                <a:solidFill>
                  <a:srgbClr val="0000FF"/>
                </a:solidFill>
              </a:rPr>
              <a:t>con antivirales de acción directa</a:t>
            </a:r>
            <a:endParaRPr lang="es-AR" sz="36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2285993"/>
            <a:ext cx="8229600" cy="2428892"/>
          </a:xfrm>
          <a:ln w="28575">
            <a:solidFill>
              <a:srgbClr val="006600"/>
            </a:solidFill>
          </a:ln>
        </p:spPr>
        <p:txBody>
          <a:bodyPr/>
          <a:lstStyle/>
          <a:p>
            <a:r>
              <a:rPr lang="es-ES" sz="2800" b="1" dirty="0" smtClean="0"/>
              <a:t>Estudios que analicen la eficacia y seguridad del tratamiento con </a:t>
            </a:r>
            <a:r>
              <a:rPr lang="es-ES" sz="2800" b="1" dirty="0" err="1" smtClean="0"/>
              <a:t>AADs</a:t>
            </a:r>
            <a:r>
              <a:rPr lang="es-ES" sz="2800" b="1" dirty="0" smtClean="0"/>
              <a:t> en pacientes de la “vida real” en América Latina?</a:t>
            </a:r>
          </a:p>
          <a:p>
            <a:endParaRPr lang="es-ES" sz="2800" b="1" dirty="0" smtClean="0"/>
          </a:p>
          <a:p>
            <a:r>
              <a:rPr lang="es-ES" sz="2800" b="1" dirty="0" smtClean="0"/>
              <a:t>Son muy escasos o no se han publicado aún …</a:t>
            </a:r>
            <a:endParaRPr lang="es-AR" sz="2800" b="1" dirty="0"/>
          </a:p>
        </p:txBody>
      </p:sp>
    </p:spTree>
    <p:extLst>
      <p:ext uri="{BB962C8B-B14F-4D97-AF65-F5344CB8AC3E}">
        <p14:creationId xmlns="" xmlns:p14="http://schemas.microsoft.com/office/powerpoint/2010/main" val="112349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11288"/>
          </a:xfrm>
        </p:spPr>
        <p:txBody>
          <a:bodyPr/>
          <a:lstStyle/>
          <a:p>
            <a:pPr eaLnBrk="1" hangingPunct="1"/>
            <a:r>
              <a:rPr lang="es-ES" sz="3200" b="1" dirty="0" smtClean="0">
                <a:solidFill>
                  <a:srgbClr val="0000FF"/>
                </a:solidFill>
              </a:rPr>
              <a:t>Tratamiento de la hepatitis C con antivirales de acción directa en la vida real en Argentina</a:t>
            </a:r>
            <a:br>
              <a:rPr lang="es-ES" sz="3200" b="1" dirty="0" smtClean="0">
                <a:solidFill>
                  <a:srgbClr val="0000FF"/>
                </a:solidFill>
              </a:rPr>
            </a:br>
            <a:r>
              <a:rPr lang="es-ES" sz="2800" b="1" dirty="0" smtClean="0"/>
              <a:t>Antecedentes II</a:t>
            </a:r>
            <a:endParaRPr lang="es-AR" sz="3600" b="1" dirty="0" smtClean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2571745"/>
            <a:ext cx="8229600" cy="3000396"/>
          </a:xfrm>
          <a:ln w="28575">
            <a:solidFill>
              <a:srgbClr val="006600"/>
            </a:solidFill>
          </a:ln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" sz="2800" dirty="0" smtClean="0"/>
              <a:t>Históricamente, se ha constatado que los </a:t>
            </a:r>
            <a:r>
              <a:rPr lang="es-ES" sz="2800" b="1" dirty="0" smtClean="0">
                <a:solidFill>
                  <a:srgbClr val="0000FF"/>
                </a:solidFill>
              </a:rPr>
              <a:t>porcentajes de RVS son significativamente menores en los pacientes de la “vida real” que los descriptos en los estudios de “registro”</a:t>
            </a:r>
            <a:r>
              <a:rPr lang="es-ES" sz="2800" dirty="0" smtClean="0"/>
              <a:t> </a:t>
            </a:r>
            <a:r>
              <a:rPr lang="es-ES" sz="2400" dirty="0" smtClean="0"/>
              <a:t>(ensayos controlados </a:t>
            </a:r>
            <a:r>
              <a:rPr lang="es-ES" sz="2400" dirty="0" err="1" smtClean="0"/>
              <a:t>randomizados</a:t>
            </a:r>
            <a:r>
              <a:rPr lang="es-ES" sz="2400" dirty="0" smtClean="0"/>
              <a:t> de fase III, financiados por las compañías farmacéuticas y que llevan a la aprobación de las drogas por las autoridades regulatorias).</a:t>
            </a:r>
          </a:p>
        </p:txBody>
      </p:sp>
      <p:sp>
        <p:nvSpPr>
          <p:cNvPr id="7172" name="3 CuadroTexto"/>
          <p:cNvSpPr txBox="1">
            <a:spLocks noChangeArrowheads="1"/>
          </p:cNvSpPr>
          <p:nvPr/>
        </p:nvSpPr>
        <p:spPr bwMode="auto">
          <a:xfrm>
            <a:off x="4643438" y="6072206"/>
            <a:ext cx="40005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s-ES" sz="1600" dirty="0" err="1" smtClean="0">
                <a:solidFill>
                  <a:srgbClr val="006600"/>
                </a:solidFill>
                <a:latin typeface="Calibri" pitchFamily="34" charset="0"/>
              </a:rPr>
              <a:t>GAETHeC</a:t>
            </a:r>
            <a:r>
              <a:rPr lang="es-ES" sz="1600" dirty="0" smtClean="0">
                <a:solidFill>
                  <a:srgbClr val="006600"/>
                </a:solidFill>
                <a:latin typeface="Calibri" pitchFamily="34" charset="0"/>
              </a:rPr>
              <a:t>  </a:t>
            </a:r>
            <a:r>
              <a:rPr lang="es-ES" sz="1600" dirty="0">
                <a:solidFill>
                  <a:srgbClr val="006600"/>
                </a:solidFill>
                <a:latin typeface="Calibri" pitchFamily="34" charset="0"/>
              </a:rPr>
              <a:t>2017 </a:t>
            </a:r>
            <a:endParaRPr lang="es-AR" sz="1600" dirty="0">
              <a:solidFill>
                <a:srgbClr val="0066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3600" b="1" dirty="0" smtClean="0">
                <a:solidFill>
                  <a:srgbClr val="0000FF"/>
                </a:solidFill>
              </a:rPr>
              <a:t>Diferencias en la RVS entre pacientes de los ECR y los de “vida real”</a:t>
            </a:r>
            <a:endParaRPr lang="es-AR" sz="3600" b="1" dirty="0">
              <a:solidFill>
                <a:srgbClr val="0000FF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ln w="28575">
            <a:solidFill>
              <a:srgbClr val="006600"/>
            </a:solidFill>
          </a:ln>
        </p:spPr>
        <p:txBody>
          <a:bodyPr/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" sz="2800" dirty="0" smtClean="0"/>
              <a:t>Razones que puedan explicar la diferencia en la RVS?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s-ES" sz="2800" dirty="0" smtClean="0"/>
          </a:p>
          <a:p>
            <a:pPr marL="457200" indent="-457200" eaLnBrk="1" fontAlgn="auto" hangingPunct="1">
              <a:spcAft>
                <a:spcPts val="0"/>
              </a:spcAft>
              <a:buClr>
                <a:srgbClr val="006600"/>
              </a:buClr>
              <a:buFont typeface="+mj-lt"/>
              <a:buAutoNum type="arabicPeriod"/>
              <a:defRPr/>
            </a:pPr>
            <a:r>
              <a:rPr lang="es-ES" sz="2800" b="1" dirty="0" smtClean="0">
                <a:solidFill>
                  <a:srgbClr val="0000FF"/>
                </a:solidFill>
              </a:rPr>
              <a:t>ECR de fase III</a:t>
            </a:r>
            <a:r>
              <a:rPr lang="es-ES" sz="2800" dirty="0" smtClean="0"/>
              <a:t>, diseñados por la industria farmacéutica → numerosos criterios de exclusión → limitan el enrolamiento de pacientes complejos → usualmente se incluyen pacientes con fibrosis leve/moderada</a:t>
            </a:r>
          </a:p>
          <a:p>
            <a:pPr marL="457200" indent="-457200" eaLnBrk="1" fontAlgn="auto" hangingPunct="1">
              <a:spcAft>
                <a:spcPts val="0"/>
              </a:spcAft>
              <a:buClr>
                <a:srgbClr val="006600"/>
              </a:buClr>
              <a:buFont typeface="+mj-lt"/>
              <a:buAutoNum type="arabicPeriod"/>
              <a:defRPr/>
            </a:pPr>
            <a:r>
              <a:rPr lang="es-ES" sz="2800" b="1" dirty="0" smtClean="0">
                <a:solidFill>
                  <a:srgbClr val="0000FF"/>
                </a:solidFill>
              </a:rPr>
              <a:t>Vida real</a:t>
            </a:r>
            <a:r>
              <a:rPr lang="es-ES" sz="2800" dirty="0" smtClean="0"/>
              <a:t>: se tratan en primer lugar los pacientes con fibrosis severa/cirrosis</a:t>
            </a:r>
            <a:r>
              <a:rPr lang="es-ES" sz="2400" dirty="0" smtClean="0"/>
              <a:t> </a:t>
            </a:r>
            <a:endParaRPr lang="es-AR" sz="2800" dirty="0" smtClean="0"/>
          </a:p>
          <a:p>
            <a:endParaRPr lang="es-A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68412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s-ES" sz="3600" b="1" dirty="0" smtClean="0">
                <a:solidFill>
                  <a:srgbClr val="0000FF"/>
                </a:solidFill>
              </a:rPr>
              <a:t>Tratamiento de la hepatitis C </a:t>
            </a:r>
            <a:br>
              <a:rPr lang="es-ES" sz="3600" b="1" dirty="0" smtClean="0">
                <a:solidFill>
                  <a:srgbClr val="0000FF"/>
                </a:solidFill>
              </a:rPr>
            </a:br>
            <a:r>
              <a:rPr lang="es-ES" sz="3600" b="1" dirty="0" smtClean="0">
                <a:solidFill>
                  <a:srgbClr val="0000FF"/>
                </a:solidFill>
              </a:rPr>
              <a:t>con antivirales de acción directa </a:t>
            </a:r>
            <a:r>
              <a:rPr lang="es-ES" sz="4000" b="1" dirty="0" smtClean="0">
                <a:solidFill>
                  <a:srgbClr val="0000FF"/>
                </a:solidFill>
              </a:rPr>
              <a:t/>
            </a:r>
            <a:br>
              <a:rPr lang="es-ES" sz="4000" b="1" dirty="0" smtClean="0">
                <a:solidFill>
                  <a:srgbClr val="0000FF"/>
                </a:solidFill>
              </a:rPr>
            </a:br>
            <a:r>
              <a:rPr lang="es-ES" sz="3100" b="1" dirty="0" smtClean="0"/>
              <a:t>Antecedentes III</a:t>
            </a:r>
            <a:endParaRPr lang="es-AR" sz="4000" b="1" dirty="0" smtClean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928813"/>
            <a:ext cx="8229600" cy="3286125"/>
          </a:xfrm>
          <a:ln w="19050">
            <a:solidFill>
              <a:srgbClr val="006600"/>
            </a:solidFill>
          </a:ln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" sz="2400" dirty="0" smtClean="0"/>
              <a:t>Por ejemplo, lo observado con los </a:t>
            </a:r>
            <a:r>
              <a:rPr lang="es-ES" sz="2400" b="1" dirty="0" smtClean="0">
                <a:solidFill>
                  <a:srgbClr val="0000FF"/>
                </a:solidFill>
              </a:rPr>
              <a:t>primeros AAD </a:t>
            </a:r>
            <a:r>
              <a:rPr lang="es-ES" sz="2400" dirty="0" smtClean="0"/>
              <a:t>(</a:t>
            </a:r>
            <a:r>
              <a:rPr lang="es-ES" sz="2400" b="1" dirty="0" err="1" smtClean="0">
                <a:solidFill>
                  <a:srgbClr val="0000FF"/>
                </a:solidFill>
              </a:rPr>
              <a:t>telaprevir</a:t>
            </a:r>
            <a:r>
              <a:rPr lang="es-ES" sz="2400" dirty="0" smtClean="0"/>
              <a:t> y </a:t>
            </a:r>
            <a:r>
              <a:rPr lang="es-ES" sz="2400" b="1" dirty="0" err="1" smtClean="0">
                <a:solidFill>
                  <a:srgbClr val="0000FF"/>
                </a:solidFill>
              </a:rPr>
              <a:t>boceprevir</a:t>
            </a:r>
            <a:r>
              <a:rPr lang="es-ES" sz="2400" dirty="0" smtClean="0"/>
              <a:t>):</a:t>
            </a:r>
          </a:p>
          <a:p>
            <a:pPr marL="457200" indent="-457200" eaLnBrk="1" fontAlgn="auto" hangingPunct="1">
              <a:spcAft>
                <a:spcPts val="0"/>
              </a:spcAft>
              <a:buClr>
                <a:srgbClr val="006600"/>
              </a:buClr>
              <a:buFont typeface="+mj-lt"/>
              <a:buAutoNum type="arabicPeriod"/>
              <a:defRPr/>
            </a:pPr>
            <a:r>
              <a:rPr lang="es-ES" sz="2400" dirty="0" smtClean="0"/>
              <a:t>En el ensayo </a:t>
            </a:r>
            <a:r>
              <a:rPr lang="es-ES" sz="2400" dirty="0"/>
              <a:t>de registro SPRINT-2 </a:t>
            </a:r>
            <a:r>
              <a:rPr lang="es-ES" sz="2400" dirty="0" smtClean="0"/>
              <a:t>: tratamiento con terapia triple con PEG-IFN + RBV + </a:t>
            </a:r>
            <a:r>
              <a:rPr lang="es-ES" sz="2400" dirty="0" err="1" smtClean="0"/>
              <a:t>boceprevir</a:t>
            </a:r>
            <a:r>
              <a:rPr lang="es-ES" sz="2400" dirty="0" smtClean="0"/>
              <a:t> obtenía una RVS de </a:t>
            </a:r>
            <a:r>
              <a:rPr lang="es-ES" sz="2400" b="1" dirty="0" smtClean="0">
                <a:solidFill>
                  <a:srgbClr val="0000FF"/>
                </a:solidFill>
              </a:rPr>
              <a:t>67-68%</a:t>
            </a:r>
            <a:r>
              <a:rPr lang="es-ES" sz="2400" dirty="0" smtClean="0"/>
              <a:t> en pacientes </a:t>
            </a:r>
            <a:r>
              <a:rPr lang="es-ES" sz="2400" dirty="0" err="1" smtClean="0"/>
              <a:t>naïve</a:t>
            </a:r>
            <a:r>
              <a:rPr lang="es-ES" sz="2400" dirty="0" smtClean="0"/>
              <a:t> </a:t>
            </a:r>
            <a:r>
              <a:rPr lang="es-ES" sz="2000" dirty="0" smtClean="0"/>
              <a:t>(</a:t>
            </a:r>
            <a:r>
              <a:rPr lang="es-ES" sz="2000" dirty="0" smtClean="0">
                <a:solidFill>
                  <a:srgbClr val="0000FF"/>
                </a:solidFill>
              </a:rPr>
              <a:t>estadio F3-F4 en 7-11% de los pacientes</a:t>
            </a:r>
            <a:r>
              <a:rPr lang="es-ES" sz="2000" dirty="0" smtClean="0"/>
              <a:t>)</a:t>
            </a:r>
            <a:r>
              <a:rPr lang="es-ES" sz="2000" baseline="30000" dirty="0" smtClean="0"/>
              <a:t>1</a:t>
            </a:r>
            <a:endParaRPr lang="es-ES" sz="2400" baseline="30000" dirty="0" smtClean="0"/>
          </a:p>
          <a:p>
            <a:pPr marL="457200" indent="-457200" eaLnBrk="1" fontAlgn="auto" hangingPunct="1">
              <a:spcAft>
                <a:spcPts val="0"/>
              </a:spcAft>
              <a:buClr>
                <a:srgbClr val="006600"/>
              </a:buClr>
              <a:buFont typeface="+mj-lt"/>
              <a:buAutoNum type="arabicPeriod"/>
              <a:defRPr/>
            </a:pPr>
            <a:r>
              <a:rPr lang="es-ES" sz="2400" dirty="0" smtClean="0"/>
              <a:t>En un estudio observacional </a:t>
            </a:r>
            <a:r>
              <a:rPr lang="es-ES" sz="2400" dirty="0" err="1" smtClean="0"/>
              <a:t>multicéntrico</a:t>
            </a:r>
            <a:r>
              <a:rPr lang="es-ES" sz="2400" dirty="0" smtClean="0"/>
              <a:t> de Argentina, la tasa de RVS al tratamiento con PEG-IFN + RBV + </a:t>
            </a:r>
            <a:r>
              <a:rPr lang="es-ES" sz="2400" dirty="0" err="1" smtClean="0"/>
              <a:t>boceprevir</a:t>
            </a:r>
            <a:r>
              <a:rPr lang="es-ES" sz="2400" dirty="0" smtClean="0"/>
              <a:t> en pacientes </a:t>
            </a:r>
            <a:r>
              <a:rPr lang="es-ES" sz="2400" dirty="0" err="1" smtClean="0"/>
              <a:t>naïve</a:t>
            </a:r>
            <a:r>
              <a:rPr lang="es-ES" sz="2400" dirty="0" smtClean="0"/>
              <a:t> fue de </a:t>
            </a:r>
            <a:r>
              <a:rPr lang="es-ES" sz="2400" b="1" dirty="0" smtClean="0">
                <a:solidFill>
                  <a:srgbClr val="0000FF"/>
                </a:solidFill>
              </a:rPr>
              <a:t>51%</a:t>
            </a:r>
            <a:r>
              <a:rPr lang="es-ES" sz="2400" dirty="0" smtClean="0"/>
              <a:t> </a:t>
            </a:r>
            <a:r>
              <a:rPr lang="es-ES" sz="2000" dirty="0" smtClean="0"/>
              <a:t>(</a:t>
            </a:r>
            <a:r>
              <a:rPr lang="es-ES" sz="2000" dirty="0" smtClean="0">
                <a:solidFill>
                  <a:srgbClr val="0000FF"/>
                </a:solidFill>
              </a:rPr>
              <a:t>estadio</a:t>
            </a:r>
            <a:r>
              <a:rPr lang="es-ES" sz="2000" dirty="0" smtClean="0"/>
              <a:t> </a:t>
            </a:r>
            <a:r>
              <a:rPr lang="es-ES" sz="2000" dirty="0" smtClean="0">
                <a:solidFill>
                  <a:srgbClr val="0000FF"/>
                </a:solidFill>
              </a:rPr>
              <a:t>F3-F4 en 70% de los </a:t>
            </a:r>
            <a:r>
              <a:rPr lang="es-ES" sz="2000" dirty="0" err="1" smtClean="0">
                <a:solidFill>
                  <a:srgbClr val="0000FF"/>
                </a:solidFill>
              </a:rPr>
              <a:t>ptes</a:t>
            </a:r>
            <a:r>
              <a:rPr lang="es-ES" sz="2000" dirty="0" smtClean="0"/>
              <a:t>)</a:t>
            </a:r>
            <a:r>
              <a:rPr lang="es-ES" sz="2000" baseline="30000" dirty="0" smtClean="0"/>
              <a:t>2</a:t>
            </a:r>
            <a:endParaRPr lang="es-ES" sz="24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s-ES" sz="24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s-AR" sz="2400" dirty="0"/>
          </a:p>
        </p:txBody>
      </p:sp>
      <p:sp>
        <p:nvSpPr>
          <p:cNvPr id="8196" name="3 CuadroTexto"/>
          <p:cNvSpPr txBox="1">
            <a:spLocks noChangeArrowheads="1"/>
          </p:cNvSpPr>
          <p:nvPr/>
        </p:nvSpPr>
        <p:spPr bwMode="auto">
          <a:xfrm>
            <a:off x="428625" y="5357813"/>
            <a:ext cx="8215313" cy="1169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AR" sz="1400" baseline="30000">
                <a:latin typeface="Calibri" pitchFamily="34" charset="0"/>
                <a:ea typeface="Calibri" pitchFamily="34" charset="0"/>
                <a:cs typeface="Arial" charset="0"/>
              </a:rPr>
              <a:t>1</a:t>
            </a:r>
            <a:r>
              <a:rPr lang="es-AR" sz="1400">
                <a:latin typeface="Calibri" pitchFamily="34" charset="0"/>
                <a:ea typeface="Calibri" pitchFamily="34" charset="0"/>
                <a:cs typeface="Arial" charset="0"/>
              </a:rPr>
              <a:t>Poordad F, McCone J, Bacon BR, Bruno S, et al, for the SPRINT-2 Investigators. </a:t>
            </a:r>
          </a:p>
          <a:p>
            <a:r>
              <a:rPr lang="en-US" sz="1400">
                <a:latin typeface="Calibri" pitchFamily="34" charset="0"/>
                <a:ea typeface="Calibri" pitchFamily="34" charset="0"/>
                <a:cs typeface="Arial" charset="0"/>
              </a:rPr>
              <a:t>Boceprevir for untreated chronic HCV genotype 1 infection. New Engl J Med 2011;364:1195-1206.</a:t>
            </a:r>
          </a:p>
          <a:p>
            <a:r>
              <a:rPr lang="es-AR" sz="1400" baseline="30000">
                <a:latin typeface="Calibri" pitchFamily="34" charset="0"/>
                <a:ea typeface="Calibri" pitchFamily="34" charset="0"/>
                <a:cs typeface="Arial" charset="0"/>
              </a:rPr>
              <a:t>2</a:t>
            </a:r>
            <a:r>
              <a:rPr lang="es-AR" sz="1400">
                <a:latin typeface="Calibri" pitchFamily="34" charset="0"/>
                <a:ea typeface="Calibri" pitchFamily="34" charset="0"/>
                <a:cs typeface="Arial" charset="0"/>
              </a:rPr>
              <a:t>Gualano G, Ameigeiras B, Belloni R, Orozco F, Libaak N, Brodersen C, Poncino D, Anders M, Isla R, Martínez Artola Y, García D, Fassio E. Eficacia y seguridad del tratamiento con PEG-interferon más ribavirina más boceprevir en pacientes de la vida real. Acta Gastroenterol Latinoamer 2015;45:Supl.1:S14.</a:t>
            </a:r>
            <a:endParaRPr lang="es-AR">
              <a:latin typeface="Calibri" pitchFamily="34" charset="0"/>
              <a:ea typeface="Calibri" pitchFamily="34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5805</TotalTime>
  <Words>4728</Words>
  <Application>Microsoft Office PowerPoint</Application>
  <PresentationFormat>Presentación en pantalla (4:3)</PresentationFormat>
  <Paragraphs>920</Paragraphs>
  <Slides>62</Slides>
  <Notes>8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62</vt:i4>
      </vt:variant>
    </vt:vector>
  </HeadingPairs>
  <TitlesOfParts>
    <vt:vector size="64" baseType="lpstr">
      <vt:lpstr>Tema de Office</vt:lpstr>
      <vt:lpstr>Hoja de cálculo</vt:lpstr>
      <vt:lpstr>Eficacia y seguridad del tratamiento con antivirales de acción directa en pacientes con hepatitis C y fibrosis avanzada/cirrosis de la vida real en Argentina:  estudio multicéntrico, observacional</vt:lpstr>
      <vt:lpstr>Diapositiva 2</vt:lpstr>
      <vt:lpstr>Diapositiva 3</vt:lpstr>
      <vt:lpstr>Diapositiva 4</vt:lpstr>
      <vt:lpstr>Diapositiva 5</vt:lpstr>
      <vt:lpstr>Tratamiento de la hepatitis C con antivirales de acción directa en la vida real en Argentina Antecedentes</vt:lpstr>
      <vt:lpstr>Tratamiento de la hepatitis C con antivirales de acción directa en la vida real en Argentina Antecedentes II</vt:lpstr>
      <vt:lpstr>Diferencias en la RVS entre pacientes de los ECR y los de “vida real”</vt:lpstr>
      <vt:lpstr>Tratamiento de la hepatitis C  con antivirales de acción directa  Antecedentes III</vt:lpstr>
      <vt:lpstr>Tratamiento de la hepatitis C  con antivirales de acción directa:  Antecedentes IV</vt:lpstr>
      <vt:lpstr>Tratamiento de la hepatitis C con antivirales de acción directa:  Estudios en la práctica clínica de la vida real</vt:lpstr>
      <vt:lpstr>Resultados de la “vida real”: pacientes tratados en el sistema Veterans Affairs (USA)</vt:lpstr>
      <vt:lpstr>Pacientes tratados en el sistema Veterans Affairs</vt:lpstr>
      <vt:lpstr>Resultados de la “vida real” en pacientes con genotipo 1: estudio español (35 centros)</vt:lpstr>
      <vt:lpstr>Tratamiento de la hepatitis C  con antivirales de acción directa</vt:lpstr>
      <vt:lpstr>Seguridad del tratamiento con AADs en pacientes con cirrosis compensada</vt:lpstr>
      <vt:lpstr>Diapositiva 17</vt:lpstr>
      <vt:lpstr>Eficacia y seguridad del tratamiento con antivirales de acción directa en pacientes con hepatitis C y fibrosis avanzada/cirrosis de la vida real en Argentina:  estudio multicéntrico, observacional</vt:lpstr>
      <vt:lpstr>Tratamiento con AAD en pacientes con hepatitis C y fibrosis avanzada/cirrosis de la vida real en Argentina</vt:lpstr>
      <vt:lpstr>Tratamiento con AAD en pacientes con hepatitis C y fibrosis avanzada/cirrosis de la vida real en Argentina</vt:lpstr>
      <vt:lpstr>Diapositiva 21</vt:lpstr>
      <vt:lpstr>Tratamiento con AAD en pacientes con hepatitis C y fibrosis avanzada/cirrosis de la vida real en Argentina</vt:lpstr>
      <vt:lpstr>Tratamiento con AAD en pacientes con hepatitis C y fibrosis avanzada/cirrosis de la vida real en Argentina</vt:lpstr>
      <vt:lpstr>Tratamiento con AAD en pacientes con hepatitis C y fibrosis avanzada/cirrosis de la vida real en Argentina</vt:lpstr>
      <vt:lpstr>Tratamiento con AAD en pacientes con hepatitis C y fibrosis avanzada/cirrosis de la vida real en Argentina</vt:lpstr>
      <vt:lpstr>Datos biológicos y virológicos basales de los pacientes enrolados (n 330)</vt:lpstr>
      <vt:lpstr>Tratamiento con AAD en pacientes con hepatitis C y fibrosis avanzada/cirrosis de la vida real en Argentina</vt:lpstr>
      <vt:lpstr>Tratamiento con AAD en pacientes con hepatitis C y  F3-F4 de la vida real en Argentina Análisis estadístico</vt:lpstr>
      <vt:lpstr>Tratamiento con AAD en pacientes con hepatitis C y fibrosis avanzada/cirrosis de la vida real en Argentina</vt:lpstr>
      <vt:lpstr>Tratamiento con AAD en pacientes con hepatitis C y fibrosis avanzada/cirrosis de la vida real en Argentina</vt:lpstr>
      <vt:lpstr>Respuesta virológica sostenida (RVS12) observada con los principales tratamientos</vt:lpstr>
      <vt:lpstr>Respuesta virológica sostenida (RVS12): Comparación con los estudios de registro  Sofosbuvir + daclatasvir ± RBV</vt:lpstr>
      <vt:lpstr>Respuesta virológica sostenida (RVS12): Comparación con los estudios de registro  Paritaprevir/r + ombitasvir + dasabuvir ± RBV (3D)</vt:lpstr>
      <vt:lpstr>Qué variables cualitativas basales son diferentes entre los pacientes con RVS12 (n 312) y sin RVS12 (n 18)?</vt:lpstr>
      <vt:lpstr>Qué variables cuantitativas  basales son diferentes entre los pacientes con RVS12 (n 312) y sin RVS12 (n 18) ?</vt:lpstr>
      <vt:lpstr>Tratamiento con AAD en pacientes con hepatitis C y fibrosis avanzada/cirrosis de la vida real en Argentina</vt:lpstr>
      <vt:lpstr>Tratamiento con AAD en pacientes con hepatitis C y fibrosis avanzada/cirrosis de la vida real en Argentina</vt:lpstr>
      <vt:lpstr>Tratamiento con AAD en pacientes con hepatitis C y fibrosis avanzada/cirrosis de la vida real en Argentina</vt:lpstr>
      <vt:lpstr>Tratamiento con AAD en pacientes con hepatitis C y fibrosis avanzada/cirrosis de la vida real en Argentina</vt:lpstr>
      <vt:lpstr>Tratamiento con AAD en pacientes con hepatitis C y fibrosis avanzada/cirrosis de la vida real en Argentina</vt:lpstr>
      <vt:lpstr>Tratamiento con AAD en pacientes con hepatitis C y fibrosis avanzada/cirrosis de la vida real en Argentina</vt:lpstr>
      <vt:lpstr>Cómo podemos saber qué paciente está más propenso a tener una descompensación durante el tratamiento?</vt:lpstr>
      <vt:lpstr>Diapositiva 43</vt:lpstr>
      <vt:lpstr>Riesgo de descompensación y/o muerte durante el tratamiento y/o seguimiento</vt:lpstr>
      <vt:lpstr>Riesgo de descompensación durante el  tratamiento y/o seguimiento</vt:lpstr>
      <vt:lpstr>Tratamiento con AAD en pacientes con hepatitis C y fibrosis avanzada/cirrosis de la vida real en Argentina</vt:lpstr>
      <vt:lpstr>Riesgo de muerte durante el  tratamiento y/o seguimiento</vt:lpstr>
      <vt:lpstr>Tratamiento con AAD en pacientes con hepatitis C y fibrosis avanzada/cirrosis de la vida real en Argentina</vt:lpstr>
      <vt:lpstr>Cambios en los scores pronósticos y parámetros de la función hepática en la población total*</vt:lpstr>
      <vt:lpstr>Cambios en los scores pronósticos y parámetros de la función hepática en los pacientes con RVS12*</vt:lpstr>
      <vt:lpstr>Cambios en los scores pronósticos y parámetros de la función hepática en los pacientes sin RVS12*</vt:lpstr>
      <vt:lpstr>Tratamiento con AAD en pacientes con hepatitis C y fibrosis avanzada/cirrosis de la vida real en Argentina</vt:lpstr>
      <vt:lpstr>Tratamiento con AAD en pacientes con hepatitis C y fibrosis avanzada/cirrosis de la vida real en Argentina</vt:lpstr>
      <vt:lpstr>Tratamiento con AAD en pacientes con hepatitis C y fibrosis avanzada/cirrosis de la vida real en Argentina</vt:lpstr>
      <vt:lpstr>Diapositiva 55</vt:lpstr>
      <vt:lpstr>Diapositiva 56</vt:lpstr>
      <vt:lpstr>Tratamiento con AAD en pacientes con hepatitis C y fibrosis avanzada/cirrosis de la vida real en Argentina</vt:lpstr>
      <vt:lpstr>Diapositiva 58</vt:lpstr>
      <vt:lpstr>Diapositiva 59</vt:lpstr>
      <vt:lpstr>Diapositiva 60</vt:lpstr>
      <vt:lpstr>Tratamiento con AAD en pacientes con hepatitis C y fibrosis avanzada/cirrosis de la vida real en Argentina</vt:lpstr>
      <vt:lpstr>Tratamiento de la hepatitis C  con antivirales de acción directa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Eficacia y seguridad del tratamiento con antivirales de accion directa en pacientes con hepatitis C y fibrosis avanzada/cirrosis de la vida real en argentina:  estudio multicentrico, observacional</dc:title>
  <dc:creator>New</dc:creator>
  <cp:lastModifiedBy>Usuario</cp:lastModifiedBy>
  <cp:revision>430</cp:revision>
  <dcterms:created xsi:type="dcterms:W3CDTF">2017-08-27T18:15:24Z</dcterms:created>
  <dcterms:modified xsi:type="dcterms:W3CDTF">2017-11-13T15:34:14Z</dcterms:modified>
</cp:coreProperties>
</file>