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57" r:id="rId4"/>
    <p:sldId id="263" r:id="rId5"/>
    <p:sldId id="264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6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69D0-5277-471F-ADD7-A4149C434779}" type="datetimeFigureOut">
              <a:rPr lang="es-ES" smtClean="0"/>
              <a:pPr/>
              <a:t>13/11/2017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67985-A747-47F6-A04F-2775FCA3DB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69D0-5277-471F-ADD7-A4149C434779}" type="datetimeFigureOut">
              <a:rPr lang="es-ES" smtClean="0"/>
              <a:pPr/>
              <a:t>13/11/2017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67985-A747-47F6-A04F-2775FCA3DB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69D0-5277-471F-ADD7-A4149C434779}" type="datetimeFigureOut">
              <a:rPr lang="es-ES" smtClean="0"/>
              <a:pPr/>
              <a:t>13/11/2017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67985-A747-47F6-A04F-2775FCA3DB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69D0-5277-471F-ADD7-A4149C434779}" type="datetimeFigureOut">
              <a:rPr lang="es-ES" smtClean="0"/>
              <a:pPr/>
              <a:t>13/11/2017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67985-A747-47F6-A04F-2775FCA3DB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69D0-5277-471F-ADD7-A4149C434779}" type="datetimeFigureOut">
              <a:rPr lang="es-ES" smtClean="0"/>
              <a:pPr/>
              <a:t>13/11/2017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67985-A747-47F6-A04F-2775FCA3DB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69D0-5277-471F-ADD7-A4149C434779}" type="datetimeFigureOut">
              <a:rPr lang="es-ES" smtClean="0"/>
              <a:pPr/>
              <a:t>13/11/2017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67985-A747-47F6-A04F-2775FCA3DB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69D0-5277-471F-ADD7-A4149C434779}" type="datetimeFigureOut">
              <a:rPr lang="es-ES" smtClean="0"/>
              <a:pPr/>
              <a:t>13/11/2017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67985-A747-47F6-A04F-2775FCA3DB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69D0-5277-471F-ADD7-A4149C434779}" type="datetimeFigureOut">
              <a:rPr lang="es-ES" smtClean="0"/>
              <a:pPr/>
              <a:t>13/11/2017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67985-A747-47F6-A04F-2775FCA3DB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69D0-5277-471F-ADD7-A4149C434779}" type="datetimeFigureOut">
              <a:rPr lang="es-ES" smtClean="0"/>
              <a:pPr/>
              <a:t>13/11/2017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67985-A747-47F6-A04F-2775FCA3DB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69D0-5277-471F-ADD7-A4149C434779}" type="datetimeFigureOut">
              <a:rPr lang="es-ES" smtClean="0"/>
              <a:pPr/>
              <a:t>13/11/2017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67985-A747-47F6-A04F-2775FCA3DB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69D0-5277-471F-ADD7-A4149C434779}" type="datetimeFigureOut">
              <a:rPr lang="es-ES" smtClean="0"/>
              <a:pPr/>
              <a:t>13/11/2017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67985-A747-47F6-A04F-2775FCA3DB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E69D0-5277-471F-ADD7-A4149C434779}" type="datetimeFigureOut">
              <a:rPr lang="es-ES" smtClean="0"/>
              <a:pPr/>
              <a:t>13/11/2017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67985-A747-47F6-A04F-2775FCA3DB2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899592" y="5644265"/>
            <a:ext cx="5400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Dra. Teresita </a:t>
            </a:r>
            <a:r>
              <a:rPr lang="es-E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Gonzalez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, </a:t>
            </a:r>
            <a:r>
              <a:rPr lang="es-E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Bioq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. Cecilia </a:t>
            </a:r>
            <a:r>
              <a:rPr lang="es-E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Girard</a:t>
            </a: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Bosch</a:t>
            </a:r>
          </a:p>
          <a:p>
            <a:pPr eaLnBrk="1" hangingPunct="1">
              <a:spcBef>
                <a:spcPct val="50000"/>
              </a:spcBef>
            </a:pPr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HIAEP </a:t>
            </a:r>
            <a:r>
              <a:rPr lang="es-E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Sor María </a:t>
            </a:r>
            <a:r>
              <a:rPr lang="es-E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Ludovica</a:t>
            </a:r>
            <a:endParaRPr lang="es-E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Sala de </a:t>
            </a:r>
            <a:r>
              <a:rPr lang="es-ES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Inmunoserología</a:t>
            </a:r>
            <a:r>
              <a:rPr lang="es-ES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. Laboratorio Central</a:t>
            </a:r>
          </a:p>
        </p:txBody>
      </p:sp>
      <p:pic>
        <p:nvPicPr>
          <p:cNvPr id="5" name="Picture 2" descr="C:\Users\usuario\Pictures\ludovica_sol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00" y="5810913"/>
            <a:ext cx="47942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043608" y="1484784"/>
            <a:ext cx="7056784" cy="2031325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0" hangingPunct="0"/>
            <a:r>
              <a:rPr lang="es-A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Arial" charset="0"/>
              </a:rPr>
              <a:t>EVALUACIÓN SEMANA DE HEPATITIS VIRALES 2017</a:t>
            </a:r>
          </a:p>
          <a:p>
            <a:pPr algn="ctr" eaLnBrk="0" hangingPunct="0"/>
            <a:r>
              <a:rPr lang="es-A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Arial" charset="0"/>
              </a:rPr>
              <a:t>TESTEO DE HCV</a:t>
            </a:r>
            <a:endParaRPr lang="es-E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rial" charset="0"/>
            </a:endParaRPr>
          </a:p>
          <a:p>
            <a:pPr algn="ctr" eaLnBrk="0" hangingPunct="0"/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 pitchFamily="18" charset="0"/>
                <a:cs typeface="Arial" charset="0"/>
              </a:rPr>
              <a:t>UNIDADES CENTINELAS. NOV 2017</a:t>
            </a:r>
            <a:endParaRPr lang="es-AR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503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323527" y="2492896"/>
            <a:ext cx="8496944" cy="60386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2">
                <a:lumMod val="20000"/>
                <a:lumOff val="8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SEMANA del 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655" y="238544"/>
            <a:ext cx="4814689" cy="2136856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354328" y="3214255"/>
            <a:ext cx="8496944" cy="9361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2">
                <a:lumMod val="20000"/>
                <a:lumOff val="8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C00000"/>
                </a:solidFill>
              </a:rPr>
              <a:t>SERVICIO DE LABORATORIO-SERVICIO DE GASTROENTEROLOGÍA</a:t>
            </a:r>
          </a:p>
          <a:p>
            <a:pPr algn="ctr"/>
            <a:r>
              <a:rPr lang="es-ES" dirty="0" smtClean="0">
                <a:solidFill>
                  <a:srgbClr val="C00000"/>
                </a:solidFill>
              </a:rPr>
              <a:t>SERVICIO DE INFECTOLOGÍA-EPIDEMIOLOGÍA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319011" y="5293003"/>
            <a:ext cx="2884838" cy="93610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2">
                <a:lumMod val="20000"/>
                <a:lumOff val="8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dirty="0" smtClean="0">
                <a:solidFill>
                  <a:srgbClr val="C00000"/>
                </a:solidFill>
                <a:latin typeface="BadaBoom BB" panose="020B0603050302020204" pitchFamily="34" charset="0"/>
              </a:rPr>
              <a:t>300 </a:t>
            </a:r>
            <a:r>
              <a:rPr lang="es-ES" sz="3200" dirty="0" smtClean="0">
                <a:solidFill>
                  <a:srgbClr val="C00000"/>
                </a:solidFill>
                <a:latin typeface="BadaBoom BB" panose="020B0603050302020204" pitchFamily="34" charset="0"/>
              </a:rPr>
              <a:t>TESTEOS</a:t>
            </a:r>
            <a:endParaRPr lang="es-ES" sz="3200" dirty="0">
              <a:solidFill>
                <a:srgbClr val="C00000"/>
              </a:solidFill>
              <a:latin typeface="BadaBoom BB" panose="020B0603050302020204" pitchFamily="34" charset="0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3491881" y="4267855"/>
            <a:ext cx="5480990" cy="247351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2">
                <a:lumMod val="20000"/>
                <a:lumOff val="8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  <a:latin typeface="Agency FB" panose="020B0503020202020204" pitchFamily="34" charset="0"/>
              </a:rPr>
              <a:t>-residente de </a:t>
            </a:r>
            <a:r>
              <a:rPr lang="es-E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bioquímica: ZI test rápido</a:t>
            </a:r>
          </a:p>
          <a:p>
            <a:r>
              <a:rPr lang="es-ES" dirty="0">
                <a:solidFill>
                  <a:schemeClr val="tx1"/>
                </a:solidFill>
                <a:latin typeface="Agency FB" panose="020B0503020202020204" pitchFamily="34" charset="0"/>
              </a:rPr>
              <a:t>	</a:t>
            </a:r>
            <a:r>
              <a:rPr lang="es-E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	 Negativo por QL (</a:t>
            </a:r>
            <a:r>
              <a:rPr lang="es-ES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Arquitect</a:t>
            </a:r>
            <a:r>
              <a:rPr lang="es-E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) </a:t>
            </a:r>
            <a:r>
              <a:rPr lang="es-ES" dirty="0">
                <a:solidFill>
                  <a:schemeClr val="tx1"/>
                </a:solidFill>
                <a:latin typeface="Agency FB" panose="020B0503020202020204" pitchFamily="34" charset="0"/>
              </a:rPr>
              <a:t>dio negativo.</a:t>
            </a:r>
          </a:p>
          <a:p>
            <a:r>
              <a:rPr lang="es-E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-Donante con hepatitis???: NEGATIVO</a:t>
            </a:r>
          </a:p>
          <a:p>
            <a:r>
              <a:rPr lang="es-E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(era HBV positivo con </a:t>
            </a:r>
            <a:r>
              <a:rPr lang="es-ES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HBsAg</a:t>
            </a:r>
            <a:r>
              <a:rPr lang="es-E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positivo)</a:t>
            </a:r>
          </a:p>
          <a:p>
            <a:r>
              <a:rPr lang="es-E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-Mujer 44 años esposa de paciente con </a:t>
            </a:r>
            <a:r>
              <a:rPr lang="es-ES" dirty="0">
                <a:solidFill>
                  <a:schemeClr val="tx1"/>
                </a:solidFill>
                <a:latin typeface="Agency FB" panose="020B0503020202020204" pitchFamily="34" charset="0"/>
              </a:rPr>
              <a:t>HCV con </a:t>
            </a:r>
            <a:r>
              <a:rPr lang="es-E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recidivas: POSITIVA.</a:t>
            </a:r>
            <a:endParaRPr lang="es-ES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r>
              <a:rPr lang="es-E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-Mujer 58 años previamente positiva que </a:t>
            </a:r>
            <a:r>
              <a:rPr lang="es-ES" dirty="0" err="1" smtClean="0">
                <a:solidFill>
                  <a:schemeClr val="tx1"/>
                </a:solidFill>
                <a:latin typeface="Agency FB" panose="020B0503020202020204" pitchFamily="34" charset="0"/>
              </a:rPr>
              <a:t>concurrio</a:t>
            </a:r>
            <a:r>
              <a:rPr lang="es-E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s-ES" dirty="0">
                <a:solidFill>
                  <a:schemeClr val="tx1"/>
                </a:solidFill>
                <a:latin typeface="Agency FB" panose="020B0503020202020204" pitchFamily="34" charset="0"/>
              </a:rPr>
              <a:t>junto a toda su familia. Ella esta diagnosticada y quiso </a:t>
            </a:r>
            <a:r>
              <a:rPr lang="es-ES" dirty="0" err="1">
                <a:solidFill>
                  <a:schemeClr val="tx1"/>
                </a:solidFill>
                <a:latin typeface="Agency FB" panose="020B0503020202020204" pitchFamily="34" charset="0"/>
              </a:rPr>
              <a:t>retestearse</a:t>
            </a:r>
            <a:r>
              <a:rPr lang="es-ES" dirty="0">
                <a:solidFill>
                  <a:schemeClr val="tx1"/>
                </a:solidFill>
                <a:latin typeface="Agency FB" panose="020B0503020202020204" pitchFamily="34" charset="0"/>
              </a:rPr>
              <a:t> y </a:t>
            </a:r>
            <a:r>
              <a:rPr lang="es-ES" dirty="0" err="1">
                <a:solidFill>
                  <a:schemeClr val="tx1"/>
                </a:solidFill>
                <a:latin typeface="Agency FB" panose="020B0503020202020204" pitchFamily="34" charset="0"/>
              </a:rPr>
              <a:t>dió</a:t>
            </a:r>
            <a:r>
              <a:rPr lang="es-ES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es-ES" dirty="0" smtClean="0">
                <a:solidFill>
                  <a:schemeClr val="tx1"/>
                </a:solidFill>
                <a:latin typeface="Agency FB" panose="020B0503020202020204" pitchFamily="34" charset="0"/>
              </a:rPr>
              <a:t>positiva, su </a:t>
            </a:r>
            <a:r>
              <a:rPr lang="es-ES" dirty="0">
                <a:solidFill>
                  <a:schemeClr val="tx1"/>
                </a:solidFill>
                <a:latin typeface="Agency FB" panose="020B0503020202020204" pitchFamily="34" charset="0"/>
              </a:rPr>
              <a:t>familia toda negativa.</a:t>
            </a:r>
          </a:p>
        </p:txBody>
      </p:sp>
    </p:spTree>
    <p:extLst>
      <p:ext uri="{BB962C8B-B14F-4D97-AF65-F5344CB8AC3E}">
        <p14:creationId xmlns:p14="http://schemas.microsoft.com/office/powerpoint/2010/main" val="1628974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14446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E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Times New Roman" pitchFamily="18" charset="0"/>
                <a:cs typeface="Arial" charset="0"/>
              </a:rPr>
              <a:t>Como </a:t>
            </a:r>
            <a:r>
              <a:rPr lang="es-E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Times New Roman" pitchFamily="18" charset="0"/>
                <a:cs typeface="Arial" charset="0"/>
              </a:rPr>
              <a:t>organizó la </a:t>
            </a:r>
            <a:r>
              <a:rPr lang="es-E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Times New Roman" pitchFamily="18" charset="0"/>
                <a:cs typeface="Arial" charset="0"/>
              </a:rPr>
              <a:t>encuesta?</a:t>
            </a:r>
            <a:endParaRPr lang="es-E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Times New Roman" pitchFamily="18" charset="0"/>
              <a:cs typeface="Arial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25963"/>
          </a:xfrm>
          <a:solidFill>
            <a:schemeClr val="accent1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Se solicitó permiso y espacio a la Dirección para la realización de encuesta y test. En un lugar visible y concurrido del hospital (ingreso a la guardia</a:t>
            </a:r>
            <a:r>
              <a:rPr lang="es-ES" dirty="0" smtClean="0"/>
              <a:t>)</a:t>
            </a:r>
          </a:p>
          <a:p>
            <a:r>
              <a:rPr lang="es-ES" dirty="0" smtClean="0"/>
              <a:t>Se realizaron encuentros para distribuir el personal a lo largo de la semana y se pusieron en común qué cosas queríamos decir.</a:t>
            </a:r>
          </a:p>
          <a:p>
            <a:r>
              <a:rPr lang="es-ES" dirty="0" smtClean="0"/>
              <a:t>Se realizó una jornada para “practicar” el test.</a:t>
            </a:r>
            <a:endParaRPr lang="es-ES" dirty="0" smtClean="0"/>
          </a:p>
          <a:p>
            <a:r>
              <a:rPr lang="es-ES" dirty="0" smtClean="0"/>
              <a:t>En mostrador  un profesional (médico hepatólogo ó bioquímico) encuestaban al público interesado, eventualmente daban difusión del testeo en sala de espera de guardia, de </a:t>
            </a:r>
            <a:r>
              <a:rPr lang="es-ES" dirty="0" err="1" smtClean="0"/>
              <a:t>gastro</a:t>
            </a:r>
            <a:r>
              <a:rPr lang="es-ES" dirty="0" smtClean="0"/>
              <a:t> y del laboratorio.</a:t>
            </a:r>
          </a:p>
          <a:p>
            <a:r>
              <a:rPr lang="es-ES" dirty="0" smtClean="0"/>
              <a:t>Se dio difusión por ventanilla de SAMO y de laboratorio.</a:t>
            </a: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1" y="1682978"/>
            <a:ext cx="9143108" cy="514299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4008" cy="261225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366" y="0"/>
            <a:ext cx="4644007" cy="261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57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2901947" cy="515748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3528330"/>
            <a:ext cx="5667729" cy="318595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79512" y="188640"/>
            <a:ext cx="8764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smtClean="0">
                <a:latin typeface="Century Gothic" panose="020B0502020202020204" pitchFamily="34" charset="0"/>
              </a:rPr>
              <a:t>Hepatitis </a:t>
            </a:r>
            <a:r>
              <a:rPr lang="es-ES" sz="7200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Cero</a:t>
            </a:r>
            <a:endParaRPr lang="es-ES" sz="72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867964" y="2868014"/>
            <a:ext cx="457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itchFamily="34" charset="0"/>
              </a:rPr>
              <a:t>HIAEP </a:t>
            </a:r>
            <a:r>
              <a:rPr lang="es-E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itchFamily="34" charset="0"/>
              </a:rPr>
              <a:t>Sor María </a:t>
            </a:r>
            <a:r>
              <a:rPr lang="es-E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itchFamily="34" charset="0"/>
              </a:rPr>
              <a:t>Ludovica</a:t>
            </a:r>
            <a:endParaRPr lang="es-E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itchFamily="34" charset="0"/>
            </a:endParaRPr>
          </a:p>
        </p:txBody>
      </p:sp>
      <p:pic>
        <p:nvPicPr>
          <p:cNvPr id="9" name="Picture 2" descr="C:\Users\usuario\Pictures\ludovica_sol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39964" y="2658271"/>
            <a:ext cx="491689" cy="79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r="79502"/>
          <a:stretch/>
        </p:blipFill>
        <p:spPr>
          <a:xfrm>
            <a:off x="6804248" y="210582"/>
            <a:ext cx="1512168" cy="181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39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Times New Roman" pitchFamily="18" charset="0"/>
                <a:cs typeface="Arial" charset="0"/>
              </a:rPr>
              <a:t>En </a:t>
            </a:r>
            <a:r>
              <a:rPr lang="es-E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Times New Roman" pitchFamily="18" charset="0"/>
                <a:cs typeface="Arial" charset="0"/>
              </a:rPr>
              <a:t>su opinión cual sería la característica sobresaliente de la población que participó en la encuesta serológica?</a:t>
            </a:r>
            <a:br>
              <a:rPr lang="es-E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Times New Roman" pitchFamily="18" charset="0"/>
                <a:cs typeface="Arial" charset="0"/>
              </a:rPr>
            </a:br>
            <a:endParaRPr lang="es-E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Times New Roman" pitchFamily="18" charset="0"/>
              <a:cs typeface="Arial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67" b="97333" l="4889" r="96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2160" y="3726160"/>
            <a:ext cx="3131840" cy="313184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91683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Población heterogénea:</a:t>
            </a:r>
          </a:p>
          <a:p>
            <a:pPr lvl="1"/>
            <a:r>
              <a:rPr lang="es-ES" dirty="0" smtClean="0"/>
              <a:t>Estudiantes</a:t>
            </a:r>
            <a:endParaRPr lang="es-ES" dirty="0"/>
          </a:p>
          <a:p>
            <a:pPr lvl="1"/>
            <a:r>
              <a:rPr lang="es-ES" dirty="0" smtClean="0"/>
              <a:t>Trabajadores de salud</a:t>
            </a:r>
          </a:p>
          <a:p>
            <a:pPr lvl="1"/>
            <a:r>
              <a:rPr lang="es-ES" dirty="0" smtClean="0"/>
              <a:t>Familiares de portadores</a:t>
            </a:r>
          </a:p>
          <a:p>
            <a:pPr lvl="1"/>
            <a:r>
              <a:rPr lang="es-ES" dirty="0" smtClean="0"/>
              <a:t>Padres de pacientes que se encontraban en el </a:t>
            </a:r>
            <a:r>
              <a:rPr lang="es-ES" dirty="0" smtClean="0"/>
              <a:t>hospital</a:t>
            </a:r>
            <a:endParaRPr lang="es-ES" dirty="0" smtClean="0"/>
          </a:p>
          <a:p>
            <a:pPr lvl="1"/>
            <a:r>
              <a:rPr lang="es-ES" dirty="0" smtClean="0"/>
              <a:t>Población general que lo leyó en diarios y otros medios de difusión locales.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764704"/>
            <a:ext cx="8229600" cy="1143000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E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Times New Roman" pitchFamily="18" charset="0"/>
                <a:cs typeface="Arial" charset="0"/>
              </a:rPr>
              <a:t> </a:t>
            </a:r>
            <a:r>
              <a:rPr lang="es-E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Times New Roman" pitchFamily="18" charset="0"/>
                <a:cs typeface="Arial" charset="0"/>
              </a:rPr>
              <a:t>Que dificultades encontró en la realización de la encuesta?</a:t>
            </a:r>
            <a:br>
              <a:rPr lang="es-E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Times New Roman" pitchFamily="18" charset="0"/>
                <a:cs typeface="Arial" charset="0"/>
              </a:rPr>
            </a:br>
            <a:endParaRPr lang="es-E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Times New Roman" pitchFamily="18" charset="0"/>
              <a:cs typeface="Arial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060848"/>
            <a:ext cx="8229600" cy="4525963"/>
          </a:xfrm>
        </p:spPr>
        <p:txBody>
          <a:bodyPr/>
          <a:lstStyle/>
          <a:p>
            <a:r>
              <a:rPr lang="es-ES" dirty="0" smtClean="0"/>
              <a:t>Tiempos de espera prolongados con fuga de pacientes entre encuesta y testeo debido a:</a:t>
            </a:r>
          </a:p>
          <a:p>
            <a:pPr lvl="1"/>
            <a:r>
              <a:rPr lang="es-ES" dirty="0" smtClean="0"/>
              <a:t>Falta de personal</a:t>
            </a:r>
          </a:p>
          <a:p>
            <a:pPr lvl="1"/>
            <a:r>
              <a:rPr lang="es-ES" dirty="0" smtClean="0"/>
              <a:t>Necesidad de mayor espacio para ubicar mas puestos de encuesta y de testeo.</a:t>
            </a:r>
            <a:endParaRPr lang="es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3207" y="411113"/>
            <a:ext cx="8229600" cy="1143000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E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Times New Roman" pitchFamily="18" charset="0"/>
                <a:cs typeface="Arial" charset="0"/>
              </a:rPr>
              <a:t>Como difundió la encuesta?</a:t>
            </a:r>
            <a:br>
              <a:rPr lang="es-E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Times New Roman" pitchFamily="18" charset="0"/>
                <a:cs typeface="Arial" charset="0"/>
              </a:rPr>
            </a:br>
            <a:endParaRPr lang="es-E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Times New Roman" pitchFamily="18" charset="0"/>
              <a:cs typeface="Arial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600200"/>
            <a:ext cx="6696744" cy="5257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dirty="0" smtClean="0"/>
              <a:t>PREVIO AL TESTEO:</a:t>
            </a:r>
          </a:p>
          <a:p>
            <a:r>
              <a:rPr lang="es-ES" dirty="0" smtClean="0"/>
              <a:t>Entrevistas </a:t>
            </a:r>
            <a:r>
              <a:rPr lang="es-ES" dirty="0" smtClean="0"/>
              <a:t>a la hepatóloga Teresita </a:t>
            </a:r>
            <a:r>
              <a:rPr lang="es-ES" dirty="0" err="1" smtClean="0"/>
              <a:t>Gonzalez</a:t>
            </a:r>
            <a:r>
              <a:rPr lang="es-ES" dirty="0" smtClean="0"/>
              <a:t> 	</a:t>
            </a:r>
            <a:endParaRPr lang="es-ES" dirty="0" smtClean="0"/>
          </a:p>
          <a:p>
            <a:pPr lvl="1"/>
            <a:r>
              <a:rPr lang="es-ES" dirty="0" smtClean="0"/>
              <a:t>programa </a:t>
            </a:r>
            <a:r>
              <a:rPr lang="es-ES" dirty="0" smtClean="0"/>
              <a:t>TV: NACER (canal </a:t>
            </a:r>
            <a:r>
              <a:rPr lang="es-ES" dirty="0" smtClean="0"/>
              <a:t>platense)</a:t>
            </a:r>
          </a:p>
          <a:p>
            <a:pPr lvl="1"/>
            <a:r>
              <a:rPr lang="es-ES" dirty="0" smtClean="0"/>
              <a:t>programas </a:t>
            </a:r>
            <a:r>
              <a:rPr lang="es-ES" dirty="0" smtClean="0"/>
              <a:t>de radio: universidad, provincia y CIELO</a:t>
            </a:r>
            <a:r>
              <a:rPr lang="es-ES" dirty="0" smtClean="0"/>
              <a:t>.</a:t>
            </a:r>
          </a:p>
          <a:p>
            <a:r>
              <a:rPr lang="es-ES" dirty="0" smtClean="0"/>
              <a:t>Vía redes sociales de los </a:t>
            </a:r>
            <a:r>
              <a:rPr lang="es-ES" dirty="0" err="1" smtClean="0"/>
              <a:t>prof</a:t>
            </a:r>
            <a:r>
              <a:rPr lang="es-ES" dirty="0" smtClean="0"/>
              <a:t> participantes invitando a contactos a participar y difundir.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DURANTE EL TESTEO:</a:t>
            </a:r>
          </a:p>
          <a:p>
            <a:r>
              <a:rPr lang="es-ES" dirty="0" smtClean="0"/>
              <a:t>Se </a:t>
            </a:r>
            <a:r>
              <a:rPr lang="es-ES" dirty="0" smtClean="0"/>
              <a:t>dio difusión por ventanilla de SAMO y de laboratorio con folletería para padres.</a:t>
            </a:r>
          </a:p>
          <a:p>
            <a:r>
              <a:rPr lang="es-ES" dirty="0" smtClean="0"/>
              <a:t>Se </a:t>
            </a:r>
            <a:r>
              <a:rPr lang="es-ES" dirty="0" smtClean="0"/>
              <a:t>difundió </a:t>
            </a:r>
            <a:r>
              <a:rPr lang="es-ES" dirty="0" smtClean="0"/>
              <a:t>oralmente </a:t>
            </a:r>
            <a:r>
              <a:rPr lang="es-ES" dirty="0" smtClean="0"/>
              <a:t>con pequeñas charlas en salas de espera guardia, gastroenterología y laboratorio.</a:t>
            </a:r>
          </a:p>
          <a:p>
            <a:pPr>
              <a:buNone/>
            </a:pPr>
            <a:endParaRPr lang="es-ES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85698" y="1340768"/>
            <a:ext cx="1340693" cy="134069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48" b="97990" l="9843" r="897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1206" y="2512115"/>
            <a:ext cx="1209675" cy="9477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3082" y="3459852"/>
            <a:ext cx="1685921" cy="94411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0813" y="4812546"/>
            <a:ext cx="1215578" cy="121557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Times New Roman" pitchFamily="18" charset="0"/>
                <a:cs typeface="Arial" charset="0"/>
              </a:rPr>
              <a:t>Que </a:t>
            </a:r>
            <a:r>
              <a:rPr lang="es-E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Times New Roman" pitchFamily="18" charset="0"/>
                <a:cs typeface="Arial" charset="0"/>
              </a:rPr>
              <a:t>cambiaría para una próxima edición?</a:t>
            </a:r>
            <a:endParaRPr lang="es-E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Times New Roman" pitchFamily="18" charset="0"/>
              <a:cs typeface="Arial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17638"/>
            <a:ext cx="8640960" cy="5257800"/>
          </a:xfrm>
          <a:solidFill>
            <a:schemeClr val="bg1"/>
          </a:solidFill>
          <a:ln w="57150"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Mejora para CNH: Necesidad de mayor difusión, proponemos:</a:t>
            </a:r>
          </a:p>
          <a:p>
            <a:pPr lvl="1"/>
            <a:r>
              <a:rPr lang="es-ES" dirty="0" smtClean="0"/>
              <a:t>Banner grande y afiches con fechas de testeo, para ser colgado antes del testeo y durante el mismo.</a:t>
            </a:r>
          </a:p>
          <a:p>
            <a:pPr lvl="1"/>
            <a:r>
              <a:rPr lang="es-ES" dirty="0" smtClean="0"/>
              <a:t>Más tiempo para organizar y difundir el </a:t>
            </a:r>
            <a:r>
              <a:rPr lang="es-ES" dirty="0" smtClean="0"/>
              <a:t>evento</a:t>
            </a:r>
            <a:endParaRPr lang="es-ES" dirty="0"/>
          </a:p>
          <a:p>
            <a:pPr lvl="1"/>
            <a:r>
              <a:rPr lang="es-ES" dirty="0" smtClean="0"/>
              <a:t>Mayor </a:t>
            </a:r>
            <a:r>
              <a:rPr lang="es-ES" dirty="0" smtClean="0"/>
              <a:t>cantidad de test (la propuesta de testeo fue para 2 semanas, sin embrago, a los 5 día no teníamos más test, mucha gente quedó con la inquietud) ésta situación fue compartida por los 4 centros que trabajaron en la </a:t>
            </a:r>
            <a:r>
              <a:rPr lang="es-ES" dirty="0" smtClean="0"/>
              <a:t>región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s-ES" sz="32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s-ES" sz="3200" dirty="0" smtClean="0"/>
              <a:t>Mejora </a:t>
            </a:r>
            <a:r>
              <a:rPr lang="es-ES" sz="3200" dirty="0"/>
              <a:t>desde el hospital</a:t>
            </a:r>
          </a:p>
          <a:p>
            <a:pPr lvl="1">
              <a:buFont typeface="Arial" pitchFamily="34" charset="0"/>
              <a:buChar char="•"/>
            </a:pPr>
            <a:r>
              <a:rPr lang="es-ES" dirty="0" smtClean="0"/>
              <a:t>Comprometer más personal para la semana de la hepatitis</a:t>
            </a:r>
          </a:p>
          <a:p>
            <a:pPr lvl="1">
              <a:buFont typeface="Arial" pitchFamily="34" charset="0"/>
              <a:buChar char="•"/>
            </a:pPr>
            <a:r>
              <a:rPr lang="es-ES" dirty="0" smtClean="0"/>
              <a:t>Buscar un espacio más amplio para encuesta y testeo</a:t>
            </a:r>
          </a:p>
          <a:p>
            <a:pPr lvl="1">
              <a:buFont typeface="Arial" pitchFamily="34" charset="0"/>
              <a:buChar char="•"/>
            </a:pPr>
            <a:r>
              <a:rPr lang="es-ES" dirty="0" smtClean="0"/>
              <a:t>Ubicar una mesa a la </a:t>
            </a:r>
            <a:r>
              <a:rPr lang="es-ES" dirty="0" smtClean="0"/>
              <a:t>entrada </a:t>
            </a:r>
            <a:r>
              <a:rPr lang="es-ES" dirty="0" smtClean="0"/>
              <a:t>del hospital exclusiva de </a:t>
            </a:r>
            <a:r>
              <a:rPr lang="es-ES" dirty="0" smtClean="0"/>
              <a:t>difusión</a:t>
            </a:r>
            <a:endParaRPr lang="es-E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407</Words>
  <Application>Microsoft Office PowerPoint</Application>
  <PresentationFormat>Presentación en pantalla (4:3)</PresentationFormat>
  <Paragraphs>55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Agency FB</vt:lpstr>
      <vt:lpstr>Arial</vt:lpstr>
      <vt:lpstr>Arial Narrow</vt:lpstr>
      <vt:lpstr>BadaBoom BB</vt:lpstr>
      <vt:lpstr>Calibri</vt:lpstr>
      <vt:lpstr>Century Gothic</vt:lpstr>
      <vt:lpstr>Times New Roman</vt:lpstr>
      <vt:lpstr>Tema de Office</vt:lpstr>
      <vt:lpstr>Presentación de PowerPoint</vt:lpstr>
      <vt:lpstr>Presentación de PowerPoint</vt:lpstr>
      <vt:lpstr>Como organizó la encuesta?</vt:lpstr>
      <vt:lpstr>Presentación de PowerPoint</vt:lpstr>
      <vt:lpstr>Presentación de PowerPoint</vt:lpstr>
      <vt:lpstr>En su opinión cual sería la característica sobresaliente de la población que participó en la encuesta serológica? </vt:lpstr>
      <vt:lpstr> Que dificultades encontró en la realización de la encuesta? </vt:lpstr>
      <vt:lpstr>Como difundió la encuesta? </vt:lpstr>
      <vt:lpstr>Que cambiaría para una próxima edición?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Cecilia</dc:creator>
  <cp:lastModifiedBy>Gastón Martinez</cp:lastModifiedBy>
  <cp:revision>21</cp:revision>
  <dcterms:created xsi:type="dcterms:W3CDTF">2017-11-10T12:55:51Z</dcterms:created>
  <dcterms:modified xsi:type="dcterms:W3CDTF">2017-11-14T03:00:13Z</dcterms:modified>
</cp:coreProperties>
</file>