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36DC-5C59-48FD-97EC-14A4D8C04C98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3170-689C-44FA-8C34-EDEE2C796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36DC-5C59-48FD-97EC-14A4D8C04C98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3170-689C-44FA-8C34-EDEE2C796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36DC-5C59-48FD-97EC-14A4D8C04C98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3170-689C-44FA-8C34-EDEE2C796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36DC-5C59-48FD-97EC-14A4D8C04C98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3170-689C-44FA-8C34-EDEE2C796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36DC-5C59-48FD-97EC-14A4D8C04C98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3170-689C-44FA-8C34-EDEE2C796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36DC-5C59-48FD-97EC-14A4D8C04C98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3170-689C-44FA-8C34-EDEE2C796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36DC-5C59-48FD-97EC-14A4D8C04C98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3170-689C-44FA-8C34-EDEE2C796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36DC-5C59-48FD-97EC-14A4D8C04C98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3170-689C-44FA-8C34-EDEE2C796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36DC-5C59-48FD-97EC-14A4D8C04C98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3170-689C-44FA-8C34-EDEE2C796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36DC-5C59-48FD-97EC-14A4D8C04C98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3170-689C-44FA-8C34-EDEE2C7963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36DC-5C59-48FD-97EC-14A4D8C04C98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163170-689C-44FA-8C34-EDEE2C7963A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8A36DC-5C59-48FD-97EC-14A4D8C04C98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163170-689C-44FA-8C34-EDEE2C7963A3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907704" y="1362291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/>
              <a:t>Campaña Nacional de </a:t>
            </a:r>
            <a:r>
              <a:rPr lang="es-ES_tradnl" sz="2400" dirty="0" smtClean="0"/>
              <a:t>Concientización </a:t>
            </a:r>
            <a:r>
              <a:rPr lang="es-ES_tradnl" sz="2400" dirty="0" smtClean="0"/>
              <a:t>y Detección de Hepatitis C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987824" y="627201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2017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555776" y="2601515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Experiencia de la Provincia de Mendoza</a:t>
            </a:r>
          </a:p>
          <a:p>
            <a:endParaRPr lang="es-ES_tradnl" dirty="0"/>
          </a:p>
        </p:txBody>
      </p:sp>
      <p:sp>
        <p:nvSpPr>
          <p:cNvPr id="2" name="1 CuadroTexto"/>
          <p:cNvSpPr txBox="1"/>
          <p:nvPr/>
        </p:nvSpPr>
        <p:spPr>
          <a:xfrm>
            <a:off x="2303748" y="4725144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Espul C. Cuello H. Lo Castro I. Avellaneda C.</a:t>
            </a:r>
          </a:p>
          <a:p>
            <a:endParaRPr lang="es-ES_tradnl" sz="1200" dirty="0" smtClean="0"/>
          </a:p>
          <a:p>
            <a:endParaRPr lang="es-ES_tradnl" sz="1200" dirty="0"/>
          </a:p>
          <a:p>
            <a:r>
              <a:rPr lang="es-ES_tradnl" sz="1200" dirty="0" smtClean="0"/>
              <a:t>Hospital Central de Mendoza. Laboratorio de Bioquímica Clínica. Sección Virología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9104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45860" y="1461911"/>
            <a:ext cx="374441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Total de pacientes estudiados:</a:t>
            </a:r>
          </a:p>
          <a:p>
            <a:pPr algn="ctr"/>
            <a:r>
              <a:rPr lang="es-ES_tradnl" dirty="0" smtClean="0"/>
              <a:t>    n:674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41648" y="6422400"/>
            <a:ext cx="8352928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050" dirty="0" smtClean="0"/>
              <a:t>Campaña  Nacional  de Concientización y Detección  de HCV. Mendoza 2017</a:t>
            </a:r>
            <a:endParaRPr lang="es-ES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7604" y="3062604"/>
            <a:ext cx="24482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Test rápido:</a:t>
            </a:r>
          </a:p>
          <a:p>
            <a:pPr algn="ctr"/>
            <a:r>
              <a:rPr lang="es-ES_tradnl" dirty="0" smtClean="0"/>
              <a:t> n:257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544108" y="3064485"/>
            <a:ext cx="24482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Test ELISA:</a:t>
            </a:r>
          </a:p>
          <a:p>
            <a:pPr algn="ctr"/>
            <a:r>
              <a:rPr lang="es-ES_tradnl" dirty="0" smtClean="0"/>
              <a:t>n:417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76400" y="4725144"/>
            <a:ext cx="338437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Punción digital.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Entrega resultados  en el momento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220072" y="4741128"/>
            <a:ext cx="309634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err="1" smtClean="0"/>
              <a:t>Venopunción</a:t>
            </a:r>
            <a:r>
              <a:rPr lang="es-ES_tradnl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Entrega de resultados en 7 días</a:t>
            </a:r>
            <a:endParaRPr lang="es-ES" dirty="0"/>
          </a:p>
        </p:txBody>
      </p:sp>
      <p:sp>
        <p:nvSpPr>
          <p:cNvPr id="8" name="7 Flecha abajo"/>
          <p:cNvSpPr/>
          <p:nvPr/>
        </p:nvSpPr>
        <p:spPr>
          <a:xfrm>
            <a:off x="2152564" y="3834939"/>
            <a:ext cx="216024" cy="72008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6660232" y="3834939"/>
            <a:ext cx="216024" cy="72008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 rot="2010423">
            <a:off x="2368649" y="2331463"/>
            <a:ext cx="258432" cy="58588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 rot="20023262">
            <a:off x="6293424" y="2335262"/>
            <a:ext cx="253139" cy="57256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3800676" y="796062"/>
            <a:ext cx="163487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Metodología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1355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8697" y="795664"/>
            <a:ext cx="163487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Metodología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439322" y="1563302"/>
            <a:ext cx="251938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Resultado negativo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80944" y="2924944"/>
            <a:ext cx="249037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Resultado positivo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198946" y="1424802"/>
            <a:ext cx="265387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Informe por escrito entregado al paciente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06056" y="1340768"/>
            <a:ext cx="237626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Test Rápido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Test Elisa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07504" y="4149080"/>
            <a:ext cx="39244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Confirmación con 2ª muestra y otra metodología (ELISA o CMIA)</a:t>
            </a:r>
            <a:endParaRPr lang="es-ES" dirty="0"/>
          </a:p>
        </p:txBody>
      </p:sp>
      <p:sp>
        <p:nvSpPr>
          <p:cNvPr id="10" name="9 Flecha abajo"/>
          <p:cNvSpPr/>
          <p:nvPr/>
        </p:nvSpPr>
        <p:spPr>
          <a:xfrm rot="16200000">
            <a:off x="2972246" y="1515487"/>
            <a:ext cx="200030" cy="4649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>
            <a:off x="1386176" y="2203122"/>
            <a:ext cx="216024" cy="49275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441648" y="6422400"/>
            <a:ext cx="8352928" cy="253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050" dirty="0" smtClean="0"/>
              <a:t>Campaña  Nacional  de Concientización y Detección  de HCV. Mendoza 2017</a:t>
            </a:r>
            <a:endParaRPr lang="es-ES" sz="1050" dirty="0"/>
          </a:p>
        </p:txBody>
      </p:sp>
      <p:sp>
        <p:nvSpPr>
          <p:cNvPr id="13" name="12 Flecha abajo"/>
          <p:cNvSpPr/>
          <p:nvPr/>
        </p:nvSpPr>
        <p:spPr>
          <a:xfrm>
            <a:off x="1386176" y="3501008"/>
            <a:ext cx="216024" cy="49275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107504" y="5670540"/>
            <a:ext cx="636621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Derivación al Hepatólogo para evaluación y Seguimiento</a:t>
            </a:r>
            <a:endParaRPr lang="es-ES" dirty="0"/>
          </a:p>
        </p:txBody>
      </p:sp>
      <p:sp>
        <p:nvSpPr>
          <p:cNvPr id="15" name="14 Flecha abajo"/>
          <p:cNvSpPr/>
          <p:nvPr/>
        </p:nvSpPr>
        <p:spPr>
          <a:xfrm>
            <a:off x="1418121" y="5085184"/>
            <a:ext cx="216024" cy="49275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666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1648" y="6422400"/>
            <a:ext cx="8352928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050" dirty="0" smtClean="0"/>
              <a:t>Campaña  Nacional  de Concientización y Detección  de HCV. Mendoza 2017</a:t>
            </a:r>
            <a:endParaRPr lang="es-ES" sz="1050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1623283"/>
            <a:ext cx="24482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mtClean="0"/>
              <a:t>Test rápido:</a:t>
            </a:r>
            <a:endParaRPr lang="es-ES_tradnl" dirty="0" smtClean="0"/>
          </a:p>
          <a:p>
            <a:pPr algn="ctr"/>
            <a:r>
              <a:rPr lang="es-ES_tradnl" dirty="0" smtClean="0"/>
              <a:t> n:257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800676" y="796062"/>
            <a:ext cx="163487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Resultados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76056" y="2797234"/>
            <a:ext cx="242237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HCV +</a:t>
            </a:r>
          </a:p>
          <a:p>
            <a:pPr algn="ctr"/>
            <a:r>
              <a:rPr lang="es-ES_tradnl" dirty="0" smtClean="0"/>
              <a:t>n:2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076056" y="1623283"/>
            <a:ext cx="24223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1º Muestra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104088" y="4152740"/>
            <a:ext cx="24223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2º Muestra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100464" y="5445224"/>
            <a:ext cx="242237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HCV +</a:t>
            </a:r>
          </a:p>
          <a:p>
            <a:pPr algn="ctr"/>
            <a:r>
              <a:rPr lang="es-ES_tradnl" dirty="0" smtClean="0"/>
              <a:t>n:0</a:t>
            </a:r>
            <a:endParaRPr lang="es-ES" dirty="0"/>
          </a:p>
        </p:txBody>
      </p:sp>
      <p:sp>
        <p:nvSpPr>
          <p:cNvPr id="12" name="11 Flecha abajo"/>
          <p:cNvSpPr/>
          <p:nvPr/>
        </p:nvSpPr>
        <p:spPr>
          <a:xfrm>
            <a:off x="6179232" y="2157581"/>
            <a:ext cx="216024" cy="47581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6163836" y="3591518"/>
            <a:ext cx="216024" cy="47581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6207264" y="4769692"/>
            <a:ext cx="216024" cy="47581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829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00676" y="796062"/>
            <a:ext cx="163487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Resultados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1623283"/>
            <a:ext cx="24482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Test ELISA:</a:t>
            </a:r>
          </a:p>
          <a:p>
            <a:pPr algn="ctr"/>
            <a:r>
              <a:rPr lang="es-ES_tradnl" dirty="0" smtClean="0"/>
              <a:t> n:417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076056" y="1623283"/>
            <a:ext cx="24223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1º Muestra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076056" y="2797234"/>
            <a:ext cx="242237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HCV +</a:t>
            </a:r>
          </a:p>
          <a:p>
            <a:pPr algn="ctr"/>
            <a:r>
              <a:rPr lang="es-ES_tradnl" dirty="0" smtClean="0"/>
              <a:t>n:10</a:t>
            </a:r>
            <a:endParaRPr lang="es-ES" dirty="0"/>
          </a:p>
        </p:txBody>
      </p:sp>
      <p:sp>
        <p:nvSpPr>
          <p:cNvPr id="6" name="5 Flecha abajo"/>
          <p:cNvSpPr/>
          <p:nvPr/>
        </p:nvSpPr>
        <p:spPr>
          <a:xfrm>
            <a:off x="6179232" y="2157581"/>
            <a:ext cx="216024" cy="47581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6179232" y="3645024"/>
            <a:ext cx="216024" cy="47581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109944" y="4297766"/>
            <a:ext cx="24223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2º Muestra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125380" y="5366839"/>
            <a:ext cx="2422376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HCV +</a:t>
            </a:r>
          </a:p>
          <a:p>
            <a:pPr algn="ctr"/>
            <a:r>
              <a:rPr lang="es-ES_tradnl" dirty="0" smtClean="0"/>
              <a:t>n:9 </a:t>
            </a:r>
          </a:p>
          <a:p>
            <a:pPr algn="ctr"/>
            <a:r>
              <a:rPr lang="es-ES_tradnl" sz="1400" dirty="0" smtClean="0"/>
              <a:t>(RP: 5.54)</a:t>
            </a:r>
            <a:endParaRPr lang="es-ES" sz="1400" dirty="0"/>
          </a:p>
        </p:txBody>
      </p:sp>
      <p:sp>
        <p:nvSpPr>
          <p:cNvPr id="10" name="9 Flecha abajo"/>
          <p:cNvSpPr/>
          <p:nvPr/>
        </p:nvSpPr>
        <p:spPr>
          <a:xfrm>
            <a:off x="6172356" y="4751590"/>
            <a:ext cx="216024" cy="47581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441648" y="6422400"/>
            <a:ext cx="8352928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050" dirty="0" smtClean="0"/>
              <a:t>Campaña  Nacional  de Concientización y Detección  de HCV. Mendoza 2017</a:t>
            </a:r>
            <a:endParaRPr lang="es-ES" sz="1050" dirty="0"/>
          </a:p>
        </p:txBody>
      </p:sp>
    </p:spTree>
    <p:extLst>
      <p:ext uri="{BB962C8B-B14F-4D97-AF65-F5344CB8AC3E}">
        <p14:creationId xmlns="" xmlns:p14="http://schemas.microsoft.com/office/powerpoint/2010/main" val="29643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639696" y="1340768"/>
            <a:ext cx="163487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Resultados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809060" y="2313746"/>
            <a:ext cx="129614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HCV +</a:t>
            </a:r>
          </a:p>
          <a:p>
            <a:pPr algn="ctr"/>
            <a:r>
              <a:rPr lang="es-ES_tradnl" dirty="0" smtClean="0"/>
              <a:t>n :9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3772466"/>
            <a:ext cx="662473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Edad promedio: 59 años (40-71 años)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8 pacientes poseían AT de transfusiones </a:t>
            </a:r>
            <a:r>
              <a:rPr lang="es-ES_tradnl" dirty="0"/>
              <a:t>y cirugías antes y después de </a:t>
            </a:r>
            <a:r>
              <a:rPr lang="es-ES_tradnl" smtClean="0"/>
              <a:t>1990 , </a:t>
            </a:r>
            <a:r>
              <a:rPr lang="es-ES_tradnl" dirty="0" smtClean="0"/>
              <a:t>tatuajes o </a:t>
            </a:r>
            <a:r>
              <a:rPr lang="es-ES_tradnl" dirty="0" err="1" smtClean="0"/>
              <a:t>pearcing</a:t>
            </a:r>
            <a:r>
              <a:rPr lang="es-ES_tradnl" dirty="0" smtClean="0"/>
              <a:t> y conocían su situación.</a:t>
            </a:r>
            <a:endParaRPr lang="es-ES_tradnl" dirty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1 paciente refirió no poseer factores de riesgo y desconocía su situación.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6157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4" y="1093460"/>
            <a:ext cx="3700390" cy="2664297"/>
          </a:xfrm>
          <a:prstGeom prst="rect">
            <a:avLst/>
          </a:prstGeom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18925"/>
            <a:ext cx="3360711" cy="2438832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12" y="3861048"/>
            <a:ext cx="3139712" cy="258817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11560" y="4581128"/>
            <a:ext cx="165618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Divulgación en Diarios y Radios  Provinciales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7514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37" y="3242870"/>
            <a:ext cx="2362604" cy="3310513"/>
          </a:xfrm>
          <a:prstGeom prst="rect">
            <a:avLst/>
          </a:prstGeom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69322"/>
            <a:ext cx="2889979" cy="1707311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84" y="2996952"/>
            <a:ext cx="2889979" cy="1592014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84" y="983040"/>
            <a:ext cx="2889979" cy="1728192"/>
          </a:xfrm>
          <a:prstGeom prst="rect">
            <a:avLst/>
          </a:prstGeo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7" y="983040"/>
            <a:ext cx="3396342" cy="1875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95536" y="4298651"/>
            <a:ext cx="208823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Convocatoria en el Hospital Central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1658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54457" y="2204864"/>
            <a:ext cx="48245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Muchas Gracias por su Atención</a:t>
            </a:r>
            <a:endParaRPr lang="es-ES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20" y="4091920"/>
            <a:ext cx="4198984" cy="2453853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661248"/>
            <a:ext cx="2195842" cy="640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81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</TotalTime>
  <Words>254</Words>
  <Application>Microsoft Office PowerPoint</Application>
  <PresentationFormat>Presentación en pantalla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Flujo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ADRITA</dc:creator>
  <cp:lastModifiedBy>Leo</cp:lastModifiedBy>
  <cp:revision>51</cp:revision>
  <dcterms:created xsi:type="dcterms:W3CDTF">2017-10-12T13:19:15Z</dcterms:created>
  <dcterms:modified xsi:type="dcterms:W3CDTF">2017-11-16T13:25:18Z</dcterms:modified>
</cp:coreProperties>
</file>