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sldIdLst>
    <p:sldId id="256" r:id="rId2"/>
    <p:sldId id="257" r:id="rId3"/>
    <p:sldId id="258" r:id="rId4"/>
    <p:sldId id="285" r:id="rId5"/>
    <p:sldId id="287" r:id="rId6"/>
    <p:sldId id="299" r:id="rId7"/>
    <p:sldId id="288" r:id="rId8"/>
    <p:sldId id="260" r:id="rId9"/>
    <p:sldId id="289" r:id="rId10"/>
    <p:sldId id="261" r:id="rId11"/>
    <p:sldId id="263" r:id="rId12"/>
    <p:sldId id="262" r:id="rId13"/>
    <p:sldId id="290" r:id="rId14"/>
    <p:sldId id="264" r:id="rId15"/>
    <p:sldId id="268" r:id="rId16"/>
    <p:sldId id="291" r:id="rId17"/>
    <p:sldId id="269" r:id="rId18"/>
    <p:sldId id="273" r:id="rId19"/>
    <p:sldId id="270" r:id="rId20"/>
    <p:sldId id="274" r:id="rId21"/>
    <p:sldId id="275" r:id="rId22"/>
    <p:sldId id="276" r:id="rId23"/>
    <p:sldId id="308" r:id="rId24"/>
    <p:sldId id="292" r:id="rId25"/>
    <p:sldId id="272" r:id="rId26"/>
    <p:sldId id="277" r:id="rId27"/>
    <p:sldId id="278" r:id="rId28"/>
    <p:sldId id="302" r:id="rId29"/>
    <p:sldId id="279" r:id="rId30"/>
    <p:sldId id="284" r:id="rId31"/>
    <p:sldId id="282" r:id="rId32"/>
    <p:sldId id="283" r:id="rId33"/>
    <p:sldId id="286" r:id="rId34"/>
    <p:sldId id="293" r:id="rId35"/>
    <p:sldId id="295" r:id="rId36"/>
    <p:sldId id="296" r:id="rId37"/>
    <p:sldId id="298" r:id="rId38"/>
    <p:sldId id="267" r:id="rId39"/>
    <p:sldId id="300" r:id="rId40"/>
    <p:sldId id="303" r:id="rId41"/>
    <p:sldId id="304" r:id="rId42"/>
    <p:sldId id="305" r:id="rId43"/>
    <p:sldId id="30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-24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B01F9CA3-105E-4857-9057-6DB6197DA786}" type="datetimeFigureOut">
              <a:rPr lang="en-US" smtClean="0"/>
              <a:t>13/11/17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tos, imagen y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13/11/17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13/11/17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13/11/17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13/11/17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13/11/17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13/11/17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B01F9CA3-105E-4857-9057-6DB6197DA786}" type="datetimeFigureOut">
              <a:rPr lang="en-US" smtClean="0"/>
              <a:t>13/11/17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13/11/17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13/11/17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13/11/17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13/11/17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13/11/17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13/11/17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B01F9CA3-105E-4857-9057-6DB6197DA786}" type="datetimeFigureOut">
              <a:rPr lang="en-US" smtClean="0"/>
              <a:t>13/11/17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Hepatitis B. Nuevos blancos y punto final para la cura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Dr. Sebastian Paredes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1371197" y="4343477"/>
            <a:ext cx="65154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‭26º  Reunión  Anual  de  Unidades ‬</a:t>
            </a:r>
          </a:p>
          <a:p>
            <a:pPr algn="ctr"/>
            <a:r>
              <a:rPr lang="es-ES" sz="2800" dirty="0"/>
              <a:t>Centinela  para  Hepatitis  Virales‬</a:t>
            </a:r>
          </a:p>
        </p:txBody>
      </p:sp>
    </p:spTree>
    <p:extLst>
      <p:ext uri="{BB962C8B-B14F-4D97-AF65-F5344CB8AC3E}">
        <p14:creationId xmlns:p14="http://schemas.microsoft.com/office/powerpoint/2010/main" val="509767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Limitaciones de las terapias actuales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4032" y="2004621"/>
            <a:ext cx="7787206" cy="431734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Wingdings" charset="2"/>
              <a:buChar char="v"/>
            </a:pPr>
            <a:r>
              <a:rPr lang="es-ES" sz="3300" u="sng" dirty="0"/>
              <a:t>O</a:t>
            </a:r>
            <a:r>
              <a:rPr lang="es-ES" sz="3300" u="sng" dirty="0" smtClean="0"/>
              <a:t>bjetivos actuales del tratamiento</a:t>
            </a:r>
            <a:r>
              <a:rPr lang="es-ES" sz="3300" dirty="0" smtClean="0"/>
              <a:t>: son lograr la supresión viral, remisión bioquímica, mejoría histológica y prevenir las complicaciones como cirrosis, HCC o manifestaciones </a:t>
            </a:r>
            <a:r>
              <a:rPr lang="es-ES" sz="3300" dirty="0" err="1" smtClean="0"/>
              <a:t>extrahepáticas</a:t>
            </a:r>
            <a:r>
              <a:rPr lang="es-ES" sz="3300" dirty="0" smtClean="0"/>
              <a:t>.</a:t>
            </a:r>
          </a:p>
          <a:p>
            <a:pPr>
              <a:buFont typeface="Wingdings" charset="2"/>
              <a:buChar char="v"/>
            </a:pPr>
            <a:r>
              <a:rPr lang="es-ES" sz="3200" u="sng" dirty="0"/>
              <a:t>Evaluación de la respuesta</a:t>
            </a:r>
            <a:r>
              <a:rPr lang="es-ES" sz="3200" dirty="0"/>
              <a:t>: </a:t>
            </a:r>
          </a:p>
          <a:p>
            <a:pPr>
              <a:lnSpc>
                <a:spcPct val="70000"/>
              </a:lnSpc>
              <a:buFont typeface="Arial"/>
              <a:buChar char="•"/>
            </a:pPr>
            <a:r>
              <a:rPr lang="es-ES" sz="3200" dirty="0"/>
              <a:t>Bioquímico (transaminasas)</a:t>
            </a:r>
          </a:p>
          <a:p>
            <a:pPr>
              <a:lnSpc>
                <a:spcPct val="70000"/>
              </a:lnSpc>
              <a:buFont typeface="Arial"/>
              <a:buChar char="•"/>
            </a:pPr>
            <a:r>
              <a:rPr lang="es-ES" sz="3200" dirty="0"/>
              <a:t>Virológico (supresión de carga viral)</a:t>
            </a:r>
          </a:p>
          <a:p>
            <a:pPr>
              <a:lnSpc>
                <a:spcPct val="70000"/>
              </a:lnSpc>
              <a:buFont typeface="Arial"/>
              <a:buChar char="•"/>
            </a:pPr>
            <a:r>
              <a:rPr lang="es-ES" sz="3200" dirty="0"/>
              <a:t>Serológico (pérdida del </a:t>
            </a:r>
            <a:r>
              <a:rPr lang="es-ES" sz="3200" dirty="0" err="1"/>
              <a:t>HBeAg</a:t>
            </a:r>
            <a:r>
              <a:rPr lang="es-ES" sz="3200" dirty="0"/>
              <a:t> o </a:t>
            </a:r>
            <a:r>
              <a:rPr lang="es-ES" sz="3200" dirty="0" err="1"/>
              <a:t>HBsAg</a:t>
            </a:r>
            <a:r>
              <a:rPr lang="es-ES" sz="3200" dirty="0"/>
              <a:t> </a:t>
            </a:r>
            <a:r>
              <a:rPr lang="es-ES" sz="3200" dirty="0" smtClean="0"/>
              <a:t>y seroconversión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s-ES" sz="3200" dirty="0"/>
              <a:t> </a:t>
            </a:r>
            <a:r>
              <a:rPr lang="es-ES" sz="3200" dirty="0" smtClean="0"/>
              <a:t>     anti </a:t>
            </a:r>
            <a:r>
              <a:rPr lang="es-ES" sz="3200" dirty="0" err="1"/>
              <a:t>HBe</a:t>
            </a:r>
            <a:r>
              <a:rPr lang="es-ES" sz="3200" dirty="0"/>
              <a:t> o anti </a:t>
            </a:r>
            <a:r>
              <a:rPr lang="es-ES" sz="3200" dirty="0" err="1"/>
              <a:t>HBs</a:t>
            </a:r>
            <a:r>
              <a:rPr lang="es-ES" sz="3200" dirty="0"/>
              <a:t>) </a:t>
            </a:r>
          </a:p>
          <a:p>
            <a:pPr>
              <a:lnSpc>
                <a:spcPct val="70000"/>
              </a:lnSpc>
              <a:buFont typeface="Arial"/>
              <a:buChar char="•"/>
            </a:pPr>
            <a:r>
              <a:rPr lang="es-ES" sz="3200" dirty="0"/>
              <a:t>Histológico: mejoría de la actividad inflamatoria y la fibrosis</a:t>
            </a:r>
          </a:p>
          <a:p>
            <a:pPr>
              <a:buFont typeface="Wingdings" charset="2"/>
              <a:buChar char="v"/>
            </a:pPr>
            <a:endParaRPr lang="es-ES" dirty="0" smtClean="0"/>
          </a:p>
          <a:p>
            <a:pPr>
              <a:buFont typeface="Wingdings" charset="2"/>
              <a:buChar char="v"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411040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Limitaciones de las terapias actuales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4032" y="1884991"/>
            <a:ext cx="7787206" cy="4317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u="sng" dirty="0" smtClean="0"/>
              <a:t>Drogas disponibles en la actualidad</a:t>
            </a:r>
          </a:p>
          <a:p>
            <a:pPr>
              <a:buFont typeface="Wingdings" charset="2"/>
              <a:buChar char="v"/>
            </a:pPr>
            <a:r>
              <a:rPr lang="es-ES" b="1" dirty="0" smtClean="0"/>
              <a:t>Interferón </a:t>
            </a:r>
            <a:r>
              <a:rPr lang="es-ES" b="1" dirty="0" err="1" smtClean="0"/>
              <a:t>pegilado</a:t>
            </a:r>
            <a:r>
              <a:rPr lang="es-ES" b="1" dirty="0" smtClean="0"/>
              <a:t> α2a o α2b: </a:t>
            </a:r>
          </a:p>
          <a:p>
            <a:r>
              <a:rPr lang="es-ES" b="1" dirty="0"/>
              <a:t> </a:t>
            </a:r>
            <a:r>
              <a:rPr lang="es-ES" b="1" dirty="0" smtClean="0"/>
              <a:t>    </a:t>
            </a:r>
            <a:r>
              <a:rPr lang="es-ES" sz="2000" dirty="0" smtClean="0"/>
              <a:t>Actividad antiviral e </a:t>
            </a:r>
            <a:r>
              <a:rPr lang="es-ES" sz="2000" dirty="0" err="1" smtClean="0"/>
              <a:t>inmunomoduladora</a:t>
            </a:r>
            <a:r>
              <a:rPr lang="es-ES" sz="2000" dirty="0" smtClean="0"/>
              <a:t>. </a:t>
            </a:r>
          </a:p>
          <a:p>
            <a:r>
              <a:rPr lang="es-ES" sz="2000" dirty="0"/>
              <a:t> </a:t>
            </a:r>
            <a:r>
              <a:rPr lang="es-ES" sz="2000" dirty="0" smtClean="0"/>
              <a:t>     Terapia finita preferida en pacientes seleccionados, pero con      </a:t>
            </a:r>
          </a:p>
          <a:p>
            <a:pPr marL="0" indent="0">
              <a:buNone/>
            </a:pPr>
            <a:r>
              <a:rPr lang="es-ES" sz="2000" dirty="0"/>
              <a:t> </a:t>
            </a:r>
            <a:r>
              <a:rPr lang="es-ES" sz="2000" dirty="0" smtClean="0"/>
              <a:t>           importantes efectos adversos</a:t>
            </a:r>
            <a:endParaRPr lang="es-ES" sz="1800" dirty="0" smtClean="0"/>
          </a:p>
          <a:p>
            <a:r>
              <a:rPr lang="es-ES" sz="2000" dirty="0"/>
              <a:t> </a:t>
            </a:r>
            <a:r>
              <a:rPr lang="es-ES" sz="2000" dirty="0" smtClean="0"/>
              <a:t>     </a:t>
            </a:r>
            <a:r>
              <a:rPr lang="es-ES" sz="2000" b="1" dirty="0" smtClean="0"/>
              <a:t>Tasa de seroconversión del </a:t>
            </a:r>
            <a:r>
              <a:rPr lang="es-ES" sz="2000" b="1" dirty="0" err="1" smtClean="0"/>
              <a:t>HBeAg</a:t>
            </a:r>
            <a:r>
              <a:rPr lang="es-ES" sz="2000" b="1" dirty="0" smtClean="0"/>
              <a:t> 29-32%</a:t>
            </a:r>
          </a:p>
          <a:p>
            <a:r>
              <a:rPr lang="es-ES" sz="2000" b="1" dirty="0"/>
              <a:t> </a:t>
            </a:r>
            <a:r>
              <a:rPr lang="es-ES" sz="2000" b="1" dirty="0" smtClean="0"/>
              <a:t>     Pérdida del </a:t>
            </a:r>
            <a:r>
              <a:rPr lang="es-ES" sz="2000" b="1" dirty="0" err="1" smtClean="0"/>
              <a:t>HBsAg</a:t>
            </a:r>
            <a:r>
              <a:rPr lang="es-ES" sz="2000" b="1" dirty="0" smtClean="0"/>
              <a:t>: 3%-11%</a:t>
            </a:r>
            <a:r>
              <a:rPr lang="es-ES" sz="2000" dirty="0" smtClean="0"/>
              <a:t>			        		    	                 				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3868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Limitaciones de las terapias actuales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4032" y="1884991"/>
            <a:ext cx="7879232" cy="431734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u="sng" dirty="0" smtClean="0"/>
              <a:t>Drogas disponibles en la actualidad</a:t>
            </a:r>
            <a:endParaRPr lang="es-ES" dirty="0"/>
          </a:p>
          <a:p>
            <a:pPr>
              <a:buFont typeface="Wingdings" charset="2"/>
              <a:buChar char="v"/>
            </a:pPr>
            <a:r>
              <a:rPr lang="es-ES" b="1" dirty="0" smtClean="0"/>
              <a:t>Análogos </a:t>
            </a:r>
            <a:r>
              <a:rPr lang="es-ES" b="1" dirty="0" err="1" smtClean="0"/>
              <a:t>Nulceósidos</a:t>
            </a:r>
            <a:r>
              <a:rPr lang="es-ES" b="1" dirty="0" smtClean="0"/>
              <a:t>/Nucleótidos:</a:t>
            </a:r>
          </a:p>
          <a:p>
            <a:r>
              <a:rPr lang="es-ES" b="1" dirty="0" err="1" smtClean="0"/>
              <a:t>Entecavir</a:t>
            </a:r>
            <a:r>
              <a:rPr lang="es-ES" dirty="0" smtClean="0"/>
              <a:t>,</a:t>
            </a:r>
            <a:r>
              <a:rPr lang="es-ES" b="1" dirty="0" smtClean="0"/>
              <a:t> </a:t>
            </a:r>
            <a:r>
              <a:rPr lang="es-ES" dirty="0" err="1" smtClean="0"/>
              <a:t>Lamivudina</a:t>
            </a:r>
            <a:r>
              <a:rPr lang="es-ES" dirty="0" smtClean="0"/>
              <a:t>, </a:t>
            </a:r>
            <a:r>
              <a:rPr lang="es-ES" dirty="0" err="1" smtClean="0"/>
              <a:t>Telvibudina</a:t>
            </a:r>
            <a:r>
              <a:rPr lang="es-ES" dirty="0" smtClean="0"/>
              <a:t>, </a:t>
            </a:r>
            <a:r>
              <a:rPr lang="es-ES" dirty="0" err="1" smtClean="0"/>
              <a:t>Adefovir</a:t>
            </a:r>
            <a:r>
              <a:rPr lang="es-ES" dirty="0" smtClean="0"/>
              <a:t>, </a:t>
            </a:r>
            <a:r>
              <a:rPr lang="es-ES" b="1" dirty="0" err="1" smtClean="0"/>
              <a:t>Tenofovir</a:t>
            </a:r>
            <a:endParaRPr lang="es-ES" b="1" dirty="0" smtClean="0"/>
          </a:p>
          <a:p>
            <a:r>
              <a:rPr lang="es-ES" dirty="0" smtClean="0"/>
              <a:t>Inhiben la transcripción reversa del </a:t>
            </a:r>
            <a:r>
              <a:rPr lang="es-ES" dirty="0" err="1" smtClean="0"/>
              <a:t>RNApg</a:t>
            </a:r>
            <a:r>
              <a:rPr lang="es-ES" dirty="0" smtClean="0"/>
              <a:t> a ADN</a:t>
            </a:r>
          </a:p>
          <a:p>
            <a:r>
              <a:rPr lang="es-ES" dirty="0" smtClean="0"/>
              <a:t>No tienen efecto sobre el </a:t>
            </a:r>
            <a:r>
              <a:rPr lang="es-ES" dirty="0" err="1" smtClean="0"/>
              <a:t>cccDNA</a:t>
            </a:r>
            <a:r>
              <a:rPr lang="es-ES" dirty="0" smtClean="0"/>
              <a:t>.</a:t>
            </a:r>
            <a:r>
              <a:rPr lang="es-ES" b="1" dirty="0" smtClean="0"/>
              <a:t> </a:t>
            </a:r>
          </a:p>
          <a:p>
            <a:r>
              <a:rPr lang="es-ES" dirty="0" smtClean="0"/>
              <a:t>Seroconversión del </a:t>
            </a:r>
            <a:r>
              <a:rPr lang="es-ES" dirty="0" err="1" smtClean="0"/>
              <a:t>HBsAg</a:t>
            </a:r>
            <a:r>
              <a:rPr lang="es-ES" dirty="0" smtClean="0"/>
              <a:t>: 4-6% a 3 años de Tratamiento</a:t>
            </a:r>
          </a:p>
          <a:p>
            <a:r>
              <a:rPr lang="es-ES" dirty="0" smtClean="0"/>
              <a:t>Alto riesgo de recaída al suspender la terapia            </a:t>
            </a:r>
            <a:r>
              <a:rPr lang="es-ES" dirty="0"/>
              <a:t> </a:t>
            </a:r>
            <a:r>
              <a:rPr lang="es-ES" dirty="0" smtClean="0"/>
              <a:t>          (No curan la infección)</a:t>
            </a:r>
          </a:p>
          <a:p>
            <a:pPr marL="0" indent="0"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778451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Hepatitis B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smtClean="0"/>
              <a:t>Introducción</a:t>
            </a:r>
          </a:p>
          <a:p>
            <a:r>
              <a:rPr lang="es-ES" dirty="0" smtClean="0"/>
              <a:t>Ciclo de replicación viral del HBV</a:t>
            </a:r>
          </a:p>
          <a:p>
            <a:r>
              <a:rPr lang="es-ES" dirty="0" smtClean="0"/>
              <a:t>Alteraciones inmunológica asociada al HBV</a:t>
            </a:r>
          </a:p>
          <a:p>
            <a:r>
              <a:rPr lang="es-ES" dirty="0" smtClean="0"/>
              <a:t>Limitaciones de los tratamientos actuales</a:t>
            </a:r>
          </a:p>
          <a:p>
            <a:r>
              <a:rPr lang="es-ES" sz="2200" b="1" dirty="0" smtClean="0"/>
              <a:t>Nuevas terapias dirigidas a potenciar la Respuesta Inmune del huésped</a:t>
            </a:r>
          </a:p>
          <a:p>
            <a:r>
              <a:rPr lang="es-ES" sz="2200" b="1" dirty="0" smtClean="0"/>
              <a:t>Nuevas terapias dirigidas directamente contra el virus y su replicación</a:t>
            </a:r>
          </a:p>
          <a:p>
            <a:r>
              <a:rPr lang="es-ES" sz="2200" b="1" dirty="0" smtClean="0"/>
              <a:t>Terapias Combinadas</a:t>
            </a:r>
          </a:p>
          <a:p>
            <a:r>
              <a:rPr lang="es-ES" dirty="0" smtClean="0"/>
              <a:t>Conclusiones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3118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HBV. Nuevos blancos terapéuticos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00112" y="2382055"/>
            <a:ext cx="7345363" cy="3931920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sz="2800" dirty="0" smtClean="0"/>
              <a:t>Terapias </a:t>
            </a:r>
            <a:r>
              <a:rPr lang="es-ES" sz="2800" dirty="0"/>
              <a:t>dirigidas a potenciar la Respuesta Inmune del </a:t>
            </a:r>
            <a:r>
              <a:rPr lang="es-ES" sz="2800" dirty="0" smtClean="0"/>
              <a:t>huésped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800" dirty="0" smtClean="0"/>
              <a:t>Terapias </a:t>
            </a:r>
            <a:r>
              <a:rPr lang="es-ES" sz="2800" dirty="0"/>
              <a:t>dirigidas directamente contra el virus y su </a:t>
            </a:r>
            <a:r>
              <a:rPr lang="es-ES" sz="2800" dirty="0" smtClean="0"/>
              <a:t>replicación</a:t>
            </a:r>
            <a:endParaRPr lang="es-ES" sz="2800" dirty="0"/>
          </a:p>
          <a:p>
            <a:pPr marL="457200" indent="-457200">
              <a:buFont typeface="+mj-lt"/>
              <a:buAutoNum type="arabicPeriod"/>
            </a:pPr>
            <a:r>
              <a:rPr lang="es-ES" sz="2800" dirty="0" smtClean="0"/>
              <a:t>Terapias combinadas</a:t>
            </a:r>
            <a:endParaRPr lang="es-ES" sz="2800" dirty="0"/>
          </a:p>
          <a:p>
            <a:endParaRPr lang="es-ES" sz="2800" dirty="0"/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138506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HBV. Nuevos blancos terapéuticos</a:t>
            </a:r>
            <a:endParaRPr lang="es-ES" sz="3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515353" y="1931860"/>
            <a:ext cx="40401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Acción contra el virus y su replicación</a:t>
            </a:r>
            <a:endParaRPr lang="es-ES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4555342" y="1931859"/>
            <a:ext cx="4049174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Potenciadores de Respuesta Inmune</a:t>
            </a:r>
            <a:endParaRPr lang="es-ES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515352" y="2300575"/>
            <a:ext cx="403999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Antivirales de Acción Directa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4555342" y="2300580"/>
            <a:ext cx="179450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Innata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349843" y="2301192"/>
            <a:ext cx="2254673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Adaptativa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19155" y="2673358"/>
            <a:ext cx="4036303" cy="313932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s-ES" dirty="0" smtClean="0"/>
          </a:p>
          <a:p>
            <a:pPr marL="285750" indent="-285750">
              <a:buFont typeface="Arial"/>
              <a:buChar char="•"/>
            </a:pPr>
            <a:r>
              <a:rPr lang="es-ES" dirty="0" err="1" smtClean="0"/>
              <a:t>Inibhidores</a:t>
            </a:r>
            <a:r>
              <a:rPr lang="es-ES" dirty="0" smtClean="0"/>
              <a:t> de Entrada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Anti </a:t>
            </a:r>
            <a:r>
              <a:rPr lang="es-ES" dirty="0" err="1" smtClean="0"/>
              <a:t>cccDNA</a:t>
            </a:r>
            <a:r>
              <a:rPr lang="es-ES" dirty="0" smtClean="0"/>
              <a:t> </a:t>
            </a:r>
          </a:p>
          <a:p>
            <a:r>
              <a:rPr lang="es-ES" dirty="0" smtClean="0"/>
              <a:t>formación/transcripción/degradación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RNA interferencia</a:t>
            </a:r>
          </a:p>
          <a:p>
            <a:pPr marL="285750" indent="-285750">
              <a:buFont typeface="Arial"/>
              <a:buChar char="•"/>
            </a:pPr>
            <a:r>
              <a:rPr lang="es-ES" dirty="0" err="1" smtClean="0"/>
              <a:t>Encapsidación</a:t>
            </a:r>
            <a:r>
              <a:rPr lang="es-ES" dirty="0" smtClean="0"/>
              <a:t> del DNA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Replicación del DNA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Ensamble de la </a:t>
            </a:r>
            <a:r>
              <a:rPr lang="es-ES" dirty="0" err="1" smtClean="0"/>
              <a:t>Cápside</a:t>
            </a:r>
            <a:endParaRPr lang="es-ES" dirty="0" smtClean="0"/>
          </a:p>
          <a:p>
            <a:pPr marL="285750" indent="-285750">
              <a:buFont typeface="Arial"/>
              <a:buChar char="•"/>
            </a:pPr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555459" y="2673359"/>
            <a:ext cx="1794384" cy="313932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s-ES" dirty="0" smtClean="0"/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IFN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TLR agonistas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Agonistas </a:t>
            </a:r>
          </a:p>
          <a:p>
            <a:r>
              <a:rPr lang="es-ES" dirty="0"/>
              <a:t> </a:t>
            </a:r>
            <a:r>
              <a:rPr lang="es-ES" dirty="0" smtClean="0"/>
              <a:t>    de RIG-I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349843" y="2676621"/>
            <a:ext cx="2254673" cy="313932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s-ES" dirty="0" smtClean="0"/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Bloqueo de señales </a:t>
            </a:r>
            <a:r>
              <a:rPr lang="es-ES" dirty="0" err="1" smtClean="0"/>
              <a:t>inmuno</a:t>
            </a:r>
            <a:endParaRPr lang="es-ES" dirty="0" smtClean="0"/>
          </a:p>
          <a:p>
            <a:r>
              <a:rPr lang="es-ES" dirty="0"/>
              <a:t> </a:t>
            </a:r>
            <a:r>
              <a:rPr lang="es-ES" dirty="0" smtClean="0"/>
              <a:t>   inhibidoras (PD-1)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Modificación de células T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Vacunas terapéuticas</a:t>
            </a:r>
          </a:p>
          <a:p>
            <a:endParaRPr lang="es-ES" dirty="0" smtClean="0"/>
          </a:p>
          <a:p>
            <a:pPr marL="285750" indent="-285750">
              <a:buFont typeface="Arial"/>
              <a:buChar char="•"/>
            </a:pPr>
            <a:endParaRPr lang="es-ES" dirty="0" smtClean="0"/>
          </a:p>
          <a:p>
            <a:pPr marL="285750" indent="-285750">
              <a:buFont typeface="Arial"/>
              <a:buChar char="•"/>
            </a:pPr>
            <a:endParaRPr lang="es-ES" dirty="0"/>
          </a:p>
        </p:txBody>
      </p:sp>
      <p:sp>
        <p:nvSpPr>
          <p:cNvPr id="18" name="CuadroTexto 17"/>
          <p:cNvSpPr txBox="1"/>
          <p:nvPr/>
        </p:nvSpPr>
        <p:spPr>
          <a:xfrm>
            <a:off x="3432629" y="6064304"/>
            <a:ext cx="5190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 smtClean="0"/>
              <a:t>Emery</a:t>
            </a:r>
            <a:r>
              <a:rPr lang="es-ES" sz="1600" dirty="0" smtClean="0"/>
              <a:t>. </a:t>
            </a:r>
            <a:r>
              <a:rPr lang="es-ES" sz="1600" i="1" dirty="0" err="1" smtClean="0"/>
              <a:t>Best</a:t>
            </a:r>
            <a:r>
              <a:rPr lang="es-ES" sz="1600" i="1" dirty="0" smtClean="0"/>
              <a:t> </a:t>
            </a:r>
            <a:r>
              <a:rPr lang="es-ES" sz="1600" i="1" dirty="0" err="1" smtClean="0"/>
              <a:t>Practice</a:t>
            </a:r>
            <a:r>
              <a:rPr lang="es-ES" sz="1600" i="1" dirty="0"/>
              <a:t> </a:t>
            </a:r>
            <a:r>
              <a:rPr lang="es-ES" sz="1600" i="1" dirty="0" smtClean="0"/>
              <a:t>&amp; </a:t>
            </a:r>
            <a:r>
              <a:rPr lang="es-ES" sz="1600" i="1" dirty="0" err="1" smtClean="0"/>
              <a:t>Reserch</a:t>
            </a:r>
            <a:r>
              <a:rPr lang="es-ES" sz="1600" i="1" dirty="0" smtClean="0"/>
              <a:t> </a:t>
            </a:r>
            <a:r>
              <a:rPr lang="es-ES" sz="1600" i="1" dirty="0" err="1" smtClean="0"/>
              <a:t>Clinical</a:t>
            </a:r>
            <a:r>
              <a:rPr lang="es-ES" sz="1600" i="1" dirty="0"/>
              <a:t> </a:t>
            </a:r>
            <a:r>
              <a:rPr lang="es-ES" sz="1600" i="1" dirty="0" err="1" smtClean="0"/>
              <a:t>Gastroenterology</a:t>
            </a:r>
            <a:r>
              <a:rPr lang="es-ES" sz="1600" i="1" dirty="0" smtClean="0"/>
              <a:t> 2017</a:t>
            </a:r>
            <a:endParaRPr lang="es-ES" sz="1600" i="1" dirty="0"/>
          </a:p>
        </p:txBody>
      </p:sp>
    </p:spTree>
    <p:extLst>
      <p:ext uri="{BB962C8B-B14F-4D97-AF65-F5344CB8AC3E}">
        <p14:creationId xmlns:p14="http://schemas.microsoft.com/office/powerpoint/2010/main" val="1620965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Hepatitis B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00112" y="2133601"/>
            <a:ext cx="7578573" cy="3931920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Introducción</a:t>
            </a:r>
          </a:p>
          <a:p>
            <a:r>
              <a:rPr lang="es-ES" dirty="0" smtClean="0"/>
              <a:t>Ciclo de replicación viral del HBV</a:t>
            </a:r>
          </a:p>
          <a:p>
            <a:r>
              <a:rPr lang="es-ES" dirty="0" smtClean="0"/>
              <a:t>Alteraciones inmunológica asociada al HBV</a:t>
            </a:r>
          </a:p>
          <a:p>
            <a:r>
              <a:rPr lang="es-ES" dirty="0" smtClean="0"/>
              <a:t>Limitaciones de los tratamientos actuales</a:t>
            </a:r>
          </a:p>
          <a:p>
            <a:r>
              <a:rPr lang="es-ES" sz="2600" b="1" dirty="0" smtClean="0"/>
              <a:t>Nuevas terapias dirigidas a potenciar la Respuesta Inmune del huésped</a:t>
            </a:r>
          </a:p>
          <a:p>
            <a:r>
              <a:rPr lang="es-ES" dirty="0" smtClean="0"/>
              <a:t>Nuevas terapias dirigidas directamente contra el virus y su replicación</a:t>
            </a:r>
          </a:p>
          <a:p>
            <a:r>
              <a:rPr lang="es-ES" dirty="0" smtClean="0"/>
              <a:t>Terapias Combinadas</a:t>
            </a:r>
          </a:p>
          <a:p>
            <a:r>
              <a:rPr lang="es-ES" dirty="0" smtClean="0"/>
              <a:t>Conclusiones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3118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0113" y="262562"/>
            <a:ext cx="7345362" cy="1339850"/>
          </a:xfrm>
        </p:spPr>
        <p:txBody>
          <a:bodyPr>
            <a:noAutofit/>
          </a:bodyPr>
          <a:lstStyle/>
          <a:p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dirty="0" smtClean="0"/>
              <a:t>Terapias </a:t>
            </a:r>
            <a:r>
              <a:rPr lang="es-ES" sz="3600" dirty="0"/>
              <a:t>dirigidas a potenciar la Respuesta Inmune del huésped</a:t>
            </a:r>
            <a:br>
              <a:rPr lang="es-ES" sz="3600" dirty="0"/>
            </a:b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Agonistas de Receptores de Reconocimiento de Patrones (PRR)</a:t>
            </a:r>
          </a:p>
          <a:p>
            <a:r>
              <a:rPr lang="es-ES" dirty="0" err="1" smtClean="0"/>
              <a:t>Timosina</a:t>
            </a:r>
            <a:r>
              <a:rPr lang="es-ES" dirty="0" smtClean="0"/>
              <a:t> α1</a:t>
            </a:r>
          </a:p>
          <a:p>
            <a:r>
              <a:rPr lang="es-ES" dirty="0" smtClean="0"/>
              <a:t>Bloqueo de señales </a:t>
            </a:r>
            <a:r>
              <a:rPr lang="es-ES" dirty="0" err="1" smtClean="0"/>
              <a:t>inmunoinhibidoras</a:t>
            </a:r>
            <a:r>
              <a:rPr lang="es-ES" dirty="0" smtClean="0"/>
              <a:t> (PD-1)</a:t>
            </a:r>
          </a:p>
          <a:p>
            <a:r>
              <a:rPr lang="es-ES" dirty="0" smtClean="0"/>
              <a:t>Terapia basada en células NK</a:t>
            </a:r>
          </a:p>
          <a:p>
            <a:r>
              <a:rPr lang="es-ES" dirty="0" smtClean="0"/>
              <a:t>Vacunas terapéuticas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7244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359" y="329140"/>
            <a:ext cx="6616718" cy="628960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248610" y="6229941"/>
            <a:ext cx="259423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1600" dirty="0" err="1" smtClean="0"/>
              <a:t>Liang</a:t>
            </a:r>
            <a:r>
              <a:rPr lang="es-ES" sz="1600" dirty="0" smtClean="0"/>
              <a:t> et al. </a:t>
            </a:r>
            <a:r>
              <a:rPr lang="es-ES" sz="1600" i="1" dirty="0" err="1" smtClean="0"/>
              <a:t>Hepatology</a:t>
            </a:r>
            <a:r>
              <a:rPr lang="es-ES" sz="1600" i="1" dirty="0" smtClean="0"/>
              <a:t> </a:t>
            </a:r>
            <a:r>
              <a:rPr lang="es-ES" sz="1600" dirty="0" smtClean="0"/>
              <a:t>2015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415117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309" y="372986"/>
            <a:ext cx="5946422" cy="1339850"/>
          </a:xfrm>
        </p:spPr>
        <p:txBody>
          <a:bodyPr>
            <a:noAutofit/>
          </a:bodyPr>
          <a:lstStyle/>
          <a:p>
            <a:pPr algn="l"/>
            <a:r>
              <a:rPr lang="es-ES" sz="3200" dirty="0"/>
              <a:t>Agonistas de los Receptores de Reconocimiento de Patrones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/>
              <a:t>Receptores tipo </a:t>
            </a:r>
            <a:r>
              <a:rPr lang="es-ES" dirty="0" err="1" smtClean="0"/>
              <a:t>Toll</a:t>
            </a:r>
            <a:r>
              <a:rPr lang="es-ES" dirty="0" smtClean="0"/>
              <a:t> (TLR), </a:t>
            </a:r>
            <a:r>
              <a:rPr lang="es-ES" dirty="0" err="1" smtClean="0"/>
              <a:t>lectinas</a:t>
            </a:r>
            <a:r>
              <a:rPr lang="es-ES" dirty="0" smtClean="0"/>
              <a:t> tipo C, receptores tipo NOD (NLR)</a:t>
            </a:r>
          </a:p>
          <a:p>
            <a:r>
              <a:rPr lang="es-ES" dirty="0" smtClean="0"/>
              <a:t>Los </a:t>
            </a:r>
            <a:r>
              <a:rPr lang="es-ES" b="1" dirty="0" smtClean="0"/>
              <a:t>TLR 7</a:t>
            </a:r>
            <a:r>
              <a:rPr lang="es-ES" dirty="0" smtClean="0"/>
              <a:t> se encuentran en las células dendríticas y linfocitos B y reconocen el ARN viral</a:t>
            </a:r>
            <a:endParaRPr lang="es-ES" dirty="0"/>
          </a:p>
          <a:p>
            <a:r>
              <a:rPr lang="es-ES" sz="2800" b="1" dirty="0" smtClean="0"/>
              <a:t>Agonistas del TLR 7 (GS9620)</a:t>
            </a:r>
          </a:p>
          <a:p>
            <a:pPr marL="0" indent="0">
              <a:buNone/>
            </a:pPr>
            <a:r>
              <a:rPr lang="es-ES" sz="2100" dirty="0" smtClean="0"/>
              <a:t>Estudiado en marmotas infectadas crónicamente con WHV                                 (similar al HBV). Comparado contra placebo, generó una rápida y marcada reducción sostenida del DNA viral sérico, del WHV </a:t>
            </a:r>
            <a:r>
              <a:rPr lang="es-ES" sz="2100" dirty="0" err="1" smtClean="0"/>
              <a:t>cccDNA</a:t>
            </a:r>
            <a:r>
              <a:rPr lang="es-ES" sz="2100" dirty="0" smtClean="0"/>
              <a:t> y del WHV RNA. Indujo la seroconversión del </a:t>
            </a:r>
            <a:r>
              <a:rPr lang="es-ES" sz="2100" dirty="0" err="1" smtClean="0"/>
              <a:t>WHsAg</a:t>
            </a:r>
            <a:r>
              <a:rPr lang="es-ES" sz="2100" dirty="0" smtClean="0"/>
              <a:t> y redujo la incidencia del HCC (71% a 8%) *            </a:t>
            </a:r>
          </a:p>
          <a:p>
            <a:r>
              <a:rPr lang="es-ES" dirty="0" smtClean="0"/>
              <a:t>En Humanos aún no se ha demostrado eficacia (fase 2)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101368" y="6065521"/>
            <a:ext cx="2630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* </a:t>
            </a:r>
            <a:r>
              <a:rPr lang="es-ES" dirty="0" err="1" smtClean="0"/>
              <a:t>Menne</a:t>
            </a:r>
            <a:r>
              <a:rPr lang="es-ES" dirty="0" smtClean="0"/>
              <a:t>. </a:t>
            </a:r>
            <a:r>
              <a:rPr lang="es-ES" i="1" dirty="0" smtClean="0"/>
              <a:t>J </a:t>
            </a:r>
            <a:r>
              <a:rPr lang="es-ES" i="1" dirty="0" err="1" smtClean="0"/>
              <a:t>Hepatol</a:t>
            </a:r>
            <a:r>
              <a:rPr lang="es-ES" i="1" dirty="0" smtClean="0"/>
              <a:t> 2015</a:t>
            </a:r>
            <a:endParaRPr lang="es-ES" i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086" t="1790" r="40473" b="62218"/>
          <a:stretch/>
        </p:blipFill>
        <p:spPr>
          <a:xfrm>
            <a:off x="5944923" y="276068"/>
            <a:ext cx="2897342" cy="17257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8711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Hepatitis B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/>
              <a:t>Introducción</a:t>
            </a:r>
          </a:p>
          <a:p>
            <a:r>
              <a:rPr lang="es-ES" dirty="0" smtClean="0"/>
              <a:t>Ciclo de replicación viral del HBV</a:t>
            </a:r>
          </a:p>
          <a:p>
            <a:r>
              <a:rPr lang="es-ES" dirty="0" smtClean="0"/>
              <a:t>Alteraciones inmunológica asociada al HBV</a:t>
            </a:r>
          </a:p>
          <a:p>
            <a:r>
              <a:rPr lang="es-ES" dirty="0" smtClean="0"/>
              <a:t>Limitaciones de los tratamientos actuales</a:t>
            </a:r>
          </a:p>
          <a:p>
            <a:r>
              <a:rPr lang="es-ES" dirty="0" smtClean="0"/>
              <a:t>Nuevas terapias dirigidas a potenciar la Respuesta Inmune del huésped</a:t>
            </a:r>
          </a:p>
          <a:p>
            <a:r>
              <a:rPr lang="es-ES" dirty="0" smtClean="0"/>
              <a:t>Nuevas terapias dirigidas directamente contra el virus y su replicación</a:t>
            </a:r>
          </a:p>
          <a:p>
            <a:r>
              <a:rPr lang="es-ES" dirty="0" smtClean="0"/>
              <a:t>Terapias Combinadas</a:t>
            </a:r>
          </a:p>
          <a:p>
            <a:r>
              <a:rPr lang="es-ES" dirty="0" smtClean="0"/>
              <a:t>Conclusiones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0657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9241" y="244158"/>
            <a:ext cx="5468133" cy="1339850"/>
          </a:xfrm>
        </p:spPr>
        <p:txBody>
          <a:bodyPr>
            <a:normAutofit/>
          </a:bodyPr>
          <a:lstStyle/>
          <a:p>
            <a:r>
              <a:rPr lang="es-ES" sz="3200" dirty="0" smtClean="0"/>
              <a:t>Bloqueo de señales </a:t>
            </a:r>
            <a:br>
              <a:rPr lang="es-ES" sz="3200" dirty="0" smtClean="0"/>
            </a:br>
            <a:r>
              <a:rPr lang="es-ES" sz="3200" dirty="0" smtClean="0"/>
              <a:t>inhibitorias (PD-1)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En la infección crónica por HBV existe un aumento de la expresión de receptores inhibitorios como PD-1, CTLA-4.</a:t>
            </a:r>
          </a:p>
          <a:p>
            <a:r>
              <a:rPr lang="es-ES" dirty="0" smtClean="0"/>
              <a:t>El 70% de los LT en pacientes con infección crónica por HBV son (+) para PD-1</a:t>
            </a:r>
          </a:p>
          <a:p>
            <a:r>
              <a:rPr lang="es-ES" b="1" dirty="0" smtClean="0"/>
              <a:t>Anticuerpos monoclonales contra PD-1: </a:t>
            </a:r>
            <a:r>
              <a:rPr lang="es-ES" dirty="0" smtClean="0"/>
              <a:t>Estudios muestran que revertirían el agotamiento de los LT </a:t>
            </a:r>
            <a:r>
              <a:rPr lang="es-ES" dirty="0" err="1" smtClean="0"/>
              <a:t>intrahepáticos</a:t>
            </a:r>
            <a:r>
              <a:rPr lang="es-ES" dirty="0" smtClean="0"/>
              <a:t> y la persistencia viral. </a:t>
            </a:r>
          </a:p>
          <a:p>
            <a:r>
              <a:rPr lang="es-ES" dirty="0" smtClean="0"/>
              <a:t>Aún no se ha demostrado su eficacia en humanos. Actualmente se están reclutando pacientes con HBV o HCV y HCC. NTC01658878 </a:t>
            </a:r>
            <a:endParaRPr lang="es-ES" dirty="0"/>
          </a:p>
          <a:p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6202605" y="6302310"/>
            <a:ext cx="2345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*</a:t>
            </a:r>
            <a:r>
              <a:rPr lang="es-ES" sz="1600" dirty="0" err="1" smtClean="0"/>
              <a:t>Tzeng</a:t>
            </a:r>
            <a:r>
              <a:rPr lang="es-ES" sz="1600" dirty="0" smtClean="0"/>
              <a:t>. </a:t>
            </a:r>
            <a:r>
              <a:rPr lang="es-ES" sz="1600" i="1" dirty="0" err="1" smtClean="0"/>
              <a:t>PLoS</a:t>
            </a:r>
            <a:r>
              <a:rPr lang="es-ES" sz="1600" i="1" dirty="0" smtClean="0"/>
              <a:t> ONE. </a:t>
            </a:r>
            <a:r>
              <a:rPr lang="es-ES" sz="1600" dirty="0" smtClean="0"/>
              <a:t>2012</a:t>
            </a:r>
            <a:endParaRPr lang="es-ES" sz="1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4089" t="1642" r="1808" b="56366"/>
          <a:stretch/>
        </p:blipFill>
        <p:spPr>
          <a:xfrm>
            <a:off x="6442346" y="244158"/>
            <a:ext cx="2419822" cy="178524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Elipse 5"/>
          <p:cNvSpPr/>
          <p:nvPr/>
        </p:nvSpPr>
        <p:spPr>
          <a:xfrm>
            <a:off x="7998789" y="1122676"/>
            <a:ext cx="914400" cy="488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8776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dirty="0" smtClean="0"/>
              <a:t>HBV. Vacunas terapéuticas</a:t>
            </a:r>
            <a:endParaRPr lang="es-ES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00112" y="2133601"/>
            <a:ext cx="7501923" cy="3931920"/>
          </a:xfrm>
        </p:spPr>
        <p:txBody>
          <a:bodyPr>
            <a:normAutofit/>
          </a:bodyPr>
          <a:lstStyle/>
          <a:p>
            <a:r>
              <a:rPr lang="es-ES" sz="1800" dirty="0" smtClean="0"/>
              <a:t>Diferentes vacunas estudiadas: contienen diferentes productos antigénicos del virus. </a:t>
            </a:r>
          </a:p>
          <a:p>
            <a:r>
              <a:rPr lang="es-ES" sz="1800" dirty="0" smtClean="0"/>
              <a:t>Han demostrado una disminución de la viremia, seroconversión del </a:t>
            </a:r>
            <a:r>
              <a:rPr lang="es-ES" sz="1800" dirty="0" err="1" smtClean="0"/>
              <a:t>HBeAg</a:t>
            </a:r>
            <a:r>
              <a:rPr lang="es-ES" sz="1800" dirty="0" smtClean="0"/>
              <a:t> y potenciación de </a:t>
            </a:r>
            <a:r>
              <a:rPr lang="es-ES" sz="1800" dirty="0" err="1" smtClean="0"/>
              <a:t>Rtas</a:t>
            </a:r>
            <a:r>
              <a:rPr lang="es-ES" sz="1800" dirty="0" smtClean="0"/>
              <a:t> de células T contra HBV. </a:t>
            </a:r>
          </a:p>
          <a:p>
            <a:r>
              <a:rPr lang="es-ES" sz="1800" dirty="0" smtClean="0"/>
              <a:t>Pero fue insuficiente para controlar la infección crónica. </a:t>
            </a:r>
          </a:p>
          <a:p>
            <a:endParaRPr lang="es-ES" sz="1800" dirty="0"/>
          </a:p>
          <a:p>
            <a:r>
              <a:rPr lang="es-ES" sz="2000" b="1" dirty="0" smtClean="0"/>
              <a:t>Recientemente fue publicado un ensayo con péptido pre-S1 en ratones portadores de HBV con una respuesta prometedora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148086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57" y="172291"/>
            <a:ext cx="7352931" cy="258690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CuadroTexto 5"/>
          <p:cNvSpPr txBox="1"/>
          <p:nvPr/>
        </p:nvSpPr>
        <p:spPr>
          <a:xfrm>
            <a:off x="450911" y="2953951"/>
            <a:ext cx="850745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 smtClean="0"/>
              <a:t>Se observó que los pacientes con Hepatitis Crónica B tienen menos </a:t>
            </a:r>
            <a:r>
              <a:rPr lang="es-ES" dirty="0" err="1" smtClean="0"/>
              <a:t>inmuno</a:t>
            </a:r>
            <a:endParaRPr lang="es-ES" dirty="0"/>
          </a:p>
          <a:p>
            <a:r>
              <a:rPr lang="es-ES" dirty="0" smtClean="0"/>
              <a:t>     tolerancia al dominio pre S1 que al </a:t>
            </a:r>
            <a:r>
              <a:rPr lang="es-ES" dirty="0" err="1" smtClean="0"/>
              <a:t>HBsAg</a:t>
            </a:r>
            <a:r>
              <a:rPr lang="es-E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Se estudió la vacunación con el péptido grande Pre S1 en ratones portadores.</a:t>
            </a:r>
          </a:p>
          <a:p>
            <a:pPr marL="285750" indent="-285750">
              <a:buFont typeface="Arial"/>
              <a:buChar char="•"/>
            </a:pPr>
            <a:r>
              <a:rPr lang="es-ES" b="1" dirty="0" smtClean="0"/>
              <a:t>Se observó que la vacunación con péptido pre S1 produjo una mayor respuesta </a:t>
            </a:r>
          </a:p>
          <a:p>
            <a:r>
              <a:rPr lang="es-ES" b="1" dirty="0" smtClean="0"/>
              <a:t>     Inmune que la vacunación con </a:t>
            </a:r>
            <a:r>
              <a:rPr lang="es-ES" b="1" dirty="0" err="1" smtClean="0"/>
              <a:t>HBsAg</a:t>
            </a:r>
            <a:r>
              <a:rPr lang="es-ES" b="1" dirty="0" smtClean="0"/>
              <a:t> en ratones portadores de HBV.</a:t>
            </a:r>
          </a:p>
          <a:p>
            <a:pPr marL="285750" indent="-285750">
              <a:buFont typeface="Arial"/>
              <a:buChar char="•"/>
            </a:pPr>
            <a:r>
              <a:rPr lang="es-ES" b="1" dirty="0" smtClean="0"/>
              <a:t>Los anti pre S1 rápidamente eliminaron </a:t>
            </a:r>
            <a:r>
              <a:rPr lang="es-ES" b="1" dirty="0" err="1" smtClean="0"/>
              <a:t>viriones</a:t>
            </a:r>
            <a:r>
              <a:rPr lang="es-ES" b="1" dirty="0" smtClean="0"/>
              <a:t> de HBV en vivo y bloqueó</a:t>
            </a:r>
          </a:p>
          <a:p>
            <a:r>
              <a:rPr lang="es-ES" b="1" dirty="0"/>
              <a:t> </a:t>
            </a:r>
            <a:r>
              <a:rPr lang="es-ES" b="1" dirty="0" smtClean="0"/>
              <a:t>    la infección de hepatocitos in vitro.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Se observó además que la vacunación pre S1 incluso redujo el estado de tolerancia </a:t>
            </a:r>
          </a:p>
          <a:p>
            <a:r>
              <a:rPr lang="es-ES" dirty="0"/>
              <a:t> </a:t>
            </a:r>
            <a:r>
              <a:rPr lang="es-ES" dirty="0" smtClean="0"/>
              <a:t>    al</a:t>
            </a:r>
            <a:r>
              <a:rPr lang="es-ES" dirty="0"/>
              <a:t> </a:t>
            </a:r>
            <a:r>
              <a:rPr lang="es-ES" dirty="0" err="1" smtClean="0"/>
              <a:t>HBsAg</a:t>
            </a:r>
            <a:r>
              <a:rPr lang="es-ES" dirty="0" smtClean="0"/>
              <a:t> abriendo una ventana terapéutica para que el huésped responda a la</a:t>
            </a:r>
          </a:p>
          <a:p>
            <a:r>
              <a:rPr lang="es-ES" dirty="0"/>
              <a:t> </a:t>
            </a:r>
            <a:r>
              <a:rPr lang="es-ES" dirty="0" smtClean="0"/>
              <a:t>    vacuna </a:t>
            </a:r>
            <a:r>
              <a:rPr lang="es-ES" dirty="0" err="1" smtClean="0"/>
              <a:t>HBsAg</a:t>
            </a:r>
            <a:r>
              <a:rPr lang="es-E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s-ES" b="1" dirty="0" smtClean="0"/>
              <a:t>Una administración secuencial de vacuna con péptido pre S1 y </a:t>
            </a:r>
            <a:r>
              <a:rPr lang="es-ES" b="1" dirty="0" err="1" smtClean="0"/>
              <a:t>HBsAg</a:t>
            </a:r>
            <a:r>
              <a:rPr lang="es-ES" b="1" dirty="0" smtClean="0"/>
              <a:t> podría</a:t>
            </a:r>
          </a:p>
          <a:p>
            <a:r>
              <a:rPr lang="es-ES" b="1" dirty="0"/>
              <a:t> </a:t>
            </a:r>
            <a:r>
              <a:rPr lang="es-ES" b="1" dirty="0" smtClean="0"/>
              <a:t>    finalmente inducir a la seroconversión del </a:t>
            </a:r>
            <a:r>
              <a:rPr lang="es-ES" b="1" dirty="0" err="1" smtClean="0"/>
              <a:t>HBsAg</a:t>
            </a:r>
            <a:r>
              <a:rPr lang="es-ES" b="1" dirty="0"/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4517" b="35750"/>
          <a:stretch/>
        </p:blipFill>
        <p:spPr>
          <a:xfrm>
            <a:off x="6428017" y="597667"/>
            <a:ext cx="2411471" cy="2170867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7460869" y="1176658"/>
            <a:ext cx="914400" cy="737746"/>
          </a:xfrm>
          <a:prstGeom prst="ellipse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0439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0849" y="240279"/>
            <a:ext cx="10036455" cy="637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64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Hepatitis B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9670" y="2133601"/>
            <a:ext cx="7983782" cy="3931920"/>
          </a:xfrm>
        </p:spPr>
        <p:txBody>
          <a:bodyPr>
            <a:normAutofit/>
          </a:bodyPr>
          <a:lstStyle/>
          <a:p>
            <a:r>
              <a:rPr lang="es-ES" sz="1600" dirty="0" smtClean="0"/>
              <a:t>Introducción</a:t>
            </a:r>
          </a:p>
          <a:p>
            <a:r>
              <a:rPr lang="es-ES" sz="1600" dirty="0" smtClean="0"/>
              <a:t>Ciclo de replicación viral del HBV</a:t>
            </a:r>
          </a:p>
          <a:p>
            <a:r>
              <a:rPr lang="es-ES" sz="1600" dirty="0" smtClean="0"/>
              <a:t>Alteraciones inmunológica asociada al HBV</a:t>
            </a:r>
          </a:p>
          <a:p>
            <a:r>
              <a:rPr lang="es-ES" sz="1600" dirty="0" smtClean="0"/>
              <a:t>Limitaciones de los tratamientos actuales</a:t>
            </a:r>
          </a:p>
          <a:p>
            <a:r>
              <a:rPr lang="es-ES" sz="1600" dirty="0" smtClean="0"/>
              <a:t>Nuevas terapias dirigidas a potenciar la Respuesta Inmune del huésped</a:t>
            </a:r>
          </a:p>
          <a:p>
            <a:r>
              <a:rPr lang="es-ES" sz="1800" b="1" dirty="0" smtClean="0"/>
              <a:t>Nuevas terapias dirigidas directamente contra el virus y su replicación</a:t>
            </a:r>
          </a:p>
          <a:p>
            <a:r>
              <a:rPr lang="es-ES" sz="1600" dirty="0" smtClean="0"/>
              <a:t>Terapias Combinadas</a:t>
            </a:r>
          </a:p>
          <a:p>
            <a:r>
              <a:rPr lang="es-ES" sz="1600" dirty="0" smtClean="0"/>
              <a:t>Conclusiones</a:t>
            </a:r>
          </a:p>
          <a:p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563118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￼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08" y="533732"/>
            <a:ext cx="6275714" cy="568977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248610" y="6183931"/>
            <a:ext cx="259423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1600" dirty="0" err="1" smtClean="0"/>
              <a:t>Liang</a:t>
            </a:r>
            <a:r>
              <a:rPr lang="es-ES" sz="1600" dirty="0" smtClean="0"/>
              <a:t> et al. </a:t>
            </a:r>
            <a:r>
              <a:rPr lang="es-ES" sz="1600" i="1" dirty="0" err="1" smtClean="0"/>
              <a:t>Hepatology</a:t>
            </a:r>
            <a:r>
              <a:rPr lang="es-ES" sz="1600" i="1" dirty="0" smtClean="0"/>
              <a:t> </a:t>
            </a:r>
            <a:r>
              <a:rPr lang="es-ES" sz="1600" dirty="0" smtClean="0"/>
              <a:t>2015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172814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0113" y="472767"/>
            <a:ext cx="7345362" cy="1339850"/>
          </a:xfrm>
        </p:spPr>
        <p:txBody>
          <a:bodyPr>
            <a:noAutofit/>
          </a:bodyPr>
          <a:lstStyle/>
          <a:p>
            <a:r>
              <a:rPr lang="es-ES" sz="3200" dirty="0"/>
              <a:t>Terapias dirigidas directamente contra el virus y su replicación</a:t>
            </a:r>
            <a:br>
              <a:rPr lang="es-ES" sz="3200" dirty="0"/>
            </a:b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Inhibidores de entrada</a:t>
            </a:r>
          </a:p>
          <a:p>
            <a:r>
              <a:rPr lang="es-ES" dirty="0" smtClean="0"/>
              <a:t>Agonistas LTβR (receptor de </a:t>
            </a:r>
            <a:r>
              <a:rPr lang="es-ES" dirty="0" err="1" smtClean="0"/>
              <a:t>linfotoxina</a:t>
            </a:r>
            <a:r>
              <a:rPr lang="es-ES" dirty="0" smtClean="0"/>
              <a:t> β)</a:t>
            </a:r>
          </a:p>
          <a:p>
            <a:r>
              <a:rPr lang="es-ES" dirty="0" err="1" smtClean="0"/>
              <a:t>siRNA</a:t>
            </a:r>
            <a:r>
              <a:rPr lang="es-ES" dirty="0" smtClean="0"/>
              <a:t> (RNA pequeños de interferencia)</a:t>
            </a:r>
          </a:p>
          <a:p>
            <a:r>
              <a:rPr lang="es-ES" dirty="0" err="1" smtClean="0"/>
              <a:t>EGSs</a:t>
            </a:r>
            <a:r>
              <a:rPr lang="es-ES" dirty="0" smtClean="0"/>
              <a:t> (Secuencias Guía Externos)</a:t>
            </a:r>
          </a:p>
          <a:p>
            <a:r>
              <a:rPr lang="es-ES" dirty="0" smtClean="0"/>
              <a:t>Enzimas de Escisión del </a:t>
            </a:r>
            <a:r>
              <a:rPr lang="es-ES" dirty="0" err="1" smtClean="0"/>
              <a:t>cccDNA</a:t>
            </a:r>
            <a:endParaRPr lang="es-ES" dirty="0" smtClean="0"/>
          </a:p>
          <a:p>
            <a:r>
              <a:rPr lang="es-ES" dirty="0" smtClean="0"/>
              <a:t>Inhibidores de la </a:t>
            </a:r>
            <a:r>
              <a:rPr lang="es-ES" dirty="0" err="1" smtClean="0"/>
              <a:t>RNAsa</a:t>
            </a:r>
            <a:r>
              <a:rPr lang="es-ES" dirty="0" smtClean="0"/>
              <a:t> H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380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Inhibidores de Entrada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00112" y="2326843"/>
            <a:ext cx="7649166" cy="3931920"/>
          </a:xfrm>
        </p:spPr>
        <p:txBody>
          <a:bodyPr/>
          <a:lstStyle/>
          <a:p>
            <a:r>
              <a:rPr lang="es-ES" dirty="0" err="1" smtClean="0"/>
              <a:t>Ig</a:t>
            </a:r>
            <a:r>
              <a:rPr lang="es-ES" dirty="0" smtClean="0"/>
              <a:t> contra HBV</a:t>
            </a:r>
          </a:p>
          <a:p>
            <a:r>
              <a:rPr lang="es-ES" dirty="0" smtClean="0"/>
              <a:t>Ac. monoclonales con región S o pre S como blanco</a:t>
            </a:r>
          </a:p>
          <a:p>
            <a:r>
              <a:rPr lang="es-ES" dirty="0" smtClean="0"/>
              <a:t>Heparina y </a:t>
            </a:r>
            <a:r>
              <a:rPr lang="es-ES" dirty="0" err="1" smtClean="0"/>
              <a:t>Suramina</a:t>
            </a:r>
            <a:r>
              <a:rPr lang="es-ES" dirty="0" smtClean="0"/>
              <a:t>. Inhiben la unión mediada por 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PGHS (proteoglicanos </a:t>
            </a:r>
            <a:r>
              <a:rPr lang="es-ES" dirty="0" err="1" smtClean="0"/>
              <a:t>heparán</a:t>
            </a:r>
            <a:r>
              <a:rPr lang="es-ES" dirty="0" smtClean="0"/>
              <a:t>-sulfato)</a:t>
            </a:r>
          </a:p>
          <a:p>
            <a:r>
              <a:rPr lang="es-ES" b="1" dirty="0" smtClean="0"/>
              <a:t>Inhibidores del NTCP (</a:t>
            </a:r>
            <a:r>
              <a:rPr lang="es-ES" b="1" dirty="0" err="1" smtClean="0"/>
              <a:t>polipéptido</a:t>
            </a:r>
            <a:r>
              <a:rPr lang="es-ES" b="1" dirty="0" smtClean="0"/>
              <a:t> </a:t>
            </a:r>
            <a:r>
              <a:rPr lang="es-ES" b="1" dirty="0" err="1" smtClean="0"/>
              <a:t>cotransportador</a:t>
            </a:r>
            <a:endParaRPr lang="es-ES" b="1" dirty="0" smtClean="0"/>
          </a:p>
          <a:p>
            <a:pPr marL="0" indent="0">
              <a:buNone/>
            </a:pPr>
            <a:r>
              <a:rPr lang="es-ES" b="1" dirty="0"/>
              <a:t> </a:t>
            </a:r>
            <a:r>
              <a:rPr lang="es-ES" b="1" dirty="0" smtClean="0"/>
              <a:t>    de Sodio </a:t>
            </a:r>
            <a:r>
              <a:rPr lang="es-ES" b="1" dirty="0" err="1" smtClean="0"/>
              <a:t>Taurocolato</a:t>
            </a:r>
            <a:r>
              <a:rPr lang="es-ES" b="1" dirty="0" smtClean="0"/>
              <a:t>). </a:t>
            </a:r>
            <a:r>
              <a:rPr lang="es-ES" b="1" dirty="0" err="1" smtClean="0"/>
              <a:t>Myrcludex</a:t>
            </a:r>
            <a:r>
              <a:rPr lang="es-ES" b="1" dirty="0" smtClean="0"/>
              <a:t> B</a:t>
            </a:r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176" y="1408754"/>
            <a:ext cx="3344952" cy="1489549"/>
          </a:xfrm>
          <a:prstGeom prst="rect">
            <a:avLst/>
          </a:prstGeom>
          <a:ln>
            <a:solidFill>
              <a:srgbClr val="6F6D5D"/>
            </a:solidFill>
          </a:ln>
        </p:spPr>
      </p:pic>
    </p:spTree>
    <p:extLst>
      <p:ext uri="{BB962C8B-B14F-4D97-AF65-F5344CB8AC3E}">
        <p14:creationId xmlns:p14="http://schemas.microsoft.com/office/powerpoint/2010/main" val="665766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9182" y="278715"/>
            <a:ext cx="7345362" cy="1339850"/>
          </a:xfrm>
        </p:spPr>
        <p:txBody>
          <a:bodyPr>
            <a:normAutofit/>
          </a:bodyPr>
          <a:lstStyle/>
          <a:p>
            <a:pPr algn="l"/>
            <a:r>
              <a:rPr lang="es-ES" sz="3600" dirty="0" smtClean="0"/>
              <a:t>Inhibidores de la Entrada: </a:t>
            </a:r>
            <a:r>
              <a:rPr lang="es-ES" sz="3600" dirty="0" err="1" smtClean="0"/>
              <a:t>Myrcludex</a:t>
            </a:r>
            <a:r>
              <a:rPr lang="es-ES" sz="3600" dirty="0" smtClean="0"/>
              <a:t> B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81709" y="2002232"/>
            <a:ext cx="7345363" cy="3931920"/>
          </a:xfrm>
        </p:spPr>
        <p:txBody>
          <a:bodyPr>
            <a:normAutofit lnSpcReduction="10000"/>
          </a:bodyPr>
          <a:lstStyle/>
          <a:p>
            <a:r>
              <a:rPr lang="es-ES" dirty="0" err="1" smtClean="0"/>
              <a:t>Lipopéptido</a:t>
            </a:r>
            <a:r>
              <a:rPr lang="es-ES" dirty="0" smtClean="0"/>
              <a:t> derivado del dominio pre-S1 de la envoltura del HBV,</a:t>
            </a:r>
            <a:r>
              <a:rPr lang="es-ES" dirty="0"/>
              <a:t> </a:t>
            </a:r>
            <a:r>
              <a:rPr lang="es-ES" dirty="0" smtClean="0"/>
              <a:t>el cual se puede unir a al NTCP (</a:t>
            </a:r>
            <a:r>
              <a:rPr lang="es-ES" dirty="0" err="1" smtClean="0"/>
              <a:t>polipeptido</a:t>
            </a:r>
            <a:r>
              <a:rPr lang="es-ES" dirty="0" smtClean="0"/>
              <a:t> </a:t>
            </a:r>
            <a:r>
              <a:rPr lang="es-ES" dirty="0" err="1" smtClean="0"/>
              <a:t>cotransportador</a:t>
            </a:r>
            <a:r>
              <a:rPr lang="es-ES" dirty="0" smtClean="0"/>
              <a:t> de sodio </a:t>
            </a:r>
            <a:r>
              <a:rPr lang="es-ES" dirty="0" err="1" smtClean="0"/>
              <a:t>taurocolato</a:t>
            </a:r>
            <a:r>
              <a:rPr lang="es-ES" dirty="0" smtClean="0"/>
              <a:t>) e inhibir la unión del HBV.</a:t>
            </a:r>
          </a:p>
          <a:p>
            <a:r>
              <a:rPr lang="es-ES" dirty="0" smtClean="0"/>
              <a:t>Estudios in vitro y en modelos animales demostraron que bloquea la entrada de los virus HBV y HDV a los hepatocitos.</a:t>
            </a:r>
          </a:p>
          <a:p>
            <a:r>
              <a:rPr lang="es-ES" dirty="0" smtClean="0"/>
              <a:t>Un reciente ensayo clínico fase I demostró una excelente tolerabilidad por vía EV y SC en 36 voluntarios sanos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359066" y="5981489"/>
            <a:ext cx="2320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Blank</a:t>
            </a:r>
            <a:r>
              <a:rPr lang="es-ES" dirty="0" smtClean="0"/>
              <a:t>. </a:t>
            </a:r>
            <a:r>
              <a:rPr lang="es-ES" i="1" dirty="0" smtClean="0"/>
              <a:t>J </a:t>
            </a:r>
            <a:r>
              <a:rPr lang="es-ES" i="1" dirty="0" err="1"/>
              <a:t>Hepatol</a:t>
            </a:r>
            <a:r>
              <a:rPr lang="es-ES" dirty="0"/>
              <a:t>. 2016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283" y="260312"/>
            <a:ext cx="2981664" cy="1327772"/>
          </a:xfrm>
          <a:prstGeom prst="rect">
            <a:avLst/>
          </a:prstGeom>
          <a:ln>
            <a:solidFill>
              <a:srgbClr val="6F6D5D"/>
            </a:solidFill>
          </a:ln>
        </p:spPr>
      </p:pic>
    </p:spTree>
    <p:extLst>
      <p:ext uri="{BB962C8B-B14F-4D97-AF65-F5344CB8AC3E}">
        <p14:creationId xmlns:p14="http://schemas.microsoft.com/office/powerpoint/2010/main" val="2857718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Agonistas </a:t>
            </a:r>
            <a:r>
              <a:rPr lang="es-ES" dirty="0"/>
              <a:t>LTβR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4464" y="2392505"/>
            <a:ext cx="7345363" cy="3931920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Mediante Anticuerpos específicos para el LTβR se evidenció degradación del </a:t>
            </a:r>
            <a:r>
              <a:rPr lang="es-ES" dirty="0" err="1" smtClean="0"/>
              <a:t>cccDNA</a:t>
            </a:r>
            <a:r>
              <a:rPr lang="es-ES" dirty="0" smtClean="0"/>
              <a:t> en cultivos celulares</a:t>
            </a:r>
          </a:p>
          <a:p>
            <a:r>
              <a:rPr lang="es-ES" dirty="0" smtClean="0"/>
              <a:t>Al unirse al receptor, inician un proceso de </a:t>
            </a:r>
            <a:r>
              <a:rPr lang="es-ES" dirty="0" err="1" smtClean="0"/>
              <a:t>desaminación</a:t>
            </a:r>
            <a:r>
              <a:rPr lang="es-ES" dirty="0" smtClean="0"/>
              <a:t> selectiva del </a:t>
            </a:r>
            <a:r>
              <a:rPr lang="es-ES" dirty="0" err="1" smtClean="0"/>
              <a:t>cccDNA</a:t>
            </a:r>
            <a:r>
              <a:rPr lang="es-ES" dirty="0" smtClean="0"/>
              <a:t>, lo que ocasiona la degradación del mismo por </a:t>
            </a:r>
            <a:r>
              <a:rPr lang="es-ES" dirty="0" err="1" smtClean="0"/>
              <a:t>endonucleasas</a:t>
            </a:r>
            <a:endParaRPr lang="es-ES" dirty="0" smtClean="0"/>
          </a:p>
          <a:p>
            <a:r>
              <a:rPr lang="es-ES" dirty="0" smtClean="0"/>
              <a:t>En cultivos celulares de hepatocitos  y ratones infectados con HBV, se observó supresión de la replicación del HBV y degradación del </a:t>
            </a:r>
            <a:r>
              <a:rPr lang="es-ES" dirty="0" err="1" smtClean="0"/>
              <a:t>cccDNA</a:t>
            </a:r>
            <a:endParaRPr lang="es-ES" dirty="0" smtClean="0"/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6349840" y="5955093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Lucifora</a:t>
            </a:r>
            <a:r>
              <a:rPr lang="es-ES" dirty="0" smtClean="0"/>
              <a:t>. </a:t>
            </a:r>
            <a:r>
              <a:rPr lang="es-ES" i="1" dirty="0" err="1" smtClean="0"/>
              <a:t>Science</a:t>
            </a:r>
            <a:r>
              <a:rPr lang="es-ES" dirty="0" smtClean="0"/>
              <a:t> 2014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191" t="36390" r="44431" b="31102"/>
          <a:stretch/>
        </p:blipFill>
        <p:spPr>
          <a:xfrm>
            <a:off x="5376193" y="349687"/>
            <a:ext cx="3287101" cy="1849658"/>
          </a:xfrm>
          <a:prstGeom prst="rect">
            <a:avLst/>
          </a:prstGeom>
          <a:ln>
            <a:solidFill>
              <a:srgbClr val="6F6D5D"/>
            </a:solidFill>
          </a:ln>
        </p:spPr>
      </p:pic>
      <p:sp>
        <p:nvSpPr>
          <p:cNvPr id="6" name="Elipse 5"/>
          <p:cNvSpPr/>
          <p:nvPr/>
        </p:nvSpPr>
        <p:spPr>
          <a:xfrm>
            <a:off x="5797680" y="1126808"/>
            <a:ext cx="1650614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0228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La Hepatitis Crónica por virus B continúa siendo un problema mundial para la salud pública a pesar de contar con antivirales seguros y una vacuna protectora altamente efectiva.</a:t>
            </a:r>
          </a:p>
          <a:p>
            <a:r>
              <a:rPr lang="es-ES" dirty="0" smtClean="0"/>
              <a:t>La terapia actual raramente puede lograr la cura y un tratamiento por tiempo indefinido habitualmente es requerido</a:t>
            </a:r>
          </a:p>
          <a:p>
            <a:r>
              <a:rPr lang="es-ES" dirty="0" smtClean="0"/>
              <a:t>Nuevos conocimientos sobre el ciclo de vida del HVB y la respuesta inmune del huésped han ampliado los potenciales blancos terapéuticos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5889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Enzimas de escisión del </a:t>
            </a:r>
            <a:r>
              <a:rPr lang="es-ES" sz="4000" dirty="0" err="1" smtClean="0"/>
              <a:t>cccDNA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5260" y="1873394"/>
            <a:ext cx="5523350" cy="42645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b="1" u="sng" dirty="0" smtClean="0"/>
              <a:t>Tecnología para edición de genomas:</a:t>
            </a:r>
          </a:p>
          <a:p>
            <a:r>
              <a:rPr lang="es-ES" b="1" dirty="0" smtClean="0"/>
              <a:t>Nucleasas en dedos de Zinc (ZFN)</a:t>
            </a:r>
          </a:p>
          <a:p>
            <a:r>
              <a:rPr lang="es-ES" b="1" dirty="0" smtClean="0"/>
              <a:t>TALEN (Nucleasas tipo</a:t>
            </a:r>
          </a:p>
          <a:p>
            <a:pPr marL="0" indent="0">
              <a:buNone/>
            </a:pPr>
            <a:r>
              <a:rPr lang="es-ES" b="1" dirty="0"/>
              <a:t> </a:t>
            </a:r>
            <a:r>
              <a:rPr lang="es-ES" b="1" dirty="0" smtClean="0"/>
              <a:t>    activadoras de transcripción)</a:t>
            </a:r>
          </a:p>
          <a:p>
            <a:r>
              <a:rPr lang="es-ES" b="1" dirty="0" smtClean="0"/>
              <a:t>CRISPR/cas9 (Nucleasas de secuencias </a:t>
            </a:r>
            <a:r>
              <a:rPr lang="es-ES" b="1" dirty="0" err="1" smtClean="0"/>
              <a:t>Palindrómicas</a:t>
            </a:r>
            <a:r>
              <a:rPr lang="es-ES" b="1" dirty="0"/>
              <a:t> R</a:t>
            </a:r>
            <a:r>
              <a:rPr lang="es-ES" b="1" dirty="0" smtClean="0"/>
              <a:t>epetidas Inversas)</a:t>
            </a:r>
          </a:p>
          <a:p>
            <a:pPr>
              <a:buFont typeface="Wingdings" charset="2"/>
              <a:buChar char="²"/>
            </a:pPr>
            <a:r>
              <a:rPr lang="es-ES" dirty="0" smtClean="0"/>
              <a:t>Estudios in vitro y en animales</a:t>
            </a:r>
          </a:p>
          <a:p>
            <a:pPr>
              <a:buFont typeface="Wingdings" charset="2"/>
              <a:buChar char="²"/>
            </a:pPr>
            <a:r>
              <a:rPr lang="es-ES" dirty="0" smtClean="0"/>
              <a:t>Desafío: lograr encontrar el mecanismo de entrega eficiente a los hepatocitos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191" t="36390" r="44431" b="31102"/>
          <a:stretch/>
        </p:blipFill>
        <p:spPr>
          <a:xfrm>
            <a:off x="5555746" y="1725428"/>
            <a:ext cx="3287101" cy="1849658"/>
          </a:xfrm>
          <a:prstGeom prst="rect">
            <a:avLst/>
          </a:prstGeom>
          <a:ln>
            <a:solidFill>
              <a:srgbClr val="6F6D5D"/>
            </a:solidFill>
          </a:ln>
        </p:spPr>
      </p:pic>
      <p:sp>
        <p:nvSpPr>
          <p:cNvPr id="6" name="CuadroTexto 5"/>
          <p:cNvSpPr txBox="1"/>
          <p:nvPr/>
        </p:nvSpPr>
        <p:spPr>
          <a:xfrm>
            <a:off x="6248610" y="5972277"/>
            <a:ext cx="259423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1600" dirty="0" err="1" smtClean="0"/>
              <a:t>Liang</a:t>
            </a:r>
            <a:r>
              <a:rPr lang="es-ES" sz="1600" dirty="0" smtClean="0"/>
              <a:t> et al. </a:t>
            </a:r>
            <a:r>
              <a:rPr lang="es-ES" sz="1600" i="1" dirty="0" err="1" smtClean="0"/>
              <a:t>Hepatology</a:t>
            </a:r>
            <a:r>
              <a:rPr lang="es-ES" sz="1600" i="1" dirty="0" smtClean="0"/>
              <a:t> </a:t>
            </a:r>
            <a:r>
              <a:rPr lang="es-ES" sz="1600" dirty="0" smtClean="0"/>
              <a:t>2015</a:t>
            </a:r>
            <a:endParaRPr lang="es-ES" sz="1600" dirty="0"/>
          </a:p>
        </p:txBody>
      </p:sp>
      <p:sp>
        <p:nvSpPr>
          <p:cNvPr id="7" name="Elipse 6"/>
          <p:cNvSpPr/>
          <p:nvPr/>
        </p:nvSpPr>
        <p:spPr>
          <a:xfrm>
            <a:off x="6451069" y="2480770"/>
            <a:ext cx="1650614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869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0113" y="400592"/>
            <a:ext cx="5007999" cy="1339850"/>
          </a:xfrm>
        </p:spPr>
        <p:txBody>
          <a:bodyPr>
            <a:noAutofit/>
          </a:bodyPr>
          <a:lstStyle/>
          <a:p>
            <a:r>
              <a:rPr lang="es-ES" sz="3200" dirty="0" err="1" smtClean="0"/>
              <a:t>siRNA</a:t>
            </a:r>
            <a:r>
              <a:rPr lang="es-ES" sz="3200" dirty="0" smtClean="0"/>
              <a:t> (</a:t>
            </a:r>
            <a:r>
              <a:rPr lang="es-ES" sz="3200" dirty="0"/>
              <a:t>RNA pequeños </a:t>
            </a: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>de </a:t>
            </a:r>
            <a:r>
              <a:rPr lang="es-ES" sz="3200" dirty="0"/>
              <a:t>interferencia)</a:t>
            </a:r>
            <a:br>
              <a:rPr lang="es-ES" sz="3200" dirty="0"/>
            </a:b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2227" y="1861391"/>
            <a:ext cx="7638213" cy="3931920"/>
          </a:xfrm>
        </p:spPr>
        <p:txBody>
          <a:bodyPr>
            <a:normAutofit/>
          </a:bodyPr>
          <a:lstStyle/>
          <a:p>
            <a:r>
              <a:rPr lang="es-ES" sz="1800" dirty="0" smtClean="0"/>
              <a:t>Son secuencias cortas que no codifican. </a:t>
            </a:r>
            <a:r>
              <a:rPr lang="es-ES" sz="1800" dirty="0"/>
              <a:t>E</a:t>
            </a:r>
            <a:r>
              <a:rPr lang="es-ES" sz="1800" dirty="0" smtClean="0"/>
              <a:t>stán dirigidas directamente a las transcripciones de los </a:t>
            </a:r>
            <a:r>
              <a:rPr lang="es-ES" sz="1800" dirty="0" err="1" smtClean="0"/>
              <a:t>RNAm</a:t>
            </a:r>
            <a:r>
              <a:rPr lang="es-ES" sz="1800" dirty="0" smtClean="0"/>
              <a:t> de la HBV, con alta especificidad, reduciendo la producción de proteínas virales, incluyendo el </a:t>
            </a:r>
            <a:r>
              <a:rPr lang="es-ES" sz="1800" dirty="0" err="1" smtClean="0"/>
              <a:t>HBsAg</a:t>
            </a:r>
            <a:r>
              <a:rPr lang="es-ES" sz="1800" dirty="0" smtClean="0"/>
              <a:t>.</a:t>
            </a:r>
          </a:p>
          <a:p>
            <a:r>
              <a:rPr lang="es-ES" sz="1800" dirty="0"/>
              <a:t> </a:t>
            </a:r>
            <a:r>
              <a:rPr lang="es-ES" sz="1800" b="1" dirty="0"/>
              <a:t>ARC-520 </a:t>
            </a:r>
            <a:r>
              <a:rPr lang="es-ES" sz="1800" dirty="0" smtClean="0"/>
              <a:t>es una droga que consiste en 2 RNA pequeños de interferencia sintéticos, conjugados a colesterol los cuales mejoran la entrega de los </a:t>
            </a:r>
            <a:r>
              <a:rPr lang="es-ES" sz="1800" dirty="0" err="1" smtClean="0"/>
              <a:t>siRNA</a:t>
            </a:r>
            <a:r>
              <a:rPr lang="es-ES" sz="1800" dirty="0" smtClean="0"/>
              <a:t> a los hepatocitos. </a:t>
            </a:r>
          </a:p>
          <a:p>
            <a:r>
              <a:rPr lang="es-ES" sz="1800" dirty="0" smtClean="0"/>
              <a:t>Estudios en fase 1 demostraron buen perfil de seguridad y tolerabilidad.</a:t>
            </a:r>
          </a:p>
          <a:p>
            <a:r>
              <a:rPr lang="es-ES" sz="1800" b="1" dirty="0" smtClean="0"/>
              <a:t>En un reciente estudio fase 2* (</a:t>
            </a:r>
            <a:r>
              <a:rPr lang="es-ES" sz="1800" b="1" dirty="0" err="1" smtClean="0"/>
              <a:t>Heparc</a:t>
            </a:r>
            <a:r>
              <a:rPr lang="es-ES" sz="1800" b="1" dirty="0" smtClean="0"/>
              <a:t> 2001) se observó una profunda reducción del </a:t>
            </a:r>
            <a:r>
              <a:rPr lang="es-ES" sz="1800" b="1" dirty="0" err="1" smtClean="0"/>
              <a:t>HBsAg</a:t>
            </a:r>
            <a:r>
              <a:rPr lang="es-ES" sz="1800" b="1" dirty="0" smtClean="0"/>
              <a:t> solo en los pacientes </a:t>
            </a:r>
            <a:r>
              <a:rPr lang="es-ES" sz="1800" b="1" dirty="0" err="1" smtClean="0"/>
              <a:t>HBeAg</a:t>
            </a:r>
            <a:r>
              <a:rPr lang="es-ES" sz="1800" b="1" dirty="0" smtClean="0"/>
              <a:t> (+) </a:t>
            </a:r>
            <a:r>
              <a:rPr lang="es-ES" sz="1800" b="1" dirty="0" err="1" smtClean="0"/>
              <a:t>naive</a:t>
            </a:r>
            <a:r>
              <a:rPr lang="es-ES" sz="1800" dirty="0" smtClean="0"/>
              <a:t>. El estudio revela que el origen de la producción del </a:t>
            </a:r>
            <a:r>
              <a:rPr lang="es-ES" sz="1800" dirty="0" err="1" smtClean="0"/>
              <a:t>HBsAg</a:t>
            </a:r>
            <a:r>
              <a:rPr lang="es-ES" sz="1800" dirty="0" smtClean="0"/>
              <a:t> en los pacientes </a:t>
            </a:r>
            <a:r>
              <a:rPr lang="es-ES" sz="1800" dirty="0" err="1" smtClean="0"/>
              <a:t>HBeAg</a:t>
            </a:r>
            <a:r>
              <a:rPr lang="es-ES" sz="1800" dirty="0" smtClean="0"/>
              <a:t> (-) en el DNA integrado al genoma del huésped.</a:t>
            </a:r>
          </a:p>
          <a:p>
            <a:endParaRPr lang="es-ES" sz="1800" dirty="0" smtClean="0"/>
          </a:p>
          <a:p>
            <a:endParaRPr lang="es-ES" sz="1800" dirty="0" smtClean="0"/>
          </a:p>
          <a:p>
            <a:pPr marL="0" indent="0">
              <a:buNone/>
            </a:pPr>
            <a:endParaRPr lang="es-ES" sz="1800" dirty="0" smtClean="0"/>
          </a:p>
          <a:p>
            <a:pPr marL="0" indent="0">
              <a:buNone/>
            </a:pPr>
            <a:endParaRPr lang="es-ES" sz="1800" dirty="0" smtClean="0"/>
          </a:p>
          <a:p>
            <a:endParaRPr lang="es-ES" sz="1800" dirty="0" smtClean="0"/>
          </a:p>
          <a:p>
            <a:endParaRPr lang="es-ES" sz="1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4362066" y="6065521"/>
            <a:ext cx="4435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Schuluep</a:t>
            </a:r>
            <a:r>
              <a:rPr lang="es-ES" sz="1400" dirty="0" smtClean="0"/>
              <a:t>. </a:t>
            </a:r>
            <a:r>
              <a:rPr lang="es-ES" sz="1400" i="1" dirty="0" err="1" smtClean="0"/>
              <a:t>Clinical</a:t>
            </a:r>
            <a:r>
              <a:rPr lang="es-ES" sz="1400" i="1" dirty="0" smtClean="0"/>
              <a:t> </a:t>
            </a:r>
            <a:r>
              <a:rPr lang="es-ES" sz="1400" i="1" dirty="0" err="1" smtClean="0"/>
              <a:t>Pharmacology</a:t>
            </a:r>
            <a:r>
              <a:rPr lang="es-ES" sz="1400" i="1" dirty="0"/>
              <a:t> </a:t>
            </a:r>
            <a:r>
              <a:rPr lang="es-ES" sz="1400" i="1" dirty="0" smtClean="0"/>
              <a:t>in </a:t>
            </a:r>
            <a:r>
              <a:rPr lang="es-ES" sz="1400" i="1" dirty="0" err="1" smtClean="0"/>
              <a:t>Drug</a:t>
            </a:r>
            <a:r>
              <a:rPr lang="es-ES" sz="1400" i="1" dirty="0" smtClean="0"/>
              <a:t> </a:t>
            </a:r>
            <a:r>
              <a:rPr lang="es-ES" sz="1400" i="1" dirty="0" err="1" smtClean="0"/>
              <a:t>Development</a:t>
            </a:r>
            <a:r>
              <a:rPr lang="es-ES" sz="1400" i="1" dirty="0" smtClean="0"/>
              <a:t> </a:t>
            </a:r>
            <a:r>
              <a:rPr lang="es-ES" sz="1400" dirty="0" smtClean="0"/>
              <a:t>2017</a:t>
            </a:r>
            <a:endParaRPr lang="es-ES" sz="1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5733265" y="5793311"/>
            <a:ext cx="3070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*</a:t>
            </a:r>
            <a:r>
              <a:rPr lang="es-ES" sz="1400" dirty="0" err="1" smtClean="0"/>
              <a:t>Wooddell</a:t>
            </a:r>
            <a:r>
              <a:rPr lang="es-ES" sz="1400" dirty="0" smtClean="0"/>
              <a:t> </a:t>
            </a:r>
            <a:r>
              <a:rPr lang="es-ES" sz="1400" dirty="0"/>
              <a:t>et al</a:t>
            </a:r>
            <a:r>
              <a:rPr lang="es-ES" sz="1400" dirty="0" smtClean="0"/>
              <a:t>. </a:t>
            </a:r>
            <a:r>
              <a:rPr lang="es-ES" sz="1400" i="1" dirty="0" err="1"/>
              <a:t>Sci</a:t>
            </a:r>
            <a:r>
              <a:rPr lang="es-ES" sz="1400" i="1" dirty="0"/>
              <a:t>. </a:t>
            </a:r>
            <a:r>
              <a:rPr lang="es-ES" sz="1400" i="1" dirty="0" err="1"/>
              <a:t>Transl</a:t>
            </a:r>
            <a:r>
              <a:rPr lang="es-ES" sz="1400" i="1" dirty="0"/>
              <a:t>. </a:t>
            </a:r>
            <a:r>
              <a:rPr lang="es-ES" sz="1400" i="1" dirty="0" err="1"/>
              <a:t>Med</a:t>
            </a:r>
            <a:r>
              <a:rPr lang="es-ES" sz="1400" dirty="0" smtClean="0"/>
              <a:t>. 2017</a:t>
            </a:r>
            <a:endParaRPr lang="es-ES" sz="1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4216" t="53050" r="48830" b="21537"/>
          <a:stretch/>
        </p:blipFill>
        <p:spPr>
          <a:xfrm>
            <a:off x="6561506" y="257664"/>
            <a:ext cx="2319072" cy="14459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9925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1695" y="244158"/>
            <a:ext cx="6533779" cy="1339850"/>
          </a:xfrm>
        </p:spPr>
        <p:txBody>
          <a:bodyPr>
            <a:normAutofit/>
          </a:bodyPr>
          <a:lstStyle/>
          <a:p>
            <a:pPr algn="l"/>
            <a:r>
              <a:rPr lang="es-ES" sz="4000" dirty="0" smtClean="0"/>
              <a:t>EGS Secuencias </a:t>
            </a:r>
            <a:br>
              <a:rPr lang="es-ES" sz="4000" dirty="0" smtClean="0"/>
            </a:br>
            <a:r>
              <a:rPr lang="es-ES" sz="4000" dirty="0" smtClean="0"/>
              <a:t>Guía Externas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1208" y="2238958"/>
            <a:ext cx="7345363" cy="3931920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Secuencias de oligonucleótidos complementarios a un </a:t>
            </a:r>
            <a:r>
              <a:rPr lang="es-ES" dirty="0" err="1" smtClean="0"/>
              <a:t>RNAm</a:t>
            </a:r>
            <a:r>
              <a:rPr lang="es-ES" dirty="0" smtClean="0"/>
              <a:t> específico. Al unirse al </a:t>
            </a:r>
            <a:r>
              <a:rPr lang="es-ES" dirty="0" err="1" smtClean="0"/>
              <a:t>RNAm</a:t>
            </a:r>
            <a:r>
              <a:rPr lang="es-ES" dirty="0" smtClean="0"/>
              <a:t> complementario, reclutan </a:t>
            </a:r>
            <a:r>
              <a:rPr lang="es-ES" dirty="0" err="1" smtClean="0"/>
              <a:t>Ribonucleasa</a:t>
            </a:r>
            <a:r>
              <a:rPr lang="es-ES" dirty="0" smtClean="0"/>
              <a:t> P, la cual genera la degradación </a:t>
            </a:r>
            <a:r>
              <a:rPr lang="es-ES" dirty="0" err="1" smtClean="0"/>
              <a:t>específca</a:t>
            </a:r>
            <a:r>
              <a:rPr lang="es-ES" dirty="0"/>
              <a:t> </a:t>
            </a:r>
            <a:r>
              <a:rPr lang="es-ES" dirty="0" smtClean="0"/>
              <a:t>del mismo, y así se inhibe la síntesis de proteínas virales</a:t>
            </a:r>
          </a:p>
          <a:p>
            <a:r>
              <a:rPr lang="es-ES" dirty="0" err="1" smtClean="0"/>
              <a:t>EGSs</a:t>
            </a:r>
            <a:r>
              <a:rPr lang="es-ES" dirty="0" smtClean="0"/>
              <a:t> </a:t>
            </a:r>
            <a:r>
              <a:rPr lang="es-ES" dirty="0"/>
              <a:t>dirigidas hacia la región superpuesta S </a:t>
            </a:r>
            <a:r>
              <a:rPr lang="es-ES" dirty="0" err="1"/>
              <a:t>mRNA</a:t>
            </a:r>
            <a:r>
              <a:rPr lang="es-ES" dirty="0"/>
              <a:t>, pre-S/L </a:t>
            </a:r>
            <a:r>
              <a:rPr lang="es-ES" dirty="0" err="1"/>
              <a:t>mRNA</a:t>
            </a:r>
            <a:r>
              <a:rPr lang="es-ES" dirty="0"/>
              <a:t> y </a:t>
            </a:r>
            <a:r>
              <a:rPr lang="es-ES" dirty="0" err="1"/>
              <a:t>pgRNA</a:t>
            </a:r>
            <a:r>
              <a:rPr lang="es-ES" dirty="0"/>
              <a:t> de HBV, los cuales son esenciales para la replicación </a:t>
            </a:r>
            <a:r>
              <a:rPr lang="es-ES" dirty="0" smtClean="0"/>
              <a:t>viral</a:t>
            </a:r>
          </a:p>
          <a:p>
            <a:r>
              <a:rPr lang="es-ES" dirty="0" smtClean="0"/>
              <a:t>Estudios en cultivos celulares: una reducción del 97% y 75% del nivel de </a:t>
            </a:r>
            <a:r>
              <a:rPr lang="es-ES" dirty="0" err="1" smtClean="0"/>
              <a:t>RNAs</a:t>
            </a:r>
            <a:r>
              <a:rPr lang="es-ES" dirty="0" smtClean="0"/>
              <a:t> y proteínas del HBV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6441875" y="5961837"/>
            <a:ext cx="2289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Zhang. </a:t>
            </a:r>
            <a:r>
              <a:rPr lang="es-ES" sz="1600" i="1" dirty="0" err="1" smtClean="0"/>
              <a:t>PLoS</a:t>
            </a:r>
            <a:r>
              <a:rPr lang="es-ES" sz="1600" i="1" dirty="0" smtClean="0"/>
              <a:t> ONE</a:t>
            </a:r>
            <a:r>
              <a:rPr lang="es-ES" sz="1600" dirty="0" smtClean="0"/>
              <a:t>. 2013</a:t>
            </a:r>
            <a:endParaRPr lang="es-ES" sz="1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379" y="244158"/>
            <a:ext cx="2709271" cy="200665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Elipse 5"/>
          <p:cNvSpPr/>
          <p:nvPr/>
        </p:nvSpPr>
        <p:spPr>
          <a:xfrm>
            <a:off x="7803862" y="312878"/>
            <a:ext cx="1199682" cy="192608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8494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0565" y="244158"/>
            <a:ext cx="5576814" cy="1339850"/>
          </a:xfrm>
        </p:spPr>
        <p:txBody>
          <a:bodyPr>
            <a:normAutofit/>
          </a:bodyPr>
          <a:lstStyle/>
          <a:p>
            <a:r>
              <a:rPr lang="es-ES" sz="3600" dirty="0" smtClean="0"/>
              <a:t>Inhibidores de la </a:t>
            </a:r>
            <a:r>
              <a:rPr lang="es-ES" sz="3600" dirty="0" err="1" smtClean="0"/>
              <a:t>RNAsa</a:t>
            </a:r>
            <a:r>
              <a:rPr lang="es-ES" sz="3600" dirty="0" smtClean="0"/>
              <a:t> H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00112" y="2253227"/>
            <a:ext cx="7345363" cy="3931920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Las </a:t>
            </a:r>
            <a:r>
              <a:rPr lang="es-ES" dirty="0" err="1" smtClean="0"/>
              <a:t>RNAsa</a:t>
            </a:r>
            <a:r>
              <a:rPr lang="es-ES" dirty="0" smtClean="0"/>
              <a:t> H escinden el ARN cuando está unido al ADN, contribuyen a la destrucción de errores fallidos de transcripción y son necesarias para la transcripción reversa de genomas virales.</a:t>
            </a:r>
          </a:p>
          <a:p>
            <a:r>
              <a:rPr lang="es-ES" dirty="0" smtClean="0"/>
              <a:t>Objetivo: suprimir la replicación viral para detener el </a:t>
            </a:r>
            <a:r>
              <a:rPr lang="es-ES" dirty="0" err="1" smtClean="0"/>
              <a:t>reaprovisioinamiento</a:t>
            </a:r>
            <a:r>
              <a:rPr lang="es-ES" dirty="0" smtClean="0"/>
              <a:t> de </a:t>
            </a:r>
            <a:r>
              <a:rPr lang="es-ES" dirty="0" err="1" smtClean="0"/>
              <a:t>ADNccc</a:t>
            </a:r>
            <a:r>
              <a:rPr lang="es-ES" dirty="0" smtClean="0"/>
              <a:t> en el hígado, lo que permitiría la eliminación de células infectadas por el sistema inmune y otra droga concomitante.</a:t>
            </a:r>
          </a:p>
          <a:p>
            <a:r>
              <a:rPr lang="es-ES" dirty="0" smtClean="0"/>
              <a:t>Efectiva en HIV, estudios in vitro sugieren la efectividad en HBV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6218947" y="6037504"/>
            <a:ext cx="2569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Tavis</a:t>
            </a:r>
            <a:r>
              <a:rPr lang="es-ES" i="1" dirty="0" smtClean="0"/>
              <a:t>. Antiviral Res</a:t>
            </a:r>
            <a:r>
              <a:rPr lang="es-ES" dirty="0" smtClean="0"/>
              <a:t>. 2015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232" y="244159"/>
            <a:ext cx="2534418" cy="187715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Elipse 3"/>
          <p:cNvSpPr/>
          <p:nvPr/>
        </p:nvSpPr>
        <p:spPr>
          <a:xfrm>
            <a:off x="7113662" y="441710"/>
            <a:ext cx="914400" cy="708576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0665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Hepatitis B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/>
              <a:t>Introducción</a:t>
            </a:r>
          </a:p>
          <a:p>
            <a:r>
              <a:rPr lang="es-ES" dirty="0" smtClean="0"/>
              <a:t>Ciclo de replicación viral del HBV</a:t>
            </a:r>
          </a:p>
          <a:p>
            <a:r>
              <a:rPr lang="es-ES" dirty="0" smtClean="0"/>
              <a:t>Alteraciones inmunológica asociada al HBV</a:t>
            </a:r>
          </a:p>
          <a:p>
            <a:r>
              <a:rPr lang="es-ES" dirty="0" smtClean="0"/>
              <a:t>Limitaciones de los tratamientos actuales</a:t>
            </a:r>
          </a:p>
          <a:p>
            <a:r>
              <a:rPr lang="es-ES" dirty="0" smtClean="0"/>
              <a:t>Nuevas terapias dirigidas a potenciar la Respuesta Inmune del huésped</a:t>
            </a:r>
          </a:p>
          <a:p>
            <a:r>
              <a:rPr lang="es-ES" dirty="0" smtClean="0"/>
              <a:t>Nuevas terapias dirigidas directamente contra el virus y su replicación</a:t>
            </a:r>
          </a:p>
          <a:p>
            <a:r>
              <a:rPr lang="es-ES" sz="2900" b="1" dirty="0" smtClean="0"/>
              <a:t>Terapias Combinadas</a:t>
            </a:r>
          </a:p>
          <a:p>
            <a:r>
              <a:rPr lang="es-ES" dirty="0" smtClean="0"/>
              <a:t>Conclusiones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3118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Terapias combinadas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ES" dirty="0" smtClean="0"/>
              <a:t>Combinación de </a:t>
            </a:r>
            <a:r>
              <a:rPr lang="es-ES" dirty="0" err="1" smtClean="0"/>
              <a:t>Inmunoterpias</a:t>
            </a:r>
            <a:r>
              <a:rPr lang="es-ES" dirty="0" smtClean="0"/>
              <a:t> de </a:t>
            </a:r>
            <a:r>
              <a:rPr lang="es-ES" dirty="0" err="1" smtClean="0"/>
              <a:t>Rta</a:t>
            </a:r>
            <a:r>
              <a:rPr lang="es-ES" dirty="0" smtClean="0"/>
              <a:t> innata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Combinación de </a:t>
            </a:r>
            <a:r>
              <a:rPr lang="es-ES" dirty="0" err="1" smtClean="0"/>
              <a:t>Inmunterapias</a:t>
            </a:r>
            <a:r>
              <a:rPr lang="es-ES" dirty="0" smtClean="0"/>
              <a:t> de </a:t>
            </a:r>
            <a:r>
              <a:rPr lang="es-ES" dirty="0" err="1" smtClean="0"/>
              <a:t>Rta</a:t>
            </a:r>
            <a:r>
              <a:rPr lang="es-ES" dirty="0" smtClean="0"/>
              <a:t> adaptativa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Combinación de inmunoterapias innatas y adaptativas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Combinación de terapias a múltiples blancos antiviral e inmunes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4177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Combinación de terapias inmunes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Limitaciones</a:t>
            </a:r>
            <a:r>
              <a:rPr lang="es-ES" dirty="0" smtClean="0"/>
              <a:t>: Potencial efecto </a:t>
            </a:r>
            <a:r>
              <a:rPr lang="es-ES" dirty="0" err="1" smtClean="0"/>
              <a:t>citolítico</a:t>
            </a:r>
            <a:r>
              <a:rPr lang="es-ES" dirty="0" smtClean="0"/>
              <a:t> sobre el hígado y riesgo de manifestaciones autoinmunes </a:t>
            </a:r>
            <a:r>
              <a:rPr lang="es-ES" dirty="0" err="1" smtClean="0"/>
              <a:t>extrahepáticas</a:t>
            </a:r>
            <a:r>
              <a:rPr lang="es-ES" dirty="0" smtClean="0"/>
              <a:t>. El antagonismo es posible en las combinaciones.</a:t>
            </a:r>
          </a:p>
          <a:p>
            <a:pPr>
              <a:buFont typeface="Wingdings" charset="2"/>
              <a:buChar char="v"/>
            </a:pPr>
            <a:r>
              <a:rPr lang="es-ES" dirty="0" smtClean="0"/>
              <a:t>El mejor entendimiento de la </a:t>
            </a:r>
            <a:r>
              <a:rPr lang="es-ES" dirty="0" err="1" smtClean="0"/>
              <a:t>heterogenicidad</a:t>
            </a:r>
            <a:r>
              <a:rPr lang="es-ES" dirty="0" smtClean="0"/>
              <a:t> en las respuestas será crítico para la inmunoterapia.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644298" y="6064304"/>
            <a:ext cx="5190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 smtClean="0"/>
              <a:t>Emery</a:t>
            </a:r>
            <a:r>
              <a:rPr lang="es-ES" sz="1600" dirty="0" smtClean="0"/>
              <a:t>. </a:t>
            </a:r>
            <a:r>
              <a:rPr lang="es-ES" sz="1600" i="1" dirty="0" err="1" smtClean="0"/>
              <a:t>Best</a:t>
            </a:r>
            <a:r>
              <a:rPr lang="es-ES" sz="1600" i="1" dirty="0" smtClean="0"/>
              <a:t> </a:t>
            </a:r>
            <a:r>
              <a:rPr lang="es-ES" sz="1600" i="1" dirty="0" err="1" smtClean="0"/>
              <a:t>Practice</a:t>
            </a:r>
            <a:r>
              <a:rPr lang="es-ES" sz="1600" i="1" dirty="0"/>
              <a:t> </a:t>
            </a:r>
            <a:r>
              <a:rPr lang="es-ES" sz="1600" i="1" dirty="0" smtClean="0"/>
              <a:t>&amp; </a:t>
            </a:r>
            <a:r>
              <a:rPr lang="es-ES" sz="1600" i="1" dirty="0" err="1" smtClean="0"/>
              <a:t>Reserch</a:t>
            </a:r>
            <a:r>
              <a:rPr lang="es-ES" sz="1600" i="1" dirty="0" smtClean="0"/>
              <a:t> </a:t>
            </a:r>
            <a:r>
              <a:rPr lang="es-ES" sz="1600" i="1" dirty="0" err="1" smtClean="0"/>
              <a:t>Clinical</a:t>
            </a:r>
            <a:r>
              <a:rPr lang="es-ES" sz="1600" i="1" dirty="0"/>
              <a:t> </a:t>
            </a:r>
            <a:r>
              <a:rPr lang="es-ES" sz="1600" i="1" dirty="0" err="1" smtClean="0"/>
              <a:t>Gastroenterology</a:t>
            </a:r>
            <a:r>
              <a:rPr lang="es-ES" sz="1600" i="1" dirty="0" smtClean="0"/>
              <a:t> 2017</a:t>
            </a:r>
            <a:endParaRPr lang="es-ES" sz="1600" i="1" dirty="0"/>
          </a:p>
        </p:txBody>
      </p:sp>
    </p:spTree>
    <p:extLst>
      <p:ext uri="{BB962C8B-B14F-4D97-AF65-F5344CB8AC3E}">
        <p14:creationId xmlns:p14="http://schemas.microsoft.com/office/powerpoint/2010/main" val="1172642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-2028" r="-1709"/>
          <a:stretch/>
        </p:blipFill>
        <p:spPr>
          <a:xfrm>
            <a:off x="147238" y="235669"/>
            <a:ext cx="5171899" cy="6387043"/>
          </a:xfr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5319137" y="1134931"/>
            <a:ext cx="3745486" cy="13398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dirty="0" smtClean="0"/>
              <a:t>Combinación de terapias a múltiples blancos antiviral e inmunes</a:t>
            </a:r>
            <a:br>
              <a:rPr lang="es-ES" sz="3200" dirty="0" smtClean="0"/>
            </a:br>
            <a:endParaRPr lang="es-ES" sz="3200" dirty="0"/>
          </a:p>
        </p:txBody>
      </p:sp>
      <p:sp>
        <p:nvSpPr>
          <p:cNvPr id="8" name="CuadroTexto 7"/>
          <p:cNvSpPr txBox="1"/>
          <p:nvPr/>
        </p:nvSpPr>
        <p:spPr>
          <a:xfrm>
            <a:off x="5521596" y="5749341"/>
            <a:ext cx="34124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 smtClean="0"/>
              <a:t>Emery</a:t>
            </a:r>
            <a:r>
              <a:rPr lang="es-ES" sz="1600" dirty="0" smtClean="0"/>
              <a:t>. </a:t>
            </a:r>
            <a:r>
              <a:rPr lang="es-ES" sz="1600" i="1" dirty="0" err="1" smtClean="0"/>
              <a:t>Best</a:t>
            </a:r>
            <a:r>
              <a:rPr lang="es-ES" sz="1600" i="1" dirty="0" smtClean="0"/>
              <a:t> </a:t>
            </a:r>
            <a:r>
              <a:rPr lang="es-ES" sz="1600" i="1" dirty="0" err="1" smtClean="0"/>
              <a:t>Practice</a:t>
            </a:r>
            <a:r>
              <a:rPr lang="es-ES" sz="1600" i="1" dirty="0"/>
              <a:t> </a:t>
            </a:r>
            <a:r>
              <a:rPr lang="es-ES" sz="1600" i="1" dirty="0" smtClean="0"/>
              <a:t>&amp; </a:t>
            </a:r>
            <a:r>
              <a:rPr lang="es-ES" sz="1600" i="1" dirty="0" err="1" smtClean="0"/>
              <a:t>Reserch</a:t>
            </a:r>
            <a:r>
              <a:rPr lang="es-ES" sz="1600" i="1" dirty="0" smtClean="0"/>
              <a:t> </a:t>
            </a:r>
            <a:r>
              <a:rPr lang="es-ES" sz="1600" i="1" dirty="0" err="1" smtClean="0"/>
              <a:t>Clinical</a:t>
            </a:r>
            <a:r>
              <a:rPr lang="es-ES" sz="1600" i="1" dirty="0"/>
              <a:t> </a:t>
            </a:r>
            <a:endParaRPr lang="es-ES" sz="1600" i="1" dirty="0" smtClean="0"/>
          </a:p>
          <a:p>
            <a:r>
              <a:rPr lang="es-ES" sz="1600" i="1" dirty="0" err="1" smtClean="0"/>
              <a:t>Gastroenterology</a:t>
            </a:r>
            <a:r>
              <a:rPr lang="es-ES" sz="1600" i="1" dirty="0" smtClean="0"/>
              <a:t> 2017</a:t>
            </a:r>
            <a:endParaRPr lang="es-ES" sz="1600" i="1" dirty="0"/>
          </a:p>
        </p:txBody>
      </p:sp>
    </p:spTree>
    <p:extLst>
      <p:ext uri="{BB962C8B-B14F-4D97-AF65-F5344CB8AC3E}">
        <p14:creationId xmlns:p14="http://schemas.microsoft.com/office/powerpoint/2010/main" val="3133532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62" y="1978490"/>
            <a:ext cx="7822234" cy="405457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42957" y="349686"/>
            <a:ext cx="797871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Potencial estrategia de combinación para la cura de la hepatitis B</a:t>
            </a:r>
          </a:p>
          <a:p>
            <a:endParaRPr lang="es-ES" sz="1600" dirty="0" smtClean="0"/>
          </a:p>
          <a:p>
            <a:pPr marL="285750" indent="-285750">
              <a:buFont typeface="Arial"/>
              <a:buChar char="•"/>
            </a:pPr>
            <a:r>
              <a:rPr lang="es-ES" sz="1400" dirty="0" smtClean="0"/>
              <a:t>Primero un AAD es usado para disminuir la replicación viral y mejorar la función inmune innata</a:t>
            </a:r>
          </a:p>
          <a:p>
            <a:pPr marL="285750" indent="-285750">
              <a:buFont typeface="Arial"/>
              <a:buChar char="•"/>
            </a:pPr>
            <a:r>
              <a:rPr lang="es-ES" sz="1400" dirty="0" smtClean="0"/>
              <a:t>Un segundo AAD actúa disminuyendo la carga antigénica corrigiendo la </a:t>
            </a:r>
            <a:r>
              <a:rPr lang="es-ES" sz="1400" dirty="0" err="1" smtClean="0"/>
              <a:t>inmunotolerancia</a:t>
            </a:r>
            <a:r>
              <a:rPr lang="es-ES" sz="1400" dirty="0" smtClean="0"/>
              <a:t>  </a:t>
            </a:r>
          </a:p>
          <a:p>
            <a:pPr marL="285750" indent="-285750">
              <a:buFont typeface="Arial"/>
              <a:buChar char="•"/>
            </a:pPr>
            <a:r>
              <a:rPr lang="es-ES" sz="1400" dirty="0" smtClean="0"/>
              <a:t>Finalmente un agente </a:t>
            </a:r>
            <a:r>
              <a:rPr lang="es-ES" sz="1400" dirty="0" err="1" smtClean="0"/>
              <a:t>inmunoestimulador</a:t>
            </a:r>
            <a:r>
              <a:rPr lang="es-ES" sz="1400" dirty="0" smtClean="0"/>
              <a:t> podría ser adherido para mejorar </a:t>
            </a:r>
          </a:p>
          <a:p>
            <a:r>
              <a:rPr lang="es-ES" sz="1400" dirty="0"/>
              <a:t> </a:t>
            </a:r>
            <a:r>
              <a:rPr lang="es-ES" sz="1400" dirty="0" smtClean="0"/>
              <a:t>     el </a:t>
            </a:r>
            <a:r>
              <a:rPr lang="es-ES" sz="1400" dirty="0" err="1" smtClean="0"/>
              <a:t>clearence</a:t>
            </a:r>
            <a:r>
              <a:rPr lang="es-ES" sz="1400" dirty="0" smtClean="0"/>
              <a:t> de hepatocitos infectados mediado por células T.</a:t>
            </a:r>
          </a:p>
          <a:p>
            <a:endParaRPr lang="es-ES" sz="1600" dirty="0"/>
          </a:p>
        </p:txBody>
      </p:sp>
      <p:sp>
        <p:nvSpPr>
          <p:cNvPr id="6" name="CuadroTexto 5"/>
          <p:cNvSpPr txBox="1"/>
          <p:nvPr/>
        </p:nvSpPr>
        <p:spPr>
          <a:xfrm>
            <a:off x="3432629" y="6064304"/>
            <a:ext cx="5190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 smtClean="0"/>
              <a:t>Emery</a:t>
            </a:r>
            <a:r>
              <a:rPr lang="es-ES" sz="1600" dirty="0" smtClean="0"/>
              <a:t>. </a:t>
            </a:r>
            <a:r>
              <a:rPr lang="es-ES" sz="1600" i="1" dirty="0" err="1" smtClean="0"/>
              <a:t>Best</a:t>
            </a:r>
            <a:r>
              <a:rPr lang="es-ES" sz="1600" i="1" dirty="0" smtClean="0"/>
              <a:t> </a:t>
            </a:r>
            <a:r>
              <a:rPr lang="es-ES" sz="1600" i="1" dirty="0" err="1" smtClean="0"/>
              <a:t>Practice</a:t>
            </a:r>
            <a:r>
              <a:rPr lang="es-ES" sz="1600" i="1" dirty="0"/>
              <a:t> </a:t>
            </a:r>
            <a:r>
              <a:rPr lang="es-ES" sz="1600" i="1" dirty="0" smtClean="0"/>
              <a:t>&amp; </a:t>
            </a:r>
            <a:r>
              <a:rPr lang="es-ES" sz="1600" i="1" dirty="0" err="1" smtClean="0"/>
              <a:t>Reserch</a:t>
            </a:r>
            <a:r>
              <a:rPr lang="es-ES" sz="1600" i="1" dirty="0" smtClean="0"/>
              <a:t> </a:t>
            </a:r>
            <a:r>
              <a:rPr lang="es-ES" sz="1600" i="1" dirty="0" err="1" smtClean="0"/>
              <a:t>Clinical</a:t>
            </a:r>
            <a:r>
              <a:rPr lang="es-ES" sz="1600" i="1" dirty="0"/>
              <a:t> </a:t>
            </a:r>
            <a:r>
              <a:rPr lang="es-ES" sz="1600" i="1" dirty="0" err="1" smtClean="0"/>
              <a:t>Gastroenterology</a:t>
            </a:r>
            <a:r>
              <a:rPr lang="es-ES" sz="1600" i="1" dirty="0" smtClean="0"/>
              <a:t> 2017</a:t>
            </a:r>
            <a:endParaRPr lang="es-ES" sz="1600" i="1" dirty="0"/>
          </a:p>
        </p:txBody>
      </p:sp>
    </p:spTree>
    <p:extLst>
      <p:ext uri="{BB962C8B-B14F-4D97-AF65-F5344CB8AC3E}">
        <p14:creationId xmlns:p14="http://schemas.microsoft.com/office/powerpoint/2010/main" val="2828500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74" y="901823"/>
            <a:ext cx="8569329" cy="546093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411188" y="6294349"/>
            <a:ext cx="33346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Soriano. </a:t>
            </a:r>
            <a:r>
              <a:rPr lang="es-ES" sz="1600" i="1" dirty="0" err="1" smtClean="0"/>
              <a:t>Expert</a:t>
            </a:r>
            <a:r>
              <a:rPr lang="es-ES" sz="1600" i="1" dirty="0" smtClean="0"/>
              <a:t> </a:t>
            </a:r>
            <a:r>
              <a:rPr lang="es-ES" sz="1600" i="1" dirty="0" err="1" smtClean="0"/>
              <a:t>Op</a:t>
            </a:r>
            <a:r>
              <a:rPr lang="es-ES" sz="1600" i="1" dirty="0" smtClean="0"/>
              <a:t> </a:t>
            </a:r>
            <a:r>
              <a:rPr lang="es-ES" sz="1600" i="1" dirty="0" err="1" smtClean="0"/>
              <a:t>Invest</a:t>
            </a:r>
            <a:r>
              <a:rPr lang="es-ES" sz="1600" i="1" dirty="0" smtClean="0"/>
              <a:t> </a:t>
            </a:r>
            <a:r>
              <a:rPr lang="es-ES" sz="1600" i="1" dirty="0" err="1" smtClean="0"/>
              <a:t>Drugs</a:t>
            </a:r>
            <a:r>
              <a:rPr lang="es-ES" sz="1600" dirty="0" smtClean="0"/>
              <a:t>. 2017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401610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84" y="1858859"/>
            <a:ext cx="7219413" cy="4067409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Camino hacia la erradicación del HBV</a:t>
            </a:r>
            <a:endParaRPr lang="es-ES" sz="3200" dirty="0"/>
          </a:p>
        </p:txBody>
      </p:sp>
      <p:sp>
        <p:nvSpPr>
          <p:cNvPr id="8" name="CuadroTexto 7"/>
          <p:cNvSpPr txBox="1"/>
          <p:nvPr/>
        </p:nvSpPr>
        <p:spPr>
          <a:xfrm>
            <a:off x="4877414" y="5953875"/>
            <a:ext cx="3728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Soriano. </a:t>
            </a:r>
            <a:r>
              <a:rPr lang="es-ES" i="1" dirty="0" err="1" smtClean="0"/>
              <a:t>Expert</a:t>
            </a:r>
            <a:r>
              <a:rPr lang="es-ES" i="1" dirty="0" smtClean="0"/>
              <a:t> </a:t>
            </a:r>
            <a:r>
              <a:rPr lang="es-ES" i="1" dirty="0" err="1" smtClean="0"/>
              <a:t>Op</a:t>
            </a:r>
            <a:r>
              <a:rPr lang="es-ES" i="1" dirty="0" smtClean="0"/>
              <a:t> </a:t>
            </a:r>
            <a:r>
              <a:rPr lang="es-ES" i="1" dirty="0" err="1" smtClean="0"/>
              <a:t>Invest</a:t>
            </a:r>
            <a:r>
              <a:rPr lang="es-ES" i="1" dirty="0" smtClean="0"/>
              <a:t> </a:t>
            </a:r>
            <a:r>
              <a:rPr lang="es-ES" i="1" dirty="0" err="1" smtClean="0"/>
              <a:t>Drugs</a:t>
            </a:r>
            <a:r>
              <a:rPr lang="es-ES" dirty="0" smtClean="0"/>
              <a:t>. 2017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2242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Consideraciones para el futuro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Indicaciones de tratamiento:</a:t>
            </a:r>
          </a:p>
          <a:p>
            <a:pPr marL="0" indent="0">
              <a:buNone/>
            </a:pPr>
            <a:r>
              <a:rPr lang="es-ES" dirty="0" smtClean="0"/>
              <a:t>Con nuevas drogas y combinaciones se deberán cambiar las indicaciones? Infección crónica </a:t>
            </a:r>
            <a:r>
              <a:rPr lang="es-ES" dirty="0" err="1" smtClean="0"/>
              <a:t>HBeAg</a:t>
            </a:r>
            <a:r>
              <a:rPr lang="es-ES" dirty="0" smtClean="0"/>
              <a:t> (+) (</a:t>
            </a:r>
            <a:r>
              <a:rPr lang="es-ES" dirty="0" err="1" smtClean="0"/>
              <a:t>inmunotelerancia</a:t>
            </a:r>
            <a:r>
              <a:rPr lang="es-ES" dirty="0" smtClean="0"/>
              <a:t>), o </a:t>
            </a:r>
            <a:r>
              <a:rPr lang="es-ES" dirty="0" err="1" smtClean="0"/>
              <a:t>HBeAg</a:t>
            </a:r>
            <a:r>
              <a:rPr lang="es-ES" dirty="0" smtClean="0"/>
              <a:t> (-) (portador inactivo). </a:t>
            </a:r>
          </a:p>
          <a:p>
            <a:r>
              <a:rPr lang="es-ES" dirty="0" smtClean="0"/>
              <a:t>Herramientas para el monitoreo o selección de pacientes para tratamiento: </a:t>
            </a:r>
          </a:p>
          <a:p>
            <a:pPr marL="0" indent="0">
              <a:buNone/>
            </a:pPr>
            <a:r>
              <a:rPr lang="es-ES" dirty="0" smtClean="0"/>
              <a:t>HBV RNA? </a:t>
            </a:r>
            <a:r>
              <a:rPr lang="es-ES" dirty="0" err="1" smtClean="0"/>
              <a:t>HBcAg</a:t>
            </a:r>
            <a:r>
              <a:rPr lang="es-ES" dirty="0"/>
              <a:t>?</a:t>
            </a:r>
            <a:r>
              <a:rPr lang="es-ES" dirty="0" smtClean="0"/>
              <a:t> test para evaluar la actividad inmune (ej. Expresión de PD1 en LT)? </a:t>
            </a:r>
          </a:p>
        </p:txBody>
      </p:sp>
    </p:spTree>
    <p:extLst>
      <p:ext uri="{BB962C8B-B14F-4D97-AF65-F5344CB8AC3E}">
        <p14:creationId xmlns:p14="http://schemas.microsoft.com/office/powerpoint/2010/main" val="3560460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HC por virus B continua siendo un importante problema de salud pública a nivel mundial</a:t>
            </a:r>
          </a:p>
          <a:p>
            <a:r>
              <a:rPr lang="es-ES" dirty="0" smtClean="0"/>
              <a:t>Los tratamientos actuales son efectivos para inhibir la replicación viral pero no tienen impacto sobre el reservorio del virus a nivel del hepatocito</a:t>
            </a:r>
          </a:p>
          <a:p>
            <a:r>
              <a:rPr lang="es-ES" dirty="0" smtClean="0"/>
              <a:t>Permiten lograr la cura funcional en una baja proporción de pacientes, y aún no es posible la cura definitiva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3419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00112" y="1931153"/>
            <a:ext cx="7345363" cy="4050329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El mayor conocimiento en los últimos años sobre el ciclo de vida del virus de la Hepatitis B y las alteraciones inmunológicas del huésped asociadas han permitido identificar nuevos blancos terapéuticos potenciales</a:t>
            </a:r>
          </a:p>
          <a:p>
            <a:r>
              <a:rPr lang="es-ES" dirty="0" smtClean="0"/>
              <a:t>Existen múltiples nuevas drogas en investigación con resultados prometedores </a:t>
            </a:r>
          </a:p>
          <a:p>
            <a:r>
              <a:rPr lang="es-ES" dirty="0" smtClean="0"/>
              <a:t>La terapia combinada dirigida hacia múltiples blancos terapéuticos </a:t>
            </a:r>
            <a:r>
              <a:rPr lang="es-ES" dirty="0"/>
              <a:t>(</a:t>
            </a:r>
            <a:r>
              <a:rPr lang="es-ES" dirty="0" smtClean="0"/>
              <a:t>antivirales y terapias inmunes) parecería ser el camino hacia la cura</a:t>
            </a:r>
          </a:p>
          <a:p>
            <a:r>
              <a:rPr lang="es-ES" dirty="0" smtClean="0"/>
              <a:t>Definir la efectividad, toxicidad temprana y tardía, recaída, relación con HCC, así como los costos de estas nuevas combinaciones terapéuticas, llevará tiempo lo cual nos indica que queda un largo camino por recorrer</a:t>
            </a:r>
          </a:p>
          <a:p>
            <a:endParaRPr lang="es-E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4606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71" y="497568"/>
            <a:ext cx="8485544" cy="564674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518106" y="5384128"/>
            <a:ext cx="302568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400" i="1" dirty="0" smtClean="0"/>
              <a:t>Gracias por su atención</a:t>
            </a:r>
            <a:endParaRPr lang="es-ES" sz="2400" i="1" dirty="0"/>
          </a:p>
        </p:txBody>
      </p:sp>
    </p:spTree>
    <p:extLst>
      <p:ext uri="{BB962C8B-B14F-4D97-AF65-F5344CB8AC3E}">
        <p14:creationId xmlns:p14="http://schemas.microsoft.com/office/powerpoint/2010/main" val="311886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Hepatitis B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/>
              <a:t>Introducción</a:t>
            </a:r>
          </a:p>
          <a:p>
            <a:r>
              <a:rPr lang="es-ES" sz="2900" b="1" dirty="0" smtClean="0"/>
              <a:t>Ciclo de replicación viral del HBV</a:t>
            </a:r>
          </a:p>
          <a:p>
            <a:r>
              <a:rPr lang="es-ES" dirty="0" smtClean="0"/>
              <a:t>Alteraciones inmunológica asociada al HBV</a:t>
            </a:r>
          </a:p>
          <a:p>
            <a:r>
              <a:rPr lang="es-ES" dirty="0" smtClean="0"/>
              <a:t>Limitaciones de los tratamientos actuales</a:t>
            </a:r>
          </a:p>
          <a:p>
            <a:r>
              <a:rPr lang="es-ES" dirty="0" smtClean="0"/>
              <a:t>Nuevas terapias dirigidas a potenciar la Respuesta Inmune del huésped</a:t>
            </a:r>
          </a:p>
          <a:p>
            <a:r>
              <a:rPr lang="es-ES" dirty="0" smtClean="0"/>
              <a:t>Nuevas terapias dirigidas directamente contra el virus y su replicación</a:t>
            </a:r>
          </a:p>
          <a:p>
            <a:r>
              <a:rPr lang="es-ES" dirty="0" smtClean="0"/>
              <a:t>Terapias Combinadas</a:t>
            </a:r>
          </a:p>
          <a:p>
            <a:r>
              <a:rPr lang="es-ES" dirty="0" smtClean="0"/>
              <a:t>Conclusiones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3118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444" y="378884"/>
            <a:ext cx="7233296" cy="941916"/>
          </a:xfrm>
        </p:spPr>
        <p:txBody>
          <a:bodyPr>
            <a:noAutofit/>
          </a:bodyPr>
          <a:lstStyle/>
          <a:p>
            <a:r>
              <a:rPr lang="es-ES" sz="3200" b="1" dirty="0" smtClean="0"/>
              <a:t>HBV. Ciclo </a:t>
            </a:r>
            <a:br>
              <a:rPr lang="es-ES" sz="3200" b="1" dirty="0" smtClean="0"/>
            </a:br>
            <a:r>
              <a:rPr lang="es-ES" sz="3200" b="1" dirty="0" smtClean="0"/>
              <a:t>de replicación viral</a:t>
            </a:r>
            <a:endParaRPr lang="es-ES" sz="3200" b="1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78" t="2127" r="5529"/>
          <a:stretch/>
        </p:blipFill>
        <p:spPr>
          <a:xfrm>
            <a:off x="1868132" y="1730032"/>
            <a:ext cx="5162700" cy="4525980"/>
          </a:xfrm>
        </p:spPr>
      </p:pic>
      <p:sp>
        <p:nvSpPr>
          <p:cNvPr id="8" name="CuadroTexto 7"/>
          <p:cNvSpPr txBox="1"/>
          <p:nvPr/>
        </p:nvSpPr>
        <p:spPr>
          <a:xfrm>
            <a:off x="5529152" y="6285538"/>
            <a:ext cx="3334667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600" dirty="0" smtClean="0"/>
              <a:t>Soriano. </a:t>
            </a:r>
            <a:r>
              <a:rPr lang="es-ES" sz="1600" i="1" dirty="0" err="1" smtClean="0"/>
              <a:t>Expert</a:t>
            </a:r>
            <a:r>
              <a:rPr lang="es-ES" sz="1600" i="1" dirty="0" smtClean="0"/>
              <a:t> </a:t>
            </a:r>
            <a:r>
              <a:rPr lang="es-ES" sz="1600" i="1" dirty="0" err="1" smtClean="0"/>
              <a:t>Op</a:t>
            </a:r>
            <a:r>
              <a:rPr lang="es-ES" sz="1600" i="1" dirty="0" smtClean="0"/>
              <a:t> </a:t>
            </a:r>
            <a:r>
              <a:rPr lang="es-ES" sz="1600" i="1" dirty="0" err="1" smtClean="0"/>
              <a:t>Invest</a:t>
            </a:r>
            <a:r>
              <a:rPr lang="es-ES" sz="1600" i="1" dirty="0" smtClean="0"/>
              <a:t> </a:t>
            </a:r>
            <a:r>
              <a:rPr lang="es-ES" sz="1600" i="1" dirty="0" err="1" smtClean="0"/>
              <a:t>Drugs</a:t>
            </a:r>
            <a:r>
              <a:rPr lang="es-ES" sz="1600" dirty="0" smtClean="0"/>
              <a:t>. 2017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35653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Hepatitis B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/>
              <a:t>Introducción</a:t>
            </a:r>
          </a:p>
          <a:p>
            <a:r>
              <a:rPr lang="es-ES" dirty="0" smtClean="0"/>
              <a:t>Ciclo de replicación viral del HBV</a:t>
            </a:r>
          </a:p>
          <a:p>
            <a:r>
              <a:rPr lang="es-ES" sz="2900" b="1" dirty="0" smtClean="0"/>
              <a:t>Alteraciones inmunológicas asociada al HBV</a:t>
            </a:r>
          </a:p>
          <a:p>
            <a:r>
              <a:rPr lang="es-ES" dirty="0" smtClean="0"/>
              <a:t>Limitaciones de los tratamientos actuales</a:t>
            </a:r>
          </a:p>
          <a:p>
            <a:r>
              <a:rPr lang="es-ES" dirty="0" smtClean="0"/>
              <a:t>Nuevas terapias dirigidas a potenciar la Respuesta Inmune del huésped</a:t>
            </a:r>
          </a:p>
          <a:p>
            <a:r>
              <a:rPr lang="es-ES" dirty="0" smtClean="0"/>
              <a:t>Nuevas terapias dirigidas directamente contra el virus y su replicación</a:t>
            </a:r>
          </a:p>
          <a:p>
            <a:r>
              <a:rPr lang="es-ES" dirty="0" smtClean="0"/>
              <a:t>Terapias Combinadas</a:t>
            </a:r>
          </a:p>
          <a:p>
            <a:r>
              <a:rPr lang="es-ES" dirty="0" smtClean="0"/>
              <a:t>Conclusiones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3118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 smtClean="0"/>
              <a:t>Alteraciones inmunológicas asociadas a la infección crónica por el HBV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2160" y="2133601"/>
            <a:ext cx="7849875" cy="39319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 smtClean="0"/>
              <a:t>La infección crónica por HBV se caracteriza por Evasión del sistema inmune innato y el agotamiento del sistema adaptativo:</a:t>
            </a:r>
          </a:p>
          <a:p>
            <a:r>
              <a:rPr lang="es-ES" dirty="0" smtClean="0"/>
              <a:t>Débil respuesta innata: Directa inhibición por el virus o por la capacidad de éste de evadir la detección (virus furtivo)</a:t>
            </a:r>
          </a:p>
          <a:p>
            <a:r>
              <a:rPr lang="es-ES" dirty="0" smtClean="0"/>
              <a:t>HBV actúa reduciendo el número de células T específicas contra el virus, las cuales están limitadas en su capacidad de expandirse, producir citoquinas y causar </a:t>
            </a:r>
            <a:r>
              <a:rPr lang="es-ES" dirty="0" err="1" smtClean="0"/>
              <a:t>citólisis</a:t>
            </a:r>
            <a:r>
              <a:rPr lang="es-ES" dirty="0" smtClean="0"/>
              <a:t> de las células infectadas. </a:t>
            </a:r>
          </a:p>
          <a:p>
            <a:r>
              <a:rPr lang="es-ES" dirty="0" smtClean="0"/>
              <a:t>Las células T agotadas producen factores inhibidores (ej. PD1) y está alterada la estimulación que conduce a un mayor  </a:t>
            </a:r>
            <a:r>
              <a:rPr lang="es-ES" dirty="0" err="1" smtClean="0"/>
              <a:t>down-regulation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8328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Hepatitis B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/>
              <a:t>Introducción</a:t>
            </a:r>
          </a:p>
          <a:p>
            <a:r>
              <a:rPr lang="es-ES" dirty="0" smtClean="0"/>
              <a:t>Ciclo de replicación viral del HBV</a:t>
            </a:r>
          </a:p>
          <a:p>
            <a:r>
              <a:rPr lang="es-ES" dirty="0" smtClean="0"/>
              <a:t>Alteraciones inmunológica asociada al HBV</a:t>
            </a:r>
          </a:p>
          <a:p>
            <a:r>
              <a:rPr lang="es-ES" sz="2900" b="1" dirty="0" smtClean="0"/>
              <a:t>Limitaciones de los tratamientos actuales</a:t>
            </a:r>
          </a:p>
          <a:p>
            <a:r>
              <a:rPr lang="es-ES" dirty="0" smtClean="0"/>
              <a:t>Nuevas terapias dirigidas a potenciar la Respuesta Inmune del huésped</a:t>
            </a:r>
          </a:p>
          <a:p>
            <a:r>
              <a:rPr lang="es-ES" dirty="0" smtClean="0"/>
              <a:t>Nuevas terapias dirigidas directamente contra el virus y su replicación</a:t>
            </a:r>
          </a:p>
          <a:p>
            <a:r>
              <a:rPr lang="es-ES" dirty="0" smtClean="0"/>
              <a:t>Terapias Combinadas</a:t>
            </a:r>
          </a:p>
          <a:p>
            <a:r>
              <a:rPr lang="es-ES" dirty="0" smtClean="0"/>
              <a:t>Conclusiones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3118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9071</TotalTime>
  <Words>2388</Words>
  <Application>Microsoft Macintosh PowerPoint</Application>
  <PresentationFormat>Presentación en pantalla (4:3)</PresentationFormat>
  <Paragraphs>277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4" baseType="lpstr">
      <vt:lpstr>Capital</vt:lpstr>
      <vt:lpstr>Hepatitis B. Nuevos blancos y punto final para la cura</vt:lpstr>
      <vt:lpstr>Hepatitis B</vt:lpstr>
      <vt:lpstr>Introducción</vt:lpstr>
      <vt:lpstr>Camino hacia la erradicación del HBV</vt:lpstr>
      <vt:lpstr>Hepatitis B</vt:lpstr>
      <vt:lpstr>HBV. Ciclo  de replicación viral</vt:lpstr>
      <vt:lpstr>Hepatitis B</vt:lpstr>
      <vt:lpstr>Alteraciones inmunológicas asociadas a la infección crónica por el HBV</vt:lpstr>
      <vt:lpstr>Hepatitis B</vt:lpstr>
      <vt:lpstr>Limitaciones de las terapias actuales</vt:lpstr>
      <vt:lpstr>Limitaciones de las terapias actuales</vt:lpstr>
      <vt:lpstr>Limitaciones de las terapias actuales</vt:lpstr>
      <vt:lpstr>Hepatitis B</vt:lpstr>
      <vt:lpstr>HBV. Nuevos blancos terapéuticos</vt:lpstr>
      <vt:lpstr>HBV. Nuevos blancos terapéuticos</vt:lpstr>
      <vt:lpstr>Hepatitis B</vt:lpstr>
      <vt:lpstr> Terapias dirigidas a potenciar la Respuesta Inmune del huésped </vt:lpstr>
      <vt:lpstr>Presentación de PowerPoint</vt:lpstr>
      <vt:lpstr>Agonistas de los Receptores de Reconocimiento de Patrones </vt:lpstr>
      <vt:lpstr>Bloqueo de señales  inhibitorias (PD-1)</vt:lpstr>
      <vt:lpstr>HBV. Vacunas terapéuticas</vt:lpstr>
      <vt:lpstr>Presentación de PowerPoint</vt:lpstr>
      <vt:lpstr>Presentación de PowerPoint</vt:lpstr>
      <vt:lpstr>Hepatitis B</vt:lpstr>
      <vt:lpstr>Presentación de PowerPoint</vt:lpstr>
      <vt:lpstr>Terapias dirigidas directamente contra el virus y su replicación </vt:lpstr>
      <vt:lpstr>Inhibidores de Entrada</vt:lpstr>
      <vt:lpstr>Inhibidores de la Entrada: Myrcludex B</vt:lpstr>
      <vt:lpstr> Agonistas LTβR </vt:lpstr>
      <vt:lpstr>Enzimas de escisión del cccDNA</vt:lpstr>
      <vt:lpstr>siRNA (RNA pequeños  de interferencia) </vt:lpstr>
      <vt:lpstr>EGS Secuencias  Guía Externas</vt:lpstr>
      <vt:lpstr>Inhibidores de la RNAsa H</vt:lpstr>
      <vt:lpstr>Hepatitis B</vt:lpstr>
      <vt:lpstr>Terapias combinadas</vt:lpstr>
      <vt:lpstr>Combinación de terapias inmunes</vt:lpstr>
      <vt:lpstr>Presentación de PowerPoint</vt:lpstr>
      <vt:lpstr>Presentación de PowerPoint</vt:lpstr>
      <vt:lpstr>Presentación de PowerPoint</vt:lpstr>
      <vt:lpstr>Consideraciones para el futuro</vt:lpstr>
      <vt:lpstr>Conclusiones</vt:lpstr>
      <vt:lpstr>Conclusiones</vt:lpstr>
      <vt:lpstr>Presentación de PowerPoint</vt:lpstr>
    </vt:vector>
  </TitlesOfParts>
  <Company>Sebastian Paredes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Hepatitis B. Nuevos blancos y punto final para la cura</dc:title>
  <dc:creator>Sebastian Paredes</dc:creator>
  <cp:lastModifiedBy>Sebastian Paredes</cp:lastModifiedBy>
  <cp:revision>227</cp:revision>
  <dcterms:created xsi:type="dcterms:W3CDTF">2017-10-22T22:12:09Z</dcterms:created>
  <dcterms:modified xsi:type="dcterms:W3CDTF">2017-11-13T16:18:16Z</dcterms:modified>
</cp:coreProperties>
</file>