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1"/>
  </p:notesMasterIdLst>
  <p:sldIdLst>
    <p:sldId id="256" r:id="rId3"/>
    <p:sldId id="278" r:id="rId4"/>
    <p:sldId id="301" r:id="rId5"/>
    <p:sldId id="279" r:id="rId6"/>
    <p:sldId id="281" r:id="rId7"/>
    <p:sldId id="300" r:id="rId8"/>
    <p:sldId id="302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C9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5" autoAdjust="0"/>
    <p:restoredTop sz="94584" autoAdjust="0"/>
  </p:normalViewPr>
  <p:slideViewPr>
    <p:cSldViewPr>
      <p:cViewPr varScale="1">
        <p:scale>
          <a:sx n="51" d="100"/>
          <a:sy n="51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Documents\Adriana\Hosp\HEPATITIS\Campa&#241;a%20HVC%20388%20pa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Documents\Adriana\Hosp\HEPATITIS\Campa&#241;a%20HVC%20388%20pa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Documents\Adriana\Hosp\HEPATITIS\Campa&#241;a%20HVC%20388%20pa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li\Documents\Adriana\Hosp\HEPATITIS\Campa&#241;a%20HVC%20388%20pa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Hoja1!$A$1:$A$2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Hoja1!$B$1:$B$2</c:f>
              <c:numCache>
                <c:formatCode>0.00%</c:formatCode>
                <c:ptCount val="2"/>
                <c:pt idx="0">
                  <c:v>0.72940000000000005</c:v>
                </c:pt>
                <c:pt idx="1">
                  <c:v>0.27060000000000001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rgbClr val="92D05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EC9522"/>
              </a:solidFill>
            </c:spPr>
          </c:dPt>
          <c:errBars>
            <c:errBarType val="both"/>
            <c:errValType val="cust"/>
            <c:noEndCap val="0"/>
            <c:plus>
              <c:numRef>
                <c:f>Hoja1!$C$17:$C$19</c:f>
                <c:numCache>
                  <c:formatCode>General</c:formatCode>
                  <c:ptCount val="3"/>
                  <c:pt idx="0">
                    <c:v>1.03</c:v>
                  </c:pt>
                  <c:pt idx="1">
                    <c:v>1.57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Hoja1!$A$17:$A$18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Hoja1!$B$17:$B$18</c:f>
              <c:numCache>
                <c:formatCode>General</c:formatCode>
                <c:ptCount val="2"/>
                <c:pt idx="0">
                  <c:v>48.1</c:v>
                </c:pt>
                <c:pt idx="1">
                  <c:v>54.71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55328"/>
        <c:axId val="42439808"/>
      </c:barChart>
      <c:catAx>
        <c:axId val="4235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Sexo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42439808"/>
        <c:crossesAt val="18"/>
        <c:auto val="1"/>
        <c:lblAlgn val="ctr"/>
        <c:lblOffset val="100"/>
        <c:noMultiLvlLbl val="0"/>
      </c:catAx>
      <c:valAx>
        <c:axId val="42439808"/>
        <c:scaling>
          <c:orientation val="minMax"/>
          <c:max val="100"/>
          <c:min val="1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/>
                  <a:t>Edad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3553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92D05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Hoja1!$K$3:$K$4</c:f>
              <c:strCache>
                <c:ptCount val="2"/>
                <c:pt idx="0">
                  <c:v>Urbana</c:v>
                </c:pt>
                <c:pt idx="1">
                  <c:v>Rural</c:v>
                </c:pt>
              </c:strCache>
            </c:strRef>
          </c:cat>
          <c:val>
            <c:numRef>
              <c:f>Hoja1!$L$3:$L$4</c:f>
              <c:numCache>
                <c:formatCode>0.00%</c:formatCode>
                <c:ptCount val="2"/>
                <c:pt idx="0">
                  <c:v>0.97419999999999995</c:v>
                </c:pt>
                <c:pt idx="1">
                  <c:v>2.58E-2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 w="12700">
      <a:solidFill>
        <a:srgbClr val="92D05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Gráficos!$J$22:$J$26</c:f>
              <c:strCache>
                <c:ptCount val="5"/>
                <c:pt idx="0">
                  <c:v>transfusiones</c:v>
                </c:pt>
                <c:pt idx="1">
                  <c:v>cirugia</c:v>
                </c:pt>
                <c:pt idx="2">
                  <c:v>tatuaje/piercing</c:v>
                </c:pt>
                <c:pt idx="3">
                  <c:v>drogadicción</c:v>
                </c:pt>
                <c:pt idx="4">
                  <c:v>hemodiálisis</c:v>
                </c:pt>
              </c:strCache>
            </c:strRef>
          </c:cat>
          <c:val>
            <c:numRef>
              <c:f>Gráficos!$K$22:$K$26</c:f>
              <c:numCache>
                <c:formatCode>0.00%</c:formatCode>
                <c:ptCount val="5"/>
                <c:pt idx="0">
                  <c:v>0.1366</c:v>
                </c:pt>
                <c:pt idx="1">
                  <c:v>0.74229999999999996</c:v>
                </c:pt>
                <c:pt idx="2">
                  <c:v>0.15720000000000001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770752"/>
        <c:axId val="61776640"/>
      </c:barChart>
      <c:catAx>
        <c:axId val="6177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61776640"/>
        <c:crosses val="autoZero"/>
        <c:auto val="1"/>
        <c:lblAlgn val="ctr"/>
        <c:lblOffset val="100"/>
        <c:noMultiLvlLbl val="0"/>
      </c:catAx>
      <c:valAx>
        <c:axId val="6177664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92D050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617707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rgbClr val="92D05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5D78FC6-CE17-4259-A63C-DDFC12E048FC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4580" name="3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AR" smtClean="0"/>
              <a:t>28 de Julio 2015. NHSAP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4580" name="3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AR" smtClean="0"/>
              <a:t>28 de Julio 2015. NHSAP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9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33195A72-5A28-4732-8FFF-6CCCBC3873C6}" type="datetime8">
              <a:rPr lang="en-US" smtClean="0"/>
              <a:t>11/9/2017 10:56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s-AR" smtClean="0">
                <a:solidFill>
                  <a:schemeClr val="tx2"/>
                </a:solidFill>
              </a:rPr>
              <a:t>26º RAUC. ANLIS Dr. C. Malbrán. 13 y 14-11-2017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FD1B-9652-41DE-9901-65217E03D3F6}" type="datetime8">
              <a:rPr lang="en-US" smtClean="0">
                <a:solidFill>
                  <a:schemeClr val="tx2"/>
                </a:solidFill>
              </a:rPr>
              <a:t>11/9/2017 10:56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584C37-1FEF-4F0E-8B1E-6385DA05E835}" type="datetime8">
              <a:rPr lang="en-US" smtClean="0">
                <a:solidFill>
                  <a:schemeClr val="tx2"/>
                </a:solidFill>
              </a:rPr>
              <a:t>11/9/2017 10:56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C168-5E35-4680-AB25-8409F7CFD385}" type="datetime8">
              <a:rPr lang="en-US" smtClean="0"/>
              <a:t>11/9/2017 10:56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DDA6-D16D-45AC-8DE4-7F462F84045E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FC7573-831D-46E6-85A8-BF70D863A838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9BE196-93CB-4043-ACE1-19AE8CB13FBB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A355-EBD7-4350-9C50-8AF13C7ACE70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B72D6-C9DA-41F9-8B71-DAF08D1AE4E5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B56B-75FB-4B72-959D-94B77879F6C9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26º RAUC. ANLIS Dr. C. Malbrán. 13 y 14-11-2017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941E7C-BAFE-4B69-A12E-74B417D69298}" type="datetime8">
              <a:rPr lang="en-US" smtClean="0"/>
              <a:t>11/9/2017 10:56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AR" smtClean="0"/>
              <a:t>26º RAUC. ANLIS Dr. C. Malbrán. 13 y 14-11-2017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0FD91A4-468C-4399-A507-65E79A73B3A3}" type="datetime8">
              <a:rPr lang="en-US" smtClean="0">
                <a:solidFill>
                  <a:schemeClr val="tx2"/>
                </a:solidFill>
              </a:rPr>
              <a:t>11/9/2017 10:56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r>
              <a:rPr lang="es-AR" sz="1400" smtClean="0">
                <a:solidFill>
                  <a:schemeClr val="tx2"/>
                </a:solidFill>
              </a:rPr>
              <a:t>26º RAUC. ANLIS Dr. C. Malbrán. 13 y 14-11-2017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‹Nº›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568952" cy="41764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_tradnl" sz="7000" b="1" i="1" kern="0" cap="none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«UNIDAD CENTINELA HEPATITIS </a:t>
            </a:r>
            <a:r>
              <a:rPr lang="es-ES_tradnl" sz="7000" b="1" i="1" kern="0" cap="none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»</a:t>
            </a:r>
            <a:br>
              <a:rPr lang="es-ES_tradnl" sz="7000" b="1" i="1" kern="0" cap="none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s-ES_tradnl" sz="2000" b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Comp. clínico:  </a:t>
            </a:r>
            <a:r>
              <a:rPr lang="es-ES_tradnl" sz="2000" b="1" i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Carlos Mendoza        </a:t>
            </a:r>
            <a:r>
              <a:rPr lang="es-ES_tradnl" sz="2000" b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Comp. epidemiológico</a:t>
            </a:r>
            <a:r>
              <a:rPr lang="es-ES_tradnl" sz="2000" b="1" i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: Silvia Ruiz</a:t>
            </a:r>
            <a:br>
              <a:rPr lang="es-ES_tradnl" sz="2000" b="1" i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es-ES_tradnl" sz="2000" b="1" i="1" kern="0" cap="none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s-ES_tradnl" sz="2000" b="1" i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   </a:t>
            </a:r>
            <a:r>
              <a:rPr lang="es-ES_tradnl" sz="2000" b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Comp. Laboratorio: </a:t>
            </a:r>
            <a:r>
              <a:rPr lang="es-ES_tradnl" sz="2000" b="1" i="1" kern="0" cap="none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Adriana Fernández</a:t>
            </a:r>
            <a:endParaRPr lang="es-ES_tradnl" sz="2000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280920" cy="541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000" b="1" i="0" noProof="1" smtClean="0">
                <a:solidFill>
                  <a:srgbClr val="92D050"/>
                </a:solidFill>
              </a:rPr>
              <a:t>NUEVO HOSPITAL RIO CUARTO </a:t>
            </a:r>
            <a:r>
              <a:rPr lang="es-ES_tradnl" sz="2000" b="1" noProof="1" smtClean="0">
                <a:solidFill>
                  <a:srgbClr val="92D050"/>
                </a:solidFill>
              </a:rPr>
              <a:t>SAN ANTONIO DE PADUA</a:t>
            </a:r>
            <a:endParaRPr lang="es-ES_tradnl" sz="2000" b="1" i="0" noProof="1">
              <a:solidFill>
                <a:srgbClr val="92D050"/>
              </a:solidFill>
            </a:endParaRPr>
          </a:p>
        </p:txBody>
      </p:sp>
      <p:pic>
        <p:nvPicPr>
          <p:cNvPr id="4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96469" cy="1281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Marcador de pie de página"/>
          <p:cNvSpPr txBox="1">
            <a:spLocks/>
          </p:cNvSpPr>
          <p:nvPr/>
        </p:nvSpPr>
        <p:spPr>
          <a:xfrm>
            <a:off x="2411760" y="6219824"/>
            <a:ext cx="6552728" cy="52154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26º RAUC. ANLIS Dr. 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13 y 14 -11 - 2017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5"/>
            <a:ext cx="8229600" cy="7200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rgbClr val="EC9522"/>
                </a:solidFill>
              </a:rPr>
              <a:t>Unidad Centinela Hepatitis </a:t>
            </a:r>
            <a:r>
              <a:rPr lang="es-ES" sz="3600" i="1" dirty="0" smtClean="0">
                <a:solidFill>
                  <a:srgbClr val="EC9522"/>
                </a:solidFill>
              </a:rPr>
              <a:t>Río Cuarto 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752056" cy="323850"/>
          </a:xfrm>
        </p:spPr>
        <p:txBody>
          <a:bodyPr/>
          <a:lstStyle/>
          <a:p>
            <a:pPr algn="ctr">
              <a:defRPr/>
            </a:pPr>
            <a:r>
              <a:rPr lang="es-AR" sz="1200" i="1" smtClean="0">
                <a:latin typeface="Arial" pitchFamily="34" charset="0"/>
                <a:cs typeface="Arial" pitchFamily="34" charset="0"/>
              </a:rPr>
              <a:t>26º RAUC. ANLIS Dr. C. Malbrán.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65"/>
            <a:ext cx="15841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9337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ador de contenido"/>
          <p:cNvSpPr txBox="1">
            <a:spLocks noGrp="1"/>
          </p:cNvSpPr>
          <p:nvPr>
            <p:ph sz="quarter" idx="1"/>
          </p:nvPr>
        </p:nvSpPr>
        <p:spPr>
          <a:xfrm>
            <a:off x="395536" y="1600200"/>
            <a:ext cx="8370512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9" name="Picture 5" descr="https://thumbs.dreamstime.com/z/calendario-septiembre-de-83603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3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899592" y="2937914"/>
            <a:ext cx="792088" cy="36004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2627784" y="2492896"/>
            <a:ext cx="604867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1º semana:</a:t>
            </a:r>
            <a:r>
              <a:rPr lang="es-AR" sz="2400" b="1" dirty="0" smtClean="0"/>
              <a:t> </a:t>
            </a:r>
            <a:r>
              <a:rPr lang="es-AR" sz="2400" b="1" dirty="0" err="1" smtClean="0"/>
              <a:t>Berrotarán</a:t>
            </a:r>
            <a:r>
              <a:rPr lang="es-AR" sz="2400" b="1" dirty="0" smtClean="0"/>
              <a:t> (de 9 a 16 </a:t>
            </a:r>
            <a:r>
              <a:rPr lang="es-AR" sz="2400" b="1" dirty="0" err="1" smtClean="0"/>
              <a:t>hs</a:t>
            </a:r>
            <a:r>
              <a:rPr lang="es-AR" sz="2400" b="1" dirty="0" smtClean="0"/>
              <a:t>.)</a:t>
            </a:r>
          </a:p>
          <a:p>
            <a:r>
              <a:rPr lang="es-AR" sz="2800" b="1" dirty="0" smtClean="0"/>
              <a:t>2º semana: </a:t>
            </a:r>
            <a:r>
              <a:rPr lang="es-AR" sz="2400" b="1" dirty="0" smtClean="0"/>
              <a:t>Río Cuarto (de 7 a 11 </a:t>
            </a:r>
            <a:r>
              <a:rPr lang="es-AR" sz="2400" b="1" dirty="0" err="1" smtClean="0"/>
              <a:t>hs</a:t>
            </a:r>
            <a:r>
              <a:rPr lang="es-AR" sz="2400" b="1" dirty="0" smtClean="0"/>
              <a:t>.) </a:t>
            </a:r>
            <a:endParaRPr lang="es-AR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72328" y="3659832"/>
            <a:ext cx="6104127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Difusión:</a:t>
            </a:r>
            <a:r>
              <a:rPr lang="es-AR" sz="2000" b="1" dirty="0" smtClean="0"/>
              <a:t> </a:t>
            </a:r>
            <a:r>
              <a:rPr lang="es-AR" sz="2400" b="1" dirty="0" smtClean="0"/>
              <a:t>radio, TV, </a:t>
            </a:r>
            <a:r>
              <a:rPr lang="es-AR" sz="2400" b="1" dirty="0" err="1" smtClean="0"/>
              <a:t>cartelería</a:t>
            </a:r>
            <a:r>
              <a:rPr lang="es-AR" sz="2400" b="1" dirty="0" smtClean="0"/>
              <a:t>, folletería, diario.</a:t>
            </a:r>
            <a:endParaRPr lang="es-AR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9591" y="4725144"/>
            <a:ext cx="7776863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2800" b="1" dirty="0" smtClean="0"/>
              <a:t>Participantes:</a:t>
            </a:r>
            <a:r>
              <a:rPr lang="es-AR" sz="2000" b="1" dirty="0" smtClean="0"/>
              <a:t> </a:t>
            </a:r>
            <a:r>
              <a:rPr lang="es-AR" sz="2400" b="1" dirty="0" smtClean="0"/>
              <a:t>enfermeros, residentes médicos y                   bioquímicos, alumnos PFO, médicos, bioquímicos, trabajadora social, </a:t>
            </a:r>
            <a:r>
              <a:rPr lang="es-AR" sz="2400" b="1" dirty="0" err="1" smtClean="0"/>
              <a:t>payamédicos</a:t>
            </a:r>
            <a:r>
              <a:rPr lang="es-AR" sz="2400" b="1" dirty="0" smtClean="0"/>
              <a:t>, integrantes UC.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0494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665"/>
            <a:ext cx="8229600" cy="72007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rgbClr val="EC9522"/>
                </a:solidFill>
              </a:rPr>
              <a:t>Unidad Centinela Hepatitis </a:t>
            </a:r>
            <a:r>
              <a:rPr lang="es-ES" sz="3600" i="1" dirty="0" smtClean="0">
                <a:solidFill>
                  <a:srgbClr val="EC9522"/>
                </a:solidFill>
              </a:rPr>
              <a:t>Río Cuarto 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3752056" cy="323850"/>
          </a:xfrm>
        </p:spPr>
        <p:txBody>
          <a:bodyPr/>
          <a:lstStyle/>
          <a:p>
            <a:pPr algn="ctr">
              <a:defRPr/>
            </a:pPr>
            <a:r>
              <a:rPr lang="es-AR" sz="1200" i="1" smtClean="0">
                <a:latin typeface="Arial" pitchFamily="34" charset="0"/>
                <a:cs typeface="Arial" pitchFamily="34" charset="0"/>
              </a:rPr>
              <a:t>26º RAUC. ANLIS Dr. C. Malbrán.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65"/>
            <a:ext cx="158417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9337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Marcador de contenido"/>
          <p:cNvSpPr txBox="1">
            <a:spLocks noGrp="1"/>
          </p:cNvSpPr>
          <p:nvPr>
            <p:ph sz="quarter" idx="1"/>
          </p:nvPr>
        </p:nvSpPr>
        <p:spPr>
          <a:xfrm>
            <a:off x="414784" y="1628800"/>
            <a:ext cx="8370512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Lili\Documents\Adriana\Hosp\HEPATITIS\Campaña 2017\IMG_3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927">
            <a:off x="395536" y="2492896"/>
            <a:ext cx="2592288" cy="18002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li\Documents\Adriana\Hosp\HEPATITIS\Campaña 2017\Campaña 2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22421"/>
            <a:ext cx="3032612" cy="194421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li\Documents\Adriana\Hosp\HEPATITIS\Campaña 2017\IMG_3099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78">
            <a:off x="6164452" y="2492897"/>
            <a:ext cx="2664296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1986625" cy="18346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28955"/>
            <a:ext cx="2178430" cy="197414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7" y="4447367"/>
            <a:ext cx="1677466" cy="20673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3600" b="1" dirty="0" smtClean="0">
                <a:solidFill>
                  <a:srgbClr val="EC9522"/>
                </a:solidFill>
              </a:rPr>
              <a:t>Unidad </a:t>
            </a:r>
            <a:r>
              <a:rPr lang="es-ES" sz="3600" b="1" dirty="0">
                <a:solidFill>
                  <a:srgbClr val="EC9522"/>
                </a:solidFill>
              </a:rPr>
              <a:t>Centinela </a:t>
            </a:r>
            <a:r>
              <a:rPr lang="es-ES" sz="3600" b="1" dirty="0" smtClean="0">
                <a:solidFill>
                  <a:srgbClr val="EC9522"/>
                </a:solidFill>
              </a:rPr>
              <a:t>Hepatitis </a:t>
            </a:r>
            <a:r>
              <a:rPr lang="es-ES" sz="32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51520" y="1916113"/>
            <a:ext cx="844639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smtClean="0">
                <a:latin typeface="Arial" pitchFamily="34" charset="0"/>
                <a:cs typeface="Arial" pitchFamily="34" charset="0"/>
              </a:rPr>
              <a:t>26º RAUC. ANLIS Dr. C. Malbrán.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1566822"/>
            <a:ext cx="8640960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73612"/>
              </p:ext>
            </p:extLst>
          </p:nvPr>
        </p:nvGraphicFramePr>
        <p:xfrm>
          <a:off x="371029" y="2564904"/>
          <a:ext cx="4103687" cy="227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59916" y="4969407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 smtClean="0"/>
              <a:t>Fig. 1. Distribución según sexo de las personas testeadas. Femenino: 283; masculino:105 (p&lt; 0,0001). n= 388</a:t>
            </a:r>
            <a:endParaRPr lang="es-AR" sz="1600" dirty="0"/>
          </a:p>
        </p:txBody>
      </p:sp>
      <p:graphicFrame>
        <p:nvGraphicFramePr>
          <p:cNvPr id="1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40853"/>
              </p:ext>
            </p:extLst>
          </p:nvPr>
        </p:nvGraphicFramePr>
        <p:xfrm>
          <a:off x="4583113" y="2564904"/>
          <a:ext cx="4067944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58047" y="4992060"/>
            <a:ext cx="405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 smtClean="0"/>
              <a:t>Fig. 2. Media de edad ± EE según sexo de las personas testeadas. Femenino: 48,10 ± 1,03; masculino: 54,71 ± 1,57.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4900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3600" b="1" dirty="0" smtClean="0">
                <a:solidFill>
                  <a:srgbClr val="EC9522"/>
                </a:solidFill>
              </a:rPr>
              <a:t>Unidad </a:t>
            </a:r>
            <a:r>
              <a:rPr lang="es-ES" sz="3600" b="1" dirty="0">
                <a:solidFill>
                  <a:srgbClr val="EC9522"/>
                </a:solidFill>
              </a:rPr>
              <a:t>Centinela </a:t>
            </a:r>
            <a:r>
              <a:rPr lang="es-ES" sz="36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2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8313" y="19161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smtClean="0">
                <a:latin typeface="Arial" pitchFamily="34" charset="0"/>
                <a:cs typeface="Arial" pitchFamily="34" charset="0"/>
              </a:rPr>
              <a:t>26º RAUC. ANLIS Dr. C. Malbrán.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947301"/>
              </p:ext>
            </p:extLst>
          </p:nvPr>
        </p:nvGraphicFramePr>
        <p:xfrm>
          <a:off x="404215" y="2708920"/>
          <a:ext cx="3807745" cy="248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68313" y="1623725"/>
            <a:ext cx="8352159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8313" y="5198368"/>
            <a:ext cx="3743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Fig. 3: Distribución de las personas testeadas según lugar de residencia. Urbana: 378; rural: 10.</a:t>
            </a:r>
            <a:endParaRPr lang="es-AR" dirty="0"/>
          </a:p>
        </p:txBody>
      </p:sp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60685"/>
              </p:ext>
            </p:extLst>
          </p:nvPr>
        </p:nvGraphicFramePr>
        <p:xfrm>
          <a:off x="4427983" y="2726056"/>
          <a:ext cx="4269929" cy="246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427982" y="5217153"/>
            <a:ext cx="426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Fig.4. Factores de riesgo de las personas testeadas. Transfusiones: 53; cirugía: 288; tatuaje-</a:t>
            </a:r>
            <a:r>
              <a:rPr lang="es-AR" dirty="0" err="1" smtClean="0"/>
              <a:t>piercing</a:t>
            </a:r>
            <a:r>
              <a:rPr lang="es-AR" dirty="0" smtClean="0"/>
              <a:t>: 61; drogadicción: 0; hemodiálisis: 0.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39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38" y="550242"/>
            <a:ext cx="8153400" cy="7471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37163" y="2208500"/>
            <a:ext cx="8460750" cy="40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smtClean="0">
                <a:latin typeface="Arial" pitchFamily="34" charset="0"/>
                <a:cs typeface="Arial" pitchFamily="34" charset="0"/>
              </a:rPr>
              <a:t>26º RAUC. ANLIS Dr. C. Malbrán.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" y="80838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51520" y="1623725"/>
            <a:ext cx="8568952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5953" y="2263510"/>
            <a:ext cx="232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00B050"/>
                </a:solidFill>
              </a:rPr>
              <a:t>RESULTADOS:</a:t>
            </a:r>
            <a:endParaRPr lang="es-AR" sz="2800" b="1" dirty="0">
              <a:solidFill>
                <a:srgbClr val="00B05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4115" y="3996718"/>
            <a:ext cx="215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388 pacientes</a:t>
            </a:r>
            <a:endParaRPr lang="es-AR" sz="2400" b="1" dirty="0"/>
          </a:p>
        </p:txBody>
      </p:sp>
      <p:sp>
        <p:nvSpPr>
          <p:cNvPr id="6" name="5 Abrir llave"/>
          <p:cNvSpPr/>
          <p:nvPr/>
        </p:nvSpPr>
        <p:spPr>
          <a:xfrm>
            <a:off x="2352039" y="2786731"/>
            <a:ext cx="491770" cy="30255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2843809" y="3092260"/>
            <a:ext cx="249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298 en </a:t>
            </a:r>
            <a:r>
              <a:rPr lang="es-AR" sz="2400" dirty="0" err="1" smtClean="0"/>
              <a:t>Berrotarán</a:t>
            </a:r>
            <a:endParaRPr lang="es-AR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6444" y="4729825"/>
            <a:ext cx="230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90 en Río Cuarto</a:t>
            </a:r>
            <a:endParaRPr lang="es-AR" sz="24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5348225" y="3027031"/>
            <a:ext cx="360040" cy="2635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295162" y="3553925"/>
            <a:ext cx="475178" cy="25969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708265" y="278673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296 negativos</a:t>
            </a:r>
            <a:endParaRPr lang="es-AR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868144" y="351160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2 positivos (confirmados)</a:t>
            </a:r>
            <a:endParaRPr lang="es-AR" sz="2000" dirty="0"/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5266562" y="4734441"/>
            <a:ext cx="360039" cy="2000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335211" y="5245840"/>
            <a:ext cx="360039" cy="1844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724128" y="452350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87 negativos</a:t>
            </a:r>
            <a:endParaRPr lang="es-AR" sz="20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24128" y="523094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3 positivos</a:t>
            </a:r>
          </a:p>
          <a:p>
            <a:r>
              <a:rPr lang="es-AR" dirty="0" smtClean="0"/>
              <a:t> (no confirmados)</a:t>
            </a:r>
            <a:endParaRPr lang="es-AR" dirty="0"/>
          </a:p>
        </p:txBody>
      </p:sp>
      <p:sp>
        <p:nvSpPr>
          <p:cNvPr id="31" name="30 Flecha curvada hacia la derecha"/>
          <p:cNvSpPr/>
          <p:nvPr/>
        </p:nvSpPr>
        <p:spPr>
          <a:xfrm rot="20258446">
            <a:off x="3227850" y="3587102"/>
            <a:ext cx="432048" cy="707886"/>
          </a:xfrm>
          <a:prstGeom prst="curvedRightArrow">
            <a:avLst>
              <a:gd name="adj1" fmla="val 25000"/>
              <a:gd name="adj2" fmla="val 81922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216" name="9215 CuadroTexto"/>
          <p:cNvSpPr txBox="1"/>
          <p:nvPr/>
        </p:nvSpPr>
        <p:spPr>
          <a:xfrm>
            <a:off x="3839322" y="3948892"/>
            <a:ext cx="1688923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93 vacuna VHB</a:t>
            </a:r>
            <a:endParaRPr lang="es-AR" dirty="0"/>
          </a:p>
        </p:txBody>
      </p:sp>
      <p:sp>
        <p:nvSpPr>
          <p:cNvPr id="37" name="36 Flecha curvada hacia la derecha"/>
          <p:cNvSpPr/>
          <p:nvPr/>
        </p:nvSpPr>
        <p:spPr>
          <a:xfrm rot="20258446">
            <a:off x="3288871" y="5220962"/>
            <a:ext cx="432048" cy="707886"/>
          </a:xfrm>
          <a:prstGeom prst="curvedRightArrow">
            <a:avLst>
              <a:gd name="adj1" fmla="val 25000"/>
              <a:gd name="adj2" fmla="val 81922"/>
              <a:gd name="adj3" fmla="val 25000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9217" name="9216 CuadroTexto"/>
          <p:cNvSpPr txBox="1"/>
          <p:nvPr/>
        </p:nvSpPr>
        <p:spPr>
          <a:xfrm>
            <a:off x="3848129" y="5574905"/>
            <a:ext cx="160574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 smtClean="0"/>
              <a:t>53 vacuna VHB</a:t>
            </a:r>
            <a:endParaRPr lang="es-AR" dirty="0"/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3264" y="548890"/>
            <a:ext cx="6935924" cy="6303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 </a:t>
            </a:r>
            <a:r>
              <a:rPr lang="es-ES" sz="3200" dirty="0" smtClean="0">
                <a:solidFill>
                  <a:srgbClr val="EC9522"/>
                </a:solidFill>
              </a:rPr>
              <a:t>Río IV</a:t>
            </a:r>
          </a:p>
        </p:txBody>
      </p:sp>
    </p:spTree>
    <p:extLst>
      <p:ext uri="{BB962C8B-B14F-4D97-AF65-F5344CB8AC3E}">
        <p14:creationId xmlns:p14="http://schemas.microsoft.com/office/powerpoint/2010/main" val="21480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216" grpId="0" animBg="1"/>
      <p:bldP spid="37" grpId="0" animBg="1"/>
      <p:bldP spid="9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838" y="550242"/>
            <a:ext cx="8153400" cy="7471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37163" y="2208500"/>
            <a:ext cx="8460750" cy="40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26º RAUC. ANLIS Dr. C. </a:t>
            </a:r>
            <a:r>
              <a:rPr lang="es-AR" sz="1200" i="1" dirty="0" err="1" smtClean="0"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latin typeface="Arial" pitchFamily="34" charset="0"/>
                <a:cs typeface="Arial" pitchFamily="34" charset="0"/>
              </a:rPr>
              <a:t>. 13 y 14-11-2017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" y="80838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73123" y="1484784"/>
            <a:ext cx="8568952" cy="58477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B050"/>
                </a:solidFill>
                <a:latin typeface="Arial Black" pitchFamily="34" charset="0"/>
              </a:rPr>
              <a:t>3º Campaña Nacional de Hepatitis C</a:t>
            </a:r>
            <a:endParaRPr lang="es-AR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3264" y="548890"/>
            <a:ext cx="6935924" cy="6303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 </a:t>
            </a:r>
            <a:r>
              <a:rPr lang="es-ES" sz="32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92533" y="2346549"/>
            <a:ext cx="813012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400" b="1" dirty="0" smtClean="0"/>
              <a:t>Característica de la población</a:t>
            </a:r>
            <a:r>
              <a:rPr lang="es-AR" dirty="0" smtClean="0"/>
              <a:t>: </a:t>
            </a:r>
            <a:r>
              <a:rPr lang="es-AR" sz="2400" dirty="0" smtClean="0"/>
              <a:t>excelente predisposición a participar de la Campaña. </a:t>
            </a:r>
            <a:endParaRPr lang="es-A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92534" y="3488432"/>
            <a:ext cx="813012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400" b="1" dirty="0" smtClean="0"/>
              <a:t>Dificultades en la realización de la encuesta: </a:t>
            </a:r>
            <a:r>
              <a:rPr lang="es-AR" sz="2400" dirty="0" smtClean="0"/>
              <a:t>es complicado para la gente en general, recordar fechas. En algunas situaciones los espacios físicos no fueron los más adecuados. </a:t>
            </a:r>
            <a:endParaRPr lang="es-AR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1413" y="4947111"/>
            <a:ext cx="80712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es-AR" sz="2400" b="1" dirty="0" smtClean="0"/>
              <a:t>Cambios propuestos: </a:t>
            </a:r>
            <a:r>
              <a:rPr lang="es-AR" sz="2400" dirty="0" smtClean="0"/>
              <a:t>cambiar límite inferior de edad, incluir VHB, reforzando información sobre disponibilidad de vacuna. Nº limitado de </a:t>
            </a:r>
            <a:r>
              <a:rPr lang="es-AR" sz="2400" dirty="0" err="1" smtClean="0"/>
              <a:t>tests</a:t>
            </a:r>
            <a:r>
              <a:rPr lang="es-AR" sz="2400" dirty="0" smtClean="0"/>
              <a:t>…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359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04665"/>
            <a:ext cx="8229600" cy="93677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ES" b="1" dirty="0" smtClean="0">
                <a:solidFill>
                  <a:srgbClr val="EC9522"/>
                </a:solidFill>
              </a:rPr>
              <a:t>   </a:t>
            </a:r>
            <a:r>
              <a:rPr lang="es-ES" sz="4000" b="1" dirty="0" smtClean="0">
                <a:solidFill>
                  <a:srgbClr val="EC9522"/>
                </a:solidFill>
              </a:rPr>
              <a:t>Unidad </a:t>
            </a:r>
            <a:r>
              <a:rPr lang="es-ES" sz="4000" b="1" dirty="0">
                <a:solidFill>
                  <a:srgbClr val="EC9522"/>
                </a:solidFill>
              </a:rPr>
              <a:t>Centinela </a:t>
            </a:r>
            <a:r>
              <a:rPr lang="es-ES" sz="4000" b="1" dirty="0" smtClean="0">
                <a:solidFill>
                  <a:srgbClr val="EC9522"/>
                </a:solidFill>
              </a:rPr>
              <a:t>Hepatitis</a:t>
            </a:r>
            <a:r>
              <a:rPr lang="es-ES" b="1" dirty="0" smtClean="0">
                <a:solidFill>
                  <a:srgbClr val="EC9522"/>
                </a:solidFill>
              </a:rPr>
              <a:t> </a:t>
            </a:r>
            <a:r>
              <a:rPr lang="es-ES" sz="3100" dirty="0" smtClean="0">
                <a:solidFill>
                  <a:srgbClr val="EC9522"/>
                </a:solidFill>
              </a:rPr>
              <a:t>Río IV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332656"/>
            <a:ext cx="8153400" cy="9647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>
              <a:lnSpc>
                <a:spcPct val="90000"/>
              </a:lnSpc>
              <a:buNone/>
              <a:defRPr/>
            </a:pPr>
            <a:endParaRPr lang="es-ES_tradnl" sz="2400" b="1" u="sng" dirty="0" smtClean="0">
              <a:solidFill>
                <a:srgbClr val="92D050"/>
              </a:solidFill>
              <a:latin typeface="Arial"/>
            </a:endParaRPr>
          </a:p>
          <a:p>
            <a:pPr marL="0" indent="0">
              <a:lnSpc>
                <a:spcPct val="90000"/>
              </a:lnSpc>
              <a:buClr>
                <a:srgbClr val="F0B510"/>
              </a:buClr>
              <a:buNone/>
              <a:defRPr/>
            </a:pPr>
            <a:endParaRPr lang="es-ES" dirty="0" smtClean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74415" y="256490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5684" y="242088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8E58B6"/>
              </a:buClr>
              <a:buSzPct val="70000"/>
              <a:buFont typeface="Wingdings" pitchFamily="2" charset="2"/>
              <a:buNone/>
              <a:defRPr/>
            </a:pPr>
            <a:endParaRPr lang="es-E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2775" y="6237312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26º RAUC. ANLIS Dr. C. </a:t>
            </a:r>
            <a:r>
              <a:rPr lang="es-AR" sz="1200" i="1" dirty="0" err="1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Malbrán</a:t>
            </a:r>
            <a:r>
              <a:rPr lang="es-AR" sz="1200" i="1" dirty="0" smtClean="0">
                <a:solidFill>
                  <a:srgbClr val="444D26"/>
                </a:solidFill>
                <a:latin typeface="Arial" pitchFamily="34" charset="0"/>
                <a:cs typeface="Arial" pitchFamily="34" charset="0"/>
              </a:rPr>
              <a:t>. 13 y 14-11-2017</a:t>
            </a:r>
            <a:endParaRPr lang="en-US" sz="1200" i="1" dirty="0">
              <a:solidFill>
                <a:srgbClr val="444D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5" descr="C:\Users\Lili\Downloads\Logo hospi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7" y="116632"/>
            <a:ext cx="141572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d13955107\Escritorio\HEP VIRALE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83543"/>
            <a:ext cx="864096" cy="9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Mostrando IMG-20151124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Mostrando IMG-20151124-WA0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Mostrando IMG-20151124-WA000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00809"/>
            <a:ext cx="7767266" cy="43924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accent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27784" y="56612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i="1" dirty="0" smtClean="0">
                <a:solidFill>
                  <a:srgbClr val="92D050"/>
                </a:solidFill>
                <a:latin typeface="Brush Script MT" pitchFamily="66" charset="0"/>
              </a:rPr>
              <a:t>¡Muchas gracias!</a:t>
            </a:r>
            <a:endParaRPr lang="es-AR" sz="4000" b="1" i="1" dirty="0">
              <a:solidFill>
                <a:srgbClr val="92D05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Presentación en pantalla (4:3)</PresentationFormat>
  <Paragraphs>60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AcademicPresentation2</vt:lpstr>
      <vt:lpstr>«UNIDAD CENTINELA HEPATITIS » Comp. clínico:  Carlos Mendoza        Comp. epidemiológico: Silvia Ruiz         Comp. Laboratorio: Adriana Fernández</vt:lpstr>
      <vt:lpstr>Unidad Centinela Hepatitis Río Cuarto </vt:lpstr>
      <vt:lpstr>Unidad Centinela Hepatitis Río Cuarto </vt:lpstr>
      <vt:lpstr>   Unidad Centinela Hepatitis Río IV</vt:lpstr>
      <vt:lpstr>   Unidad Centinela Hepatitis Río IV</vt:lpstr>
      <vt:lpstr>   Unidad Centinela Hepatitis Río IV</vt:lpstr>
      <vt:lpstr>   Unidad Centinela Hepatitis Río IV</vt:lpstr>
      <vt:lpstr>   Unidad Centinela Hepatitis Río IV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2015-11-18T12:17:35Z</dcterms:created>
  <dcterms:modified xsi:type="dcterms:W3CDTF">2017-11-10T14:09:00Z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