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5" d="100"/>
          <a:sy n="75" d="100"/>
        </p:scale>
        <p:origin x="3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8575">
          <a:solidFill>
            <a:srgbClr val="E78712"/>
          </a:solidFill>
        </a:ln>
        <a:effectLst/>
        <a:sp3d contourW="28575">
          <a:contourClr>
            <a:srgbClr val="E78712"/>
          </a:contourClr>
        </a:sp3d>
      </c:spPr>
    </c:sideWall>
    <c:backWall>
      <c:thickness val="0"/>
      <c:spPr>
        <a:noFill/>
        <a:ln w="28575">
          <a:solidFill>
            <a:srgbClr val="E78712"/>
          </a:solidFill>
        </a:ln>
        <a:effectLst/>
        <a:sp3d contourW="28575">
          <a:contourClr>
            <a:srgbClr val="E78712"/>
          </a:contourClr>
        </a:sp3d>
      </c:spPr>
    </c:backWall>
    <c:plotArea>
      <c:layout/>
      <c:bar3DChart>
        <c:barDir val="col"/>
        <c:grouping val="clustered"/>
        <c:varyColors val="0"/>
        <c:ser>
          <c:idx val="0"/>
          <c:order val="0"/>
          <c:tx>
            <c:strRef>
              <c:f>Hoja1!$C$2</c:f>
              <c:strCache>
                <c:ptCount val="1"/>
                <c:pt idx="0">
                  <c:v>Fem.</c:v>
                </c:pt>
              </c:strCache>
            </c:strRef>
          </c:tx>
          <c:spPr>
            <a:solidFill>
              <a:schemeClr val="accent2">
                <a:lumMod val="60000"/>
                <a:lumOff val="40000"/>
              </a:schemeClr>
            </a:solidFill>
            <a:ln>
              <a:noFill/>
            </a:ln>
            <a:effectLst/>
            <a:sp3d/>
          </c:spPr>
          <c:invertIfNegative val="0"/>
          <c:dLbls>
            <c:dLbl>
              <c:idx val="0"/>
              <c:layout>
                <c:manualLayout>
                  <c:x val="8.547008547008534E-3"/>
                  <c:y val="-1.3736263736263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DF-44ED-95A3-AB233384A4BB}"/>
                </c:ext>
              </c:extLst>
            </c:dLbl>
            <c:dLbl>
              <c:idx val="1"/>
              <c:layout>
                <c:manualLayout>
                  <c:x val="8.5470085470084941E-3"/>
                  <c:y val="-1.648351648351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DF-44ED-95A3-AB233384A4BB}"/>
                </c:ext>
              </c:extLst>
            </c:dLbl>
            <c:dLbl>
              <c:idx val="2"/>
              <c:layout>
                <c:manualLayout>
                  <c:x val="-5.223111552008202E-17"/>
                  <c:y val="-2.197802197802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DF-44ED-95A3-AB233384A4BB}"/>
                </c:ext>
              </c:extLst>
            </c:dLbl>
            <c:dLbl>
              <c:idx val="3"/>
              <c:layout>
                <c:manualLayout>
                  <c:x val="7.1225071225070177E-3"/>
                  <c:y val="-1.09890109890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DF-44ED-95A3-AB233384A4BB}"/>
                </c:ext>
              </c:extLst>
            </c:dLbl>
            <c:dLbl>
              <c:idx val="4"/>
              <c:layout>
                <c:manualLayout>
                  <c:x val="8.5470085470085479E-3"/>
                  <c:y val="-1.6483516483516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DF-44ED-95A3-AB233384A4B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18-28</c:v>
                </c:pt>
                <c:pt idx="1">
                  <c:v>29-39 </c:v>
                </c:pt>
                <c:pt idx="2">
                  <c:v>40-50</c:v>
                </c:pt>
                <c:pt idx="3">
                  <c:v>51-61</c:v>
                </c:pt>
                <c:pt idx="4">
                  <c:v>&gt; 61</c:v>
                </c:pt>
                <c:pt idx="5">
                  <c:v>S/D</c:v>
                </c:pt>
              </c:strCache>
            </c:strRef>
          </c:cat>
          <c:val>
            <c:numRef>
              <c:f>Hoja1!$C$3:$C$8</c:f>
              <c:numCache>
                <c:formatCode>0</c:formatCode>
                <c:ptCount val="6"/>
                <c:pt idx="0">
                  <c:v>86</c:v>
                </c:pt>
                <c:pt idx="1">
                  <c:v>41</c:v>
                </c:pt>
                <c:pt idx="2">
                  <c:v>29</c:v>
                </c:pt>
                <c:pt idx="3">
                  <c:v>23</c:v>
                </c:pt>
                <c:pt idx="4">
                  <c:v>14</c:v>
                </c:pt>
                <c:pt idx="5">
                  <c:v>2</c:v>
                </c:pt>
              </c:numCache>
            </c:numRef>
          </c:val>
          <c:extLst>
            <c:ext xmlns:c16="http://schemas.microsoft.com/office/drawing/2014/chart" uri="{C3380CC4-5D6E-409C-BE32-E72D297353CC}">
              <c16:uniqueId val="{00000000-D6DF-44ED-95A3-AB233384A4BB}"/>
            </c:ext>
          </c:extLst>
        </c:ser>
        <c:ser>
          <c:idx val="1"/>
          <c:order val="1"/>
          <c:tx>
            <c:strRef>
              <c:f>Hoja1!$D$2</c:f>
              <c:strCache>
                <c:ptCount val="1"/>
                <c:pt idx="0">
                  <c:v>Mas.</c:v>
                </c:pt>
              </c:strCache>
            </c:strRef>
          </c:tx>
          <c:spPr>
            <a:solidFill>
              <a:schemeClr val="accent5">
                <a:lumMod val="60000"/>
                <a:lumOff val="40000"/>
              </a:schemeClr>
            </a:solidFill>
            <a:ln>
              <a:noFill/>
            </a:ln>
            <a:effectLst/>
            <a:sp3d/>
          </c:spPr>
          <c:invertIfNegative val="0"/>
          <c:dLbls>
            <c:dLbl>
              <c:idx val="0"/>
              <c:layout>
                <c:manualLayout>
                  <c:x val="1.282051282051282E-2"/>
                  <c:y val="-1.9230769230769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DF-44ED-95A3-AB233384A4BB}"/>
                </c:ext>
              </c:extLst>
            </c:dLbl>
            <c:dLbl>
              <c:idx val="1"/>
              <c:layout>
                <c:manualLayout>
                  <c:x val="9.9715099715099193E-3"/>
                  <c:y val="-1.09890109890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DF-44ED-95A3-AB233384A4BB}"/>
                </c:ext>
              </c:extLst>
            </c:dLbl>
            <c:dLbl>
              <c:idx val="2"/>
              <c:layout>
                <c:manualLayout>
                  <c:x val="1.2820512820512768E-2"/>
                  <c:y val="-5.4945054945054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DF-44ED-95A3-AB233384A4BB}"/>
                </c:ext>
              </c:extLst>
            </c:dLbl>
            <c:dLbl>
              <c:idx val="3"/>
              <c:layout>
                <c:manualLayout>
                  <c:x val="1.1396011396011397E-2"/>
                  <c:y val="-1.098901098901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DF-44ED-95A3-AB233384A4BB}"/>
                </c:ext>
              </c:extLst>
            </c:dLbl>
            <c:dLbl>
              <c:idx val="4"/>
              <c:layout>
                <c:manualLayout>
                  <c:x val="1.2820512820512716E-2"/>
                  <c:y val="-1.09890109890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DF-44ED-95A3-AB233384A4B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18-28</c:v>
                </c:pt>
                <c:pt idx="1">
                  <c:v>29-39 </c:v>
                </c:pt>
                <c:pt idx="2">
                  <c:v>40-50</c:v>
                </c:pt>
                <c:pt idx="3">
                  <c:v>51-61</c:v>
                </c:pt>
                <c:pt idx="4">
                  <c:v>&gt; 61</c:v>
                </c:pt>
                <c:pt idx="5">
                  <c:v>S/D</c:v>
                </c:pt>
              </c:strCache>
            </c:strRef>
          </c:cat>
          <c:val>
            <c:numRef>
              <c:f>Hoja1!$D$3:$D$8</c:f>
              <c:numCache>
                <c:formatCode>General</c:formatCode>
                <c:ptCount val="6"/>
                <c:pt idx="0">
                  <c:v>20</c:v>
                </c:pt>
                <c:pt idx="1">
                  <c:v>20</c:v>
                </c:pt>
                <c:pt idx="2">
                  <c:v>26</c:v>
                </c:pt>
                <c:pt idx="3">
                  <c:v>21</c:v>
                </c:pt>
                <c:pt idx="4">
                  <c:v>9</c:v>
                </c:pt>
                <c:pt idx="5">
                  <c:v>0</c:v>
                </c:pt>
              </c:numCache>
            </c:numRef>
          </c:val>
          <c:extLst>
            <c:ext xmlns:c16="http://schemas.microsoft.com/office/drawing/2014/chart" uri="{C3380CC4-5D6E-409C-BE32-E72D297353CC}">
              <c16:uniqueId val="{00000001-D6DF-44ED-95A3-AB233384A4BB}"/>
            </c:ext>
          </c:extLst>
        </c:ser>
        <c:dLbls>
          <c:showLegendKey val="0"/>
          <c:showVal val="0"/>
          <c:showCatName val="0"/>
          <c:showSerName val="0"/>
          <c:showPercent val="0"/>
          <c:showBubbleSize val="0"/>
        </c:dLbls>
        <c:gapWidth val="150"/>
        <c:shape val="box"/>
        <c:axId val="408695112"/>
        <c:axId val="408694128"/>
        <c:axId val="0"/>
      </c:bar3DChart>
      <c:catAx>
        <c:axId val="408695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408694128"/>
        <c:crosses val="autoZero"/>
        <c:auto val="1"/>
        <c:lblAlgn val="ctr"/>
        <c:lblOffset val="100"/>
        <c:noMultiLvlLbl val="0"/>
      </c:catAx>
      <c:valAx>
        <c:axId val="408694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40869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solidFill>
        <a:srgbClr val="E78712"/>
      </a:solidFill>
    </a:ln>
    <a:effectLst/>
  </c:spPr>
  <c:txPr>
    <a:bodyPr/>
    <a:lstStyle/>
    <a:p>
      <a:pPr>
        <a:defRPr/>
      </a:pPr>
      <a:endParaRPr lang="es-A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0.10486</cdr:x>
      <cdr:y>0.16088</cdr:y>
    </cdr:from>
    <cdr:to>
      <cdr:x>0.18125</cdr:x>
      <cdr:y>0.2581</cdr:y>
    </cdr:to>
    <cdr:sp macro="" textlink="">
      <cdr:nvSpPr>
        <cdr:cNvPr id="2" name="CuadroTexto 1">
          <a:extLst xmlns:a="http://schemas.openxmlformats.org/drawingml/2006/main">
            <a:ext uri="{FF2B5EF4-FFF2-40B4-BE49-F238E27FC236}">
              <a16:creationId xmlns:a16="http://schemas.microsoft.com/office/drawing/2014/main" id="{101B9586-FFC8-4C91-A3CF-8B2F896D91FD}"/>
            </a:ext>
          </a:extLst>
        </cdr:cNvPr>
        <cdr:cNvSpPr txBox="1"/>
      </cdr:nvSpPr>
      <cdr:spPr>
        <a:xfrm xmlns:a="http://schemas.openxmlformats.org/drawingml/2006/main">
          <a:off x="934869" y="743716"/>
          <a:ext cx="681047" cy="449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81%</a:t>
          </a:r>
        </a:p>
      </cdr:txBody>
    </cdr:sp>
  </cdr:relSizeAnchor>
  <cdr:relSizeAnchor xmlns:cdr="http://schemas.openxmlformats.org/drawingml/2006/chartDrawing">
    <cdr:from>
      <cdr:x>0.14178</cdr:x>
      <cdr:y>0.70819</cdr:y>
    </cdr:from>
    <cdr:to>
      <cdr:x>0.214</cdr:x>
      <cdr:y>0.77995</cdr:y>
    </cdr:to>
    <cdr:sp macro="" textlink="">
      <cdr:nvSpPr>
        <cdr:cNvPr id="3" name="CuadroTexto 2">
          <a:extLst xmlns:a="http://schemas.openxmlformats.org/drawingml/2006/main">
            <a:ext uri="{FF2B5EF4-FFF2-40B4-BE49-F238E27FC236}">
              <a16:creationId xmlns:a16="http://schemas.microsoft.com/office/drawing/2014/main" id="{03E89235-9C77-4E6A-B023-685956D103BE}"/>
            </a:ext>
          </a:extLst>
        </cdr:cNvPr>
        <cdr:cNvSpPr txBox="1"/>
      </cdr:nvSpPr>
      <cdr:spPr>
        <a:xfrm xmlns:a="http://schemas.openxmlformats.org/drawingml/2006/main">
          <a:off x="1264041" y="3273828"/>
          <a:ext cx="643870" cy="331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19%</a:t>
          </a:r>
        </a:p>
      </cdr:txBody>
    </cdr:sp>
  </cdr:relSizeAnchor>
  <cdr:relSizeAnchor xmlns:cdr="http://schemas.openxmlformats.org/drawingml/2006/chartDrawing">
    <cdr:from>
      <cdr:x>0.28542</cdr:x>
      <cdr:y>0.56829</cdr:y>
    </cdr:from>
    <cdr:to>
      <cdr:x>0.48542</cdr:x>
      <cdr:y>0.90162</cdr:y>
    </cdr:to>
    <cdr:sp macro="" textlink="">
      <cdr:nvSpPr>
        <cdr:cNvPr id="4" name="CuadroTexto 3">
          <a:extLst xmlns:a="http://schemas.openxmlformats.org/drawingml/2006/main">
            <a:ext uri="{FF2B5EF4-FFF2-40B4-BE49-F238E27FC236}">
              <a16:creationId xmlns:a16="http://schemas.microsoft.com/office/drawing/2014/main" id="{5B927952-A4DF-4D06-B0BF-F0042B152EBF}"/>
            </a:ext>
          </a:extLst>
        </cdr:cNvPr>
        <cdr:cNvSpPr txBox="1"/>
      </cdr:nvSpPr>
      <cdr:spPr>
        <a:xfrm xmlns:a="http://schemas.openxmlformats.org/drawingml/2006/main">
          <a:off x="1304925" y="1558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AR" sz="1100"/>
        </a:p>
      </cdr:txBody>
    </cdr:sp>
  </cdr:relSizeAnchor>
  <cdr:relSizeAnchor xmlns:cdr="http://schemas.openxmlformats.org/drawingml/2006/chartDrawing">
    <cdr:from>
      <cdr:x>0.24609</cdr:x>
      <cdr:y>0.53112</cdr:y>
    </cdr:from>
    <cdr:to>
      <cdr:x>0.30859</cdr:x>
      <cdr:y>0.59593</cdr:y>
    </cdr:to>
    <cdr:sp macro="" textlink="">
      <cdr:nvSpPr>
        <cdr:cNvPr id="5" name="CuadroTexto 4">
          <a:extLst xmlns:a="http://schemas.openxmlformats.org/drawingml/2006/main">
            <a:ext uri="{FF2B5EF4-FFF2-40B4-BE49-F238E27FC236}">
              <a16:creationId xmlns:a16="http://schemas.microsoft.com/office/drawing/2014/main" id="{31F8A540-381F-4D3F-A6DB-1AC2FCD477EC}"/>
            </a:ext>
          </a:extLst>
        </cdr:cNvPr>
        <cdr:cNvSpPr txBox="1"/>
      </cdr:nvSpPr>
      <cdr:spPr>
        <a:xfrm xmlns:a="http://schemas.openxmlformats.org/drawingml/2006/main">
          <a:off x="2193988" y="2455279"/>
          <a:ext cx="557213" cy="2996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67%</a:t>
          </a:r>
        </a:p>
      </cdr:txBody>
    </cdr:sp>
  </cdr:relSizeAnchor>
  <cdr:relSizeAnchor xmlns:cdr="http://schemas.openxmlformats.org/drawingml/2006/chartDrawing">
    <cdr:from>
      <cdr:x>0.28688</cdr:x>
      <cdr:y>0.70888</cdr:y>
    </cdr:from>
    <cdr:to>
      <cdr:x>0.34382</cdr:x>
      <cdr:y>0.81074</cdr:y>
    </cdr:to>
    <cdr:sp macro="" textlink="">
      <cdr:nvSpPr>
        <cdr:cNvPr id="6" name="CuadroTexto 5">
          <a:extLst xmlns:a="http://schemas.openxmlformats.org/drawingml/2006/main">
            <a:ext uri="{FF2B5EF4-FFF2-40B4-BE49-F238E27FC236}">
              <a16:creationId xmlns:a16="http://schemas.microsoft.com/office/drawing/2014/main" id="{E0C7166A-20D0-445D-B356-B9159CC300A2}"/>
            </a:ext>
          </a:extLst>
        </cdr:cNvPr>
        <cdr:cNvSpPr txBox="1"/>
      </cdr:nvSpPr>
      <cdr:spPr>
        <a:xfrm xmlns:a="http://schemas.openxmlformats.org/drawingml/2006/main">
          <a:off x="2557641" y="3276988"/>
          <a:ext cx="507643" cy="4708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33%</a:t>
          </a:r>
        </a:p>
      </cdr:txBody>
    </cdr:sp>
  </cdr:relSizeAnchor>
  <cdr:relSizeAnchor xmlns:cdr="http://schemas.openxmlformats.org/drawingml/2006/chartDrawing">
    <cdr:from>
      <cdr:x>0.38132</cdr:x>
      <cdr:y>0.61176</cdr:y>
    </cdr:from>
    <cdr:to>
      <cdr:x>0.45771</cdr:x>
      <cdr:y>0.68584</cdr:y>
    </cdr:to>
    <cdr:sp macro="" textlink="">
      <cdr:nvSpPr>
        <cdr:cNvPr id="7" name="CuadroTexto 6">
          <a:extLst xmlns:a="http://schemas.openxmlformats.org/drawingml/2006/main">
            <a:ext uri="{FF2B5EF4-FFF2-40B4-BE49-F238E27FC236}">
              <a16:creationId xmlns:a16="http://schemas.microsoft.com/office/drawing/2014/main" id="{F6316BCE-26CC-4A04-B3C1-9BF91B5C67ED}"/>
            </a:ext>
          </a:extLst>
        </cdr:cNvPr>
        <cdr:cNvSpPr txBox="1"/>
      </cdr:nvSpPr>
      <cdr:spPr>
        <a:xfrm xmlns:a="http://schemas.openxmlformats.org/drawingml/2006/main">
          <a:off x="3399611" y="2828033"/>
          <a:ext cx="681048" cy="342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53%</a:t>
          </a:r>
        </a:p>
      </cdr:txBody>
    </cdr:sp>
  </cdr:relSizeAnchor>
  <cdr:relSizeAnchor xmlns:cdr="http://schemas.openxmlformats.org/drawingml/2006/chartDrawing">
    <cdr:from>
      <cdr:x>0.42708</cdr:x>
      <cdr:y>0.66771</cdr:y>
    </cdr:from>
    <cdr:to>
      <cdr:x>0.51458</cdr:x>
      <cdr:y>0.74526</cdr:y>
    </cdr:to>
    <cdr:sp macro="" textlink="">
      <cdr:nvSpPr>
        <cdr:cNvPr id="8" name="CuadroTexto 7">
          <a:extLst xmlns:a="http://schemas.openxmlformats.org/drawingml/2006/main">
            <a:ext uri="{FF2B5EF4-FFF2-40B4-BE49-F238E27FC236}">
              <a16:creationId xmlns:a16="http://schemas.microsoft.com/office/drawing/2014/main" id="{59803AF8-61A1-4DD4-9C8B-73988FFE122A}"/>
            </a:ext>
          </a:extLst>
        </cdr:cNvPr>
        <cdr:cNvSpPr txBox="1"/>
      </cdr:nvSpPr>
      <cdr:spPr>
        <a:xfrm xmlns:a="http://schemas.openxmlformats.org/drawingml/2006/main">
          <a:off x="3807589" y="3086670"/>
          <a:ext cx="780098" cy="3584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47%</a:t>
          </a:r>
        </a:p>
      </cdr:txBody>
    </cdr:sp>
  </cdr:relSizeAnchor>
  <cdr:relSizeAnchor xmlns:cdr="http://schemas.openxmlformats.org/drawingml/2006/chartDrawing">
    <cdr:from>
      <cdr:x>0.52672</cdr:x>
      <cdr:y>0.67155</cdr:y>
    </cdr:from>
    <cdr:to>
      <cdr:x>0.61005</cdr:x>
      <cdr:y>0.75141</cdr:y>
    </cdr:to>
    <cdr:sp macro="" textlink="">
      <cdr:nvSpPr>
        <cdr:cNvPr id="9" name="CuadroTexto 8">
          <a:extLst xmlns:a="http://schemas.openxmlformats.org/drawingml/2006/main">
            <a:ext uri="{FF2B5EF4-FFF2-40B4-BE49-F238E27FC236}">
              <a16:creationId xmlns:a16="http://schemas.microsoft.com/office/drawing/2014/main" id="{7574CA97-23A7-4AC8-B3F8-87A79F8831D3}"/>
            </a:ext>
          </a:extLst>
        </cdr:cNvPr>
        <cdr:cNvSpPr txBox="1"/>
      </cdr:nvSpPr>
      <cdr:spPr>
        <a:xfrm xmlns:a="http://schemas.openxmlformats.org/drawingml/2006/main">
          <a:off x="4695908" y="3104439"/>
          <a:ext cx="742920" cy="369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52%</a:t>
          </a:r>
        </a:p>
      </cdr:txBody>
    </cdr:sp>
  </cdr:relSizeAnchor>
  <cdr:relSizeAnchor xmlns:cdr="http://schemas.openxmlformats.org/drawingml/2006/chartDrawing">
    <cdr:from>
      <cdr:x>0.58022</cdr:x>
      <cdr:y>0.69944</cdr:y>
    </cdr:from>
    <cdr:to>
      <cdr:x>0.65383</cdr:x>
      <cdr:y>0.78277</cdr:y>
    </cdr:to>
    <cdr:sp macro="" textlink="">
      <cdr:nvSpPr>
        <cdr:cNvPr id="10" name="CuadroTexto 9">
          <a:extLst xmlns:a="http://schemas.openxmlformats.org/drawingml/2006/main">
            <a:ext uri="{FF2B5EF4-FFF2-40B4-BE49-F238E27FC236}">
              <a16:creationId xmlns:a16="http://schemas.microsoft.com/office/drawing/2014/main" id="{866C257C-B8A0-4092-B750-8C030B1BC626}"/>
            </a:ext>
          </a:extLst>
        </cdr:cNvPr>
        <cdr:cNvSpPr txBox="1"/>
      </cdr:nvSpPr>
      <cdr:spPr>
        <a:xfrm xmlns:a="http://schemas.openxmlformats.org/drawingml/2006/main">
          <a:off x="5172849" y="3233390"/>
          <a:ext cx="656263" cy="3852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800" dirty="0"/>
            <a:t>48%</a:t>
          </a:r>
        </a:p>
      </cdr:txBody>
    </cdr:sp>
  </cdr:relSizeAnchor>
  <cdr:relSizeAnchor xmlns:cdr="http://schemas.openxmlformats.org/drawingml/2006/chartDrawing">
    <cdr:from>
      <cdr:x>0.66969</cdr:x>
      <cdr:y>0.74359</cdr:y>
    </cdr:from>
    <cdr:to>
      <cdr:x>0.73332</cdr:x>
      <cdr:y>0.79304</cdr:y>
    </cdr:to>
    <cdr:sp macro="" textlink="">
      <cdr:nvSpPr>
        <cdr:cNvPr id="11" name="CuadroTexto 10">
          <a:extLst xmlns:a="http://schemas.openxmlformats.org/drawingml/2006/main">
            <a:ext uri="{FF2B5EF4-FFF2-40B4-BE49-F238E27FC236}">
              <a16:creationId xmlns:a16="http://schemas.microsoft.com/office/drawing/2014/main" id="{ED6DF1E3-6EBD-410A-BC1D-00B030FE0CD4}"/>
            </a:ext>
          </a:extLst>
        </cdr:cNvPr>
        <cdr:cNvSpPr txBox="1"/>
      </cdr:nvSpPr>
      <cdr:spPr>
        <a:xfrm xmlns:a="http://schemas.openxmlformats.org/drawingml/2006/main">
          <a:off x="5970587" y="3437466"/>
          <a:ext cx="56726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800" dirty="0"/>
            <a:t>61%</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7BD25-1A7C-4818-9488-94BD4FD30834}"/>
              </a:ext>
            </a:extLst>
          </p:cNvPr>
          <p:cNvSpPr>
            <a:spLocks noGrp="1"/>
          </p:cNvSpPr>
          <p:nvPr>
            <p:ph type="ctrTitle"/>
          </p:nvPr>
        </p:nvSpPr>
        <p:spPr>
          <a:xfrm>
            <a:off x="2589213" y="2633132"/>
            <a:ext cx="8915399" cy="2144249"/>
          </a:xfrm>
          <a:ln w="28575">
            <a:solidFill>
              <a:schemeClr val="accent1"/>
            </a:solidFill>
          </a:ln>
        </p:spPr>
        <p:txBody>
          <a:bodyPr>
            <a:normAutofit/>
          </a:bodyPr>
          <a:lstStyle/>
          <a:p>
            <a:r>
              <a:rPr lang="es-AR" sz="4400" dirty="0">
                <a:solidFill>
                  <a:schemeClr val="tx1">
                    <a:lumMod val="65000"/>
                    <a:lumOff val="35000"/>
                  </a:schemeClr>
                </a:solidFill>
                <a:latin typeface="Comic Sans MS" panose="030F0702030302020204" pitchFamily="66" charset="0"/>
              </a:rPr>
              <a:t>3ra Campaña Nacional para la Concientización, Información, Difusión y Testeo de Hepatitis C </a:t>
            </a:r>
            <a:endParaRPr lang="es-AR" sz="4400" dirty="0">
              <a:solidFill>
                <a:schemeClr val="tx1">
                  <a:lumMod val="65000"/>
                  <a:lumOff val="35000"/>
                </a:schemeClr>
              </a:solidFill>
            </a:endParaRPr>
          </a:p>
        </p:txBody>
      </p:sp>
      <p:sp>
        <p:nvSpPr>
          <p:cNvPr id="3" name="Subtítulo 2">
            <a:extLst>
              <a:ext uri="{FF2B5EF4-FFF2-40B4-BE49-F238E27FC236}">
                <a16:creationId xmlns:a16="http://schemas.microsoft.com/office/drawing/2014/main" id="{D8B856D7-89CE-431E-9DF5-7352B6F8C339}"/>
              </a:ext>
            </a:extLst>
          </p:cNvPr>
          <p:cNvSpPr>
            <a:spLocks noGrp="1"/>
          </p:cNvSpPr>
          <p:nvPr>
            <p:ph type="subTitle" idx="1"/>
          </p:nvPr>
        </p:nvSpPr>
        <p:spPr>
          <a:ln>
            <a:solidFill>
              <a:schemeClr val="accent1"/>
            </a:solidFill>
          </a:ln>
        </p:spPr>
        <p:txBody>
          <a:bodyPr>
            <a:normAutofit/>
          </a:bodyPr>
          <a:lstStyle/>
          <a:p>
            <a:endParaRPr lang="es-AR" sz="2400" dirty="0">
              <a:latin typeface="Comic Sans MS" panose="030F0702030302020204" pitchFamily="66" charset="0"/>
            </a:endParaRPr>
          </a:p>
          <a:p>
            <a:r>
              <a:rPr lang="es-AR" sz="2400" dirty="0">
                <a:latin typeface="Comic Sans MS" panose="030F0702030302020204" pitchFamily="66" charset="0"/>
              </a:rPr>
              <a:t>Santiago del Estero 4 al 8 y 11 al 15 de Septiembre de 2017</a:t>
            </a:r>
          </a:p>
        </p:txBody>
      </p:sp>
    </p:spTree>
    <p:extLst>
      <p:ext uri="{BB962C8B-B14F-4D97-AF65-F5344CB8AC3E}">
        <p14:creationId xmlns:p14="http://schemas.microsoft.com/office/powerpoint/2010/main" val="189804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566C5-D9B6-40D7-93A2-47BB66155BC7}"/>
              </a:ext>
            </a:extLst>
          </p:cNvPr>
          <p:cNvSpPr>
            <a:spLocks noGrp="1"/>
          </p:cNvSpPr>
          <p:nvPr>
            <p:ph type="title"/>
          </p:nvPr>
        </p:nvSpPr>
        <p:spPr>
          <a:xfrm>
            <a:off x="2592924" y="624110"/>
            <a:ext cx="8911687" cy="874490"/>
          </a:xfrm>
          <a:ln w="28575">
            <a:solidFill>
              <a:schemeClr val="accent1"/>
            </a:solidFill>
          </a:ln>
        </p:spPr>
        <p:txBody>
          <a:bodyPr/>
          <a:lstStyle/>
          <a:p>
            <a:r>
              <a:rPr lang="es-AR" dirty="0">
                <a:solidFill>
                  <a:schemeClr val="tx1">
                    <a:lumMod val="65000"/>
                    <a:lumOff val="35000"/>
                  </a:schemeClr>
                </a:solidFill>
                <a:latin typeface="Comic Sans MS" panose="030F0702030302020204" pitchFamily="66" charset="0"/>
              </a:rPr>
              <a:t>Organización y Difusión de la Campaña</a:t>
            </a:r>
          </a:p>
        </p:txBody>
      </p:sp>
      <p:sp>
        <p:nvSpPr>
          <p:cNvPr id="3" name="Marcador de contenido 2">
            <a:extLst>
              <a:ext uri="{FF2B5EF4-FFF2-40B4-BE49-F238E27FC236}">
                <a16:creationId xmlns:a16="http://schemas.microsoft.com/office/drawing/2014/main" id="{2F55F80D-1A1C-4FC8-966C-EF63F7E1FAF8}"/>
              </a:ext>
            </a:extLst>
          </p:cNvPr>
          <p:cNvSpPr>
            <a:spLocks noGrp="1"/>
          </p:cNvSpPr>
          <p:nvPr>
            <p:ph sz="half" idx="1"/>
          </p:nvPr>
        </p:nvSpPr>
        <p:spPr>
          <a:xfrm>
            <a:off x="2592924" y="1735667"/>
            <a:ext cx="4313864" cy="4919133"/>
          </a:xfrm>
          <a:ln w="28575">
            <a:solidFill>
              <a:schemeClr val="accent1"/>
            </a:solidFill>
          </a:ln>
        </p:spPr>
        <p:txBody>
          <a:bodyPr/>
          <a:lstStyle/>
          <a:p>
            <a:r>
              <a:rPr lang="es-AR" dirty="0">
                <a:solidFill>
                  <a:schemeClr val="tx1">
                    <a:lumMod val="65000"/>
                    <a:lumOff val="35000"/>
                  </a:schemeClr>
                </a:solidFill>
                <a:latin typeface="Comic Sans MS" panose="030F0702030302020204" pitchFamily="66" charset="0"/>
              </a:rPr>
              <a:t>Organización</a:t>
            </a:r>
          </a:p>
          <a:p>
            <a:pPr>
              <a:buFont typeface="Wingdings" panose="05000000000000000000" pitchFamily="2" charset="2"/>
              <a:buChar char="§"/>
            </a:pPr>
            <a:r>
              <a:rPr lang="es-AR" dirty="0">
                <a:solidFill>
                  <a:schemeClr val="tx1">
                    <a:lumMod val="65000"/>
                    <a:lumOff val="35000"/>
                  </a:schemeClr>
                </a:solidFill>
                <a:latin typeface="Comic Sans MS" panose="030F0702030302020204" pitchFamily="66" charset="0"/>
              </a:rPr>
              <a:t>Se contactó con los directores de los principales laboratorios de la ciudad para informar de la campaña e invitar a participar</a:t>
            </a:r>
          </a:p>
          <a:p>
            <a:pPr>
              <a:buFont typeface="Wingdings" panose="05000000000000000000" pitchFamily="2" charset="2"/>
              <a:buChar char="§"/>
            </a:pPr>
            <a:r>
              <a:rPr lang="es-AR" dirty="0">
                <a:solidFill>
                  <a:schemeClr val="tx1">
                    <a:lumMod val="65000"/>
                    <a:lumOff val="35000"/>
                  </a:schemeClr>
                </a:solidFill>
                <a:latin typeface="Comic Sans MS" panose="030F0702030302020204" pitchFamily="66" charset="0"/>
              </a:rPr>
              <a:t>Participó el Laboratorio Central de la Provincia, que funciona en el Ministerio de Salud</a:t>
            </a:r>
          </a:p>
          <a:p>
            <a:pPr marL="0" indent="0">
              <a:buNone/>
            </a:pPr>
            <a:endParaRPr lang="es-AR" dirty="0"/>
          </a:p>
        </p:txBody>
      </p:sp>
      <p:sp>
        <p:nvSpPr>
          <p:cNvPr id="4" name="Marcador de contenido 3">
            <a:extLst>
              <a:ext uri="{FF2B5EF4-FFF2-40B4-BE49-F238E27FC236}">
                <a16:creationId xmlns:a16="http://schemas.microsoft.com/office/drawing/2014/main" id="{04B2215C-B299-4DD6-A8FA-CFBFF2307C65}"/>
              </a:ext>
            </a:extLst>
          </p:cNvPr>
          <p:cNvSpPr>
            <a:spLocks noGrp="1"/>
          </p:cNvSpPr>
          <p:nvPr>
            <p:ph sz="half" idx="2"/>
          </p:nvPr>
        </p:nvSpPr>
        <p:spPr>
          <a:xfrm>
            <a:off x="7190747" y="1735667"/>
            <a:ext cx="4313864" cy="4919133"/>
          </a:xfrm>
          <a:ln w="28575">
            <a:solidFill>
              <a:schemeClr val="accent1"/>
            </a:solidFill>
          </a:ln>
        </p:spPr>
        <p:txBody>
          <a:bodyPr/>
          <a:lstStyle/>
          <a:p>
            <a:r>
              <a:rPr lang="es-AR" dirty="0">
                <a:solidFill>
                  <a:schemeClr val="tx1">
                    <a:lumMod val="65000"/>
                    <a:lumOff val="35000"/>
                  </a:schemeClr>
                </a:solidFill>
                <a:latin typeface="Comic Sans MS" panose="030F0702030302020204" pitchFamily="66" charset="0"/>
              </a:rPr>
              <a:t>Difusión</a:t>
            </a:r>
          </a:p>
          <a:p>
            <a:pPr marL="0" indent="0">
              <a:buNone/>
            </a:pPr>
            <a:r>
              <a:rPr lang="es-AR" dirty="0">
                <a:solidFill>
                  <a:schemeClr val="tx1">
                    <a:lumMod val="65000"/>
                    <a:lumOff val="35000"/>
                  </a:schemeClr>
                </a:solidFill>
                <a:latin typeface="Comic Sans MS" panose="030F0702030302020204" pitchFamily="66" charset="0"/>
              </a:rPr>
              <a:t>A través de la Secretaria de Prensa del Ministerio </a:t>
            </a:r>
          </a:p>
          <a:p>
            <a:pPr>
              <a:buFont typeface="Wingdings" panose="05000000000000000000" pitchFamily="2" charset="2"/>
              <a:buChar char="§"/>
            </a:pPr>
            <a:r>
              <a:rPr lang="es-AR" dirty="0">
                <a:solidFill>
                  <a:schemeClr val="tx1">
                    <a:lumMod val="65000"/>
                    <a:lumOff val="35000"/>
                  </a:schemeClr>
                </a:solidFill>
                <a:latin typeface="Comic Sans MS" panose="030F0702030302020204" pitchFamily="66" charset="0"/>
              </a:rPr>
              <a:t>Se comunicó a los medios de comunicación</a:t>
            </a:r>
          </a:p>
          <a:p>
            <a:pPr>
              <a:buFont typeface="Wingdings" panose="05000000000000000000" pitchFamily="2" charset="2"/>
              <a:buChar char="§"/>
            </a:pPr>
            <a:r>
              <a:rPr lang="es-AR" dirty="0">
                <a:solidFill>
                  <a:schemeClr val="tx1">
                    <a:lumMod val="65000"/>
                    <a:lumOff val="35000"/>
                  </a:schemeClr>
                </a:solidFill>
                <a:latin typeface="Comic Sans MS" panose="030F0702030302020204" pitchFamily="66" charset="0"/>
              </a:rPr>
              <a:t>Se publicó en los medios web oficiales</a:t>
            </a:r>
          </a:p>
        </p:txBody>
      </p:sp>
      <p:pic>
        <p:nvPicPr>
          <p:cNvPr id="7" name="Imagen 6">
            <a:extLst>
              <a:ext uri="{FF2B5EF4-FFF2-40B4-BE49-F238E27FC236}">
                <a16:creationId xmlns:a16="http://schemas.microsoft.com/office/drawing/2014/main" id="{E246F0A9-764A-4654-A889-7FC5F762986A}"/>
              </a:ext>
            </a:extLst>
          </p:cNvPr>
          <p:cNvPicPr>
            <a:picLocks noChangeAspect="1"/>
          </p:cNvPicPr>
          <p:nvPr/>
        </p:nvPicPr>
        <p:blipFill>
          <a:blip r:embed="rId2"/>
          <a:stretch>
            <a:fillRect/>
          </a:stretch>
        </p:blipFill>
        <p:spPr>
          <a:xfrm>
            <a:off x="7890933" y="4439421"/>
            <a:ext cx="2531534" cy="2093107"/>
          </a:xfrm>
          <a:prstGeom prst="rect">
            <a:avLst/>
          </a:prstGeom>
        </p:spPr>
      </p:pic>
      <p:pic>
        <p:nvPicPr>
          <p:cNvPr id="11" name="Imagen 10">
            <a:extLst>
              <a:ext uri="{FF2B5EF4-FFF2-40B4-BE49-F238E27FC236}">
                <a16:creationId xmlns:a16="http://schemas.microsoft.com/office/drawing/2014/main" id="{668D757B-0705-4146-9B62-F4F308FB3A44}"/>
              </a:ext>
            </a:extLst>
          </p:cNvPr>
          <p:cNvPicPr>
            <a:picLocks noChangeAspect="1"/>
          </p:cNvPicPr>
          <p:nvPr/>
        </p:nvPicPr>
        <p:blipFill>
          <a:blip r:embed="rId3"/>
          <a:stretch>
            <a:fillRect/>
          </a:stretch>
        </p:blipFill>
        <p:spPr>
          <a:xfrm>
            <a:off x="3341437" y="4508805"/>
            <a:ext cx="2605783" cy="1954337"/>
          </a:xfrm>
          <a:prstGeom prst="rect">
            <a:avLst/>
          </a:prstGeom>
        </p:spPr>
      </p:pic>
    </p:spTree>
    <p:extLst>
      <p:ext uri="{BB962C8B-B14F-4D97-AF65-F5344CB8AC3E}">
        <p14:creationId xmlns:p14="http://schemas.microsoft.com/office/powerpoint/2010/main" val="391292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E6387-9635-4879-85C9-A5068D587CB2}"/>
              </a:ext>
            </a:extLst>
          </p:cNvPr>
          <p:cNvSpPr>
            <a:spLocks noGrp="1"/>
          </p:cNvSpPr>
          <p:nvPr>
            <p:ph type="title"/>
          </p:nvPr>
        </p:nvSpPr>
        <p:spPr>
          <a:xfrm>
            <a:off x="2214881" y="624110"/>
            <a:ext cx="9289732" cy="1280890"/>
          </a:xfrm>
          <a:ln w="28575">
            <a:solidFill>
              <a:schemeClr val="accent1"/>
            </a:solidFill>
          </a:ln>
        </p:spPr>
        <p:txBody>
          <a:bodyPr/>
          <a:lstStyle/>
          <a:p>
            <a:r>
              <a:rPr lang="es-AR" dirty="0">
                <a:solidFill>
                  <a:schemeClr val="tx1">
                    <a:lumMod val="65000"/>
                    <a:lumOff val="35000"/>
                  </a:schemeClr>
                </a:solidFill>
                <a:latin typeface="Comic Sans MS" panose="030F0702030302020204" pitchFamily="66" charset="0"/>
              </a:rPr>
              <a:t>Características de la población que participó en la Campaña</a:t>
            </a:r>
            <a:endParaRPr lang="es-AR"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C00F3C2A-842D-4A98-BD31-1D90D4DC736E}"/>
              </a:ext>
            </a:extLst>
          </p:cNvPr>
          <p:cNvSpPr>
            <a:spLocks noGrp="1"/>
          </p:cNvSpPr>
          <p:nvPr>
            <p:ph idx="1"/>
          </p:nvPr>
        </p:nvSpPr>
        <p:spPr>
          <a:xfrm>
            <a:off x="2214880" y="2133600"/>
            <a:ext cx="9289732" cy="4521200"/>
          </a:xfrm>
          <a:ln w="28575">
            <a:solidFill>
              <a:schemeClr val="accent1"/>
            </a:solidFill>
          </a:ln>
        </p:spPr>
        <p:txBody>
          <a:bodyPr>
            <a:normAutofit/>
          </a:bodyPr>
          <a:lstStyle/>
          <a:p>
            <a:r>
              <a:rPr lang="es-AR" dirty="0">
                <a:solidFill>
                  <a:schemeClr val="tx1">
                    <a:lumMod val="65000"/>
                    <a:lumOff val="35000"/>
                  </a:schemeClr>
                </a:solidFill>
                <a:latin typeface="Comic Sans MS" panose="030F0702030302020204" pitchFamily="66" charset="0"/>
              </a:rPr>
              <a:t>Se realizó la encuesta serológica a 291 personas, 195 mujeres y 96 hombres</a:t>
            </a:r>
          </a:p>
          <a:p>
            <a:r>
              <a:rPr lang="es-AR" dirty="0">
                <a:solidFill>
                  <a:schemeClr val="tx1">
                    <a:lumMod val="65000"/>
                    <a:lumOff val="35000"/>
                  </a:schemeClr>
                </a:solidFill>
                <a:latin typeface="Comic Sans MS" panose="030F0702030302020204" pitchFamily="66" charset="0"/>
              </a:rPr>
              <a:t>La distribución por grupos de edad fue pareja con una leve mayoría del grupo de 18-28 años(36%) posiblemente porque por la tarde el testeo se realizó en una institución de educación técnica y con menos testeo en el grupo &gt; de 61 años.</a:t>
            </a:r>
          </a:p>
          <a:p>
            <a:r>
              <a:rPr lang="es-AR" dirty="0">
                <a:solidFill>
                  <a:schemeClr val="tx1">
                    <a:lumMod val="65000"/>
                    <a:lumOff val="35000"/>
                  </a:schemeClr>
                </a:solidFill>
                <a:latin typeface="Comic Sans MS" panose="030F0702030302020204" pitchFamily="66" charset="0"/>
              </a:rPr>
              <a:t>Predominó el sexo femenino con un porcentaje del 67% y en cuanto a Residencia la mayoría de las personas, 271, provenían de zona urbana (93%)</a:t>
            </a:r>
          </a:p>
          <a:p>
            <a:r>
              <a:rPr lang="es-AR" dirty="0">
                <a:solidFill>
                  <a:schemeClr val="tx1">
                    <a:lumMod val="65000"/>
                    <a:lumOff val="35000"/>
                  </a:schemeClr>
                </a:solidFill>
                <a:latin typeface="Comic Sans MS" panose="030F0702030302020204" pitchFamily="66" charset="0"/>
              </a:rPr>
              <a:t>El 99%, 289, de las personas refirió una ocupación, y 62 de ellas una ocupación relacionada con la salud, creo debido a que el testeo se realizó principalmente en dos laboratorios concurriendo el personal de las instituciones.</a:t>
            </a:r>
          </a:p>
          <a:p>
            <a:r>
              <a:rPr lang="es-AR" dirty="0">
                <a:solidFill>
                  <a:schemeClr val="tx1">
                    <a:lumMod val="65000"/>
                    <a:lumOff val="35000"/>
                  </a:schemeClr>
                </a:solidFill>
                <a:latin typeface="Comic Sans MS" panose="030F0702030302020204" pitchFamily="66" charset="0"/>
              </a:rPr>
              <a:t>81 personas (28%) no refirieron algún factor de riesgo siendo el resultado de la serología Negativa en este grupo.</a:t>
            </a:r>
          </a:p>
          <a:p>
            <a:r>
              <a:rPr lang="es-AR" dirty="0">
                <a:solidFill>
                  <a:schemeClr val="tx1">
                    <a:lumMod val="65000"/>
                    <a:lumOff val="35000"/>
                  </a:schemeClr>
                </a:solidFill>
                <a:latin typeface="Comic Sans MS" panose="030F0702030302020204" pitchFamily="66" charset="0"/>
              </a:rPr>
              <a:t>210 personas (72%) refirieron al menos un factor de riesgo y de estas 6 personas (2,9%) tuvo un resultado serológico Positivo.  </a:t>
            </a:r>
          </a:p>
        </p:txBody>
      </p:sp>
    </p:spTree>
    <p:extLst>
      <p:ext uri="{BB962C8B-B14F-4D97-AF65-F5344CB8AC3E}">
        <p14:creationId xmlns:p14="http://schemas.microsoft.com/office/powerpoint/2010/main" val="213993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B4B0B-E20E-47EB-BC27-A4D2C5C15B0B}"/>
              </a:ext>
            </a:extLst>
          </p:cNvPr>
          <p:cNvSpPr>
            <a:spLocks noGrp="1"/>
          </p:cNvSpPr>
          <p:nvPr>
            <p:ph type="title"/>
          </p:nvPr>
        </p:nvSpPr>
        <p:spPr>
          <a:ln w="28575">
            <a:solidFill>
              <a:schemeClr val="accent1"/>
            </a:solidFill>
          </a:ln>
        </p:spPr>
        <p:txBody>
          <a:bodyPr/>
          <a:lstStyle/>
          <a:p>
            <a:pPr algn="ctr">
              <a:defRPr sz="1400" b="0" i="0" u="none" strike="noStrike" kern="1200" spc="0" baseline="0">
                <a:solidFill>
                  <a:prstClr val="black">
                    <a:lumMod val="65000"/>
                    <a:lumOff val="35000"/>
                  </a:prstClr>
                </a:solidFill>
                <a:latin typeface="+mn-lt"/>
                <a:ea typeface="+mn-ea"/>
                <a:cs typeface="+mn-cs"/>
              </a:defRPr>
            </a:pPr>
            <a:br>
              <a:rPr lang="es-AR" dirty="0"/>
            </a:br>
            <a:r>
              <a:rPr lang="es-AR" sz="3200" dirty="0">
                <a:solidFill>
                  <a:schemeClr val="tx1">
                    <a:lumMod val="65000"/>
                    <a:lumOff val="35000"/>
                  </a:schemeClr>
                </a:solidFill>
                <a:latin typeface="Comic Sans MS" panose="030F0702030302020204" pitchFamily="66" charset="0"/>
              </a:rPr>
              <a:t>Testeo de Hepatitis C</a:t>
            </a:r>
            <a:br>
              <a:rPr lang="es-AR" sz="3200" dirty="0">
                <a:solidFill>
                  <a:schemeClr val="tx1">
                    <a:lumMod val="65000"/>
                    <a:lumOff val="35000"/>
                  </a:schemeClr>
                </a:solidFill>
                <a:latin typeface="Comic Sans MS" panose="030F0702030302020204" pitchFamily="66" charset="0"/>
              </a:rPr>
            </a:br>
            <a:r>
              <a:rPr lang="es-AR" sz="3200" dirty="0">
                <a:solidFill>
                  <a:schemeClr val="tx1">
                    <a:lumMod val="65000"/>
                    <a:lumOff val="35000"/>
                  </a:schemeClr>
                </a:solidFill>
                <a:latin typeface="Comic Sans MS" panose="030F0702030302020204" pitchFamily="66" charset="0"/>
              </a:rPr>
              <a:t>Distribución por Edad y Sexo</a:t>
            </a:r>
            <a:endParaRPr lang="es-AR" sz="3200" dirty="0">
              <a:solidFill>
                <a:schemeClr val="tx1">
                  <a:lumMod val="65000"/>
                  <a:lumOff val="35000"/>
                </a:schemeClr>
              </a:solidFill>
            </a:endParaRPr>
          </a:p>
        </p:txBody>
      </p:sp>
      <p:graphicFrame>
        <p:nvGraphicFramePr>
          <p:cNvPr id="6" name="Marcador de contenido 5">
            <a:extLst>
              <a:ext uri="{FF2B5EF4-FFF2-40B4-BE49-F238E27FC236}">
                <a16:creationId xmlns:a16="http://schemas.microsoft.com/office/drawing/2014/main" id="{9879A597-8355-4D01-B733-2147358B3C87}"/>
              </a:ext>
            </a:extLst>
          </p:cNvPr>
          <p:cNvGraphicFramePr>
            <a:graphicFrameLocks noGrp="1"/>
          </p:cNvGraphicFramePr>
          <p:nvPr>
            <p:ph idx="1"/>
            <p:extLst>
              <p:ext uri="{D42A27DB-BD31-4B8C-83A1-F6EECF244321}">
                <p14:modId xmlns:p14="http://schemas.microsoft.com/office/powerpoint/2010/main" val="3350802121"/>
              </p:ext>
            </p:extLst>
          </p:nvPr>
        </p:nvGraphicFramePr>
        <p:xfrm>
          <a:off x="2592925" y="1991360"/>
          <a:ext cx="8911688" cy="476504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E89576D6-7C94-46B9-B168-6B4E6E8D57E4}"/>
              </a:ext>
            </a:extLst>
          </p:cNvPr>
          <p:cNvSpPr txBox="1"/>
          <p:nvPr/>
        </p:nvSpPr>
        <p:spPr>
          <a:xfrm>
            <a:off x="8957734" y="5765801"/>
            <a:ext cx="360996" cy="215444"/>
          </a:xfrm>
          <a:prstGeom prst="rect">
            <a:avLst/>
          </a:prstGeom>
          <a:noFill/>
        </p:spPr>
        <p:txBody>
          <a:bodyPr wrap="none" rtlCol="0">
            <a:spAutoFit/>
          </a:bodyPr>
          <a:lstStyle/>
          <a:p>
            <a:r>
              <a:rPr lang="es-AR" sz="800" dirty="0">
                <a:latin typeface="Calibri" panose="020F0502020204030204" pitchFamily="34" charset="0"/>
              </a:rPr>
              <a:t>39%</a:t>
            </a:r>
          </a:p>
        </p:txBody>
      </p:sp>
    </p:spTree>
    <p:extLst>
      <p:ext uri="{BB962C8B-B14F-4D97-AF65-F5344CB8AC3E}">
        <p14:creationId xmlns:p14="http://schemas.microsoft.com/office/powerpoint/2010/main" val="273089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92913-EC5C-4674-BA5E-6526265B9646}"/>
              </a:ext>
            </a:extLst>
          </p:cNvPr>
          <p:cNvSpPr>
            <a:spLocks noGrp="1"/>
          </p:cNvSpPr>
          <p:nvPr>
            <p:ph type="title"/>
          </p:nvPr>
        </p:nvSpPr>
        <p:spPr>
          <a:ln w="28575">
            <a:solidFill>
              <a:schemeClr val="accent1"/>
            </a:solidFill>
          </a:ln>
        </p:spPr>
        <p:txBody>
          <a:bodyPr/>
          <a:lstStyle/>
          <a:p>
            <a:r>
              <a:rPr lang="es-AR" dirty="0">
                <a:solidFill>
                  <a:schemeClr val="tx1">
                    <a:lumMod val="65000"/>
                    <a:lumOff val="35000"/>
                  </a:schemeClr>
                </a:solidFill>
                <a:latin typeface="Comic Sans MS" panose="030F0702030302020204" pitchFamily="66" charset="0"/>
              </a:rPr>
              <a:t>Características del grupo de personas con serología Positiva</a:t>
            </a:r>
            <a:endParaRPr lang="es-AR"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31D44589-E14C-40E0-8732-325BBCB789FC}"/>
              </a:ext>
            </a:extLst>
          </p:cNvPr>
          <p:cNvSpPr>
            <a:spLocks noGrp="1"/>
          </p:cNvSpPr>
          <p:nvPr>
            <p:ph idx="1"/>
          </p:nvPr>
        </p:nvSpPr>
        <p:spPr>
          <a:xfrm>
            <a:off x="2589212" y="2133599"/>
            <a:ext cx="8915400" cy="4436533"/>
          </a:xfrm>
          <a:ln w="28575">
            <a:solidFill>
              <a:schemeClr val="accent1"/>
            </a:solidFill>
          </a:ln>
        </p:spPr>
        <p:txBody>
          <a:bodyPr>
            <a:normAutofit lnSpcReduction="10000"/>
          </a:bodyPr>
          <a:lstStyle/>
          <a:p>
            <a:r>
              <a:rPr lang="es-AR" dirty="0">
                <a:solidFill>
                  <a:schemeClr val="tx1">
                    <a:lumMod val="65000"/>
                    <a:lumOff val="35000"/>
                  </a:schemeClr>
                </a:solidFill>
                <a:latin typeface="Comic Sans MS" panose="030F0702030302020204" pitchFamily="66" charset="0"/>
              </a:rPr>
              <a:t>Distribución pareja en cuanto a sexo</a:t>
            </a:r>
          </a:p>
          <a:p>
            <a:r>
              <a:rPr lang="es-AR" dirty="0">
                <a:solidFill>
                  <a:schemeClr val="tx1">
                    <a:lumMod val="65000"/>
                    <a:lumOff val="35000"/>
                  </a:schemeClr>
                </a:solidFill>
                <a:latin typeface="Comic Sans MS" panose="030F0702030302020204" pitchFamily="66" charset="0"/>
              </a:rPr>
              <a:t>Predominio de mayores de 50 años</a:t>
            </a:r>
          </a:p>
          <a:p>
            <a:r>
              <a:rPr lang="es-AR" dirty="0">
                <a:solidFill>
                  <a:schemeClr val="tx1">
                    <a:lumMod val="65000"/>
                    <a:lumOff val="35000"/>
                  </a:schemeClr>
                </a:solidFill>
                <a:latin typeface="Comic Sans MS" panose="030F0702030302020204" pitchFamily="66" charset="0"/>
              </a:rPr>
              <a:t>Todos provenientes de zona urbana y con ocupación</a:t>
            </a:r>
          </a:p>
          <a:p>
            <a:r>
              <a:rPr lang="es-AR" dirty="0">
                <a:solidFill>
                  <a:schemeClr val="tx1">
                    <a:lumMod val="65000"/>
                    <a:lumOff val="35000"/>
                  </a:schemeClr>
                </a:solidFill>
                <a:latin typeface="Comic Sans MS" panose="030F0702030302020204" pitchFamily="66" charset="0"/>
              </a:rPr>
              <a:t>Ninguna persona con antecedentes de drogadicción ni hemodiálisis</a:t>
            </a:r>
          </a:p>
          <a:p>
            <a:r>
              <a:rPr lang="es-AR" dirty="0">
                <a:solidFill>
                  <a:schemeClr val="tx1">
                    <a:lumMod val="65000"/>
                    <a:lumOff val="35000"/>
                  </a:schemeClr>
                </a:solidFill>
                <a:latin typeface="Comic Sans MS" panose="030F0702030302020204" pitchFamily="66" charset="0"/>
              </a:rPr>
              <a:t>El antecedente de mayor incidencia fue Cirugía 5, seguido de Transfusión de sangre 4 y Tatuajes / Perforaciones estéticas 3. Una persona tenía los tres factores de riesgo, tres personas dos factores de riesgo y una persona solo un antecedente de riesgo</a:t>
            </a:r>
          </a:p>
          <a:p>
            <a:r>
              <a:rPr lang="es-AR" dirty="0">
                <a:solidFill>
                  <a:schemeClr val="tx1">
                    <a:lumMod val="65000"/>
                    <a:lumOff val="35000"/>
                  </a:schemeClr>
                </a:solidFill>
                <a:latin typeface="Comic Sans MS" panose="030F0702030302020204" pitchFamily="66" charset="0"/>
              </a:rPr>
              <a:t>5 de estos antecedentes de riesgo fueron en la década de 2010, dos en la década de 2000, un antecedente en la década del 90, dos en los 80 y uno en los 70. Llama esto la atención porque la mayoría de los antecedentes, siete, fueron después del año 2000 cuando habría que esperar lo contrario, ya que se supone mayor bioseguridad y mayor sangre segura en estas dos últimas décadas</a:t>
            </a:r>
          </a:p>
        </p:txBody>
      </p:sp>
    </p:spTree>
    <p:extLst>
      <p:ext uri="{BB962C8B-B14F-4D97-AF65-F5344CB8AC3E}">
        <p14:creationId xmlns:p14="http://schemas.microsoft.com/office/powerpoint/2010/main" val="119893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252CA-83DE-40E8-8F6E-CF1FDC9C5BF4}"/>
              </a:ext>
            </a:extLst>
          </p:cNvPr>
          <p:cNvSpPr>
            <a:spLocks noGrp="1"/>
          </p:cNvSpPr>
          <p:nvPr>
            <p:ph type="title"/>
          </p:nvPr>
        </p:nvSpPr>
        <p:spPr>
          <a:xfrm>
            <a:off x="2592925" y="624110"/>
            <a:ext cx="8911687" cy="959157"/>
          </a:xfrm>
          <a:ln w="28575">
            <a:solidFill>
              <a:schemeClr val="accent1"/>
            </a:solidFill>
          </a:ln>
        </p:spPr>
        <p:txBody>
          <a:bodyPr>
            <a:normAutofit/>
          </a:bodyPr>
          <a:lstStyle/>
          <a:p>
            <a:r>
              <a:rPr lang="es-AR" dirty="0">
                <a:solidFill>
                  <a:schemeClr val="tx1">
                    <a:lumMod val="65000"/>
                    <a:lumOff val="35000"/>
                  </a:schemeClr>
                </a:solidFill>
                <a:latin typeface="Comic Sans MS" panose="030F0702030302020204" pitchFamily="66" charset="0"/>
              </a:rPr>
              <a:t>Conclusiones</a:t>
            </a:r>
          </a:p>
        </p:txBody>
      </p:sp>
      <p:sp>
        <p:nvSpPr>
          <p:cNvPr id="3" name="Marcador de contenido 2">
            <a:extLst>
              <a:ext uri="{FF2B5EF4-FFF2-40B4-BE49-F238E27FC236}">
                <a16:creationId xmlns:a16="http://schemas.microsoft.com/office/drawing/2014/main" id="{F224B9A8-C734-4410-9A06-305516418794}"/>
              </a:ext>
            </a:extLst>
          </p:cNvPr>
          <p:cNvSpPr>
            <a:spLocks noGrp="1"/>
          </p:cNvSpPr>
          <p:nvPr>
            <p:ph idx="1"/>
          </p:nvPr>
        </p:nvSpPr>
        <p:spPr>
          <a:xfrm>
            <a:off x="2592925" y="2108201"/>
            <a:ext cx="8911687" cy="4462760"/>
          </a:xfrm>
          <a:ln w="28575">
            <a:solidFill>
              <a:schemeClr val="accent1"/>
            </a:solidFill>
          </a:ln>
        </p:spPr>
        <p:txBody>
          <a:bodyPr wrap="square">
            <a:spAutoFit/>
          </a:bodyPr>
          <a:lstStyle/>
          <a:p>
            <a:pPr marL="0" indent="0">
              <a:buNone/>
            </a:pPr>
            <a:r>
              <a:rPr lang="es-AR" u="sng" dirty="0">
                <a:solidFill>
                  <a:schemeClr val="tx1">
                    <a:lumMod val="65000"/>
                    <a:lumOff val="35000"/>
                  </a:schemeClr>
                </a:solidFill>
                <a:latin typeface="Comic Sans MS" panose="030F0702030302020204" pitchFamily="66" charset="0"/>
              </a:rPr>
              <a:t>Experiencia Positiva</a:t>
            </a:r>
          </a:p>
          <a:p>
            <a:r>
              <a:rPr lang="es-AR" dirty="0">
                <a:solidFill>
                  <a:schemeClr val="tx1">
                    <a:lumMod val="65000"/>
                    <a:lumOff val="35000"/>
                  </a:schemeClr>
                </a:solidFill>
                <a:latin typeface="Comic Sans MS" panose="030F0702030302020204" pitchFamily="66" charset="0"/>
              </a:rPr>
              <a:t>Buena respuesta de las personas. Valor a la entrega inmediata del resultado. Esto se notó más cuando nos trasladamos en la Unidad Sanitaria Móvil para sumarnos al operativo de salud en un barrio de la ciudad de La Banda, a 15 km de la ciudad capital.</a:t>
            </a:r>
          </a:p>
          <a:p>
            <a:r>
              <a:rPr lang="es-AR" dirty="0">
                <a:solidFill>
                  <a:schemeClr val="tx1">
                    <a:lumMod val="65000"/>
                    <a:lumOff val="35000"/>
                  </a:schemeClr>
                </a:solidFill>
                <a:latin typeface="Comic Sans MS" panose="030F0702030302020204" pitchFamily="66" charset="0"/>
              </a:rPr>
              <a:t>Buena acogida en los medios de comunicación tanto escritos como audiovisuales mostrando interés por conocer e informar sobre Hepatitis C. </a:t>
            </a:r>
          </a:p>
          <a:p>
            <a:pPr marL="0" indent="0">
              <a:buNone/>
            </a:pPr>
            <a:r>
              <a:rPr lang="es-AR" u="sng" dirty="0">
                <a:solidFill>
                  <a:schemeClr val="tx1">
                    <a:lumMod val="65000"/>
                    <a:lumOff val="35000"/>
                  </a:schemeClr>
                </a:solidFill>
                <a:latin typeface="Comic Sans MS" panose="030F0702030302020204" pitchFamily="66" charset="0"/>
              </a:rPr>
              <a:t>Dificultades</a:t>
            </a:r>
            <a:endParaRPr lang="es-AR" dirty="0">
              <a:solidFill>
                <a:schemeClr val="tx1">
                  <a:lumMod val="65000"/>
                  <a:lumOff val="35000"/>
                </a:schemeClr>
              </a:solidFill>
              <a:latin typeface="Comic Sans MS" panose="030F0702030302020204" pitchFamily="66" charset="0"/>
            </a:endParaRPr>
          </a:p>
          <a:p>
            <a:r>
              <a:rPr lang="es-AR" dirty="0">
                <a:solidFill>
                  <a:schemeClr val="tx1">
                    <a:lumMod val="65000"/>
                    <a:lumOff val="35000"/>
                  </a:schemeClr>
                </a:solidFill>
                <a:latin typeface="Comic Sans MS" panose="030F0702030302020204" pitchFamily="66" charset="0"/>
              </a:rPr>
              <a:t>Equipos de salud con sobrecarga laboral que vieron la campaña como una actividad más de las que tienen que cumplir. Poco compromiso de los profesionales médicos y bioquímicos</a:t>
            </a:r>
            <a:endParaRPr lang="es-AR" dirty="0"/>
          </a:p>
          <a:p>
            <a:r>
              <a:rPr lang="es-AR" dirty="0">
                <a:solidFill>
                  <a:schemeClr val="tx1">
                    <a:lumMod val="65000"/>
                    <a:lumOff val="35000"/>
                  </a:schemeClr>
                </a:solidFill>
                <a:latin typeface="Comic Sans MS" panose="030F0702030302020204" pitchFamily="66" charset="0"/>
              </a:rPr>
              <a:t>Programa Provincial de VIH, ITS y Hepatitis virales unipersonal</a:t>
            </a:r>
          </a:p>
          <a:p>
            <a:pPr marL="0" indent="0">
              <a:buNone/>
            </a:pPr>
            <a:endParaRPr lang="es-AR" dirty="0">
              <a:solidFill>
                <a:schemeClr val="tx1">
                  <a:lumMod val="65000"/>
                  <a:lumOff val="35000"/>
                </a:schemeClr>
              </a:solidFill>
              <a:latin typeface="Comic Sans MS" panose="030F0702030302020204" pitchFamily="66" charset="0"/>
            </a:endParaRPr>
          </a:p>
        </p:txBody>
      </p:sp>
    </p:spTree>
    <p:extLst>
      <p:ext uri="{BB962C8B-B14F-4D97-AF65-F5344CB8AC3E}">
        <p14:creationId xmlns:p14="http://schemas.microsoft.com/office/powerpoint/2010/main" val="80156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1F81A4-06F6-4CEB-9DC1-7DF46E7C48A1}"/>
              </a:ext>
            </a:extLst>
          </p:cNvPr>
          <p:cNvPicPr>
            <a:picLocks noChangeAspect="1"/>
          </p:cNvPicPr>
          <p:nvPr/>
        </p:nvPicPr>
        <p:blipFill>
          <a:blip r:embed="rId2"/>
          <a:stretch>
            <a:fillRect/>
          </a:stretch>
        </p:blipFill>
        <p:spPr>
          <a:xfrm>
            <a:off x="2959838" y="918790"/>
            <a:ext cx="7064695" cy="4237409"/>
          </a:xfrm>
          <a:prstGeom prst="rect">
            <a:avLst/>
          </a:prstGeom>
        </p:spPr>
      </p:pic>
      <p:sp>
        <p:nvSpPr>
          <p:cNvPr id="3" name="CuadroTexto 2">
            <a:extLst>
              <a:ext uri="{FF2B5EF4-FFF2-40B4-BE49-F238E27FC236}">
                <a16:creationId xmlns:a16="http://schemas.microsoft.com/office/drawing/2014/main" id="{4DC86663-B2C4-45D5-9497-FA6D480A4F5E}"/>
              </a:ext>
            </a:extLst>
          </p:cNvPr>
          <p:cNvSpPr txBox="1"/>
          <p:nvPr/>
        </p:nvSpPr>
        <p:spPr>
          <a:xfrm>
            <a:off x="4223118" y="5774266"/>
            <a:ext cx="4538133" cy="769441"/>
          </a:xfrm>
          <a:prstGeom prst="rect">
            <a:avLst/>
          </a:prstGeom>
          <a:noFill/>
        </p:spPr>
        <p:txBody>
          <a:bodyPr wrap="square" rtlCol="0">
            <a:spAutoFit/>
          </a:bodyPr>
          <a:lstStyle/>
          <a:p>
            <a:r>
              <a:rPr lang="es-AR" sz="4400" dirty="0">
                <a:solidFill>
                  <a:schemeClr val="tx1">
                    <a:lumMod val="65000"/>
                    <a:lumOff val="35000"/>
                  </a:schemeClr>
                </a:solidFill>
                <a:latin typeface="Comic Sans MS" panose="030F0702030302020204" pitchFamily="66" charset="0"/>
              </a:rPr>
              <a:t>¡Muchas Gracias!</a:t>
            </a:r>
          </a:p>
        </p:txBody>
      </p:sp>
    </p:spTree>
    <p:extLst>
      <p:ext uri="{BB962C8B-B14F-4D97-AF65-F5344CB8AC3E}">
        <p14:creationId xmlns:p14="http://schemas.microsoft.com/office/powerpoint/2010/main" val="3983310251"/>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372</TotalTime>
  <Words>590</Words>
  <Application>Microsoft Office PowerPoint</Application>
  <PresentationFormat>Panorámica</PresentationFormat>
  <Paragraphs>54</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Century Gothic</vt:lpstr>
      <vt:lpstr>Comic Sans MS</vt:lpstr>
      <vt:lpstr>Wingdings</vt:lpstr>
      <vt:lpstr>Wingdings 3</vt:lpstr>
      <vt:lpstr>Espiral</vt:lpstr>
      <vt:lpstr>3ra Campaña Nacional para la Concientización, Información, Difusión y Testeo de Hepatitis C </vt:lpstr>
      <vt:lpstr>Organización y Difusión de la Campaña</vt:lpstr>
      <vt:lpstr>Características de la población que participó en la Campaña</vt:lpstr>
      <vt:lpstr> Testeo de Hepatitis C Distribución por Edad y Sexo</vt:lpstr>
      <vt:lpstr>Características del grupo de personas con serología Positiva</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3ra Campaña Nacional para la Concientización, Información, Difusión y Testeo de Hepatitis C </dc:title>
  <dc:creator>Lucía Abdulajad</dc:creator>
  <cp:lastModifiedBy>Lucía Abdulajad</cp:lastModifiedBy>
  <cp:revision>30</cp:revision>
  <dcterms:created xsi:type="dcterms:W3CDTF">2017-11-11T13:43:36Z</dcterms:created>
  <dcterms:modified xsi:type="dcterms:W3CDTF">2017-11-11T19:56:09Z</dcterms:modified>
</cp:coreProperties>
</file>