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drawings/drawing4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drawings/drawing5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drawings/drawing6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theme/themeOverride18.xml" ContentType="application/vnd.openxmlformats-officedocument.themeOverride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theme/themeOverride20.xml" ContentType="application/vnd.openxmlformats-officedocument.themeOverride+xml"/>
  <Override PartName="/ppt/notesSlides/notesSlide31.xml" ContentType="application/vnd.openxmlformats-officedocument.presentationml.notesSlide+xml"/>
  <Override PartName="/ppt/charts/chart24.xml" ContentType="application/vnd.openxmlformats-officedocument.drawingml.chart+xml"/>
  <Override PartName="/ppt/theme/themeOverride21.xml" ContentType="application/vnd.openxmlformats-officedocument.themeOverride+xml"/>
  <Override PartName="/ppt/drawings/drawing7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25.xml" ContentType="application/vnd.openxmlformats-officedocument.drawingml.chart+xml"/>
  <Override PartName="/ppt/theme/themeOverride22.xml" ContentType="application/vnd.openxmlformats-officedocument.themeOverride+xml"/>
  <Override PartName="/ppt/notesSlides/notesSlide33.xml" ContentType="application/vnd.openxmlformats-officedocument.presentationml.notesSlide+xml"/>
  <Override PartName="/ppt/charts/chart26.xml" ContentType="application/vnd.openxmlformats-officedocument.drawingml.chart+xml"/>
  <Override PartName="/ppt/theme/themeOverride23.xml" ContentType="application/vnd.openxmlformats-officedocument.themeOverride+xml"/>
  <Override PartName="/ppt/drawings/drawing8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27.xml" ContentType="application/vnd.openxmlformats-officedocument.drawingml.chart+xml"/>
  <Override PartName="/ppt/theme/themeOverride24.xml" ContentType="application/vnd.openxmlformats-officedocument.themeOverride+xml"/>
  <Override PartName="/ppt/notesSlides/notesSlide35.xml" ContentType="application/vnd.openxmlformats-officedocument.presentationml.notesSlide+xml"/>
  <Override PartName="/ppt/charts/chart28.xml" ContentType="application/vnd.openxmlformats-officedocument.drawingml.chart+xml"/>
  <Override PartName="/ppt/theme/themeOverride25.xml" ContentType="application/vnd.openxmlformats-officedocument.themeOverride+xml"/>
  <Override PartName="/ppt/notesSlides/notesSlide36.xml" ContentType="application/vnd.openxmlformats-officedocument.presentationml.notesSlide+xml"/>
  <Override PartName="/ppt/charts/chart29.xml" ContentType="application/vnd.openxmlformats-officedocument.drawingml.chart+xml"/>
  <Override PartName="/ppt/theme/themeOverride26.xml" ContentType="application/vnd.openxmlformats-officedocument.themeOverride+xml"/>
  <Override PartName="/ppt/charts/chart30.xml" ContentType="application/vnd.openxmlformats-officedocument.drawingml.chart+xml"/>
  <Override PartName="/ppt/theme/themeOverride27.xml" ContentType="application/vnd.openxmlformats-officedocument.themeOverride+xml"/>
  <Override PartName="/ppt/notesSlides/notesSlide37.xml" ContentType="application/vnd.openxmlformats-officedocument.presentationml.notesSlide+xml"/>
  <Override PartName="/ppt/charts/chart31.xml" ContentType="application/vnd.openxmlformats-officedocument.drawingml.chart+xml"/>
  <Override PartName="/ppt/theme/themeOverride28.xml" ContentType="application/vnd.openxmlformats-officedocument.themeOverride+xml"/>
  <Override PartName="/ppt/charts/chart32.xml" ContentType="application/vnd.openxmlformats-officedocument.drawingml.chart+xml"/>
  <Override PartName="/ppt/theme/themeOverride29.xml" ContentType="application/vnd.openxmlformats-officedocument.themeOverride+xml"/>
  <Override PartName="/ppt/notesSlides/notesSlide38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80"/>
  </p:notesMasterIdLst>
  <p:sldIdLst>
    <p:sldId id="360" r:id="rId2"/>
    <p:sldId id="458" r:id="rId3"/>
    <p:sldId id="466" r:id="rId4"/>
    <p:sldId id="467" r:id="rId5"/>
    <p:sldId id="514" r:id="rId6"/>
    <p:sldId id="538" r:id="rId7"/>
    <p:sldId id="437" r:id="rId8"/>
    <p:sldId id="273" r:id="rId9"/>
    <p:sldId id="508" r:id="rId10"/>
    <p:sldId id="270" r:id="rId11"/>
    <p:sldId id="319" r:id="rId12"/>
    <p:sldId id="274" r:id="rId13"/>
    <p:sldId id="275" r:id="rId14"/>
    <p:sldId id="278" r:id="rId15"/>
    <p:sldId id="280" r:id="rId16"/>
    <p:sldId id="516" r:id="rId17"/>
    <p:sldId id="470" r:id="rId18"/>
    <p:sldId id="517" r:id="rId19"/>
    <p:sldId id="339" r:id="rId20"/>
    <p:sldId id="341" r:id="rId21"/>
    <p:sldId id="321" r:id="rId22"/>
    <p:sldId id="322" r:id="rId23"/>
    <p:sldId id="452" r:id="rId24"/>
    <p:sldId id="453" r:id="rId25"/>
    <p:sldId id="331" r:id="rId26"/>
    <p:sldId id="327" r:id="rId27"/>
    <p:sldId id="329" r:id="rId28"/>
    <p:sldId id="326" r:id="rId29"/>
    <p:sldId id="332" r:id="rId30"/>
    <p:sldId id="473" r:id="rId31"/>
    <p:sldId id="345" r:id="rId32"/>
    <p:sldId id="346" r:id="rId33"/>
    <p:sldId id="372" r:id="rId34"/>
    <p:sldId id="442" r:id="rId35"/>
    <p:sldId id="443" r:id="rId36"/>
    <p:sldId id="454" r:id="rId37"/>
    <p:sldId id="439" r:id="rId38"/>
    <p:sldId id="447" r:id="rId39"/>
    <p:sldId id="451" r:id="rId40"/>
    <p:sldId id="450" r:id="rId41"/>
    <p:sldId id="474" r:id="rId42"/>
    <p:sldId id="414" r:id="rId43"/>
    <p:sldId id="415" r:id="rId44"/>
    <p:sldId id="419" r:id="rId45"/>
    <p:sldId id="484" r:id="rId46"/>
    <p:sldId id="485" r:id="rId47"/>
    <p:sldId id="486" r:id="rId48"/>
    <p:sldId id="422" r:id="rId49"/>
    <p:sldId id="518" r:id="rId50"/>
    <p:sldId id="519" r:id="rId51"/>
    <p:sldId id="492" r:id="rId52"/>
    <p:sldId id="493" r:id="rId53"/>
    <p:sldId id="495" r:id="rId54"/>
    <p:sldId id="530" r:id="rId55"/>
    <p:sldId id="498" r:id="rId56"/>
    <p:sldId id="499" r:id="rId57"/>
    <p:sldId id="500" r:id="rId58"/>
    <p:sldId id="531" r:id="rId59"/>
    <p:sldId id="502" r:id="rId60"/>
    <p:sldId id="503" r:id="rId61"/>
    <p:sldId id="521" r:id="rId62"/>
    <p:sldId id="504" r:id="rId63"/>
    <p:sldId id="539" r:id="rId64"/>
    <p:sldId id="533" r:id="rId65"/>
    <p:sldId id="534" r:id="rId66"/>
    <p:sldId id="535" r:id="rId67"/>
    <p:sldId id="540" r:id="rId68"/>
    <p:sldId id="541" r:id="rId69"/>
    <p:sldId id="522" r:id="rId70"/>
    <p:sldId id="523" r:id="rId71"/>
    <p:sldId id="524" r:id="rId72"/>
    <p:sldId id="525" r:id="rId73"/>
    <p:sldId id="526" r:id="rId74"/>
    <p:sldId id="527" r:id="rId75"/>
    <p:sldId id="528" r:id="rId76"/>
    <p:sldId id="529" r:id="rId77"/>
    <p:sldId id="505" r:id="rId78"/>
    <p:sldId id="542" r:id="rId7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CE4"/>
    <a:srgbClr val="3333FF"/>
    <a:srgbClr val="D30326"/>
    <a:srgbClr val="FCA0E4"/>
    <a:srgbClr val="1AB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434" autoAdjust="0"/>
  </p:normalViewPr>
  <p:slideViewPr>
    <p:cSldViewPr>
      <p:cViewPr varScale="1">
        <p:scale>
          <a:sx n="81" d="100"/>
          <a:sy n="81" d="100"/>
        </p:scale>
        <p:origin x="4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1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2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3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8.xlsx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Hoja_de_c_lculo_de_Microsoft_Excel20.xlsx"/><Relationship Id="rId1" Type="http://schemas.openxmlformats.org/officeDocument/2006/relationships/themeOverride" Target="../theme/themeOverride17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1.xlsx"/><Relationship Id="rId1" Type="http://schemas.openxmlformats.org/officeDocument/2006/relationships/themeOverride" Target="../theme/themeOverride18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1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3.xlsx"/><Relationship Id="rId1" Type="http://schemas.openxmlformats.org/officeDocument/2006/relationships/themeOverride" Target="../theme/themeOverrid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Hoja_de_c_lculo_de_Microsoft_Excel24.xlsx"/><Relationship Id="rId1" Type="http://schemas.openxmlformats.org/officeDocument/2006/relationships/themeOverride" Target="../theme/themeOverride2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Hoja_de_c_lculo_de_Microsoft_Excel26.xlsx"/><Relationship Id="rId1" Type="http://schemas.openxmlformats.org/officeDocument/2006/relationships/themeOverride" Target="../theme/themeOverride23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24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8.xlsx"/><Relationship Id="rId1" Type="http://schemas.openxmlformats.org/officeDocument/2006/relationships/themeOverride" Target="../theme/themeOverride25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9.xlsx"/><Relationship Id="rId1" Type="http://schemas.openxmlformats.org/officeDocument/2006/relationships/themeOverride" Target="../theme/themeOverrid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0.xlsx"/><Relationship Id="rId1" Type="http://schemas.openxmlformats.org/officeDocument/2006/relationships/themeOverride" Target="../theme/themeOverride27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1.xlsx"/><Relationship Id="rId1" Type="http://schemas.openxmlformats.org/officeDocument/2006/relationships/themeOverride" Target="../theme/themeOverride28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2.xlsx"/><Relationship Id="rId1" Type="http://schemas.openxmlformats.org/officeDocument/2006/relationships/themeOverride" Target="../theme/themeOverride29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699"/>
          <c:y val="2.7777866380990033E-2"/>
          <c:w val="0.86727392030541661"/>
          <c:h val="0.68544733255474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  <a:latin typeface="Helvetica"/>
                      </a:rPr>
                      <a:t>99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  <a:latin typeface="Helvetica"/>
                      </a:rPr>
                      <a:t>97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numFmt formatCode="0" sourceLinked="0"/>
              <c:spPr>
                <a:solidFill>
                  <a:schemeClr val="bg1">
                    <a:alpha val="50000"/>
                  </a:schemeClr>
                </a:solidFill>
              </c:spPr>
              <c:txPr>
                <a:bodyPr/>
                <a:lstStyle/>
                <a:p>
                  <a:pPr>
                    <a:defRPr lang="en-US" sz="1600" b="1">
                      <a:solidFill>
                        <a:schemeClr val="bg1"/>
                      </a:solidFill>
                      <a:latin typeface="Helvetica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  <a:latin typeface="Helvetica"/>
                      </a:rPr>
                      <a:t>99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lang="en-US" sz="1600" b="1">
                    <a:latin typeface="Helve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 </c:v>
                </c:pt>
                <c:pt idx="1">
                  <c:v>LDV-SOF +RBV</c:v>
                </c:pt>
                <c:pt idx="2">
                  <c:v>LDV-SOF 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98.6</c:v>
                </c:pt>
                <c:pt idx="1">
                  <c:v>97.2</c:v>
                </c:pt>
                <c:pt idx="2">
                  <c:v>97.7</c:v>
                </c:pt>
                <c:pt idx="3">
                  <c:v>99.1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3878944"/>
        <c:axId val="-2073875680"/>
      </c:barChart>
      <c:catAx>
        <c:axId val="-207387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400" b="1" i="0">
                <a:solidFill>
                  <a:schemeClr val="accent1">
                    <a:lumMod val="75000"/>
                  </a:schemeClr>
                </a:solidFill>
                <a:latin typeface="Helvetica"/>
                <a:cs typeface="Arial"/>
              </a:defRPr>
            </a:pPr>
            <a:endParaRPr lang="es-AR"/>
          </a:p>
        </c:txPr>
        <c:crossAx val="-20738756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38756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800">
                    <a:solidFill>
                      <a:schemeClr val="accent1">
                        <a:lumMod val="75000"/>
                      </a:schemeClr>
                    </a:solidFill>
                    <a:latin typeface="Helvetica"/>
                    <a:cs typeface="Arial"/>
                  </a:defRPr>
                </a:pPr>
                <a:r>
                  <a:rPr lang="en-US" sz="1800" dirty="0" err="1" smtClean="0">
                    <a:solidFill>
                      <a:schemeClr val="accent1">
                        <a:lumMod val="75000"/>
                      </a:schemeClr>
                    </a:solidFill>
                    <a:latin typeface="Helvetica"/>
                    <a:cs typeface="Arial"/>
                  </a:rPr>
                  <a:t>Pacientes</a:t>
                </a:r>
                <a:r>
                  <a:rPr lang="en-US" sz="1800" baseline="0" dirty="0" smtClean="0">
                    <a:solidFill>
                      <a:schemeClr val="accent1">
                        <a:lumMod val="75000"/>
                      </a:schemeClr>
                    </a:solidFill>
                    <a:latin typeface="Helvetica"/>
                    <a:cs typeface="Arial"/>
                  </a:rPr>
                  <a:t> con </a:t>
                </a:r>
                <a:r>
                  <a:rPr lang="en-US" sz="1800" dirty="0" smtClean="0">
                    <a:solidFill>
                      <a:schemeClr val="accent1">
                        <a:lumMod val="75000"/>
                      </a:schemeClr>
                    </a:solidFill>
                    <a:latin typeface="Helvetica"/>
                    <a:cs typeface="Arial"/>
                  </a:rPr>
                  <a:t> RVS</a:t>
                </a:r>
                <a:r>
                  <a:rPr lang="en-US" sz="1800" baseline="0" dirty="0" smtClean="0">
                    <a:solidFill>
                      <a:schemeClr val="accent1">
                        <a:lumMod val="75000"/>
                      </a:schemeClr>
                    </a:solidFill>
                    <a:latin typeface="Helvetica"/>
                    <a:cs typeface="Arial"/>
                  </a:rPr>
                  <a:t> </a:t>
                </a:r>
                <a:r>
                  <a:rPr lang="en-US" sz="1800" dirty="0" smtClean="0">
                    <a:solidFill>
                      <a:schemeClr val="accent1">
                        <a:lumMod val="75000"/>
                      </a:schemeClr>
                    </a:solidFill>
                    <a:latin typeface="Helvetica"/>
                    <a:cs typeface="Arial"/>
                  </a:rPr>
                  <a:t> 12 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  <a:latin typeface="Helvetica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2625E-3"/>
              <c:y val="8.698275862068972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600" b="1">
                <a:solidFill>
                  <a:schemeClr val="accent1">
                    <a:lumMod val="75000"/>
                  </a:schemeClr>
                </a:solidFill>
                <a:latin typeface="Helvetica"/>
              </a:defRPr>
            </a:pPr>
            <a:endParaRPr lang="es-AR"/>
          </a:p>
        </c:txPr>
        <c:crossAx val="-2073878944"/>
        <c:crosses val="autoZero"/>
        <c:crossBetween val="between"/>
        <c:majorUnit val="20"/>
        <c:minorUnit val="20"/>
      </c:valAx>
      <c:spPr>
        <a:noFill/>
        <a:ln w="25400">
          <a:noFill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867055680540675E-2"/>
          <c:y val="3.3924141482615092E-2"/>
          <c:w val="0.89184207442820063"/>
          <c:h val="0.83555148479634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0F6FC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F6FC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  <a:latin typeface="Helvatica"/>
                      </a:rPr>
                      <a:t>100</a:t>
                    </a:r>
                    <a:endParaRPr lang="en-US" b="1">
                      <a:solidFill>
                        <a:schemeClr val="bg1"/>
                      </a:solidFill>
                      <a:latin typeface="Helvatica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  <a:latin typeface="Helvatica"/>
                      </a:rPr>
                      <a:t>100</a:t>
                    </a:r>
                    <a:endParaRPr lang="en-US" b="1">
                      <a:solidFill>
                        <a:schemeClr val="bg1"/>
                      </a:solidFill>
                      <a:latin typeface="Helvatica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lang="en-US" sz="16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Semana 4</c:v>
                </c:pt>
                <c:pt idx="1">
                  <c:v>Final Tto</c:v>
                </c:pt>
                <c:pt idx="2">
                  <c:v>RVS 4</c:v>
                </c:pt>
                <c:pt idx="3">
                  <c:v>RVS 12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13523488"/>
        <c:axId val="-1986652736"/>
      </c:barChart>
      <c:catAx>
        <c:axId val="-201352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400" b="1" i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19866527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8665273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600" b="1" i="0" u="none" strike="noStrike" kern="1200" baseline="0">
                    <a:solidFill>
                      <a:srgbClr val="0070C0"/>
                    </a:solidFill>
                    <a:latin typeface="Helvatica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solidFill>
                      <a:srgbClr val="0070C0"/>
                    </a:solidFill>
                    <a:effectLst/>
                    <a:latin typeface="Helvatica"/>
                  </a:rPr>
                  <a:t>HCV RNA &lt; 25 UI/ml (%)  </a:t>
                </a:r>
                <a:endParaRPr lang="en-US" sz="1600" dirty="0">
                  <a:solidFill>
                    <a:srgbClr val="0070C0"/>
                  </a:solidFill>
                  <a:effectLst/>
                  <a:latin typeface="Helvatica"/>
                </a:endParaRPr>
              </a:p>
            </c:rich>
          </c:tx>
          <c:layout>
            <c:manualLayout>
              <c:xMode val="edge"/>
              <c:yMode val="edge"/>
              <c:x val="2.9761904761904812E-3"/>
              <c:y val="0.184535645339529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600"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2013523488"/>
        <c:crosses val="autoZero"/>
        <c:crossBetween val="between"/>
        <c:majorUnit val="20"/>
        <c:min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87E-2"/>
          <c:w val="0.86727392030541595"/>
          <c:h val="0.77225316499533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spPr>
                <a:solidFill>
                  <a:sysClr val="window" lastClr="FFFFFF">
                    <a:alpha val="50000"/>
                  </a:sysClr>
                </a:solidFill>
              </c:spPr>
              <c:txPr>
                <a:bodyPr/>
                <a:lstStyle/>
                <a:p>
                  <a:pPr>
                    <a:defRPr lang="en-US" sz="1800" b="1">
                      <a:solidFill>
                        <a:schemeClr val="bg1"/>
                      </a:solidFill>
                      <a:latin typeface="Helvatica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lang="en-US" sz="18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SOF + SMV + RBV
(24 semanas)</c:v>
                </c:pt>
                <c:pt idx="1">
                  <c:v>SOF + SMV
(24 semanas)</c:v>
                </c:pt>
                <c:pt idx="2">
                  <c:v>SOF + SMV + RBV
(12 semanas)</c:v>
                </c:pt>
                <c:pt idx="3">
                  <c:v>SOF + SMV
(12 semanas)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79</c:v>
                </c:pt>
                <c:pt idx="1">
                  <c:v>93</c:v>
                </c:pt>
                <c:pt idx="2">
                  <c:v>96</c:v>
                </c:pt>
                <c:pt idx="3">
                  <c:v>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1986651648"/>
        <c:axId val="-1986644032"/>
      </c:barChart>
      <c:catAx>
        <c:axId val="-198665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600" b="0" i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  <a:cs typeface="Arial"/>
              </a:defRPr>
            </a:pPr>
            <a:endParaRPr lang="es-AR"/>
          </a:p>
        </c:txPr>
        <c:crossAx val="-19866440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8664403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800">
                    <a:latin typeface="Arial"/>
                    <a:cs typeface="Arial"/>
                  </a:defRPr>
                </a:pPr>
                <a:r>
                  <a:rPr lang="en-US" sz="1800" dirty="0" err="1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Pacientes</a:t>
                </a:r>
                <a:r>
                  <a:rPr lang="en-US" sz="1800" baseline="0" dirty="0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 con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RVS</a:t>
                </a:r>
                <a:r>
                  <a:rPr lang="en-US" sz="1800" baseline="0" dirty="0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12 </a:t>
                </a:r>
                <a:r>
                  <a:rPr lang="en-US" sz="1800" dirty="0">
                    <a:solidFill>
                      <a:srgbClr val="0070C0"/>
                    </a:solidFill>
                    <a:latin typeface="Helvatica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2063E-3"/>
              <c:y val="0.1042241859731812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600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1986651648"/>
        <c:crosses val="autoZero"/>
        <c:crossBetween val="between"/>
        <c:majorUnit val="20"/>
        <c:minorUnit val="20"/>
      </c:valAx>
      <c:spPr>
        <a:noFill/>
        <a:ln w="25400">
          <a:noFill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5.6713143861187233E-2"/>
          <c:w val="0.86727392030541595"/>
          <c:h val="0.65651205507454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spPr>
                <a:solidFill>
                  <a:sysClr val="window" lastClr="FFFFFF">
                    <a:alpha val="50000"/>
                  </a:sysClr>
                </a:solidFill>
              </c:spPr>
              <c:txPr>
                <a:bodyPr/>
                <a:lstStyle/>
                <a:p>
                  <a:pPr>
                    <a:defRPr lang="en-US" sz="1800" b="1">
                      <a:solidFill>
                        <a:schemeClr val="bg1"/>
                      </a:solidFill>
                      <a:latin typeface="Helvatica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93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lang="en-US" sz="1800" b="1">
                    <a:solidFill>
                      <a:srgbClr val="0070C0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SOF + SMV + RBV
(24 semanas)</c:v>
                </c:pt>
                <c:pt idx="1">
                  <c:v>SOF + SMV
(24 semanas)</c:v>
                </c:pt>
                <c:pt idx="2">
                  <c:v>SOF + SMV + RBV
(12 semanas)</c:v>
                </c:pt>
                <c:pt idx="3">
                  <c:v>SOF + SMV
(12 semanas)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93</c:v>
                </c:pt>
                <c:pt idx="1">
                  <c:v>100</c:v>
                </c:pt>
                <c:pt idx="2">
                  <c:v>93</c:v>
                </c:pt>
                <c:pt idx="3">
                  <c:v>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1986649472"/>
        <c:axId val="-1986654368"/>
      </c:barChart>
      <c:catAx>
        <c:axId val="-1986649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600" b="0" i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19866543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866543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800">
                    <a:latin typeface="Arial"/>
                    <a:cs typeface="Arial"/>
                  </a:defRPr>
                </a:pPr>
                <a:r>
                  <a:rPr lang="en-US" sz="1800" dirty="0" err="1" smtClean="0">
                    <a:solidFill>
                      <a:schemeClr val="accent1"/>
                    </a:solidFill>
                    <a:latin typeface="Helvatica"/>
                    <a:cs typeface="Arial"/>
                  </a:rPr>
                  <a:t>Pacientes</a:t>
                </a:r>
                <a:r>
                  <a:rPr lang="en-US" sz="1800" baseline="0" dirty="0" smtClean="0">
                    <a:solidFill>
                      <a:schemeClr val="accent1"/>
                    </a:solidFill>
                    <a:latin typeface="Helvatica"/>
                    <a:cs typeface="Arial"/>
                  </a:rPr>
                  <a:t> con RVS  </a:t>
                </a:r>
                <a:r>
                  <a:rPr lang="en-US" sz="1800" dirty="0" smtClean="0">
                    <a:solidFill>
                      <a:schemeClr val="accent1"/>
                    </a:solidFill>
                    <a:latin typeface="Helvatica"/>
                    <a:cs typeface="Arial"/>
                  </a:rPr>
                  <a:t>12 </a:t>
                </a:r>
                <a:r>
                  <a:rPr lang="en-US" sz="1800" dirty="0">
                    <a:solidFill>
                      <a:schemeClr val="accent1"/>
                    </a:solidFill>
                    <a:latin typeface="Helvatica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2063E-3"/>
              <c:y val="0.1042241859731812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600" b="1">
                <a:solidFill>
                  <a:schemeClr val="accent1"/>
                </a:solidFill>
                <a:latin typeface="Helvatica"/>
              </a:defRPr>
            </a:pPr>
            <a:endParaRPr lang="es-AR"/>
          </a:p>
        </c:txPr>
        <c:crossAx val="-1986649472"/>
        <c:crosses val="autoZero"/>
        <c:crossBetween val="between"/>
        <c:majorUnit val="20"/>
        <c:minorUnit val="20"/>
      </c:valAx>
      <c:spPr>
        <a:noFill/>
        <a:ln w="25400">
          <a:noFill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698"/>
          <c:y val="0.12163793099478698"/>
          <c:w val="0.85758542506130397"/>
          <c:h val="0.7177607629919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Sofosbuvir x 12 semanas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lang="en-US" sz="18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GT1a</c:v>
                </c:pt>
                <c:pt idx="1">
                  <c:v>GT1a
(con Q80K)</c:v>
                </c:pt>
                <c:pt idx="2">
                  <c:v>GT1a
(sin Q80K)</c:v>
                </c:pt>
                <c:pt idx="3">
                  <c:v>GT1b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83.3</c:v>
                </c:pt>
                <c:pt idx="1">
                  <c:v>73.5</c:v>
                </c:pt>
                <c:pt idx="2">
                  <c:v>92.1</c:v>
                </c:pt>
                <c:pt idx="3">
                  <c:v>83.9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1986645664"/>
        <c:axId val="-1986648384"/>
      </c:barChart>
      <c:catAx>
        <c:axId val="-198664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600" b="1" i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198664838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198664838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600">
                    <a:latin typeface="Arial"/>
                    <a:cs typeface="Arial"/>
                  </a:defRPr>
                </a:pPr>
                <a:r>
                  <a:rPr lang="en-US" sz="1600" b="1" i="0" baseline="0" dirty="0" err="1" smtClean="0">
                    <a:solidFill>
                      <a:srgbClr val="0070C0"/>
                    </a:solidFill>
                    <a:effectLst/>
                    <a:latin typeface="Helvatica"/>
                  </a:rPr>
                  <a:t>Pacientes</a:t>
                </a:r>
                <a:r>
                  <a:rPr lang="en-US" sz="1600" b="1" i="0" baseline="0" dirty="0" smtClean="0">
                    <a:solidFill>
                      <a:srgbClr val="0070C0"/>
                    </a:solidFill>
                    <a:effectLst/>
                    <a:latin typeface="Helvatica"/>
                  </a:rPr>
                  <a:t>  (%) con RVS 12</a:t>
                </a:r>
                <a:endParaRPr lang="en-US" sz="1600" dirty="0">
                  <a:solidFill>
                    <a:srgbClr val="0070C0"/>
                  </a:solidFill>
                  <a:effectLst/>
                  <a:latin typeface="Helvatica"/>
                </a:endParaRPr>
              </a:p>
            </c:rich>
          </c:tx>
          <c:layout>
            <c:manualLayout>
              <c:xMode val="edge"/>
              <c:yMode val="edge"/>
              <c:x val="3.1299010057464259E-3"/>
              <c:y val="0.1725476720487305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600"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1986645664"/>
        <c:crosses val="autoZero"/>
        <c:crossBetween val="between"/>
        <c:majorUnit val="20"/>
        <c:minorUnit val="20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43624945615027499"/>
          <c:y val="1.8181818181818278E-2"/>
          <c:w val="0.53059434169164155"/>
          <c:h val="8.1576292391505045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lang="en-US">
              <a:solidFill>
                <a:schemeClr val="tx2">
                  <a:lumMod val="60000"/>
                  <a:lumOff val="40000"/>
                </a:schemeClr>
              </a:solidFill>
              <a:latin typeface="Helvatica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698"/>
          <c:y val="0.12163793099478698"/>
          <c:w val="0.85758542506130397"/>
          <c:h val="0.7177607629919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SMV + SOF x 8 semanas</c:v>
                </c:pt>
              </c:strCache>
            </c:strRef>
          </c:tx>
          <c:spPr>
            <a:solidFill>
              <a:srgbClr val="1F49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lang="en-US" sz="16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GT1a</c:v>
                </c:pt>
                <c:pt idx="1">
                  <c:v>GT1a
(con Q80K)</c:v>
                </c:pt>
                <c:pt idx="2">
                  <c:v>GT1a
(sin Q80K)</c:v>
                </c:pt>
                <c:pt idx="3">
                  <c:v>GT1b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79.3</c:v>
                </c:pt>
                <c:pt idx="1">
                  <c:v>73.400000000000006</c:v>
                </c:pt>
                <c:pt idx="2">
                  <c:v>83.6</c:v>
                </c:pt>
                <c:pt idx="3">
                  <c:v>92.3</c:v>
                </c:pt>
              </c:numCache>
            </c:numRef>
          </c:val>
        </c:ser>
        <c:ser>
          <c:idx val="1"/>
          <c:order val="1"/>
          <c:tx>
            <c:v>SMV + SOF  x 12 weeks</c:v>
          </c:tx>
          <c:spPr>
            <a:solidFill>
              <a:srgbClr val="4F81BD">
                <a:lumMod val="40000"/>
                <a:lumOff val="60000"/>
              </a:srgbClr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lang="en-US" sz="1600" b="1">
                    <a:solidFill>
                      <a:srgbClr val="0070C0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GT1a</c:v>
                </c:pt>
                <c:pt idx="1">
                  <c:v>GT1a
(con Q80K)</c:v>
                </c:pt>
                <c:pt idx="2">
                  <c:v>GT1a
(sin Q80K)</c:v>
                </c:pt>
                <c:pt idx="3">
                  <c:v>GT1b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96.6</c:v>
                </c:pt>
                <c:pt idx="1">
                  <c:v>95.7</c:v>
                </c:pt>
                <c:pt idx="2">
                  <c:v>97.1</c:v>
                </c:pt>
                <c:pt idx="3" formatCode="General">
                  <c:v>97.4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1986653824"/>
        <c:axId val="-1986647840"/>
      </c:barChart>
      <c:catAx>
        <c:axId val="-1986653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600" b="1" i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  <a:cs typeface="Arial"/>
              </a:defRPr>
            </a:pPr>
            <a:endParaRPr lang="es-AR"/>
          </a:p>
        </c:txPr>
        <c:crossAx val="-198664784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19866478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600">
                    <a:latin typeface="Arial"/>
                    <a:cs typeface="Arial"/>
                  </a:defRPr>
                </a:pPr>
                <a:r>
                  <a:rPr lang="en-US" sz="1600" b="1" i="0" baseline="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latin typeface="Helvatica"/>
                  </a:rPr>
                  <a:t>Pacientes</a:t>
                </a:r>
                <a:r>
                  <a:rPr lang="en-US" sz="1600" b="1" i="0" baseline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latin typeface="Helvatica"/>
                  </a:rPr>
                  <a:t> (%) con SVR 12</a:t>
                </a:r>
                <a:endPara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Helvatica"/>
                </a:endParaRPr>
              </a:p>
            </c:rich>
          </c:tx>
          <c:layout>
            <c:manualLayout>
              <c:xMode val="edge"/>
              <c:yMode val="edge"/>
              <c:x val="3.1298904538341098E-3"/>
              <c:y val="0.193806251491291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1F497D"/>
            </a:solidFill>
          </a:ln>
        </c:spPr>
        <c:txPr>
          <a:bodyPr/>
          <a:lstStyle/>
          <a:p>
            <a:pPr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defRPr>
            </a:pPr>
            <a:endParaRPr lang="es-AR"/>
          </a:p>
        </c:txPr>
        <c:crossAx val="-1986653824"/>
        <c:crosses val="autoZero"/>
        <c:crossBetween val="between"/>
        <c:majorUnit val="20"/>
        <c:minorUnit val="20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8836752800266204"/>
          <c:y val="1.8181818181818278E-2"/>
          <c:w val="0.77847621160031244"/>
          <c:h val="8.1576292391505045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lang="en-US" b="0">
              <a:solidFill>
                <a:schemeClr val="tx2">
                  <a:lumMod val="60000"/>
                  <a:lumOff val="40000"/>
                </a:schemeClr>
              </a:solidFill>
              <a:latin typeface="Helvatica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698"/>
          <c:y val="2.7777866380989877E-2"/>
          <c:w val="0.86727392030541661"/>
          <c:h val="0.68544733255474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50CE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450CE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92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lang="en-US" sz="18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EBR + GZR + RBV</c:v>
                </c:pt>
                <c:pt idx="1">
                  <c:v>EBR + GZR</c:v>
                </c:pt>
                <c:pt idx="2">
                  <c:v>EBR + GZR + RBV</c:v>
                </c:pt>
                <c:pt idx="3">
                  <c:v>EBR + GZR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94</c:v>
                </c:pt>
                <c:pt idx="1">
                  <c:v>91</c:v>
                </c:pt>
                <c:pt idx="2">
                  <c:v>100</c:v>
                </c:pt>
                <c:pt idx="3">
                  <c:v>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986658176"/>
        <c:axId val="-1986643488"/>
      </c:barChart>
      <c:catAx>
        <c:axId val="-1986658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400" b="0" i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19866434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866434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800">
                    <a:solidFill>
                      <a:srgbClr val="00B0F0"/>
                    </a:solidFill>
                    <a:latin typeface="Helvatica"/>
                    <a:cs typeface="Arial"/>
                  </a:defRPr>
                </a:pPr>
                <a:r>
                  <a:rPr lang="en-US" sz="1800" dirty="0" err="1" smtClean="0">
                    <a:solidFill>
                      <a:srgbClr val="00B0F0"/>
                    </a:solidFill>
                    <a:latin typeface="Helvatica"/>
                    <a:cs typeface="Arial"/>
                  </a:rPr>
                  <a:t>Pacientes</a:t>
                </a:r>
                <a:r>
                  <a:rPr lang="en-US" sz="1800" baseline="0" dirty="0" smtClean="0">
                    <a:solidFill>
                      <a:srgbClr val="00B0F0"/>
                    </a:solidFill>
                    <a:latin typeface="Helvatica"/>
                    <a:cs typeface="Arial"/>
                  </a:rPr>
                  <a:t> con RVS </a:t>
                </a:r>
                <a:r>
                  <a:rPr lang="en-US" sz="1800" dirty="0" smtClean="0">
                    <a:solidFill>
                      <a:srgbClr val="00B0F0"/>
                    </a:solidFill>
                    <a:latin typeface="Helvatica"/>
                    <a:cs typeface="Arial"/>
                  </a:rPr>
                  <a:t>12 </a:t>
                </a:r>
                <a:r>
                  <a:rPr lang="en-US" sz="1800" dirty="0">
                    <a:solidFill>
                      <a:srgbClr val="00B0F0"/>
                    </a:solidFill>
                    <a:latin typeface="Helvatica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1723E-3"/>
              <c:y val="8.698275862068972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600"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1986658176"/>
        <c:crosses val="autoZero"/>
        <c:crossBetween val="between"/>
        <c:majorUnit val="20"/>
        <c:minorUnit val="20"/>
      </c:valAx>
      <c:spPr>
        <a:noFill/>
        <a:ln w="25400">
          <a:noFill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698"/>
          <c:y val="2.7777866380989735E-2"/>
          <c:w val="0.8672739203054165"/>
          <c:h val="0.68544733255473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A548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3A78">
                  <a:lumMod val="20000"/>
                  <a:lumOff val="80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001D48">
                  <a:lumMod val="50000"/>
                  <a:lumOff val="50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numFmt formatCode="0" sourceLinked="0"/>
              <c:spPr>
                <a:solidFill>
                  <a:schemeClr val="bg1">
                    <a:alpha val="50000"/>
                  </a:schemeClr>
                </a:solidFill>
              </c:spPr>
              <c:txPr>
                <a:bodyPr/>
                <a:lstStyle/>
                <a:p>
                  <a:pPr>
                    <a:defRPr lang="en-US" sz="1800" b="1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atin typeface="Helvatica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lang="en-US" sz="18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12 semanas</c:v>
                </c:pt>
                <c:pt idx="1">
                  <c:v>12 semanas</c:v>
                </c:pt>
                <c:pt idx="2">
                  <c:v>16 semanas</c:v>
                </c:pt>
                <c:pt idx="3">
                  <c:v>18 semanas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90</c:v>
                </c:pt>
                <c:pt idx="1">
                  <c:v>94</c:v>
                </c:pt>
                <c:pt idx="2">
                  <c:v>94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986646752"/>
        <c:axId val="-1986655456"/>
      </c:barChart>
      <c:catAx>
        <c:axId val="-198664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400" b="0" i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198665545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866554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80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Helvatica"/>
                    <a:cs typeface="Arial"/>
                  </a:defRPr>
                </a:pPr>
                <a:r>
                  <a:rPr lang="en-US" sz="1800" dirty="0" err="1" smtClean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Helvatica"/>
                    <a:cs typeface="Arial"/>
                  </a:rPr>
                  <a:t>Pacientes</a:t>
                </a:r>
                <a:r>
                  <a:rPr lang="en-US" sz="1800" baseline="0" dirty="0" smtClean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Helvatica"/>
                    <a:cs typeface="Arial"/>
                  </a:rPr>
                  <a:t> con RVS </a:t>
                </a:r>
                <a:r>
                  <a:rPr lang="en-US" sz="1800" dirty="0" smtClean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Helvatica"/>
                    <a:cs typeface="Arial"/>
                  </a:rPr>
                  <a:t> 12 </a:t>
                </a:r>
                <a:r>
                  <a:rPr lang="en-US" sz="18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Helvatica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804E-3"/>
              <c:y val="8.698275862068972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600">
                <a:solidFill>
                  <a:schemeClr val="tx2">
                    <a:lumMod val="50000"/>
                    <a:lumOff val="50000"/>
                  </a:schemeClr>
                </a:solidFill>
                <a:latin typeface="Helvatica"/>
              </a:defRPr>
            </a:pPr>
            <a:endParaRPr lang="es-AR"/>
          </a:p>
        </c:txPr>
        <c:crossAx val="-1986646752"/>
        <c:crosses val="autoZero"/>
        <c:crossBetween val="between"/>
        <c:majorUnit val="20"/>
        <c:minorUnit val="20"/>
      </c:valAx>
      <c:spPr>
        <a:noFill/>
        <a:ln w="25400">
          <a:noFill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12"/>
          <c:y val="0.12722440944881888"/>
          <c:w val="0.88154949381327363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LDV-SOF + RBV x 12 semanas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lang="en-US" sz="14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F0-F3</c:v>
                </c:pt>
                <c:pt idx="1">
                  <c:v>CPT A</c:v>
                </c:pt>
                <c:pt idx="2">
                  <c:v>CPT B</c:v>
                </c:pt>
                <c:pt idx="3">
                  <c:v>CPT C</c:v>
                </c:pt>
                <c:pt idx="4">
                  <c:v>HCF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96.4</c:v>
                </c:pt>
                <c:pt idx="1">
                  <c:v>96.2</c:v>
                </c:pt>
                <c:pt idx="2">
                  <c:v>84.6</c:v>
                </c:pt>
                <c:pt idx="3">
                  <c:v>60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v>LDV-SOF + RBV x 24 weeks</c:v>
          </c:tx>
          <c:spPr>
            <a:solidFill>
              <a:srgbClr val="7030A0"/>
            </a:solidFill>
            <a:ln w="12700">
              <a:solidFill>
                <a:srgbClr val="4F81BD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lang="en-US" sz="14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F0-F3</c:v>
                </c:pt>
                <c:pt idx="1">
                  <c:v>CPT A</c:v>
                </c:pt>
                <c:pt idx="2">
                  <c:v>CPT B</c:v>
                </c:pt>
                <c:pt idx="3">
                  <c:v>CPT C</c:v>
                </c:pt>
                <c:pt idx="4">
                  <c:v>HCF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98.2</c:v>
                </c:pt>
                <c:pt idx="1">
                  <c:v>96</c:v>
                </c:pt>
                <c:pt idx="2">
                  <c:v>88.4</c:v>
                </c:pt>
                <c:pt idx="3">
                  <c:v>75</c:v>
                </c:pt>
                <c:pt idx="4" formatCode="General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1986645120"/>
        <c:axId val="-1986654912"/>
      </c:barChart>
      <c:catAx>
        <c:axId val="-198664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600" b="0" i="0">
                <a:solidFill>
                  <a:srgbClr val="0070C0"/>
                </a:solidFill>
                <a:latin typeface="Arial"/>
                <a:cs typeface="Arial"/>
              </a:defRPr>
            </a:pPr>
            <a:endParaRPr lang="es-AR"/>
          </a:p>
        </c:txPr>
        <c:crossAx val="-198665491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19866549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600">
                    <a:latin typeface="Arial"/>
                    <a:cs typeface="Arial"/>
                  </a:defRPr>
                </a:pPr>
                <a:r>
                  <a:rPr lang="en-US" sz="1600" b="1" i="0" baseline="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latin typeface="Helvatica"/>
                  </a:rPr>
                  <a:t>Pacientes</a:t>
                </a:r>
                <a:r>
                  <a:rPr lang="en-US" sz="1600" b="1" i="0" baseline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latin typeface="Helvatica"/>
                  </a:rPr>
                  <a:t>  (%) con RVS 12</a:t>
                </a:r>
                <a:endPara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Helvatica"/>
                </a:endParaRPr>
              </a:p>
            </c:rich>
          </c:tx>
          <c:layout>
            <c:manualLayout>
              <c:xMode val="edge"/>
              <c:yMode val="edge"/>
              <c:x val="3.6809851893513492E-3"/>
              <c:y val="0.1795254245327777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600"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1986645120"/>
        <c:crosses val="autoZero"/>
        <c:crossBetween val="between"/>
        <c:majorUnit val="20"/>
        <c:minorUnit val="20"/>
      </c:valAx>
      <c:spPr>
        <a:noFill/>
        <a:ln w="25400">
          <a:noFill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lang="en-US" sz="1600"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lang="en-US" sz="1600" b="1">
                <a:solidFill>
                  <a:srgbClr val="7030A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.16997437214802744"/>
          <c:y val="2.3745348101874685E-2"/>
          <c:w val="0.74818382077240297"/>
          <c:h val="8.0726462290954801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lang="en-US" sz="1600"/>
          </a:pPr>
          <a:endParaRPr lang="es-AR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801240753996767E-2"/>
          <c:y val="3.0671394129009561E-2"/>
          <c:w val="0.86727392030541595"/>
          <c:h val="0.78093374823939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64D7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  <a:latin typeface="Helvatica"/>
                      </a:rPr>
                      <a:t>95</a:t>
                    </a:r>
                    <a:endParaRPr lang="en-US" b="1" dirty="0">
                      <a:solidFill>
                        <a:schemeClr val="bg1"/>
                      </a:solidFill>
                      <a:latin typeface="Helvatica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lang="en-US" sz="16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Todos</c:v>
                </c:pt>
                <c:pt idx="1">
                  <c:v>1a</c:v>
                </c:pt>
                <c:pt idx="2">
                  <c:v>1b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94.3</c:v>
                </c:pt>
                <c:pt idx="1">
                  <c:v>96.8</c:v>
                </c:pt>
                <c:pt idx="2">
                  <c:v>90</c:v>
                </c:pt>
                <c:pt idx="3">
                  <c:v>0</c:v>
                </c:pt>
                <c:pt idx="4">
                  <c:v>90.9</c:v>
                </c:pt>
                <c:pt idx="5">
                  <c:v>0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1984753856"/>
        <c:axId val="-1984756576"/>
      </c:barChart>
      <c:catAx>
        <c:axId val="-1984753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 lang="en-US">
                    <a:solidFill>
                      <a:srgbClr val="0070C0"/>
                    </a:solidFill>
                    <a:latin typeface="Helvatica"/>
                  </a:defRPr>
                </a:pPr>
                <a:r>
                  <a:rPr lang="en-US" dirty="0" err="1" smtClean="0">
                    <a:solidFill>
                      <a:srgbClr val="0070C0"/>
                    </a:solidFill>
                    <a:latin typeface="Helvatica"/>
                  </a:rPr>
                  <a:t>Genotipo</a:t>
                </a:r>
                <a:endParaRPr lang="en-US" dirty="0">
                  <a:solidFill>
                    <a:srgbClr val="0070C0"/>
                  </a:solidFill>
                  <a:latin typeface="Helvatica"/>
                </a:endParaRPr>
              </a:p>
            </c:rich>
          </c:tx>
          <c:layout>
            <c:manualLayout>
              <c:xMode val="edge"/>
              <c:yMode val="edge"/>
              <c:x val="0.44935862562634232"/>
              <c:y val="0.909237780996856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600" b="0" i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19847565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847565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800">
                    <a:latin typeface="Arial"/>
                    <a:cs typeface="Arial"/>
                  </a:defRPr>
                </a:pPr>
                <a:r>
                  <a:rPr lang="en-US" sz="1800" dirty="0" err="1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Pacientes</a:t>
                </a:r>
                <a:r>
                  <a:rPr lang="en-US" sz="1800" baseline="0" dirty="0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 con RVS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12  </a:t>
                </a:r>
                <a:r>
                  <a:rPr lang="en-US" sz="1800" dirty="0">
                    <a:solidFill>
                      <a:srgbClr val="0070C0"/>
                    </a:solidFill>
                    <a:latin typeface="Helvatica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"/>
              <c:y val="0.112904769217239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600">
                <a:solidFill>
                  <a:schemeClr val="accent1"/>
                </a:solidFill>
                <a:latin typeface="Helvatica"/>
              </a:defRPr>
            </a:pPr>
            <a:endParaRPr lang="es-AR"/>
          </a:p>
        </c:txPr>
        <c:crossAx val="-1984753856"/>
        <c:crosses val="autoZero"/>
        <c:crossBetween val="between"/>
        <c:majorUnit val="20"/>
        <c:minorUnit val="20"/>
      </c:valAx>
      <c:spPr>
        <a:noFill/>
        <a:ln w="25400">
          <a:noFill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SOF/VEL 12 sem</c:v>
                </c:pt>
              </c:strCache>
            </c:strRef>
          </c:tx>
          <c:spPr>
            <a:solidFill>
              <a:srgbClr val="7030A0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Todos</c:v>
                </c:pt>
                <c:pt idx="1">
                  <c:v>GT 1</c:v>
                </c:pt>
                <c:pt idx="2">
                  <c:v>GT 3</c:v>
                </c:pt>
                <c:pt idx="3">
                  <c:v>GT 2, 4, y 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</c:v>
                </c:pt>
                <c:pt idx="1">
                  <c:v>88</c:v>
                </c:pt>
                <c:pt idx="2">
                  <c:v>50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SOF/VEL+RBV 12 sem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450CE4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Todos</c:v>
                </c:pt>
                <c:pt idx="1">
                  <c:v>GT 1</c:v>
                </c:pt>
                <c:pt idx="2">
                  <c:v>GT 3</c:v>
                </c:pt>
                <c:pt idx="3">
                  <c:v>GT 2, 4, y 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94</c:v>
                </c:pt>
                <c:pt idx="1">
                  <c:v>96</c:v>
                </c:pt>
                <c:pt idx="2">
                  <c:v>85</c:v>
                </c:pt>
                <c:pt idx="3">
                  <c:v>100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SOF/VEL 24 sem</c:v>
                </c:pt>
              </c:strCache>
            </c:strRef>
          </c:tx>
          <c:spPr>
            <a:solidFill>
              <a:srgbClr val="450CE4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Todos</c:v>
                </c:pt>
                <c:pt idx="1">
                  <c:v>GT 1</c:v>
                </c:pt>
                <c:pt idx="2">
                  <c:v>GT 3</c:v>
                </c:pt>
                <c:pt idx="3">
                  <c:v>GT 2, 4, y 6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86</c:v>
                </c:pt>
                <c:pt idx="1">
                  <c:v>92</c:v>
                </c:pt>
                <c:pt idx="2">
                  <c:v>50</c:v>
                </c:pt>
                <c:pt idx="3">
                  <c:v>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984757120"/>
        <c:axId val="-1984751136"/>
      </c:barChart>
      <c:catAx>
        <c:axId val="-198475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1984751136"/>
        <c:crosses val="autoZero"/>
        <c:auto val="1"/>
        <c:lblAlgn val="ctr"/>
        <c:lblOffset val="100"/>
        <c:noMultiLvlLbl val="0"/>
      </c:catAx>
      <c:valAx>
        <c:axId val="-1984751136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r>
                  <a:rPr lang="en-US" b="1" dirty="0" smtClean="0">
                    <a:solidFill>
                      <a:srgbClr val="0070C0"/>
                    </a:solidFill>
                    <a:latin typeface="Helvatica"/>
                  </a:rPr>
                  <a:t>RVS</a:t>
                </a:r>
                <a:r>
                  <a:rPr lang="en-US" b="1" baseline="0" dirty="0" smtClean="0">
                    <a:solidFill>
                      <a:srgbClr val="0070C0"/>
                    </a:solidFill>
                    <a:latin typeface="Helvatica"/>
                  </a:rPr>
                  <a:t>  </a:t>
                </a:r>
                <a:r>
                  <a:rPr lang="en-US" b="1" dirty="0" smtClean="0">
                    <a:solidFill>
                      <a:srgbClr val="0070C0"/>
                    </a:solidFill>
                    <a:latin typeface="Helvatica"/>
                  </a:rPr>
                  <a:t>12 </a:t>
                </a:r>
                <a:r>
                  <a:rPr lang="en-US" b="1" dirty="0">
                    <a:solidFill>
                      <a:srgbClr val="0070C0"/>
                    </a:solidFill>
                    <a:latin typeface="Helvatica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7.3877068557919624E-3"/>
              <c:y val="0.4385817947030993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1984757120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t"/>
      <c:legendEntry>
        <c:idx val="0"/>
        <c:txPr>
          <a:bodyPr rot="0" vert="horz"/>
          <a:lstStyle/>
          <a:p>
            <a:pPr>
              <a:defRPr b="0">
                <a:solidFill>
                  <a:srgbClr val="7030A0"/>
                </a:solidFill>
                <a:latin typeface="Helvatica"/>
              </a:defRPr>
            </a:pPr>
            <a:endParaRPr lang="es-AR"/>
          </a:p>
        </c:txPr>
      </c:legendEntry>
      <c:legendEntry>
        <c:idx val="1"/>
        <c:txPr>
          <a:bodyPr rot="0" vert="horz"/>
          <a:lstStyle/>
          <a:p>
            <a:pPr>
              <a:defRPr b="0">
                <a:solidFill>
                  <a:srgbClr val="00B0F0"/>
                </a:solidFill>
                <a:latin typeface="Helvatica"/>
              </a:defRPr>
            </a:pPr>
            <a:endParaRPr lang="es-AR"/>
          </a:p>
        </c:txPr>
      </c:legendEntry>
      <c:layout>
        <c:manualLayout>
          <c:xMode val="edge"/>
          <c:yMode val="edge"/>
          <c:x val="0.12343054857504519"/>
          <c:y val="0"/>
          <c:w val="0.86395450568678955"/>
          <c:h val="8.6050718769054527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0">
              <a:solidFill>
                <a:srgbClr val="450CE4"/>
              </a:solidFill>
              <a:latin typeface="Helvatica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698"/>
          <c:y val="2.7777866380989953E-2"/>
          <c:w val="0.86727392030541661"/>
          <c:h val="0.68544733255474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8064A2">
                  <a:lumMod val="60000"/>
                  <a:lumOff val="40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2"/>
              <c:numFmt formatCode="0" sourceLinked="0"/>
              <c:spPr>
                <a:solidFill>
                  <a:srgbClr val="1F497D">
                    <a:lumMod val="20000"/>
                    <a:lumOff val="80000"/>
                    <a:alpha val="50000"/>
                  </a:srgbClr>
                </a:solidFill>
              </c:spPr>
              <c:txPr>
                <a:bodyPr/>
                <a:lstStyle/>
                <a:p>
                  <a:pPr>
                    <a:defRPr lang="en-US" sz="1800">
                      <a:solidFill>
                        <a:schemeClr val="bg1"/>
                      </a:solidFill>
                      <a:latin typeface="Helvatica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lang="en-US" sz="1800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LDV-SOF </c:v>
                </c:pt>
                <c:pt idx="1">
                  <c:v>LDV-SOF +RBV</c:v>
                </c:pt>
                <c:pt idx="2">
                  <c:v>LDV-SOF 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94</c:v>
                </c:pt>
                <c:pt idx="1">
                  <c:v>93</c:v>
                </c:pt>
                <c:pt idx="2">
                  <c:v>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3883840"/>
        <c:axId val="-2073884384"/>
      </c:barChart>
      <c:catAx>
        <c:axId val="-207388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srgbClr val="0F6FC6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400" b="0" i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20738843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388438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800">
                    <a:latin typeface="Arial"/>
                    <a:cs typeface="Arial"/>
                  </a:defRPr>
                </a:pPr>
                <a:r>
                  <a:rPr lang="en-US" sz="1800" dirty="0" err="1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Pacientes</a:t>
                </a:r>
                <a:r>
                  <a:rPr lang="en-US" sz="1800" baseline="0" dirty="0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 con</a:t>
                </a:r>
                <a:r>
                  <a:rPr lang="en-US" sz="1800" baseline="0" dirty="0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 RVS</a:t>
                </a:r>
                <a:r>
                  <a:rPr lang="en-US" sz="1800" baseline="0" dirty="0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 12 </a:t>
                </a:r>
                <a:r>
                  <a:rPr lang="en-US" sz="1800" dirty="0">
                    <a:solidFill>
                      <a:srgbClr val="0070C0"/>
                    </a:solidFill>
                    <a:latin typeface="Helvatica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5.1183983449147197E-3"/>
              <c:y val="3.435119952111249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600"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2073883840"/>
        <c:crosses val="autoZero"/>
        <c:crossBetween val="between"/>
        <c:majorUnit val="20"/>
        <c:minorUnit val="20"/>
      </c:valAx>
      <c:spPr>
        <a:noFill/>
        <a:ln w="25400">
          <a:noFill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12"/>
          <c:y val="0.12722440944881888"/>
          <c:w val="0.88000510732993054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LDV-SOF + RBV x 12 semanas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lang="en-US" sz="14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F0-F3</c:v>
                </c:pt>
                <c:pt idx="1">
                  <c:v>CPT A</c:v>
                </c:pt>
                <c:pt idx="2">
                  <c:v>CPT B</c:v>
                </c:pt>
                <c:pt idx="3">
                  <c:v>CPT C</c:v>
                </c:pt>
                <c:pt idx="4">
                  <c:v>HCF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96.4</c:v>
                </c:pt>
                <c:pt idx="1">
                  <c:v>96.2</c:v>
                </c:pt>
                <c:pt idx="2">
                  <c:v>84.6</c:v>
                </c:pt>
                <c:pt idx="3">
                  <c:v>60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v>LDV-SOF + RBV x 24 weeks</c:v>
          </c:tx>
          <c:spPr>
            <a:solidFill>
              <a:srgbClr val="7030A0"/>
            </a:solidFill>
            <a:ln w="12700">
              <a:solidFill>
                <a:srgbClr val="4F81BD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lang="en-US" sz="14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F0-F3</c:v>
                </c:pt>
                <c:pt idx="1">
                  <c:v>CPT A</c:v>
                </c:pt>
                <c:pt idx="2">
                  <c:v>CPT B</c:v>
                </c:pt>
                <c:pt idx="3">
                  <c:v>CPT C</c:v>
                </c:pt>
                <c:pt idx="4">
                  <c:v>HCF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98.2</c:v>
                </c:pt>
                <c:pt idx="1">
                  <c:v>96</c:v>
                </c:pt>
                <c:pt idx="2">
                  <c:v>88.4</c:v>
                </c:pt>
                <c:pt idx="3">
                  <c:v>75</c:v>
                </c:pt>
                <c:pt idx="4" formatCode="General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1984760928"/>
        <c:axId val="-1984759840"/>
      </c:barChart>
      <c:catAx>
        <c:axId val="-198476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srgbClr val="450CE4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600" b="0" i="0">
                <a:solidFill>
                  <a:srgbClr val="0070C0"/>
                </a:solidFill>
                <a:latin typeface="Arial"/>
                <a:cs typeface="Arial"/>
              </a:defRPr>
            </a:pPr>
            <a:endParaRPr lang="es-AR"/>
          </a:p>
        </c:txPr>
        <c:crossAx val="-198475984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19847598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600">
                    <a:latin typeface="Arial"/>
                    <a:cs typeface="Arial"/>
                  </a:defRPr>
                </a:pPr>
                <a:r>
                  <a:rPr lang="en-US" sz="1600" b="1" i="0" baseline="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latin typeface="Helvatica"/>
                  </a:rPr>
                  <a:t>Pacientes</a:t>
                </a:r>
                <a:r>
                  <a:rPr lang="en-US" sz="1600" b="1" i="0" baseline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latin typeface="Helvatica"/>
                  </a:rPr>
                  <a:t>  (%) con RVS 12</a:t>
                </a:r>
                <a:endPara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Helvatica"/>
                </a:endParaRPr>
              </a:p>
            </c:rich>
          </c:tx>
          <c:layout>
            <c:manualLayout>
              <c:xMode val="edge"/>
              <c:yMode val="edge"/>
              <c:x val="3.6809851893513492E-3"/>
              <c:y val="0.1795254245327777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3333FF"/>
            </a:solidFill>
          </a:ln>
        </c:spPr>
        <c:txPr>
          <a:bodyPr/>
          <a:lstStyle/>
          <a:p>
            <a:pPr>
              <a:defRPr lang="en-US" sz="1600"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1984760928"/>
        <c:crosses val="autoZero"/>
        <c:crossBetween val="between"/>
        <c:majorUnit val="20"/>
        <c:minorUnit val="20"/>
      </c:valAx>
      <c:spPr>
        <a:noFill/>
        <a:ln w="25400">
          <a:noFill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lang="en-US" sz="1600"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lang="en-US" sz="1600" b="1">
                <a:solidFill>
                  <a:srgbClr val="7030A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.16997437214802744"/>
          <c:y val="2.3745348101874685E-2"/>
          <c:w val="0.74818382077240297"/>
          <c:h val="8.0726462290954801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lang="en-US" sz="1600"/>
          </a:pPr>
          <a:endParaRPr lang="es-AR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801240753996767E-2"/>
          <c:y val="3.0671394129009561E-2"/>
          <c:w val="0.86727392030541595"/>
          <c:h val="0.78093374823939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030A0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  <a:latin typeface="Helvatica"/>
                      </a:rPr>
                      <a:t>95</a:t>
                    </a:r>
                    <a:endParaRPr lang="en-US" b="1" dirty="0">
                      <a:solidFill>
                        <a:schemeClr val="bg1"/>
                      </a:solidFill>
                      <a:latin typeface="Helvatica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lang="en-US" sz="16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Todos</c:v>
                </c:pt>
                <c:pt idx="1">
                  <c:v>1a</c:v>
                </c:pt>
                <c:pt idx="2">
                  <c:v>1b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94.3</c:v>
                </c:pt>
                <c:pt idx="1">
                  <c:v>96.8</c:v>
                </c:pt>
                <c:pt idx="2">
                  <c:v>90</c:v>
                </c:pt>
                <c:pt idx="3">
                  <c:v>0</c:v>
                </c:pt>
                <c:pt idx="4">
                  <c:v>90.9</c:v>
                </c:pt>
                <c:pt idx="5">
                  <c:v>0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1984756032"/>
        <c:axId val="-1984752768"/>
      </c:barChart>
      <c:catAx>
        <c:axId val="-1984756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 lang="en-US">
                    <a:solidFill>
                      <a:srgbClr val="0070C0"/>
                    </a:solidFill>
                    <a:latin typeface="Helvatica"/>
                  </a:defRPr>
                </a:pPr>
                <a:r>
                  <a:rPr lang="en-US" dirty="0" err="1" smtClean="0">
                    <a:solidFill>
                      <a:srgbClr val="0070C0"/>
                    </a:solidFill>
                    <a:latin typeface="Helvatica"/>
                  </a:rPr>
                  <a:t>Genotipo</a:t>
                </a:r>
                <a:endParaRPr lang="en-US" dirty="0">
                  <a:solidFill>
                    <a:srgbClr val="0070C0"/>
                  </a:solidFill>
                  <a:latin typeface="Helvatica"/>
                </a:endParaRPr>
              </a:p>
            </c:rich>
          </c:tx>
          <c:layout>
            <c:manualLayout>
              <c:xMode val="edge"/>
              <c:yMode val="edge"/>
              <c:x val="0.44935862562634232"/>
              <c:y val="0.909237780996856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srgbClr val="450CE4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600" b="0" i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19847527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847527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800">
                    <a:latin typeface="Arial"/>
                    <a:cs typeface="Arial"/>
                  </a:defRPr>
                </a:pPr>
                <a:r>
                  <a:rPr lang="en-US" sz="1800" dirty="0" err="1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Pacientes</a:t>
                </a:r>
                <a:r>
                  <a:rPr lang="en-US" sz="1800" baseline="0" dirty="0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 con RVS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12  </a:t>
                </a:r>
                <a:r>
                  <a:rPr lang="en-US" sz="1800" dirty="0">
                    <a:solidFill>
                      <a:srgbClr val="0070C0"/>
                    </a:solidFill>
                    <a:latin typeface="Helvatica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"/>
              <c:y val="0.112904769217239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3333FF"/>
            </a:solidFill>
          </a:ln>
        </c:spPr>
        <c:txPr>
          <a:bodyPr/>
          <a:lstStyle/>
          <a:p>
            <a:pPr>
              <a:defRPr lang="en-US" sz="1600">
                <a:solidFill>
                  <a:schemeClr val="accent1"/>
                </a:solidFill>
                <a:latin typeface="Helvatica"/>
              </a:defRPr>
            </a:pPr>
            <a:endParaRPr lang="es-AR"/>
          </a:p>
        </c:txPr>
        <c:crossAx val="-1984756032"/>
        <c:crosses val="autoZero"/>
        <c:crossBetween val="between"/>
        <c:majorUnit val="20"/>
        <c:minorUnit val="20"/>
      </c:valAx>
      <c:spPr>
        <a:noFill/>
        <a:ln w="25400">
          <a:noFill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867055680540675E-2"/>
          <c:y val="3.3924141482615092E-2"/>
          <c:w val="0.89184207442820063"/>
          <c:h val="0.83555148479634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12-Semanas Grupo</c:v>
                </c:pt>
              </c:strCache>
            </c:strRef>
          </c:tx>
          <c:spPr>
            <a:solidFill>
              <a:srgbClr val="4F81B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solidFill>
                <a:srgbClr val="7030A0">
                  <a:alpha val="50000"/>
                </a:srgbClr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Semana 4</c:v>
                </c:pt>
                <c:pt idx="1">
                  <c:v>Semana 24</c:v>
                </c:pt>
                <c:pt idx="2">
                  <c:v>RVS 4</c:v>
                </c:pt>
                <c:pt idx="3">
                  <c:v>RVS12</c:v>
                </c:pt>
                <c:pt idx="4">
                  <c:v>RVS24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97</c:v>
                </c:pt>
                <c:pt idx="3">
                  <c:v>97</c:v>
                </c:pt>
                <c:pt idx="4" formatCode="0">
                  <c:v>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984758208"/>
        <c:axId val="-1984755488"/>
      </c:barChart>
      <c:catAx>
        <c:axId val="-1984758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b="0"/>
            </a:pPr>
            <a:endParaRPr lang="es-AR"/>
          </a:p>
        </c:txPr>
        <c:crossAx val="-19847554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847554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n-US" dirty="0"/>
                  <a:t>HCV RNA &lt; 25 IU/ml(%)  </a:t>
                </a:r>
              </a:p>
            </c:rich>
          </c:tx>
          <c:layout>
            <c:manualLayout>
              <c:xMode val="edge"/>
              <c:yMode val="edge"/>
              <c:x val="0"/>
              <c:y val="0.141432158052456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-1984758208"/>
        <c:crosses val="autoZero"/>
        <c:crossBetween val="between"/>
        <c:majorUnit val="20"/>
        <c:min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 b="1">
          <a:solidFill>
            <a:srgbClr val="0070C0"/>
          </a:solidFill>
          <a:latin typeface="Helvatica"/>
        </a:defRPr>
      </a:pPr>
      <a:endParaRPr lang="es-A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  <c:spPr>
        <a:solidFill>
          <a:srgbClr val="1F497D"/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166776027996837E-2"/>
          <c:y val="3.9609847113537003E-2"/>
          <c:w val="0.93344438792715456"/>
          <c:h val="0.85441091833987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F0-3</c:v>
                </c:pt>
              </c:strCache>
            </c:strRef>
          </c:tx>
          <c:spPr>
            <a:solidFill>
              <a:srgbClr val="326496"/>
            </a:solidFill>
          </c:spPr>
          <c:invertIfNegative val="0"/>
          <c:dLbls>
            <c:dLbl>
              <c:idx val="0"/>
              <c:layout>
                <c:manualLayout>
                  <c:x val="7.5054872961628121E-3"/>
                  <c:y val="-1.6836195965366983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Helvatica"/>
                      </a:rPr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304703583353721E-3"/>
                  <c:y val="-2.2094745361374163E-7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Helvatica"/>
                      </a:rPr>
                      <a:t>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767962029403946E-3"/>
                  <c:y val="5.612065321788976E-3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Helvatica"/>
                      </a:rPr>
                      <a:t>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120636526354892E-3"/>
                  <c:y val="5.612065321788976E-3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Helvatica"/>
                      </a:rPr>
                      <a:t>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518153980752405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0241273052709784E-3"/>
                  <c:y val="1.1223909696124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41944686561537E-2"/>
                  <c:y val="8.417656087776276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chemeClr val="accent1"/>
                    </a:solidFill>
                    <a:latin typeface="Helvatica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PEG + RBV</c:v>
                </c:pt>
                <c:pt idx="1">
                  <c:v>PI+ PEG + RBV</c:v>
                </c:pt>
                <c:pt idx="2">
                  <c:v>SOF + RBV</c:v>
                </c:pt>
                <c:pt idx="3">
                  <c:v>SOF + SMV</c:v>
                </c:pt>
                <c:pt idx="4">
                  <c:v>LDV-SOF +RBV</c:v>
                </c:pt>
                <c:pt idx="5">
                  <c:v>3D + RBV</c:v>
                </c:pt>
                <c:pt idx="6">
                  <c:v>SOF + DCV +RBV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27</c:v>
                </c:pt>
                <c:pt idx="1">
                  <c:v>63</c:v>
                </c:pt>
                <c:pt idx="2">
                  <c:v>70</c:v>
                </c:pt>
                <c:pt idx="3">
                  <c:v>92</c:v>
                </c:pt>
                <c:pt idx="4">
                  <c:v>96</c:v>
                </c:pt>
                <c:pt idx="5">
                  <c:v>97</c:v>
                </c:pt>
                <c:pt idx="6">
                  <c:v>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F4 Comp</c:v>
                </c:pt>
              </c:strCache>
            </c:strRef>
          </c:tx>
          <c:spPr>
            <a:solidFill>
              <a:srgbClr val="8064A2"/>
            </a:solidFill>
          </c:spPr>
          <c:invertIfNegative val="0"/>
          <c:dLbls>
            <c:dLbl>
              <c:idx val="3"/>
              <c:layout>
                <c:manualLayout>
                  <c:x val="1.3382400150807367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321194225721787E-2"/>
                  <c:y val="1.4029721409565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chemeClr val="accent1"/>
                    </a:solidFill>
                    <a:latin typeface="Helvatica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PEG + RBV</c:v>
                </c:pt>
                <c:pt idx="1">
                  <c:v>PI+ PEG + RBV</c:v>
                </c:pt>
                <c:pt idx="2">
                  <c:v>SOF + RBV</c:v>
                </c:pt>
                <c:pt idx="3">
                  <c:v>SOF + SMV</c:v>
                </c:pt>
                <c:pt idx="4">
                  <c:v>LDV-SOF +RBV</c:v>
                </c:pt>
                <c:pt idx="5">
                  <c:v>3D + RBV</c:v>
                </c:pt>
                <c:pt idx="6">
                  <c:v>SOF + DCV +RBV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3" formatCode="0">
                  <c:v>65</c:v>
                </c:pt>
                <c:pt idx="4" formatCode="0">
                  <c:v>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F4 Descomp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</c:spPr>
          <c:invertIfNegative val="0"/>
          <c:dLbls>
            <c:dLbl>
              <c:idx val="4"/>
              <c:layout>
                <c:manualLayout>
                  <c:x val="8.7906391206887865E-3"/>
                  <c:y val="5.612065321789002E-3"/>
                </c:manualLayout>
              </c:layout>
              <c:tx>
                <c:rich>
                  <a:bodyPr/>
                  <a:lstStyle/>
                  <a:p>
                    <a:pPr>
                      <a:defRPr lang="en-US" b="1">
                        <a:solidFill>
                          <a:schemeClr val="accent1"/>
                        </a:solidFill>
                        <a:latin typeface="Helvatica"/>
                      </a:defRPr>
                    </a:pPr>
                    <a:r>
                      <a:rPr lang="en-US">
                        <a:solidFill>
                          <a:schemeClr val="accent1"/>
                        </a:solidFill>
                      </a:rPr>
                      <a:t>80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PEG + RBV</c:v>
                </c:pt>
                <c:pt idx="1">
                  <c:v>PI+ PEG + RBV</c:v>
                </c:pt>
                <c:pt idx="2">
                  <c:v>SOF + RBV</c:v>
                </c:pt>
                <c:pt idx="3">
                  <c:v>SOF + SMV</c:v>
                </c:pt>
                <c:pt idx="4">
                  <c:v>LDV-SOF +RBV</c:v>
                </c:pt>
                <c:pt idx="5">
                  <c:v>3D + RBV</c:v>
                </c:pt>
                <c:pt idx="6">
                  <c:v>SOF + DCV +RBV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4" formatCode="0">
                  <c:v>80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PEG + RBV</c:v>
                </c:pt>
                <c:pt idx="1">
                  <c:v>PI+ PEG + RBV</c:v>
                </c:pt>
                <c:pt idx="2">
                  <c:v>SOF + RBV</c:v>
                </c:pt>
                <c:pt idx="3">
                  <c:v>SOF + SMV</c:v>
                </c:pt>
                <c:pt idx="4">
                  <c:v>LDV-SOF +RBV</c:v>
                </c:pt>
                <c:pt idx="5">
                  <c:v>3D + RBV</c:v>
                </c:pt>
                <c:pt idx="6">
                  <c:v>SOF + DCV +RBV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4" formatCode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shape val="box"/>
        <c:axId val="-1984765280"/>
        <c:axId val="-1984764736"/>
        <c:axId val="0"/>
      </c:bar3DChart>
      <c:catAx>
        <c:axId val="-1984765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 anchor="b" anchorCtr="1"/>
          <a:lstStyle/>
          <a:p>
            <a:pPr>
              <a:defRPr lang="en-US" sz="1200"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1984764736"/>
        <c:crosses val="autoZero"/>
        <c:auto val="1"/>
        <c:lblAlgn val="ctr"/>
        <c:lblOffset val="100"/>
        <c:noMultiLvlLbl val="0"/>
      </c:catAx>
      <c:valAx>
        <c:axId val="-1984764736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 dirty="0" smtClean="0">
                    <a:solidFill>
                      <a:srgbClr val="0070C0"/>
                    </a:solidFill>
                    <a:latin typeface="Helvatica"/>
                  </a:rPr>
                  <a:t>RVS</a:t>
                </a:r>
                <a:r>
                  <a:rPr lang="en-US" baseline="0" dirty="0" smtClean="0">
                    <a:solidFill>
                      <a:srgbClr val="0070C0"/>
                    </a:solidFill>
                    <a:latin typeface="Helvatica"/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  <a:latin typeface="Helvatica"/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latin typeface="Helvatica"/>
                  </a:rPr>
                  <a:t>(</a:t>
                </a:r>
                <a:r>
                  <a:rPr lang="en-US" dirty="0" err="1" smtClean="0">
                    <a:solidFill>
                      <a:srgbClr val="0070C0"/>
                    </a:solidFill>
                    <a:latin typeface="Helvatica"/>
                  </a:rPr>
                  <a:t>Porcentaje</a:t>
                </a:r>
                <a:r>
                  <a:rPr lang="en-US" dirty="0" smtClean="0">
                    <a:solidFill>
                      <a:srgbClr val="0070C0"/>
                    </a:solidFill>
                    <a:latin typeface="Helvatica"/>
                  </a:rPr>
                  <a:t>)</a:t>
                </a:r>
                <a:endParaRPr lang="en-US" dirty="0">
                  <a:solidFill>
                    <a:srgbClr val="0070C0"/>
                  </a:solidFill>
                  <a:latin typeface="Helvatica"/>
                </a:endParaRPr>
              </a:p>
            </c:rich>
          </c:tx>
          <c:layout>
            <c:manualLayout>
              <c:xMode val="edge"/>
              <c:yMode val="edge"/>
              <c:x val="4.2788932633420998E-2"/>
              <c:y val="0.19918280374806419"/>
            </c:manualLayout>
          </c:layout>
          <c:overlay val="0"/>
          <c:spPr>
            <a:solidFill>
              <a:sysClr val="window" lastClr="FFFFFF"/>
            </a:solidFill>
          </c:spPr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lang="en-US"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1984765280"/>
        <c:crosses val="autoZero"/>
        <c:crossBetween val="between"/>
        <c:majorUnit val="20"/>
        <c:minorUnit val="20"/>
      </c:valAx>
      <c:spPr>
        <a:noFill/>
        <a:ln w="2540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45303991688538936"/>
          <c:y val="0"/>
          <c:w val="0.51312365293672479"/>
          <c:h val="4.7508981035395012E-2"/>
        </c:manualLayout>
      </c:layout>
      <c:overlay val="0"/>
      <c:txPr>
        <a:bodyPr/>
        <a:lstStyle/>
        <a:p>
          <a:pPr>
            <a:defRPr lang="en-US" b="1">
              <a:solidFill>
                <a:schemeClr val="accent1"/>
              </a:solidFill>
              <a:latin typeface="Helvatica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600">
          <a:solidFill>
            <a:srgbClr val="000000"/>
          </a:solidFill>
        </a:defRPr>
      </a:pPr>
      <a:endParaRPr lang="es-AR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3.5802469135802498E-2"/>
          <c:w val="0.86710557013706602"/>
          <c:h val="0.78422970566179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lang="en-US" sz="2400" b="1" baseline="0">
                    <a:solidFill>
                      <a:schemeClr val="bg1"/>
                    </a:solidFill>
                    <a:latin typeface="Helvatica 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Análisis Completo Modificado</c:v>
                </c:pt>
                <c:pt idx="1">
                  <c:v>Análisis Completo 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99</c:v>
                </c:pt>
                <c:pt idx="1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1"/>
        <c:axId val="-1984763104"/>
        <c:axId val="-1984762560"/>
      </c:barChart>
      <c:dateAx>
        <c:axId val="-198476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800" b="1" i="0" baseline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1984762560"/>
        <c:crosses val="autoZero"/>
        <c:auto val="0"/>
        <c:lblOffset val="100"/>
        <c:baseTimeUnit val="days"/>
        <c:majorUnit val="1"/>
        <c:minorUnit val="1"/>
      </c:dateAx>
      <c:valAx>
        <c:axId val="-198476256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800" b="1">
                    <a:solidFill>
                      <a:srgbClr val="0070C0"/>
                    </a:solidFill>
                    <a:latin typeface="Helvatica "/>
                    <a:cs typeface="Arial"/>
                  </a:defRPr>
                </a:pPr>
                <a:r>
                  <a:rPr lang="en-US" sz="1800" b="1" i="0" baseline="0" dirty="0" smtClean="0">
                    <a:solidFill>
                      <a:srgbClr val="0070C0"/>
                    </a:solidFill>
                    <a:effectLst/>
                    <a:latin typeface="Helvatica "/>
                  </a:rPr>
                  <a:t>RVS 12 (%)</a:t>
                </a:r>
                <a:endParaRPr lang="en-US" sz="1800" b="1" dirty="0">
                  <a:solidFill>
                    <a:srgbClr val="0070C0"/>
                  </a:solidFill>
                  <a:effectLst/>
                  <a:latin typeface="Helvatica "/>
                </a:endParaRPr>
              </a:p>
            </c:rich>
          </c:tx>
          <c:layout>
            <c:manualLayout>
              <c:xMode val="edge"/>
              <c:yMode val="edge"/>
              <c:x val="3.6803732866725067E-3"/>
              <c:y val="0.2938172572178484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0070C0"/>
            </a:solidFill>
          </a:ln>
        </c:spPr>
        <c:txPr>
          <a:bodyPr/>
          <a:lstStyle/>
          <a:p>
            <a:pPr>
              <a:defRPr lang="en-US" sz="1600" b="1">
                <a:solidFill>
                  <a:srgbClr val="0070C0"/>
                </a:solidFill>
                <a:latin typeface="Helvatica "/>
              </a:defRPr>
            </a:pPr>
            <a:endParaRPr lang="es-AR"/>
          </a:p>
        </c:txPr>
        <c:crossAx val="-1984763104"/>
        <c:crosses val="autoZero"/>
        <c:crossBetween val="between"/>
        <c:majorUnit val="20"/>
        <c:minorUnit val="20"/>
      </c:valAx>
      <c:spPr>
        <a:noFill/>
        <a:ln w="25400">
          <a:noFill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12"/>
          <c:y val="0.12722440944881888"/>
          <c:w val="0.88154949381327363"/>
          <c:h val="0.76546888340764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NS5A RAVs Basal *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lang="en-US" sz="18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Genotipo 1a</c:v>
                </c:pt>
                <c:pt idx="1">
                  <c:v>Genotipo 1b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58</c:v>
                </c:pt>
                <c:pt idx="1">
                  <c:v>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NS5A RAVs Basal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lang="en-US" sz="18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Genotipo 1a</c:v>
                </c:pt>
                <c:pt idx="1">
                  <c:v>Genotipo 1b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99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82793392"/>
        <c:axId val="-1982792304"/>
      </c:barChart>
      <c:catAx>
        <c:axId val="-198279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600" b="1" i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198279230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198279230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6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defRPr>
                </a:pPr>
                <a:r>
                  <a:rPr lang="en-US" sz="1600" b="1" i="0" baseline="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latin typeface="Helvatica"/>
                  </a:rPr>
                  <a:t>Pacientes</a:t>
                </a:r>
                <a:r>
                  <a:rPr lang="en-US" sz="1600" b="1" i="0" baseline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latin typeface="Helvatica"/>
                  </a:rPr>
                  <a:t>  (%) con  RVS 12</a:t>
                </a:r>
                <a:endPara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Helvatica"/>
                </a:endParaRPr>
              </a:p>
            </c:rich>
          </c:tx>
          <c:layout>
            <c:manualLayout>
              <c:xMode val="edge"/>
              <c:yMode val="edge"/>
              <c:x val="3.6809851893513557E-3"/>
              <c:y val="0.1795254245327780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600"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1982793392"/>
        <c:crosses val="autoZero"/>
        <c:crossBetween val="between"/>
        <c:majorUnit val="20"/>
        <c:minorUnit val="20"/>
      </c:valAx>
      <c:spPr>
        <a:noFill/>
        <a:ln w="25400">
          <a:noFill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9429918617129575"/>
          <c:y val="1.44676387400988E-2"/>
          <c:w val="0.69335518135581398"/>
          <c:h val="8.0726462290955092E-2"/>
        </c:manualLayout>
      </c:layout>
      <c:overlay val="0"/>
      <c:spPr>
        <a:noFill/>
        <a:ln>
          <a:solidFill>
            <a:srgbClr val="4F81BD"/>
          </a:solidFill>
        </a:ln>
      </c:spPr>
      <c:txPr>
        <a:bodyPr/>
        <a:lstStyle/>
        <a:p>
          <a:pPr>
            <a:defRPr lang="en-US" sz="1800">
              <a:solidFill>
                <a:srgbClr val="0070C0"/>
              </a:solidFill>
              <a:latin typeface="Helvatica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2163793099478699"/>
          <c:w val="0.87636482939632498"/>
          <c:h val="0.74813014374512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cirrosis</c:v>
                </c:pt>
              </c:strCache>
            </c:strRef>
          </c:tx>
          <c:spPr>
            <a:solidFill>
              <a:srgbClr val="3333FF"/>
            </a:solidFill>
            <a:ln w="12700">
              <a:solidFill>
                <a:srgbClr val="450CE4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64D-473B-BCD3-A02428E3F8C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64D-473B-BCD3-A02428E3F8C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64D-473B-BCD3-A02428E3F8CD}"/>
              </c:ext>
            </c:extLst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800" b="1" i="0" baseline="0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Todos </c:v>
                </c:pt>
                <c:pt idx="1">
                  <c:v>Naive</c:v>
                </c:pt>
                <c:pt idx="2">
                  <c:v>Tratamiento Experimentado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96</c:v>
                </c:pt>
                <c:pt idx="1">
                  <c:v>97</c:v>
                </c:pt>
                <c:pt idx="2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4D-473B-BCD3-A02428E3F8CD}"/>
            </c:ext>
          </c:extLst>
        </c:ser>
        <c:ser>
          <c:idx val="1"/>
          <c:order val="1"/>
          <c:tx>
            <c:v>Cirrhosis</c:v>
          </c:tx>
          <c:spPr>
            <a:solidFill>
              <a:srgbClr val="4F81BD">
                <a:lumMod val="20000"/>
                <a:lumOff val="80000"/>
              </a:srgbClr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800" b="1" i="0" baseline="0">
                    <a:solidFill>
                      <a:srgbClr val="450CE4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Todos </c:v>
                </c:pt>
                <c:pt idx="1">
                  <c:v>Naive</c:v>
                </c:pt>
                <c:pt idx="2">
                  <c:v>Tratamiento Experimentado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63</c:v>
                </c:pt>
                <c:pt idx="1">
                  <c:v>58</c:v>
                </c:pt>
                <c:pt idx="2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64D-473B-BCD3-A02428E3F8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1982793936"/>
        <c:axId val="-1982792848"/>
      </c:barChart>
      <c:catAx>
        <c:axId val="-198279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rgbClr val="450CE4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 baseline="0">
                <a:solidFill>
                  <a:srgbClr val="3333FF"/>
                </a:solidFill>
                <a:latin typeface="Arial"/>
                <a:cs typeface="Arial"/>
              </a:defRPr>
            </a:pPr>
            <a:endParaRPr lang="es-AR"/>
          </a:p>
        </c:txPr>
        <c:crossAx val="-198279284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19827928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 smtClean="0">
                    <a:solidFill>
                      <a:srgbClr val="450CE4"/>
                    </a:solidFill>
                    <a:latin typeface="Helvatica"/>
                    <a:cs typeface="Arial"/>
                  </a:rPr>
                  <a:t>(</a:t>
                </a:r>
                <a:r>
                  <a:rPr lang="en-US" sz="1600" dirty="0">
                    <a:solidFill>
                      <a:srgbClr val="450CE4"/>
                    </a:solidFill>
                    <a:latin typeface="Helvatica"/>
                    <a:cs typeface="Arial"/>
                  </a:rPr>
                  <a:t>%</a:t>
                </a:r>
                <a:r>
                  <a:rPr lang="en-US" sz="1600" dirty="0" smtClean="0">
                    <a:solidFill>
                      <a:srgbClr val="450CE4"/>
                    </a:solidFill>
                    <a:latin typeface="Helvatica"/>
                    <a:cs typeface="Arial"/>
                  </a:rPr>
                  <a:t>) con</a:t>
                </a:r>
                <a:r>
                  <a:rPr lang="en-US" sz="1600" baseline="0" dirty="0" smtClean="0">
                    <a:solidFill>
                      <a:srgbClr val="450CE4"/>
                    </a:solidFill>
                    <a:latin typeface="Helvatica"/>
                    <a:cs typeface="Arial"/>
                  </a:rPr>
                  <a:t> RVS </a:t>
                </a:r>
                <a:r>
                  <a:rPr lang="en-US" sz="1600" dirty="0" smtClean="0">
                    <a:solidFill>
                      <a:srgbClr val="450CE4"/>
                    </a:solidFill>
                    <a:latin typeface="Helvatica"/>
                    <a:cs typeface="Arial"/>
                  </a:rPr>
                  <a:t>12</a:t>
                </a:r>
                <a:endParaRPr lang="en-US" sz="1600" dirty="0">
                  <a:solidFill>
                    <a:srgbClr val="450CE4"/>
                  </a:solidFill>
                  <a:latin typeface="Helvatica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6181229773462799E-3"/>
              <c:y val="0.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3333FF"/>
            </a:solidFill>
          </a:ln>
        </c:spPr>
        <c:txPr>
          <a:bodyPr/>
          <a:lstStyle/>
          <a:p>
            <a:pPr>
              <a:defRPr sz="1600" baseline="0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1982793936"/>
        <c:crosses val="autoZero"/>
        <c:crossBetween val="between"/>
        <c:majorUnit val="20"/>
        <c:minorUnit val="20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58908467752210603"/>
          <c:y val="0"/>
          <c:w val="0.399455571694315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334607445914"/>
          <c:y val="5.4971367215461697E-2"/>
          <c:w val="0.87636482939632498"/>
          <c:h val="0.78449367692674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numFmt formatCode="0" sourceLinked="0"/>
              <c:spPr>
                <a:noFill/>
                <a:ln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 sz="1800" b="1" i="0" baseline="0">
                      <a:solidFill>
                        <a:schemeClr val="bg1"/>
                      </a:solidFill>
                      <a:latin typeface="Helvatica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spPr>
                <a:noFill/>
                <a:ln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 sz="1800" b="1" i="0" baseline="0">
                      <a:solidFill>
                        <a:schemeClr val="bg1"/>
                      </a:solidFill>
                      <a:latin typeface="Helvatica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" sourceLinked="0"/>
              <c:spPr>
                <a:noFill/>
                <a:ln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 sz="1800" b="1" i="0" baseline="0">
                      <a:solidFill>
                        <a:srgbClr val="0070C0"/>
                      </a:solidFill>
                      <a:latin typeface="Helvatica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>
                <a:solidFill>
                  <a:srgbClr val="0070C0"/>
                </a:solidFill>
              </a:ln>
            </c:spPr>
            <c:txPr>
              <a:bodyPr/>
              <a:lstStyle/>
              <a:p>
                <a:pPr>
                  <a:defRPr sz="1800" b="1" i="0" baseline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Todos los Pctes</c:v>
                </c:pt>
                <c:pt idx="1">
                  <c:v>12 semanas</c:v>
                </c:pt>
                <c:pt idx="2">
                  <c:v>16 semanas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90</c:v>
                </c:pt>
                <c:pt idx="1">
                  <c:v>88</c:v>
                </c:pt>
                <c:pt idx="2">
                  <c:v>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1982789040"/>
        <c:axId val="-1982788496"/>
      </c:barChart>
      <c:catAx>
        <c:axId val="-1982789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 baseline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1982788496"/>
        <c:crosses val="autoZero"/>
        <c:auto val="0"/>
        <c:lblAlgn val="ctr"/>
        <c:lblOffset val="10"/>
        <c:tickLblSkip val="1"/>
        <c:tickMarkSkip val="1"/>
        <c:noMultiLvlLbl val="0"/>
      </c:catAx>
      <c:valAx>
        <c:axId val="-198278849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 smtClean="0">
                    <a:solidFill>
                      <a:srgbClr val="450CE4"/>
                    </a:solidFill>
                    <a:latin typeface="Helvatica"/>
                    <a:cs typeface="Arial"/>
                  </a:rPr>
                  <a:t>(</a:t>
                </a:r>
                <a:r>
                  <a:rPr lang="en-US" sz="1600" dirty="0">
                    <a:solidFill>
                      <a:srgbClr val="450CE4"/>
                    </a:solidFill>
                    <a:latin typeface="Helvatica"/>
                    <a:cs typeface="Arial"/>
                  </a:rPr>
                  <a:t>%</a:t>
                </a:r>
                <a:r>
                  <a:rPr lang="en-US" sz="1600" dirty="0" smtClean="0">
                    <a:solidFill>
                      <a:srgbClr val="450CE4"/>
                    </a:solidFill>
                    <a:latin typeface="Helvatica"/>
                    <a:cs typeface="Arial"/>
                  </a:rPr>
                  <a:t>) con</a:t>
                </a:r>
                <a:r>
                  <a:rPr lang="en-US" sz="1600" baseline="0" dirty="0" smtClean="0">
                    <a:solidFill>
                      <a:srgbClr val="450CE4"/>
                    </a:solidFill>
                    <a:latin typeface="Helvatica"/>
                    <a:cs typeface="Arial"/>
                  </a:rPr>
                  <a:t> RVS </a:t>
                </a:r>
                <a:r>
                  <a:rPr lang="en-US" sz="1600" dirty="0" smtClean="0">
                    <a:solidFill>
                      <a:srgbClr val="450CE4"/>
                    </a:solidFill>
                    <a:latin typeface="Helvatica"/>
                    <a:cs typeface="Arial"/>
                  </a:rPr>
                  <a:t>12</a:t>
                </a:r>
                <a:endParaRPr lang="en-US" sz="1600" dirty="0">
                  <a:solidFill>
                    <a:srgbClr val="450CE4"/>
                  </a:solidFill>
                  <a:latin typeface="Helvatica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6181229773462799E-3"/>
              <c:y val="0.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noFill/>
          <a:ln w="19050">
            <a:solidFill>
              <a:srgbClr val="450CE4"/>
            </a:solidFill>
          </a:ln>
        </c:spPr>
        <c:txPr>
          <a:bodyPr/>
          <a:lstStyle/>
          <a:p>
            <a:pPr>
              <a:defRPr sz="1600" baseline="0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1982789040"/>
        <c:crosses val="autoZero"/>
        <c:crossBetween val="between"/>
        <c:majorUnit val="20"/>
        <c:minorUnit val="20"/>
      </c:valAx>
      <c:spPr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334607445914"/>
          <c:y val="5.4971367215461697E-2"/>
          <c:w val="0.87636482939632498"/>
          <c:h val="0.78449367692674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numFmt formatCode="0" sourceLinked="0"/>
              <c:spPr>
                <a:noFill/>
                <a:ln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 sz="1800" b="1" i="0" baseline="0">
                      <a:solidFill>
                        <a:schemeClr val="bg1"/>
                      </a:solidFill>
                      <a:latin typeface="Helvatica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spPr>
                <a:noFill/>
                <a:ln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 sz="1800" b="1" i="0" baseline="0">
                      <a:solidFill>
                        <a:schemeClr val="bg1"/>
                      </a:solidFill>
                      <a:latin typeface="Helvatica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" sourceLinked="0"/>
              <c:spPr>
                <a:noFill/>
                <a:ln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 sz="1800" b="1" i="0" baseline="0">
                      <a:solidFill>
                        <a:srgbClr val="0070C0"/>
                      </a:solidFill>
                      <a:latin typeface="Helvatica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>
                <a:solidFill>
                  <a:srgbClr val="0070C0"/>
                </a:solidFill>
              </a:ln>
            </c:spPr>
            <c:txPr>
              <a:bodyPr/>
              <a:lstStyle/>
              <a:p>
                <a:pPr>
                  <a:defRPr sz="1800" b="1" i="0" baseline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Todos los Pctes</c:v>
                </c:pt>
                <c:pt idx="1">
                  <c:v>12 semanas</c:v>
                </c:pt>
                <c:pt idx="2">
                  <c:v>16 semanas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90</c:v>
                </c:pt>
                <c:pt idx="1">
                  <c:v>88</c:v>
                </c:pt>
                <c:pt idx="2">
                  <c:v>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1982794480"/>
        <c:axId val="-1979169072"/>
      </c:barChart>
      <c:catAx>
        <c:axId val="-198279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 baseline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1979169072"/>
        <c:crosses val="autoZero"/>
        <c:auto val="0"/>
        <c:lblAlgn val="ctr"/>
        <c:lblOffset val="10"/>
        <c:tickLblSkip val="1"/>
        <c:tickMarkSkip val="1"/>
        <c:noMultiLvlLbl val="0"/>
      </c:catAx>
      <c:valAx>
        <c:axId val="-19791690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 smtClean="0">
                    <a:solidFill>
                      <a:srgbClr val="450CE4"/>
                    </a:solidFill>
                    <a:latin typeface="Helvatica"/>
                    <a:cs typeface="Arial"/>
                  </a:rPr>
                  <a:t>(</a:t>
                </a:r>
                <a:r>
                  <a:rPr lang="en-US" sz="1600" dirty="0">
                    <a:solidFill>
                      <a:srgbClr val="450CE4"/>
                    </a:solidFill>
                    <a:latin typeface="Helvatica"/>
                    <a:cs typeface="Arial"/>
                  </a:rPr>
                  <a:t>%</a:t>
                </a:r>
                <a:r>
                  <a:rPr lang="en-US" sz="1600" dirty="0" smtClean="0">
                    <a:solidFill>
                      <a:srgbClr val="450CE4"/>
                    </a:solidFill>
                    <a:latin typeface="Helvatica"/>
                    <a:cs typeface="Arial"/>
                  </a:rPr>
                  <a:t>) con</a:t>
                </a:r>
                <a:r>
                  <a:rPr lang="en-US" sz="1600" baseline="0" dirty="0" smtClean="0">
                    <a:solidFill>
                      <a:srgbClr val="450CE4"/>
                    </a:solidFill>
                    <a:latin typeface="Helvatica"/>
                    <a:cs typeface="Arial"/>
                  </a:rPr>
                  <a:t> RVS </a:t>
                </a:r>
                <a:r>
                  <a:rPr lang="en-US" sz="1600" dirty="0" smtClean="0">
                    <a:solidFill>
                      <a:srgbClr val="450CE4"/>
                    </a:solidFill>
                    <a:latin typeface="Helvatica"/>
                    <a:cs typeface="Arial"/>
                  </a:rPr>
                  <a:t>12</a:t>
                </a:r>
                <a:endParaRPr lang="en-US" sz="1600" dirty="0">
                  <a:solidFill>
                    <a:srgbClr val="450CE4"/>
                  </a:solidFill>
                  <a:latin typeface="Helvatica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6181229773462799E-3"/>
              <c:y val="0.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noFill/>
          <a:ln w="19050">
            <a:solidFill>
              <a:srgbClr val="450CE4"/>
            </a:solidFill>
          </a:ln>
        </c:spPr>
        <c:txPr>
          <a:bodyPr/>
          <a:lstStyle/>
          <a:p>
            <a:pPr>
              <a:defRPr sz="1600" baseline="0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1982794480"/>
        <c:crosses val="autoZero"/>
        <c:crossBetween val="between"/>
        <c:majorUnit val="20"/>
        <c:minorUnit val="20"/>
      </c:valAx>
      <c:spPr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43857238449"/>
          <c:y val="2.77778663809897E-2"/>
          <c:w val="0.84978810467271204"/>
          <c:h val="0.82433666445968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030A0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rgbClr val="6E4B7D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450CE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2000" b="1" i="0" baseline="0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Sofosbuvir-Velpatasvir</c:v>
                </c:pt>
                <c:pt idx="1">
                  <c:v>Sofosbuvir + Ribavirina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99</c:v>
                </c:pt>
                <c:pt idx="1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9"/>
        <c:axId val="-1979178864"/>
        <c:axId val="-1979166896"/>
      </c:barChart>
      <c:catAx>
        <c:axId val="-197917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srgbClr val="450CE4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700" b="1" i="0" baseline="0">
                <a:solidFill>
                  <a:srgbClr val="7030A0"/>
                </a:solidFill>
                <a:latin typeface="Helvatica"/>
                <a:cs typeface="Arial"/>
              </a:defRPr>
            </a:pPr>
            <a:endParaRPr lang="es-AR"/>
          </a:p>
        </c:txPr>
        <c:crossAx val="-19791668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7916689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 baseline="0">
                    <a:solidFill>
                      <a:srgbClr val="3333FF"/>
                    </a:solidFill>
                    <a:latin typeface="Helvatica"/>
                    <a:cs typeface="Arial"/>
                  </a:defRPr>
                </a:pPr>
                <a:r>
                  <a:rPr lang="en-US" sz="1800" baseline="0" dirty="0" err="1" smtClean="0">
                    <a:solidFill>
                      <a:srgbClr val="3333FF"/>
                    </a:solidFill>
                    <a:latin typeface="Helvatica"/>
                    <a:cs typeface="Arial"/>
                  </a:rPr>
                  <a:t>Pacientes</a:t>
                </a:r>
                <a:r>
                  <a:rPr lang="en-US" sz="1800" baseline="0" dirty="0" smtClean="0">
                    <a:solidFill>
                      <a:srgbClr val="3333FF"/>
                    </a:solidFill>
                    <a:latin typeface="Helvatica"/>
                    <a:cs typeface="Arial"/>
                  </a:rPr>
                  <a:t> con RVS  12 </a:t>
                </a:r>
                <a:r>
                  <a:rPr lang="en-US" sz="1800" baseline="0" dirty="0">
                    <a:solidFill>
                      <a:srgbClr val="3333FF"/>
                    </a:solidFill>
                    <a:latin typeface="Helvatica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"/>
              <c:y val="0.156307685437536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3333FF"/>
            </a:solidFill>
          </a:ln>
        </c:spPr>
        <c:txPr>
          <a:bodyPr/>
          <a:lstStyle/>
          <a:p>
            <a:pPr>
              <a:defRPr sz="1800" baseline="0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1979178864"/>
        <c:crosses val="autoZero"/>
        <c:crossBetween val="between"/>
        <c:majorUnit val="20"/>
        <c:min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8408185087973"/>
          <c:y val="0.12722451649266181"/>
          <c:w val="0.88154949381327363"/>
          <c:h val="0.69016767858836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Cirrhosis</c:v>
                </c:pt>
              </c:strCache>
            </c:strRef>
          </c:tx>
          <c:spPr>
            <a:solidFill>
              <a:srgbClr val="DBF5F9"/>
            </a:solidFill>
            <a:ln w="12700">
              <a:solidFill>
                <a:srgbClr val="0F6FC6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1.5432098765432243E-3"/>
                  <c:y val="8.6799286559984794E-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lang="en-US" sz="1400" b="1">
                    <a:solidFill>
                      <a:schemeClr val="accent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95.4</c:v>
                </c:pt>
                <c:pt idx="1">
                  <c:v>100</c:v>
                </c:pt>
                <c:pt idx="2">
                  <c:v>98.9</c:v>
                </c:pt>
                <c:pt idx="3">
                  <c:v>98.9</c:v>
                </c:pt>
              </c:numCache>
            </c:numRef>
          </c:val>
        </c:ser>
        <c:ser>
          <c:idx val="1"/>
          <c:order val="1"/>
          <c:tx>
            <c:v>With Cirrhosis</c:v>
          </c:tx>
          <c:spPr>
            <a:solidFill>
              <a:srgbClr val="0F6FC6">
                <a:lumMod val="60000"/>
                <a:lumOff val="40000"/>
              </a:srgbClr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lang="en-US" sz="14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86.4</c:v>
                </c:pt>
                <c:pt idx="1">
                  <c:v>81.8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73883296"/>
        <c:axId val="-2013517504"/>
      </c:barChart>
      <c:catAx>
        <c:axId val="-207388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600" b="0" i="0">
                <a:solidFill>
                  <a:schemeClr val="accent1"/>
                </a:solidFill>
                <a:latin typeface="Helvatica"/>
                <a:cs typeface="Arial"/>
              </a:defRPr>
            </a:pPr>
            <a:endParaRPr lang="es-AR"/>
          </a:p>
        </c:txPr>
        <c:crossAx val="-201351750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1351750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600">
                    <a:latin typeface="Arial"/>
                    <a:cs typeface="Arial"/>
                  </a:defRPr>
                </a:pPr>
                <a:r>
                  <a:rPr lang="en-US" sz="1800" b="1" i="0" baseline="0" dirty="0" err="1" smtClean="0">
                    <a:solidFill>
                      <a:schemeClr val="accent1"/>
                    </a:solidFill>
                    <a:effectLst/>
                    <a:latin typeface="Helvatica"/>
                  </a:rPr>
                  <a:t>Pacientes</a:t>
                </a:r>
                <a:r>
                  <a:rPr lang="en-US" sz="1800" b="1" i="0" baseline="0" dirty="0" smtClean="0">
                    <a:solidFill>
                      <a:schemeClr val="accent1"/>
                    </a:solidFill>
                    <a:effectLst/>
                    <a:latin typeface="Helvatica"/>
                  </a:rPr>
                  <a:t> (%) con  RVS  12</a:t>
                </a:r>
                <a:endParaRPr lang="en-US" sz="1800" dirty="0">
                  <a:solidFill>
                    <a:schemeClr val="accent1"/>
                  </a:solidFill>
                  <a:effectLst/>
                  <a:latin typeface="Helvatica"/>
                </a:endParaRPr>
              </a:p>
            </c:rich>
          </c:tx>
          <c:layout>
            <c:manualLayout>
              <c:xMode val="edge"/>
              <c:yMode val="edge"/>
              <c:x val="1.3965528451071015E-2"/>
              <c:y val="0.1589675330066121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400">
                <a:solidFill>
                  <a:schemeClr val="accent1"/>
                </a:solidFill>
                <a:latin typeface="Helvatica"/>
              </a:defRPr>
            </a:pPr>
            <a:endParaRPr lang="es-AR"/>
          </a:p>
        </c:txPr>
        <c:crossAx val="-2073883296"/>
        <c:crosses val="autoZero"/>
        <c:crossBetween val="between"/>
        <c:majorUnit val="20"/>
        <c:minorUnit val="20"/>
      </c:valAx>
      <c:spPr>
        <a:noFill/>
        <a:ln w="25400">
          <a:noFill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egendEntry>
        <c:idx val="1"/>
        <c:txPr>
          <a:bodyPr/>
          <a:lstStyle/>
          <a:p>
            <a:pPr>
              <a:defRPr lang="en-US" sz="1600" baseline="0">
                <a:solidFill>
                  <a:schemeClr val="accent1"/>
                </a:solidFill>
                <a:latin typeface="Helvatica"/>
              </a:defRPr>
            </a:pPr>
            <a:endParaRPr lang="es-AR"/>
          </a:p>
        </c:txPr>
      </c:legendEntry>
      <c:layout>
        <c:manualLayout>
          <c:xMode val="edge"/>
          <c:yMode val="edge"/>
          <c:x val="0.50583953047535701"/>
          <c:y val="1.44676387400988E-2"/>
          <c:w val="0.48181479051230064"/>
          <c:h val="8.0726462290955536E-2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lang="en-US" sz="1600">
              <a:solidFill>
                <a:schemeClr val="accent1"/>
              </a:solidFill>
              <a:latin typeface="Helvatica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69016767858836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Sofosbuvir-Velpatasvir</c:v>
                </c:pt>
              </c:strCache>
            </c:strRef>
          </c:tx>
          <c:spPr>
            <a:solidFill>
              <a:srgbClr val="450CE4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50CE4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Cirrótico</c:v>
                </c:pt>
                <c:pt idx="1">
                  <c:v>Cirrótico</c:v>
                </c:pt>
                <c:pt idx="2">
                  <c:v>No Cirrótico</c:v>
                </c:pt>
                <c:pt idx="3">
                  <c:v>Cirrótico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99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v>Sofosbuvir + Ribavirin</c:v>
          </c:tx>
          <c:spPr>
            <a:solidFill>
              <a:srgbClr val="326496"/>
            </a:solidFill>
            <a:ln w="127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1F497D">
                  <a:lumMod val="20000"/>
                  <a:lumOff val="80000"/>
                </a:srgbClr>
              </a:solidFill>
              <a:ln w="12700"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1F497D">
                  <a:lumMod val="20000"/>
                  <a:lumOff val="80000"/>
                </a:srgbClr>
              </a:solidFill>
              <a:ln w="12700"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1F497D">
                  <a:lumMod val="20000"/>
                  <a:lumOff val="80000"/>
                </a:srgbClr>
              </a:solidFill>
              <a:ln w="12700"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1F497D">
                  <a:lumMod val="20000"/>
                  <a:lumOff val="80000"/>
                </a:srgbClr>
              </a:solidFill>
              <a:ln w="12700"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b="1" i="0" baseline="0"/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Cirrótico</c:v>
                </c:pt>
                <c:pt idx="1">
                  <c:v>Cirrótico</c:v>
                </c:pt>
                <c:pt idx="2">
                  <c:v>No Cirrótico</c:v>
                </c:pt>
                <c:pt idx="3">
                  <c:v>Cirrótico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96</c:v>
                </c:pt>
                <c:pt idx="1">
                  <c:v>93</c:v>
                </c:pt>
                <c:pt idx="2">
                  <c:v>81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979172880"/>
        <c:axId val="-1979171248"/>
      </c:barChart>
      <c:catAx>
        <c:axId val="-197917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</c:spPr>
        <c:crossAx val="-197917124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19791712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Pacientes (%) con RVS  12</a:t>
                </a: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450CE4"/>
            </a:solidFill>
          </a:ln>
        </c:spPr>
        <c:txPr>
          <a:bodyPr/>
          <a:lstStyle/>
          <a:p>
            <a:pPr>
              <a:defRPr sz="1800" baseline="0"/>
            </a:pPr>
            <a:endParaRPr lang="es-AR"/>
          </a:p>
        </c:txPr>
        <c:crossAx val="-1979172880"/>
        <c:crosses val="autoZero"/>
        <c:crossBetween val="between"/>
        <c:majorUnit val="20"/>
        <c:minorUnit val="20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4760164413410587"/>
          <c:y val="0"/>
          <c:w val="0.84005261724359914"/>
          <c:h val="0.11329151398174307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2000" baseline="0">
          <a:solidFill>
            <a:srgbClr val="3333FF"/>
          </a:solidFill>
          <a:latin typeface="Helvatica"/>
        </a:defRPr>
      </a:pPr>
      <a:endParaRPr lang="es-AR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43857238449"/>
          <c:y val="2.77778663809897E-2"/>
          <c:w val="0.84978810467271204"/>
          <c:h val="0.82433666445968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rgbClr val="6E4B7D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450CE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2200" b="1" i="0" baseline="0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Sofosbuvir-Velpatasvir</c:v>
                </c:pt>
                <c:pt idx="1">
                  <c:v>Sofosbuvir + Ribavirina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95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9"/>
        <c:axId val="-1979169616"/>
        <c:axId val="-1979173424"/>
      </c:barChart>
      <c:catAx>
        <c:axId val="-197916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 baseline="0">
                <a:solidFill>
                  <a:srgbClr val="7030A0"/>
                </a:solidFill>
                <a:latin typeface="Helvatica"/>
                <a:cs typeface="Arial"/>
              </a:defRPr>
            </a:pPr>
            <a:endParaRPr lang="es-AR"/>
          </a:p>
        </c:txPr>
        <c:crossAx val="-19791734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791734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800" dirty="0" err="1" smtClean="0">
                    <a:solidFill>
                      <a:srgbClr val="3333FF"/>
                    </a:solidFill>
                    <a:latin typeface="Helvatica"/>
                    <a:cs typeface="Arial"/>
                  </a:rPr>
                  <a:t>Pacientes</a:t>
                </a:r>
                <a:r>
                  <a:rPr lang="en-US" sz="1800" baseline="0" dirty="0" smtClean="0">
                    <a:solidFill>
                      <a:srgbClr val="3333FF"/>
                    </a:solidFill>
                    <a:latin typeface="Helvatica"/>
                    <a:cs typeface="Arial"/>
                  </a:rPr>
                  <a:t> con RVS </a:t>
                </a:r>
                <a:r>
                  <a:rPr lang="en-US" sz="1800" dirty="0" smtClean="0">
                    <a:solidFill>
                      <a:srgbClr val="3333FF"/>
                    </a:solidFill>
                    <a:latin typeface="Helvatica"/>
                    <a:cs typeface="Arial"/>
                  </a:rPr>
                  <a:t>12 </a:t>
                </a:r>
                <a:r>
                  <a:rPr lang="en-US" sz="1800" dirty="0">
                    <a:solidFill>
                      <a:srgbClr val="3333FF"/>
                    </a:solidFill>
                    <a:latin typeface="Helvatica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"/>
              <c:y val="8.223364440556041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450CE4"/>
            </a:solidFill>
          </a:ln>
        </c:spPr>
        <c:txPr>
          <a:bodyPr/>
          <a:lstStyle/>
          <a:p>
            <a:pPr>
              <a:defRPr sz="1800" baseline="0">
                <a:solidFill>
                  <a:srgbClr val="3333FF"/>
                </a:solidFill>
                <a:latin typeface="Helvatica"/>
              </a:defRPr>
            </a:pPr>
            <a:endParaRPr lang="es-AR"/>
          </a:p>
        </c:txPr>
        <c:crossAx val="-1979169616"/>
        <c:crosses val="autoZero"/>
        <c:crossBetween val="between"/>
        <c:majorUnit val="20"/>
        <c:min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69016767858836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Sofosbuvir-Velpatasvir</c:v>
                </c:pt>
              </c:strCache>
            </c:strRef>
          </c:tx>
          <c:spPr>
            <a:solidFill>
              <a:srgbClr val="7030A0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700" baseline="0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Cirrótico</c:v>
                </c:pt>
                <c:pt idx="1">
                  <c:v>Cirrótico</c:v>
                </c:pt>
                <c:pt idx="2">
                  <c:v>No Cirrótico</c:v>
                </c:pt>
                <c:pt idx="3">
                  <c:v>Cirrótico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98</c:v>
                </c:pt>
                <c:pt idx="1">
                  <c:v>93</c:v>
                </c:pt>
                <c:pt idx="2">
                  <c:v>91</c:v>
                </c:pt>
                <c:pt idx="3">
                  <c:v>89</c:v>
                </c:pt>
              </c:numCache>
            </c:numRef>
          </c:val>
        </c:ser>
        <c:ser>
          <c:idx val="1"/>
          <c:order val="1"/>
          <c:tx>
            <c:v>Sofosbuvir + Ribavirin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700" baseline="0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Cirrótico</c:v>
                </c:pt>
                <c:pt idx="1">
                  <c:v>Cirrótico</c:v>
                </c:pt>
                <c:pt idx="2">
                  <c:v>No Cirrótico</c:v>
                </c:pt>
                <c:pt idx="3">
                  <c:v>Cirrótico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90</c:v>
                </c:pt>
                <c:pt idx="1">
                  <c:v>73</c:v>
                </c:pt>
                <c:pt idx="2">
                  <c:v>71</c:v>
                </c:pt>
                <c:pt idx="3">
                  <c:v>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979167984"/>
        <c:axId val="-1979167440"/>
      </c:barChart>
      <c:catAx>
        <c:axId val="-197916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50" b="0" i="0" baseline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197916744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19791674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2000" b="1" i="0" baseline="0" dirty="0" err="1" smtClean="0">
                    <a:solidFill>
                      <a:srgbClr val="3333FF"/>
                    </a:solidFill>
                    <a:effectLst/>
                    <a:latin typeface="Helvatica"/>
                  </a:rPr>
                  <a:t>Pacientes</a:t>
                </a:r>
                <a:r>
                  <a:rPr lang="en-US" sz="2000" b="1" i="0" baseline="0" dirty="0" smtClean="0">
                    <a:solidFill>
                      <a:srgbClr val="3333FF"/>
                    </a:solidFill>
                    <a:effectLst/>
                    <a:latin typeface="Helvatica"/>
                  </a:rPr>
                  <a:t>  (%) con RVS 12</a:t>
                </a:r>
                <a:endParaRPr lang="en-US" sz="2000" dirty="0">
                  <a:solidFill>
                    <a:srgbClr val="3333FF"/>
                  </a:solidFill>
                  <a:effectLst/>
                  <a:latin typeface="Helvatica"/>
                </a:endParaRPr>
              </a:p>
            </c:rich>
          </c:tx>
          <c:layout>
            <c:manualLayout>
              <c:xMode val="edge"/>
              <c:yMode val="edge"/>
              <c:x val="2.2112128989386481E-3"/>
              <c:y val="0.170644167202812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 baseline="0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1979167984"/>
        <c:crosses val="autoZero"/>
        <c:crossBetween val="between"/>
        <c:majorUnit val="20"/>
        <c:minorUnit val="20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37558906551775401"/>
          <c:y val="1.44676387400988E-2"/>
          <c:w val="0.61520984994800176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700" baseline="0">
              <a:solidFill>
                <a:srgbClr val="0070C0"/>
              </a:solidFill>
              <a:latin typeface="Helvatica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259452345767801E-2"/>
          <c:w val="0.99993301301374504"/>
          <c:h val="0.94730155352202605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7C3D0"/>
            </a:solidFill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450CE4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dPt>
            <c:idx val="2"/>
            <c:bubble3D val="0"/>
            <c:spPr>
              <a:solidFill>
                <a:srgbClr val="A2C1E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3389">
                <a:noFill/>
              </a:ln>
            </c:spPr>
            <c:txPr>
              <a:bodyPr/>
              <a:lstStyle/>
              <a:p>
                <a:pPr>
                  <a:defRPr sz="1446">
                    <a:solidFill>
                      <a:schemeClr val="tx1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4th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</c:ofPieChart>
      <c:spPr>
        <a:noFill/>
        <a:ln w="19284">
          <a:noFill/>
        </a:ln>
      </c:spPr>
    </c:plotArea>
    <c:plotVisOnly val="1"/>
    <c:dispBlanksAs val="gap"/>
    <c:showDLblsOverMax val="0"/>
  </c:chart>
  <c:txPr>
    <a:bodyPr/>
    <a:lstStyle/>
    <a:p>
      <a:pPr>
        <a:defRPr sz="2363"/>
      </a:pPr>
      <a:endParaRPr lang="es-A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862760945658201E-2"/>
          <c:y val="2.00313771269452E-2"/>
          <c:w val="0.82827447810868404"/>
          <c:h val="0.945593416285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50CE4"/>
              </a:solidFill>
              <a:ln>
                <a:solidFill>
                  <a:srgbClr val="000000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rgbClr val="000000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-1979178320"/>
        <c:axId val="-1979177776"/>
      </c:barChart>
      <c:catAx>
        <c:axId val="-1979178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79177776"/>
        <c:crosses val="autoZero"/>
        <c:auto val="1"/>
        <c:lblAlgn val="ctr"/>
        <c:lblOffset val="100"/>
        <c:noMultiLvlLbl val="0"/>
      </c:catAx>
      <c:valAx>
        <c:axId val="-197917777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979178320"/>
        <c:crosses val="autoZero"/>
        <c:crossBetween val="between"/>
      </c:valAx>
      <c:spPr>
        <a:noFill/>
        <a:ln w="19686">
          <a:noFill/>
        </a:ln>
      </c:spPr>
    </c:plotArea>
    <c:plotVisOnly val="1"/>
    <c:dispBlanksAs val="gap"/>
    <c:showDLblsOverMax val="0"/>
  </c:chart>
  <c:txPr>
    <a:bodyPr/>
    <a:lstStyle/>
    <a:p>
      <a:pPr>
        <a:defRPr sz="2393"/>
      </a:pPr>
      <a:endParaRPr lang="es-A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862760945658201E-2"/>
          <c:y val="2.00313771269452E-2"/>
          <c:w val="0.82827447810868404"/>
          <c:h val="0.945593416285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869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2C1E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-1979175600"/>
        <c:axId val="-1979175056"/>
      </c:barChart>
      <c:catAx>
        <c:axId val="-19791756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79175056"/>
        <c:crosses val="autoZero"/>
        <c:auto val="1"/>
        <c:lblAlgn val="ctr"/>
        <c:lblOffset val="100"/>
        <c:noMultiLvlLbl val="0"/>
      </c:catAx>
      <c:valAx>
        <c:axId val="-197917505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979175600"/>
        <c:crosses val="autoZero"/>
        <c:crossBetween val="between"/>
      </c:valAx>
      <c:spPr>
        <a:noFill/>
        <a:ln w="1969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16"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8608923884522"/>
          <c:y val="3.0723144544920082E-2"/>
          <c:w val="0.87636482939632498"/>
          <c:h val="0.81696777486147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numFmt formatCode="0" sourceLinked="0"/>
              <c:spPr>
                <a:solidFill>
                  <a:schemeClr val="bg1">
                    <a:alpha val="50000"/>
                  </a:schemeClr>
                </a:solidFill>
                <a:ln>
                  <a:solidFill>
                    <a:schemeClr val="bg1"/>
                  </a:solidFill>
                </a:ln>
              </c:spPr>
              <c:txPr>
                <a:bodyPr/>
                <a:lstStyle/>
                <a:p>
                  <a:pPr>
                    <a:defRPr lang="en-US" sz="1800" b="1">
                      <a:solidFill>
                        <a:schemeClr val="bg1"/>
                      </a:solidFill>
                      <a:latin typeface="Helvatica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spPr>
                <a:solidFill>
                  <a:schemeClr val="bg1">
                    <a:alpha val="50000"/>
                  </a:schemeClr>
                </a:solidFill>
                <a:ln>
                  <a:solidFill>
                    <a:schemeClr val="bg1"/>
                  </a:solidFill>
                </a:ln>
              </c:spPr>
              <c:txPr>
                <a:bodyPr/>
                <a:lstStyle/>
                <a:p>
                  <a:pPr>
                    <a:defRPr lang="en-US" sz="1800" b="1">
                      <a:solidFill>
                        <a:schemeClr val="bg1"/>
                      </a:solidFill>
                      <a:latin typeface="Helvatica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lang="en-US" sz="18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LDV-SOF + RBV x 12 weeks</c:v>
                </c:pt>
                <c:pt idx="1">
                  <c:v>LDV-SOF x 24 weeks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96.1</c:v>
                </c:pt>
                <c:pt idx="1">
                  <c:v>97.4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13520768"/>
        <c:axId val="-2013531648"/>
      </c:barChart>
      <c:catAx>
        <c:axId val="-2013520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600" b="1" i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201353164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135316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400">
                    <a:latin typeface="Arial"/>
                    <a:cs typeface="Arial"/>
                  </a:defRPr>
                </a:pPr>
                <a:r>
                  <a:rPr lang="en-US" sz="1800" b="1" i="0" baseline="0" dirty="0" err="1" smtClean="0">
                    <a:solidFill>
                      <a:srgbClr val="0070C0"/>
                    </a:solidFill>
                    <a:effectLst/>
                    <a:latin typeface="Helvatica"/>
                  </a:rPr>
                  <a:t>Pacientes</a:t>
                </a:r>
                <a:r>
                  <a:rPr lang="en-US" sz="1800" b="1" i="0" baseline="0" dirty="0" smtClean="0">
                    <a:solidFill>
                      <a:srgbClr val="0070C0"/>
                    </a:solidFill>
                    <a:effectLst/>
                    <a:latin typeface="Helvatica"/>
                  </a:rPr>
                  <a:t> con  RVS 12 (%)</a:t>
                </a:r>
                <a:endParaRPr lang="en-US" sz="1800" dirty="0">
                  <a:solidFill>
                    <a:srgbClr val="0070C0"/>
                  </a:solidFill>
                  <a:effectLst/>
                  <a:latin typeface="Helvatica"/>
                </a:endParaRPr>
              </a:p>
            </c:rich>
          </c:tx>
          <c:layout>
            <c:manualLayout>
              <c:xMode val="edge"/>
              <c:yMode val="edge"/>
              <c:x val="9.8532127928454543E-3"/>
              <c:y val="0.1730898221055701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400"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2013520768"/>
        <c:crosses val="autoZero"/>
        <c:crossBetween val="between"/>
        <c:majorUnit val="20"/>
        <c:minorUnit val="20"/>
      </c:valAx>
      <c:spPr>
        <a:noFill/>
        <a:ln w="25400">
          <a:noFill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655043119611325E-2"/>
          <c:y val="3.3924141482615092E-2"/>
          <c:w val="0.90184465223097698"/>
          <c:h val="0.83555148479634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 Semanas Grupo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F6FC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F6FC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0F6FC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DBF5F9">
                  <a:alpha val="50000"/>
                </a:srgbClr>
              </a:solidFill>
            </c:spPr>
            <c:txPr>
              <a:bodyPr/>
              <a:lstStyle/>
              <a:p>
                <a:pPr>
                  <a:defRPr lang="en-US" sz="18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Todos</c:v>
                </c:pt>
                <c:pt idx="1">
                  <c:v>GT-1a</c:v>
                </c:pt>
                <c:pt idx="2">
                  <c:v>GT-1b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96.3</c:v>
                </c:pt>
                <c:pt idx="1">
                  <c:v>96</c:v>
                </c:pt>
                <c:pt idx="2">
                  <c:v>96.7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13527840"/>
        <c:axId val="-2013530560"/>
      </c:barChart>
      <c:catAx>
        <c:axId val="-201352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800" b="1" i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20135305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353056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600" b="1" i="0" u="none" strike="noStrike" kern="1200" baseline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Helvatica"/>
                    <a:ea typeface="+mn-ea"/>
                    <a:cs typeface="Arial"/>
                  </a:defRPr>
                </a:pPr>
                <a:r>
                  <a:rPr lang="en-US" sz="1600" b="1" i="0" baseline="0" dirty="0" err="1" smtClean="0">
                    <a:solidFill>
                      <a:srgbClr val="0070C0"/>
                    </a:solidFill>
                    <a:effectLst/>
                    <a:latin typeface="Helvatica"/>
                  </a:rPr>
                  <a:t>Pacientes</a:t>
                </a:r>
                <a:r>
                  <a:rPr lang="en-US" sz="1600" b="1" i="0" baseline="0" dirty="0" smtClean="0">
                    <a:solidFill>
                      <a:srgbClr val="0070C0"/>
                    </a:solidFill>
                    <a:effectLst/>
                    <a:latin typeface="Helvatica"/>
                  </a:rPr>
                  <a:t> (%) con RVS </a:t>
                </a:r>
                <a:endParaRPr lang="en-US" sz="1600" dirty="0">
                  <a:solidFill>
                    <a:srgbClr val="0070C0"/>
                  </a:solidFill>
                  <a:effectLst/>
                  <a:latin typeface="Helvatica"/>
                </a:endParaRPr>
              </a:p>
            </c:rich>
          </c:tx>
          <c:layout>
            <c:manualLayout>
              <c:xMode val="edge"/>
              <c:yMode val="edge"/>
              <c:x val="6.5463301462317424E-3"/>
              <c:y val="0.1989034744352199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Helvatica"/>
              </a:defRPr>
            </a:pPr>
            <a:endParaRPr lang="es-AR"/>
          </a:p>
        </c:txPr>
        <c:crossAx val="-2013527840"/>
        <c:crosses val="autoZero"/>
        <c:crossBetween val="between"/>
        <c:majorUnit val="20"/>
        <c:minorUnit val="20"/>
      </c:valAx>
      <c:spPr>
        <a:noFill/>
        <a:ln w="25400">
          <a:noFill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46790742066333"/>
          <c:y val="3.9351977373068815E-2"/>
          <c:w val="0.86727392030541661"/>
          <c:h val="0.68544733255474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lang="en-US" sz="18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3D + RBV</c:v>
                </c:pt>
                <c:pt idx="1">
                  <c:v>3D</c:v>
                </c:pt>
                <c:pt idx="3">
                  <c:v>3D + RBV</c:v>
                </c:pt>
                <c:pt idx="4">
                  <c:v>3D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97</c:v>
                </c:pt>
                <c:pt idx="1">
                  <c:v>90.2</c:v>
                </c:pt>
                <c:pt idx="3">
                  <c:v>99.5</c:v>
                </c:pt>
                <c:pt idx="4">
                  <c:v>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13521856"/>
        <c:axId val="-2013520224"/>
      </c:barChart>
      <c:catAx>
        <c:axId val="-201352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600" b="1" i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20135202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35202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800">
                    <a:latin typeface="Arial"/>
                    <a:cs typeface="Arial"/>
                  </a:defRPr>
                </a:pPr>
                <a:r>
                  <a:rPr lang="en-US" sz="1800" dirty="0" err="1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Pacientes</a:t>
                </a:r>
                <a:r>
                  <a:rPr lang="en-US" sz="1800" baseline="0" dirty="0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 con 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Helvatica"/>
                    <a:cs typeface="Arial"/>
                  </a:rPr>
                  <a:t>RVS 12 </a:t>
                </a:r>
                <a:r>
                  <a:rPr lang="en-US" sz="1800" dirty="0">
                    <a:solidFill>
                      <a:srgbClr val="0070C0"/>
                    </a:solidFill>
                    <a:latin typeface="Helvatica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416E-3"/>
              <c:y val="6.082126975288361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600"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2013521856"/>
        <c:crosses val="autoZero"/>
        <c:crossBetween val="between"/>
        <c:majorUnit val="20"/>
        <c:minorUnit val="20"/>
      </c:valAx>
      <c:spPr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655043119611436E-2"/>
          <c:y val="0.12013111605676202"/>
          <c:w val="0.90184465223097765"/>
          <c:h val="0.74072381276479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</c:v>
                </c:pt>
              </c:strCache>
            </c:strRef>
          </c:tx>
          <c:spPr>
            <a:solidFill>
              <a:srgbClr val="0F6FC6">
                <a:lumMod val="20000"/>
                <a:lumOff val="80000"/>
              </a:srgbClr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z="1600" smtClean="0"/>
                      <a:t>100</a:t>
                    </a:r>
                    <a:endParaRPr lang="en-US" sz="160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lang="en-US" sz="1600" b="1">
                    <a:solidFill>
                      <a:srgbClr val="0070C0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Todos</c:v>
                </c:pt>
                <c:pt idx="1">
                  <c:v>Respondedor Nulo</c:v>
                </c:pt>
                <c:pt idx="2">
                  <c:v>Respondedor Parcial</c:v>
                </c:pt>
                <c:pt idx="3">
                  <c:v>Relapser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96.6</c:v>
                </c:pt>
                <c:pt idx="1">
                  <c:v>93.5</c:v>
                </c:pt>
                <c:pt idx="2">
                  <c:v>96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smtClean="0"/>
                      <a:t>100</a:t>
                    </a:r>
                    <a:endParaRPr lang="en-US" sz="160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smtClean="0"/>
                      <a:t>100</a:t>
                    </a:r>
                    <a:endParaRPr lang="en-US" sz="160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smtClean="0"/>
                      <a:t>100</a:t>
                    </a:r>
                    <a:endParaRPr lang="en-US" sz="160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 smtClean="0"/>
                      <a:t>100</a:t>
                    </a:r>
                    <a:endParaRPr lang="en-US" sz="160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lang="en-US" sz="16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Todos</c:v>
                </c:pt>
                <c:pt idx="1">
                  <c:v>Respondedor Nulo</c:v>
                </c:pt>
                <c:pt idx="2">
                  <c:v>Respondedor Parcial</c:v>
                </c:pt>
                <c:pt idx="3">
                  <c:v>Relapser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13522944"/>
        <c:axId val="-2013528928"/>
      </c:barChart>
      <c:catAx>
        <c:axId val="-2013522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400" b="1" i="0">
                <a:solidFill>
                  <a:schemeClr val="accent1">
                    <a:lumMod val="75000"/>
                  </a:schemeClr>
                </a:solidFill>
                <a:latin typeface="Helvatica"/>
                <a:cs typeface="Arial"/>
              </a:defRPr>
            </a:pPr>
            <a:endParaRPr lang="es-AR"/>
          </a:p>
        </c:txPr>
        <c:crossAx val="-20135289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35289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600" b="1" i="0" u="none" strike="noStrike" kern="1200" baseline="0">
                    <a:solidFill>
                      <a:schemeClr val="accent1"/>
                    </a:solidFill>
                    <a:latin typeface="Helvatica"/>
                    <a:ea typeface="+mn-ea"/>
                    <a:cs typeface="Arial"/>
                  </a:defRPr>
                </a:pPr>
                <a:r>
                  <a:rPr lang="en-US" sz="1600" b="1" i="0" baseline="0" dirty="0" err="1" smtClean="0">
                    <a:solidFill>
                      <a:schemeClr val="accent1"/>
                    </a:solidFill>
                    <a:effectLst/>
                    <a:latin typeface="Helvatica"/>
                  </a:rPr>
                  <a:t>Pacientes</a:t>
                </a:r>
                <a:r>
                  <a:rPr lang="en-US" sz="1600" b="1" i="0" baseline="0" dirty="0" smtClean="0">
                    <a:solidFill>
                      <a:schemeClr val="accent1"/>
                    </a:solidFill>
                    <a:effectLst/>
                    <a:latin typeface="Helvatica"/>
                  </a:rPr>
                  <a:t> (%) con RVS  12</a:t>
                </a:r>
                <a:endParaRPr lang="en-US" sz="1600" dirty="0">
                  <a:solidFill>
                    <a:schemeClr val="accent1"/>
                  </a:solidFill>
                  <a:effectLst/>
                  <a:latin typeface="Helvatica"/>
                </a:endParaRPr>
              </a:p>
            </c:rich>
          </c:tx>
          <c:layout>
            <c:manualLayout>
              <c:xMode val="edge"/>
              <c:yMode val="edge"/>
              <c:x val="2.082044431946011E-3"/>
              <c:y val="0.1874092111586684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0F6FC6"/>
            </a:solidFill>
          </a:ln>
        </c:spPr>
        <c:txPr>
          <a:bodyPr/>
          <a:lstStyle/>
          <a:p>
            <a:pPr>
              <a:defRPr lang="en-US" sz="1600" b="1">
                <a:solidFill>
                  <a:schemeClr val="accent1"/>
                </a:solidFill>
                <a:latin typeface="Helvatica"/>
              </a:defRPr>
            </a:pPr>
            <a:endParaRPr lang="es-AR"/>
          </a:p>
        </c:txPr>
        <c:crossAx val="-2013522944"/>
        <c:crosses val="autoZero"/>
        <c:crossBetween val="between"/>
        <c:majorUnit val="20"/>
        <c:minorUnit val="20"/>
      </c:valAx>
      <c:spPr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lang="en-US" sz="1600"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lang="en-US" sz="1600"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</c:legendEntry>
      <c:layout>
        <c:manualLayout>
          <c:xMode val="edge"/>
          <c:yMode val="edge"/>
          <c:x val="0.68667193944507476"/>
          <c:y val="1.724139491482931E-2"/>
          <c:w val="0.30423544713160899"/>
          <c:h val="8.072646229095512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lang="en-US" sz="1600"/>
          </a:pPr>
          <a:endParaRPr lang="es-AR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365"/>
          <c:y val="0.12013111605676202"/>
          <c:w val="0.87505893794525702"/>
          <c:h val="0.74072381276479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Semanas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lang="en-US" sz="18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Todos</c:v>
                </c:pt>
                <c:pt idx="1">
                  <c:v>GT1a</c:v>
                </c:pt>
                <c:pt idx="2">
                  <c:v>GT1b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91.8</c:v>
                </c:pt>
                <c:pt idx="1">
                  <c:v>88.6</c:v>
                </c:pt>
                <c:pt idx="2">
                  <c:v>98.5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Semanas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lang="en-US" sz="18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Todos</c:v>
                </c:pt>
                <c:pt idx="1">
                  <c:v>GT1a</c:v>
                </c:pt>
                <c:pt idx="2">
                  <c:v>GT1b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95.9</c:v>
                </c:pt>
                <c:pt idx="1">
                  <c:v>94.2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13521312"/>
        <c:axId val="-2013519680"/>
      </c:barChart>
      <c:catAx>
        <c:axId val="-2013521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800" b="0" i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20135196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35196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600" b="1" i="0" u="none" strike="noStrike" kern="1200" baseline="0">
                    <a:solidFill>
                      <a:schemeClr val="accent1"/>
                    </a:solidFill>
                    <a:latin typeface="Helvatica"/>
                    <a:ea typeface="+mn-ea"/>
                    <a:cs typeface="Arial"/>
                  </a:defRPr>
                </a:pPr>
                <a:r>
                  <a:rPr lang="en-US" sz="1600" b="1" i="0" baseline="0" dirty="0" err="1" smtClean="0">
                    <a:solidFill>
                      <a:schemeClr val="accent1"/>
                    </a:solidFill>
                    <a:effectLst/>
                    <a:latin typeface="Helvatica"/>
                  </a:rPr>
                  <a:t>Pacientes</a:t>
                </a:r>
                <a:r>
                  <a:rPr lang="en-US" sz="1600" b="1" i="0" baseline="0" dirty="0" smtClean="0">
                    <a:solidFill>
                      <a:schemeClr val="accent1"/>
                    </a:solidFill>
                    <a:effectLst/>
                    <a:latin typeface="Helvatica"/>
                  </a:rPr>
                  <a:t> (%) con RVS  12</a:t>
                </a:r>
                <a:endParaRPr lang="en-US" sz="1600" dirty="0">
                  <a:solidFill>
                    <a:schemeClr val="accent1"/>
                  </a:solidFill>
                  <a:effectLst/>
                  <a:latin typeface="Helvatica"/>
                </a:endParaRPr>
              </a:p>
            </c:rich>
          </c:tx>
          <c:layout>
            <c:manualLayout>
              <c:xMode val="edge"/>
              <c:yMode val="edge"/>
              <c:x val="2.08204443194601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600" b="1">
                <a:solidFill>
                  <a:schemeClr val="accent1"/>
                </a:solidFill>
                <a:latin typeface="Helvatica"/>
              </a:defRPr>
            </a:pPr>
            <a:endParaRPr lang="es-AR"/>
          </a:p>
        </c:txPr>
        <c:crossAx val="-2013521312"/>
        <c:crosses val="autoZero"/>
        <c:crossBetween val="between"/>
        <c:majorUnit val="20"/>
        <c:minorUnit val="20"/>
      </c:valAx>
      <c:spPr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lang="en-US" sz="1600" b="0">
                <a:solidFill>
                  <a:schemeClr val="accent1"/>
                </a:solidFill>
                <a:latin typeface="Helvatica"/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lang="en-US" sz="1600" b="0">
                <a:solidFill>
                  <a:schemeClr val="accent1"/>
                </a:solidFill>
                <a:latin typeface="Helvatica"/>
              </a:defRPr>
            </a:pPr>
            <a:endParaRPr lang="es-AR"/>
          </a:p>
        </c:txPr>
      </c:legendEntry>
      <c:layout>
        <c:manualLayout>
          <c:xMode val="edge"/>
          <c:yMode val="edge"/>
          <c:x val="0.40988622515935902"/>
          <c:y val="3.4482789829658599E-2"/>
          <c:w val="0.57953306617922751"/>
          <c:h val="6.923211985891975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lang="en-US" sz="1600" b="0">
              <a:latin typeface="Helvatica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655043119611436E-2"/>
          <c:y val="0.12013111605676202"/>
          <c:w val="0.90184465223097765"/>
          <c:h val="0.70911458875426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Semanas</c:v>
                </c:pt>
              </c:strCache>
            </c:strRef>
          </c:tx>
          <c:spPr>
            <a:solidFill>
              <a:srgbClr val="0F6FC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z="1600" smtClean="0"/>
                      <a:t>100</a:t>
                    </a:r>
                    <a:endParaRPr lang="en-US" sz="160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lang="en-US" sz="16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Naive</c:v>
                </c:pt>
                <c:pt idx="1">
                  <c:v>Relapser</c:v>
                </c:pt>
                <c:pt idx="2">
                  <c:v>Respondedor Parcial</c:v>
                </c:pt>
                <c:pt idx="3">
                  <c:v>No Respondedor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92.2</c:v>
                </c:pt>
                <c:pt idx="1">
                  <c:v>93.3</c:v>
                </c:pt>
                <c:pt idx="2">
                  <c:v>100</c:v>
                </c:pt>
                <c:pt idx="3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Semanas</c:v>
                </c:pt>
              </c:strCache>
            </c:strRef>
          </c:tx>
          <c:spPr>
            <a:solidFill>
              <a:srgbClr val="7030A0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600" smtClean="0"/>
                      <a:t>100</a:t>
                    </a:r>
                    <a:endParaRPr lang="en-US" sz="160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smtClean="0"/>
                      <a:t>100</a:t>
                    </a:r>
                    <a:endParaRPr lang="en-US" sz="160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lang="en-US" sz="1600" b="1">
                    <a:solidFill>
                      <a:schemeClr val="bg1"/>
                    </a:solidFill>
                    <a:latin typeface="Helvatica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Naive</c:v>
                </c:pt>
                <c:pt idx="1">
                  <c:v>Relapser</c:v>
                </c:pt>
                <c:pt idx="2">
                  <c:v>Respondedor Parcial</c:v>
                </c:pt>
                <c:pt idx="3">
                  <c:v>No Respondedor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92.9</c:v>
                </c:pt>
                <c:pt idx="1">
                  <c:v>100</c:v>
                </c:pt>
                <c:pt idx="2">
                  <c:v>100</c:v>
                </c:pt>
                <c:pt idx="3">
                  <c:v>92.9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13518048"/>
        <c:axId val="-2013526208"/>
      </c:barChart>
      <c:catAx>
        <c:axId val="-201351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lang="en-US" sz="1400" b="1" i="0">
                <a:solidFill>
                  <a:srgbClr val="0070C0"/>
                </a:solidFill>
                <a:latin typeface="Helvatica"/>
                <a:cs typeface="Arial"/>
              </a:defRPr>
            </a:pPr>
            <a:endParaRPr lang="es-AR"/>
          </a:p>
        </c:txPr>
        <c:crossAx val="-20135262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35262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600" b="1" i="0" u="none" strike="noStrike" kern="1200" baseline="0">
                    <a:solidFill>
                      <a:srgbClr val="000000"/>
                    </a:solidFill>
                    <a:latin typeface="Helvatica"/>
                    <a:ea typeface="+mn-ea"/>
                    <a:cs typeface="Arial"/>
                  </a:defRPr>
                </a:pPr>
                <a:r>
                  <a:rPr lang="en-US" sz="1600" b="1" i="0" baseline="0" dirty="0" err="1" smtClean="0">
                    <a:solidFill>
                      <a:srgbClr val="0070C0"/>
                    </a:solidFill>
                    <a:effectLst/>
                    <a:latin typeface="Helvatica"/>
                  </a:rPr>
                  <a:t>Pacientes</a:t>
                </a:r>
                <a:r>
                  <a:rPr lang="en-US" sz="1600" b="1" i="0" baseline="0" dirty="0" smtClean="0">
                    <a:solidFill>
                      <a:srgbClr val="0070C0"/>
                    </a:solidFill>
                    <a:effectLst/>
                    <a:latin typeface="Helvatica"/>
                  </a:rPr>
                  <a:t> (%) con RVS  12</a:t>
                </a:r>
                <a:endParaRPr lang="en-US" sz="1600" dirty="0">
                  <a:solidFill>
                    <a:srgbClr val="0070C0"/>
                  </a:solidFill>
                  <a:effectLst/>
                  <a:latin typeface="Helvatica"/>
                </a:endParaRPr>
              </a:p>
            </c:rich>
          </c:tx>
          <c:layout>
            <c:manualLayout>
              <c:xMode val="edge"/>
              <c:yMode val="edge"/>
              <c:x val="2.082044431946011E-3"/>
              <c:y val="0.1874092111586684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600" b="1">
                <a:solidFill>
                  <a:srgbClr val="0070C0"/>
                </a:solidFill>
                <a:latin typeface="Helvatica"/>
              </a:defRPr>
            </a:pPr>
            <a:endParaRPr lang="es-AR"/>
          </a:p>
        </c:txPr>
        <c:crossAx val="-2013518048"/>
        <c:crosses val="autoZero"/>
        <c:crossBetween val="between"/>
        <c:majorUnit val="20"/>
        <c:minorUnit val="20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40095765373078401"/>
          <c:y val="1.724139491482931E-2"/>
          <c:w val="0.58994973284589858"/>
          <c:h val="8.072646229095512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lang="en-US" sz="1600">
              <a:solidFill>
                <a:srgbClr val="0070C0"/>
              </a:solidFill>
              <a:latin typeface="Helvatica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58453-A064-4DF4-81DF-2CBD78A90AD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BCACB57-357A-4E92-A275-F25B8F9114D2}">
      <dgm:prSet phldrT="[Texto]"/>
      <dgm:spPr>
        <a:solidFill>
          <a:schemeClr val="bg1"/>
        </a:solidFill>
      </dgm:spPr>
      <dgm:t>
        <a:bodyPr/>
        <a:lstStyle/>
        <a:p>
          <a:pPr algn="ctr"/>
          <a:r>
            <a:rPr lang="es-AR" dirty="0" smtClean="0">
              <a:solidFill>
                <a:srgbClr val="0070C0"/>
              </a:solidFill>
              <a:latin typeface="Helvatica"/>
            </a:rPr>
            <a:t>DECISIÓN DE INCLUIR RIBAVIRINA</a:t>
          </a:r>
          <a:endParaRPr lang="es-AR" dirty="0">
            <a:solidFill>
              <a:srgbClr val="0070C0"/>
            </a:solidFill>
            <a:latin typeface="Helvatica"/>
          </a:endParaRPr>
        </a:p>
      </dgm:t>
    </dgm:pt>
    <dgm:pt modelId="{BDF70041-CABF-4D05-9745-53EC809FC123}" type="parTrans" cxnId="{B95E7A30-A4C7-4718-B2F6-6AF3BC3E6942}">
      <dgm:prSet/>
      <dgm:spPr/>
      <dgm:t>
        <a:bodyPr/>
        <a:lstStyle/>
        <a:p>
          <a:endParaRPr lang="es-AR"/>
        </a:p>
      </dgm:t>
    </dgm:pt>
    <dgm:pt modelId="{CF783280-07B0-4FEA-BD47-0B9E7C25AE21}" type="sibTrans" cxnId="{B95E7A30-A4C7-4718-B2F6-6AF3BC3E6942}">
      <dgm:prSet/>
      <dgm:spPr/>
      <dgm:t>
        <a:bodyPr/>
        <a:lstStyle/>
        <a:p>
          <a:endParaRPr lang="es-AR"/>
        </a:p>
      </dgm:t>
    </dgm:pt>
    <dgm:pt modelId="{8092FD39-F886-4B2A-9621-0585A8E0A314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AR" sz="1800" dirty="0" smtClean="0">
              <a:solidFill>
                <a:srgbClr val="0070C0"/>
              </a:solidFill>
              <a:latin typeface="Helvetica"/>
            </a:rPr>
            <a:t>GENOTIPO</a:t>
          </a:r>
          <a:endParaRPr lang="es-AR" sz="1800" dirty="0">
            <a:solidFill>
              <a:srgbClr val="0070C0"/>
            </a:solidFill>
            <a:latin typeface="Helvetica"/>
          </a:endParaRPr>
        </a:p>
      </dgm:t>
    </dgm:pt>
    <dgm:pt modelId="{1F1922E8-AE97-4626-B393-E74D9CE5C569}" type="parTrans" cxnId="{F9B22D33-D26F-44B4-9C87-EF6F3535920A}">
      <dgm:prSet/>
      <dgm:spPr/>
      <dgm:t>
        <a:bodyPr/>
        <a:lstStyle/>
        <a:p>
          <a:endParaRPr lang="es-AR"/>
        </a:p>
      </dgm:t>
    </dgm:pt>
    <dgm:pt modelId="{9F224E7E-2F4F-4FD5-AAB4-3419448A94FA}" type="sibTrans" cxnId="{F9B22D33-D26F-44B4-9C87-EF6F3535920A}">
      <dgm:prSet/>
      <dgm:spPr/>
      <dgm:t>
        <a:bodyPr/>
        <a:lstStyle/>
        <a:p>
          <a:endParaRPr lang="es-AR"/>
        </a:p>
      </dgm:t>
    </dgm:pt>
    <dgm:pt modelId="{04E0D4DE-BC27-4843-B307-2AF99C93D057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AR" sz="1800" dirty="0" smtClean="0">
              <a:latin typeface="Helvatica"/>
            </a:rPr>
            <a:t>TRATAMIENTO</a:t>
          </a:r>
          <a:endParaRPr lang="es-AR" sz="1800" dirty="0">
            <a:latin typeface="Helvatica"/>
          </a:endParaRPr>
        </a:p>
      </dgm:t>
    </dgm:pt>
    <dgm:pt modelId="{B2E648EA-1A2A-4873-916C-BF0413C66EE4}" type="parTrans" cxnId="{D5EF86BC-5521-4AD0-9F91-AA07D559092F}">
      <dgm:prSet/>
      <dgm:spPr/>
      <dgm:t>
        <a:bodyPr/>
        <a:lstStyle/>
        <a:p>
          <a:endParaRPr lang="es-AR"/>
        </a:p>
      </dgm:t>
    </dgm:pt>
    <dgm:pt modelId="{E8C0160C-06E7-4905-A7FD-8B72046D53C3}" type="sibTrans" cxnId="{D5EF86BC-5521-4AD0-9F91-AA07D559092F}">
      <dgm:prSet/>
      <dgm:spPr/>
      <dgm:t>
        <a:bodyPr/>
        <a:lstStyle/>
        <a:p>
          <a:endParaRPr lang="es-AR"/>
        </a:p>
      </dgm:t>
    </dgm:pt>
    <dgm:pt modelId="{1537E098-D0CA-47E2-9703-A084FEB0A8DB}">
      <dgm:prSet phldrT="[Texto]" custT="1"/>
      <dgm:spPr/>
      <dgm:t>
        <a:bodyPr/>
        <a:lstStyle/>
        <a:p>
          <a:r>
            <a:rPr lang="es-AR" sz="1800" dirty="0" smtClean="0">
              <a:latin typeface="Helvatica"/>
            </a:rPr>
            <a:t>ESTADIO DE LA FIBROSIS</a:t>
          </a:r>
          <a:endParaRPr lang="es-AR" sz="1800" dirty="0">
            <a:latin typeface="Helvatica"/>
          </a:endParaRPr>
        </a:p>
      </dgm:t>
    </dgm:pt>
    <dgm:pt modelId="{5F593C67-10C4-4EEA-86F4-B60D46F16A60}" type="parTrans" cxnId="{6884422C-4ADB-4C06-A518-BF7F8754730A}">
      <dgm:prSet/>
      <dgm:spPr/>
      <dgm:t>
        <a:bodyPr/>
        <a:lstStyle/>
        <a:p>
          <a:endParaRPr lang="es-AR"/>
        </a:p>
      </dgm:t>
    </dgm:pt>
    <dgm:pt modelId="{EEE38832-EC88-4E50-BE7F-93DA7EA38170}" type="sibTrans" cxnId="{6884422C-4ADB-4C06-A518-BF7F8754730A}">
      <dgm:prSet/>
      <dgm:spPr/>
      <dgm:t>
        <a:bodyPr/>
        <a:lstStyle/>
        <a:p>
          <a:endParaRPr lang="es-AR"/>
        </a:p>
      </dgm:t>
    </dgm:pt>
    <dgm:pt modelId="{B63908F3-8B2D-4429-881C-EAD90B7B52FC}">
      <dgm:prSet phldrT="[Texto]" custT="1"/>
      <dgm:spPr>
        <a:solidFill>
          <a:srgbClr val="1ABC44"/>
        </a:solidFill>
      </dgm:spPr>
      <dgm:t>
        <a:bodyPr/>
        <a:lstStyle/>
        <a:p>
          <a:r>
            <a:rPr lang="es-AR" sz="1800" dirty="0" smtClean="0">
              <a:latin typeface="Helvatica"/>
            </a:rPr>
            <a:t>SUBTIPO</a:t>
          </a:r>
          <a:endParaRPr lang="es-AR" sz="1800" dirty="0">
            <a:latin typeface="Helvatica"/>
          </a:endParaRPr>
        </a:p>
      </dgm:t>
    </dgm:pt>
    <dgm:pt modelId="{6994326B-3102-4C4B-A62F-226C37050F33}" type="parTrans" cxnId="{4B97BD37-E3F3-4DB9-82D1-AC1EE0E1BCBC}">
      <dgm:prSet/>
      <dgm:spPr/>
      <dgm:t>
        <a:bodyPr/>
        <a:lstStyle/>
        <a:p>
          <a:endParaRPr lang="es-AR"/>
        </a:p>
      </dgm:t>
    </dgm:pt>
    <dgm:pt modelId="{D3A92540-8A5C-432F-B754-E559ED23B37F}" type="sibTrans" cxnId="{4B97BD37-E3F3-4DB9-82D1-AC1EE0E1BCBC}">
      <dgm:prSet/>
      <dgm:spPr/>
      <dgm:t>
        <a:bodyPr/>
        <a:lstStyle/>
        <a:p>
          <a:endParaRPr lang="es-AR"/>
        </a:p>
      </dgm:t>
    </dgm:pt>
    <dgm:pt modelId="{01E78976-738F-4B11-A68B-E9EAEF115FD1}" type="pres">
      <dgm:prSet presAssocID="{CE558453-A064-4DF4-81DF-2CBD78A90A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0703426-F9A8-4525-9BFA-CD1BA80F1F8F}" type="pres">
      <dgm:prSet presAssocID="{0BCACB57-357A-4E92-A275-F25B8F9114D2}" presName="centerShape" presStyleLbl="node0" presStyleIdx="0" presStyleCnt="1" custScaleX="138992" custLinFactNeighborX="5394" custLinFactNeighborY="-4388"/>
      <dgm:spPr/>
      <dgm:t>
        <a:bodyPr/>
        <a:lstStyle/>
        <a:p>
          <a:endParaRPr lang="es-AR"/>
        </a:p>
      </dgm:t>
    </dgm:pt>
    <dgm:pt modelId="{2D57E7DE-039C-45D9-A8B9-A848DB59D8EA}" type="pres">
      <dgm:prSet presAssocID="{8092FD39-F886-4B2A-9621-0585A8E0A314}" presName="node" presStyleLbl="node1" presStyleIdx="0" presStyleCnt="4" custScaleX="185107" custRadScaleRad="100609" custRadScaleInc="2042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7DA0988-0026-4E24-9CF9-0EDE39A6F6CA}" type="pres">
      <dgm:prSet presAssocID="{8092FD39-F886-4B2A-9621-0585A8E0A314}" presName="dummy" presStyleCnt="0"/>
      <dgm:spPr/>
    </dgm:pt>
    <dgm:pt modelId="{0D611489-1CB1-4024-A258-64286F3D38AB}" type="pres">
      <dgm:prSet presAssocID="{9F224E7E-2F4F-4FD5-AAB4-3419448A94FA}" presName="sibTrans" presStyleLbl="sibTrans2D1" presStyleIdx="0" presStyleCnt="4"/>
      <dgm:spPr/>
      <dgm:t>
        <a:bodyPr/>
        <a:lstStyle/>
        <a:p>
          <a:endParaRPr lang="es-AR"/>
        </a:p>
      </dgm:t>
    </dgm:pt>
    <dgm:pt modelId="{D9C5AD55-D3AB-40E9-82C1-B27CA90A5F77}" type="pres">
      <dgm:prSet presAssocID="{04E0D4DE-BC27-4843-B307-2AF99C93D057}" presName="node" presStyleLbl="node1" presStyleIdx="1" presStyleCnt="4" custScaleX="152936" custRadScaleRad="145629" custRadScaleInc="-1166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8CD53B0-6FAD-4540-94E0-1BC6469F90C2}" type="pres">
      <dgm:prSet presAssocID="{04E0D4DE-BC27-4843-B307-2AF99C93D057}" presName="dummy" presStyleCnt="0"/>
      <dgm:spPr/>
    </dgm:pt>
    <dgm:pt modelId="{B317870E-9EC0-4C4A-86F1-6035B663A364}" type="pres">
      <dgm:prSet presAssocID="{E8C0160C-06E7-4905-A7FD-8B72046D53C3}" presName="sibTrans" presStyleLbl="sibTrans2D1" presStyleIdx="1" presStyleCnt="4"/>
      <dgm:spPr/>
      <dgm:t>
        <a:bodyPr/>
        <a:lstStyle/>
        <a:p>
          <a:endParaRPr lang="es-AR"/>
        </a:p>
      </dgm:t>
    </dgm:pt>
    <dgm:pt modelId="{1E93E289-99C2-4310-9F9F-F4CB931B55B3}" type="pres">
      <dgm:prSet presAssocID="{1537E098-D0CA-47E2-9703-A084FEB0A8DB}" presName="node" presStyleLbl="node1" presStyleIdx="2" presStyleCnt="4" custScaleX="185223" custRadScaleRad="89034" custRadScaleInc="-1648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07288BF-3B39-4769-950B-5D8C49ED6F42}" type="pres">
      <dgm:prSet presAssocID="{1537E098-D0CA-47E2-9703-A084FEB0A8DB}" presName="dummy" presStyleCnt="0"/>
      <dgm:spPr/>
    </dgm:pt>
    <dgm:pt modelId="{DCEC0375-AACD-4368-9535-9491CD3B556C}" type="pres">
      <dgm:prSet presAssocID="{EEE38832-EC88-4E50-BE7F-93DA7EA38170}" presName="sibTrans" presStyleLbl="sibTrans2D1" presStyleIdx="2" presStyleCnt="4"/>
      <dgm:spPr/>
      <dgm:t>
        <a:bodyPr/>
        <a:lstStyle/>
        <a:p>
          <a:endParaRPr lang="es-AR"/>
        </a:p>
      </dgm:t>
    </dgm:pt>
    <dgm:pt modelId="{FF6BC90D-25D7-47DE-9619-42D39BF8C4EE}" type="pres">
      <dgm:prSet presAssocID="{B63908F3-8B2D-4429-881C-EAD90B7B52FC}" presName="node" presStyleLbl="node1" presStyleIdx="3" presStyleCnt="4" custScaleX="185969" custScaleY="95732" custRadScaleRad="111983" custRadScaleInc="3611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983F95E-F125-4E15-AE04-ADA054FA8589}" type="pres">
      <dgm:prSet presAssocID="{B63908F3-8B2D-4429-881C-EAD90B7B52FC}" presName="dummy" presStyleCnt="0"/>
      <dgm:spPr/>
    </dgm:pt>
    <dgm:pt modelId="{6C948C39-0660-46BC-8210-1070993104DA}" type="pres">
      <dgm:prSet presAssocID="{D3A92540-8A5C-432F-B754-E559ED23B37F}" presName="sibTrans" presStyleLbl="sibTrans2D1" presStyleIdx="3" presStyleCnt="4"/>
      <dgm:spPr/>
      <dgm:t>
        <a:bodyPr/>
        <a:lstStyle/>
        <a:p>
          <a:endParaRPr lang="es-AR"/>
        </a:p>
      </dgm:t>
    </dgm:pt>
  </dgm:ptLst>
  <dgm:cxnLst>
    <dgm:cxn modelId="{5C96A4DC-D450-4279-93C9-90EE94E6522B}" type="presOf" srcId="{EEE38832-EC88-4E50-BE7F-93DA7EA38170}" destId="{DCEC0375-AACD-4368-9535-9491CD3B556C}" srcOrd="0" destOrd="0" presId="urn:microsoft.com/office/officeart/2005/8/layout/radial6"/>
    <dgm:cxn modelId="{4B97BD37-E3F3-4DB9-82D1-AC1EE0E1BCBC}" srcId="{0BCACB57-357A-4E92-A275-F25B8F9114D2}" destId="{B63908F3-8B2D-4429-881C-EAD90B7B52FC}" srcOrd="3" destOrd="0" parTransId="{6994326B-3102-4C4B-A62F-226C37050F33}" sibTransId="{D3A92540-8A5C-432F-B754-E559ED23B37F}"/>
    <dgm:cxn modelId="{FD437B88-E55D-46D9-8604-C535B192A03A}" type="presOf" srcId="{9F224E7E-2F4F-4FD5-AAB4-3419448A94FA}" destId="{0D611489-1CB1-4024-A258-64286F3D38AB}" srcOrd="0" destOrd="0" presId="urn:microsoft.com/office/officeart/2005/8/layout/radial6"/>
    <dgm:cxn modelId="{6B11B20C-81E4-495B-9764-3BDFF71A3010}" type="presOf" srcId="{04E0D4DE-BC27-4843-B307-2AF99C93D057}" destId="{D9C5AD55-D3AB-40E9-82C1-B27CA90A5F77}" srcOrd="0" destOrd="0" presId="urn:microsoft.com/office/officeart/2005/8/layout/radial6"/>
    <dgm:cxn modelId="{B95E7A30-A4C7-4718-B2F6-6AF3BC3E6942}" srcId="{CE558453-A064-4DF4-81DF-2CBD78A90AD8}" destId="{0BCACB57-357A-4E92-A275-F25B8F9114D2}" srcOrd="0" destOrd="0" parTransId="{BDF70041-CABF-4D05-9745-53EC809FC123}" sibTransId="{CF783280-07B0-4FEA-BD47-0B9E7C25AE21}"/>
    <dgm:cxn modelId="{352EA6DC-D5F2-46BE-ABF9-AB31A86C3715}" type="presOf" srcId="{E8C0160C-06E7-4905-A7FD-8B72046D53C3}" destId="{B317870E-9EC0-4C4A-86F1-6035B663A364}" srcOrd="0" destOrd="0" presId="urn:microsoft.com/office/officeart/2005/8/layout/radial6"/>
    <dgm:cxn modelId="{D5EF86BC-5521-4AD0-9F91-AA07D559092F}" srcId="{0BCACB57-357A-4E92-A275-F25B8F9114D2}" destId="{04E0D4DE-BC27-4843-B307-2AF99C93D057}" srcOrd="1" destOrd="0" parTransId="{B2E648EA-1A2A-4873-916C-BF0413C66EE4}" sibTransId="{E8C0160C-06E7-4905-A7FD-8B72046D53C3}"/>
    <dgm:cxn modelId="{34929C6A-ED99-465B-B93D-6B2B1BCFD97D}" type="presOf" srcId="{CE558453-A064-4DF4-81DF-2CBD78A90AD8}" destId="{01E78976-738F-4B11-A68B-E9EAEF115FD1}" srcOrd="0" destOrd="0" presId="urn:microsoft.com/office/officeart/2005/8/layout/radial6"/>
    <dgm:cxn modelId="{F9B22D33-D26F-44B4-9C87-EF6F3535920A}" srcId="{0BCACB57-357A-4E92-A275-F25B8F9114D2}" destId="{8092FD39-F886-4B2A-9621-0585A8E0A314}" srcOrd="0" destOrd="0" parTransId="{1F1922E8-AE97-4626-B393-E74D9CE5C569}" sibTransId="{9F224E7E-2F4F-4FD5-AAB4-3419448A94FA}"/>
    <dgm:cxn modelId="{D6AA28D2-5377-4525-9C3B-1D51837DD59B}" type="presOf" srcId="{D3A92540-8A5C-432F-B754-E559ED23B37F}" destId="{6C948C39-0660-46BC-8210-1070993104DA}" srcOrd="0" destOrd="0" presId="urn:microsoft.com/office/officeart/2005/8/layout/radial6"/>
    <dgm:cxn modelId="{AA1D9FEF-468D-4369-9C73-F553116860CA}" type="presOf" srcId="{B63908F3-8B2D-4429-881C-EAD90B7B52FC}" destId="{FF6BC90D-25D7-47DE-9619-42D39BF8C4EE}" srcOrd="0" destOrd="0" presId="urn:microsoft.com/office/officeart/2005/8/layout/radial6"/>
    <dgm:cxn modelId="{2E78663E-7E54-4445-8BC8-15993DA1C5CF}" type="presOf" srcId="{1537E098-D0CA-47E2-9703-A084FEB0A8DB}" destId="{1E93E289-99C2-4310-9F9F-F4CB931B55B3}" srcOrd="0" destOrd="0" presId="urn:microsoft.com/office/officeart/2005/8/layout/radial6"/>
    <dgm:cxn modelId="{C6A468DA-6930-4C4F-A0C8-F38DBACB1C6E}" type="presOf" srcId="{8092FD39-F886-4B2A-9621-0585A8E0A314}" destId="{2D57E7DE-039C-45D9-A8B9-A848DB59D8EA}" srcOrd="0" destOrd="0" presId="urn:microsoft.com/office/officeart/2005/8/layout/radial6"/>
    <dgm:cxn modelId="{6884422C-4ADB-4C06-A518-BF7F8754730A}" srcId="{0BCACB57-357A-4E92-A275-F25B8F9114D2}" destId="{1537E098-D0CA-47E2-9703-A084FEB0A8DB}" srcOrd="2" destOrd="0" parTransId="{5F593C67-10C4-4EEA-86F4-B60D46F16A60}" sibTransId="{EEE38832-EC88-4E50-BE7F-93DA7EA38170}"/>
    <dgm:cxn modelId="{485861AE-FB85-44B6-AD1B-2428169E7045}" type="presOf" srcId="{0BCACB57-357A-4E92-A275-F25B8F9114D2}" destId="{80703426-F9A8-4525-9BFA-CD1BA80F1F8F}" srcOrd="0" destOrd="0" presId="urn:microsoft.com/office/officeart/2005/8/layout/radial6"/>
    <dgm:cxn modelId="{D9F3C45B-0656-432C-8AD7-75EBE034D593}" type="presParOf" srcId="{01E78976-738F-4B11-A68B-E9EAEF115FD1}" destId="{80703426-F9A8-4525-9BFA-CD1BA80F1F8F}" srcOrd="0" destOrd="0" presId="urn:microsoft.com/office/officeart/2005/8/layout/radial6"/>
    <dgm:cxn modelId="{A7059635-C9A5-413A-A4CB-F8616EB3C8E3}" type="presParOf" srcId="{01E78976-738F-4B11-A68B-E9EAEF115FD1}" destId="{2D57E7DE-039C-45D9-A8B9-A848DB59D8EA}" srcOrd="1" destOrd="0" presId="urn:microsoft.com/office/officeart/2005/8/layout/radial6"/>
    <dgm:cxn modelId="{064F0430-8F0A-4EF6-85F6-9D441382816B}" type="presParOf" srcId="{01E78976-738F-4B11-A68B-E9EAEF115FD1}" destId="{87DA0988-0026-4E24-9CF9-0EDE39A6F6CA}" srcOrd="2" destOrd="0" presId="urn:microsoft.com/office/officeart/2005/8/layout/radial6"/>
    <dgm:cxn modelId="{583C2077-E0CC-433C-88C7-7F9F7B5433DA}" type="presParOf" srcId="{01E78976-738F-4B11-A68B-E9EAEF115FD1}" destId="{0D611489-1CB1-4024-A258-64286F3D38AB}" srcOrd="3" destOrd="0" presId="urn:microsoft.com/office/officeart/2005/8/layout/radial6"/>
    <dgm:cxn modelId="{472135A1-8D5B-4D5B-9B75-5D94C4C167A8}" type="presParOf" srcId="{01E78976-738F-4B11-A68B-E9EAEF115FD1}" destId="{D9C5AD55-D3AB-40E9-82C1-B27CA90A5F77}" srcOrd="4" destOrd="0" presId="urn:microsoft.com/office/officeart/2005/8/layout/radial6"/>
    <dgm:cxn modelId="{CACB94FB-45AB-4FB5-8A98-08C0D669D6FD}" type="presParOf" srcId="{01E78976-738F-4B11-A68B-E9EAEF115FD1}" destId="{38CD53B0-6FAD-4540-94E0-1BC6469F90C2}" srcOrd="5" destOrd="0" presId="urn:microsoft.com/office/officeart/2005/8/layout/radial6"/>
    <dgm:cxn modelId="{992FE7C9-CA06-4147-A4B2-ECF371FA021C}" type="presParOf" srcId="{01E78976-738F-4B11-A68B-E9EAEF115FD1}" destId="{B317870E-9EC0-4C4A-86F1-6035B663A364}" srcOrd="6" destOrd="0" presId="urn:microsoft.com/office/officeart/2005/8/layout/radial6"/>
    <dgm:cxn modelId="{2161F276-475D-4630-ACEC-09F6A8BBB5F1}" type="presParOf" srcId="{01E78976-738F-4B11-A68B-E9EAEF115FD1}" destId="{1E93E289-99C2-4310-9F9F-F4CB931B55B3}" srcOrd="7" destOrd="0" presId="urn:microsoft.com/office/officeart/2005/8/layout/radial6"/>
    <dgm:cxn modelId="{5A68DDDA-945B-40B4-8A81-E070752A391A}" type="presParOf" srcId="{01E78976-738F-4B11-A68B-E9EAEF115FD1}" destId="{907288BF-3B39-4769-950B-5D8C49ED6F42}" srcOrd="8" destOrd="0" presId="urn:microsoft.com/office/officeart/2005/8/layout/radial6"/>
    <dgm:cxn modelId="{2F66CB49-3553-47EB-BE1B-1666B6E3450A}" type="presParOf" srcId="{01E78976-738F-4B11-A68B-E9EAEF115FD1}" destId="{DCEC0375-AACD-4368-9535-9491CD3B556C}" srcOrd="9" destOrd="0" presId="urn:microsoft.com/office/officeart/2005/8/layout/radial6"/>
    <dgm:cxn modelId="{582FA8BA-7194-4F4A-BA03-9CB3A2F61C3E}" type="presParOf" srcId="{01E78976-738F-4B11-A68B-E9EAEF115FD1}" destId="{FF6BC90D-25D7-47DE-9619-42D39BF8C4EE}" srcOrd="10" destOrd="0" presId="urn:microsoft.com/office/officeart/2005/8/layout/radial6"/>
    <dgm:cxn modelId="{6804EC58-5DE3-4220-B5BC-DE24A75D1473}" type="presParOf" srcId="{01E78976-738F-4B11-A68B-E9EAEF115FD1}" destId="{C983F95E-F125-4E15-AE04-ADA054FA8589}" srcOrd="11" destOrd="0" presId="urn:microsoft.com/office/officeart/2005/8/layout/radial6"/>
    <dgm:cxn modelId="{E5003239-A613-4526-B314-1391B5164F31}" type="presParOf" srcId="{01E78976-738F-4B11-A68B-E9EAEF115FD1}" destId="{6C948C39-0660-46BC-8210-1070993104D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0.11285</cdr:x>
      <cdr:y>0.8463</cdr:y>
    </cdr:from>
    <cdr:to>
      <cdr:x>0.5184</cdr:x>
      <cdr:y>0.8463</cdr:y>
    </cdr:to>
    <cdr:cxnSp macro="">
      <cdr:nvCxnSpPr>
        <cdr:cNvPr id="5" name="Straight Connector 25"/>
        <cdr:cNvCxnSpPr/>
      </cdr:nvCxnSpPr>
      <cdr:spPr>
        <a:xfrm xmlns:a="http://schemas.openxmlformats.org/drawingml/2006/main">
          <a:off x="928694" y="3714776"/>
          <a:ext cx="333751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0070C0"/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0.56424</cdr:x>
      <cdr:y>0.8463</cdr:y>
    </cdr:from>
    <cdr:to>
      <cdr:x>0.96979</cdr:x>
      <cdr:y>0.8463</cdr:y>
    </cdr:to>
    <cdr:cxnSp macro="">
      <cdr:nvCxnSpPr>
        <cdr:cNvPr id="6" name="Straight Connector 25"/>
        <cdr:cNvCxnSpPr/>
      </cdr:nvCxnSpPr>
      <cdr:spPr>
        <a:xfrm xmlns:a="http://schemas.openxmlformats.org/drawingml/2006/main">
          <a:off x="4643470" y="3714776"/>
          <a:ext cx="333750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0070C0"/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0.33854</cdr:x>
      <cdr:y>0.79168</cdr:y>
    </cdr:from>
    <cdr:to>
      <cdr:x>0.44966</cdr:x>
      <cdr:y>1</cdr:y>
    </cdr:to>
    <cdr:sp macro="" textlink="">
      <cdr:nvSpPr>
        <cdr:cNvPr id="10" name="9 CuadroTexto"/>
        <cdr:cNvSpPr txBox="1"/>
      </cdr:nvSpPr>
      <cdr:spPr>
        <a:xfrm xmlns:a="http://schemas.openxmlformats.org/drawingml/2006/main">
          <a:off x="2786082" y="34750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  <cdr:relSizeAnchor xmlns:cdr="http://schemas.openxmlformats.org/drawingml/2006/chartDrawing">
    <cdr:from>
      <cdr:x>0.16493</cdr:x>
      <cdr:y>0.7812</cdr:y>
    </cdr:from>
    <cdr:to>
      <cdr:x>0.35417</cdr:x>
      <cdr:y>1</cdr:y>
    </cdr:to>
    <cdr:sp macro="" textlink="">
      <cdr:nvSpPr>
        <cdr:cNvPr id="14" name="13 CuadroTexto"/>
        <cdr:cNvSpPr txBox="1"/>
      </cdr:nvSpPr>
      <cdr:spPr>
        <a:xfrm xmlns:a="http://schemas.openxmlformats.org/drawingml/2006/main">
          <a:off x="1357322" y="3429024"/>
          <a:ext cx="1557342" cy="960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AR" sz="1100" dirty="0" smtClean="0"/>
        </a:p>
        <a:p xmlns:a="http://schemas.openxmlformats.org/drawingml/2006/main">
          <a:endParaRPr lang="es-AR" dirty="0"/>
        </a:p>
        <a:p xmlns:a="http://schemas.openxmlformats.org/drawingml/2006/main">
          <a:r>
            <a:rPr lang="es-AR" sz="1600" dirty="0" smtClean="0">
              <a:solidFill>
                <a:schemeClr val="accent1">
                  <a:lumMod val="75000"/>
                </a:schemeClr>
              </a:solidFill>
              <a:latin typeface="Helvetica"/>
            </a:rPr>
            <a:t>12 semanas de tratamiento</a:t>
          </a:r>
          <a:endParaRPr lang="es-AR" sz="1600" dirty="0">
            <a:solidFill>
              <a:schemeClr val="accent1">
                <a:lumMod val="75000"/>
              </a:schemeClr>
            </a:solidFill>
            <a:latin typeface="Helvetica"/>
          </a:endParaRPr>
        </a:p>
      </cdr:txBody>
    </cdr:sp>
  </cdr:relSizeAnchor>
  <cdr:relSizeAnchor xmlns:cdr="http://schemas.openxmlformats.org/drawingml/2006/chartDrawing">
    <cdr:from>
      <cdr:x>0.625</cdr:x>
      <cdr:y>0.76492</cdr:y>
    </cdr:from>
    <cdr:to>
      <cdr:x>0.77084</cdr:x>
      <cdr:y>1</cdr:y>
    </cdr:to>
    <cdr:sp macro="" textlink="">
      <cdr:nvSpPr>
        <cdr:cNvPr id="16" name="15 CuadroTexto"/>
        <cdr:cNvSpPr txBox="1"/>
      </cdr:nvSpPr>
      <cdr:spPr>
        <a:xfrm xmlns:a="http://schemas.openxmlformats.org/drawingml/2006/main">
          <a:off x="5143536" y="3357586"/>
          <a:ext cx="1200152" cy="1031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AR" sz="1100" dirty="0" smtClean="0"/>
        </a:p>
        <a:p xmlns:a="http://schemas.openxmlformats.org/drawingml/2006/main">
          <a:endParaRPr lang="es-AR" sz="1600" dirty="0">
            <a:solidFill>
              <a:schemeClr val="accent1">
                <a:lumMod val="75000"/>
              </a:schemeClr>
            </a:solidFill>
            <a:latin typeface="Helvetica"/>
          </a:endParaRPr>
        </a:p>
        <a:p xmlns:a="http://schemas.openxmlformats.org/drawingml/2006/main">
          <a:r>
            <a:rPr lang="es-AR" sz="1600" dirty="0" smtClean="0">
              <a:solidFill>
                <a:schemeClr val="accent1">
                  <a:lumMod val="75000"/>
                </a:schemeClr>
              </a:solidFill>
              <a:latin typeface="Helvetica"/>
            </a:rPr>
            <a:t>24 semanas  de tratamiento</a:t>
          </a:r>
          <a:endParaRPr lang="es-AR" sz="1600" dirty="0">
            <a:solidFill>
              <a:schemeClr val="accent1">
                <a:lumMod val="75000"/>
              </a:schemeClr>
            </a:solidFill>
            <a:latin typeface="Helvetica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0.13021</cdr:x>
      <cdr:y>0.92511</cdr:y>
    </cdr:from>
    <cdr:to>
      <cdr:x>0.55798</cdr:x>
      <cdr:y>0.92511</cdr:y>
    </cdr:to>
    <cdr:cxnSp macro="">
      <cdr:nvCxnSpPr>
        <cdr:cNvPr id="2" name="Straight Connector 18"/>
        <cdr:cNvCxnSpPr/>
      </cdr:nvCxnSpPr>
      <cdr:spPr>
        <a:xfrm xmlns:a="http://schemas.openxmlformats.org/drawingml/2006/main">
          <a:off x="1071570" y="4000528"/>
          <a:ext cx="352038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accent2"/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0.57223</cdr:x>
      <cdr:y>0.92511</cdr:y>
    </cdr:from>
    <cdr:to>
      <cdr:x>1</cdr:x>
      <cdr:y>0.92511</cdr:y>
    </cdr:to>
    <cdr:cxnSp macro="">
      <cdr:nvCxnSpPr>
        <cdr:cNvPr id="3" name="Straight Connector 18"/>
        <cdr:cNvCxnSpPr/>
      </cdr:nvCxnSpPr>
      <cdr:spPr>
        <a:xfrm xmlns:a="http://schemas.openxmlformats.org/drawingml/2006/main">
          <a:off x="4714908" y="4000528"/>
          <a:ext cx="352038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accent1"/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0.60331</cdr:x>
      <cdr:y>0.77644</cdr:y>
    </cdr:from>
    <cdr:to>
      <cdr:x>0.95924</cdr:x>
      <cdr:y>0.98789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5214974" y="3357586"/>
          <a:ext cx="307667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AR" sz="1100" dirty="0" smtClean="0"/>
        </a:p>
        <a:p xmlns:a="http://schemas.openxmlformats.org/drawingml/2006/main">
          <a:endParaRPr lang="es-AR" dirty="0"/>
        </a:p>
        <a:p xmlns:a="http://schemas.openxmlformats.org/drawingml/2006/main">
          <a:endParaRPr lang="es-AR" sz="1100" dirty="0" smtClean="0"/>
        </a:p>
        <a:p xmlns:a="http://schemas.openxmlformats.org/drawingml/2006/main">
          <a:endParaRPr lang="es-AR" dirty="0"/>
        </a:p>
        <a:p xmlns:a="http://schemas.openxmlformats.org/drawingml/2006/main">
          <a:pPr algn="ctr"/>
          <a:r>
            <a:rPr lang="es-AR" sz="1400" b="1" dirty="0" smtClean="0">
              <a:solidFill>
                <a:schemeClr val="accent1"/>
              </a:solidFill>
              <a:latin typeface="Helvatica"/>
            </a:rPr>
            <a:t>24 semanas de tratamiento</a:t>
          </a:r>
          <a:endParaRPr lang="es-AR" sz="1400" b="1" dirty="0">
            <a:solidFill>
              <a:schemeClr val="accent1"/>
            </a:solidFill>
            <a:latin typeface="Helvatica"/>
          </a:endParaRPr>
        </a:p>
      </cdr:txBody>
    </cdr:sp>
  </cdr:relSizeAnchor>
  <cdr:relSizeAnchor xmlns:cdr="http://schemas.openxmlformats.org/drawingml/2006/chartDrawing">
    <cdr:from>
      <cdr:x>0.13021</cdr:x>
      <cdr:y>0.92511</cdr:y>
    </cdr:from>
    <cdr:to>
      <cdr:x>0.55798</cdr:x>
      <cdr:y>0.92511</cdr:y>
    </cdr:to>
    <cdr:cxnSp macro="">
      <cdr:nvCxnSpPr>
        <cdr:cNvPr id="7" name="Straight Connector 18"/>
        <cdr:cNvCxnSpPr/>
      </cdr:nvCxnSpPr>
      <cdr:spPr>
        <a:xfrm xmlns:a="http://schemas.openxmlformats.org/drawingml/2006/main">
          <a:off x="1071570" y="4000528"/>
          <a:ext cx="352038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accent1"/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0.57223</cdr:x>
      <cdr:y>0.92511</cdr:y>
    </cdr:from>
    <cdr:to>
      <cdr:x>1</cdr:x>
      <cdr:y>0.92511</cdr:y>
    </cdr:to>
    <cdr:cxnSp macro="">
      <cdr:nvCxnSpPr>
        <cdr:cNvPr id="8" name="Straight Connector 18"/>
        <cdr:cNvCxnSpPr/>
      </cdr:nvCxnSpPr>
      <cdr:spPr>
        <a:xfrm xmlns:a="http://schemas.openxmlformats.org/drawingml/2006/main">
          <a:off x="4714908" y="4000528"/>
          <a:ext cx="352038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accent1"/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0.60331</cdr:x>
      <cdr:y>0.7434</cdr:y>
    </cdr:from>
    <cdr:to>
      <cdr:x>0.95925</cdr:x>
      <cdr:y>0.95485</cdr:y>
    </cdr:to>
    <cdr:sp macro="" textlink="">
      <cdr:nvSpPr>
        <cdr:cNvPr id="11" name="5 CuadroTexto"/>
        <cdr:cNvSpPr txBox="1"/>
      </cdr:nvSpPr>
      <cdr:spPr>
        <a:xfrm xmlns:a="http://schemas.openxmlformats.org/drawingml/2006/main">
          <a:off x="5214974" y="3214710"/>
          <a:ext cx="3076745" cy="914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AR" sz="1100" dirty="0" smtClean="0"/>
        </a:p>
        <a:p xmlns:a="http://schemas.openxmlformats.org/drawingml/2006/main">
          <a:endParaRPr lang="es-AR" dirty="0"/>
        </a:p>
        <a:p xmlns:a="http://schemas.openxmlformats.org/drawingml/2006/main">
          <a:endParaRPr lang="es-AR" sz="1100" dirty="0" smtClean="0"/>
        </a:p>
        <a:p xmlns:a="http://schemas.openxmlformats.org/drawingml/2006/main">
          <a:endParaRPr lang="es-AR" dirty="0"/>
        </a:p>
        <a:p xmlns:a="http://schemas.openxmlformats.org/drawingml/2006/main">
          <a:pPr algn="ctr"/>
          <a:endParaRPr lang="es-AR" sz="1400" dirty="0">
            <a:solidFill>
              <a:schemeClr val="accent1"/>
            </a:solidFill>
            <a:latin typeface="Helvatica"/>
          </a:endParaRPr>
        </a:p>
      </cdr:txBody>
    </cdr:sp>
  </cdr:relSizeAnchor>
  <cdr:relSizeAnchor xmlns:cdr="http://schemas.openxmlformats.org/drawingml/2006/chartDrawing">
    <cdr:from>
      <cdr:x>0.15702</cdr:x>
      <cdr:y>0.78855</cdr:y>
    </cdr:from>
    <cdr:to>
      <cdr:x>0.5124</cdr:x>
      <cdr:y>1</cdr:y>
    </cdr:to>
    <cdr:sp macro="" textlink="">
      <cdr:nvSpPr>
        <cdr:cNvPr id="14" name="13 CuadroTexto"/>
        <cdr:cNvSpPr txBox="1"/>
      </cdr:nvSpPr>
      <cdr:spPr>
        <a:xfrm xmlns:a="http://schemas.openxmlformats.org/drawingml/2006/main">
          <a:off x="1357322" y="3409961"/>
          <a:ext cx="307183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es-AR" sz="1400" b="1" dirty="0" smtClean="0">
            <a:solidFill>
              <a:schemeClr val="accent1"/>
            </a:solidFill>
            <a:latin typeface="Helvatica"/>
          </a:endParaRPr>
        </a:p>
        <a:p xmlns:a="http://schemas.openxmlformats.org/drawingml/2006/main">
          <a:pPr algn="ctr"/>
          <a:endParaRPr lang="es-AR" sz="1400" b="1" dirty="0">
            <a:solidFill>
              <a:schemeClr val="accent1"/>
            </a:solidFill>
            <a:latin typeface="Helvatica"/>
          </a:endParaRPr>
        </a:p>
        <a:p xmlns:a="http://schemas.openxmlformats.org/drawingml/2006/main">
          <a:pPr algn="ctr"/>
          <a:endParaRPr lang="es-AR" sz="1400" b="1" dirty="0" smtClean="0">
            <a:solidFill>
              <a:schemeClr val="accent1"/>
            </a:solidFill>
            <a:latin typeface="Helvatica"/>
          </a:endParaRPr>
        </a:p>
        <a:p xmlns:a="http://schemas.openxmlformats.org/drawingml/2006/main">
          <a:pPr algn="ctr"/>
          <a:r>
            <a:rPr lang="es-AR" sz="1400" b="1" dirty="0" smtClean="0">
              <a:solidFill>
                <a:schemeClr val="accent1"/>
              </a:solidFill>
              <a:latin typeface="Helvatica"/>
            </a:rPr>
            <a:t>12 semanas de tratamiento</a:t>
          </a:r>
          <a:endParaRPr lang="es-AR" sz="1400" b="1" dirty="0">
            <a:solidFill>
              <a:schemeClr val="accent1"/>
            </a:solidFill>
            <a:latin typeface="Helvatica"/>
          </a:endParaRPr>
        </a:p>
      </cdr:txBody>
    </cdr:sp>
  </cdr:relSizeAnchor>
  <cdr:relSizeAnchor xmlns:cdr="http://schemas.openxmlformats.org/drawingml/2006/chartDrawing">
    <cdr:from>
      <cdr:x>0.57025</cdr:x>
      <cdr:y>0</cdr:y>
    </cdr:from>
    <cdr:to>
      <cdr:x>0.76033</cdr:x>
      <cdr:y>0.09912</cdr:y>
    </cdr:to>
    <cdr:sp macro="" textlink="">
      <cdr:nvSpPr>
        <cdr:cNvPr id="9" name="8 CuadroTexto"/>
        <cdr:cNvSpPr txBox="1"/>
      </cdr:nvSpPr>
      <cdr:spPr>
        <a:xfrm xmlns:a="http://schemas.openxmlformats.org/drawingml/2006/main">
          <a:off x="4929222" y="0"/>
          <a:ext cx="164307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  <cdr:relSizeAnchor xmlns:cdr="http://schemas.openxmlformats.org/drawingml/2006/chartDrawing">
    <cdr:from>
      <cdr:x>0.80165</cdr:x>
      <cdr:y>0</cdr:y>
    </cdr:from>
    <cdr:to>
      <cdr:x>1</cdr:x>
      <cdr:y>0.11564</cdr:y>
    </cdr:to>
    <cdr:sp macro="" textlink="">
      <cdr:nvSpPr>
        <cdr:cNvPr id="10" name="9 CuadroTexto"/>
        <cdr:cNvSpPr txBox="1"/>
      </cdr:nvSpPr>
      <cdr:spPr>
        <a:xfrm xmlns:a="http://schemas.openxmlformats.org/drawingml/2006/main">
          <a:off x="6929486" y="0"/>
          <a:ext cx="1714512" cy="50006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s-AR" sz="1800" b="1" dirty="0" smtClean="0">
              <a:solidFill>
                <a:schemeClr val="accent1">
                  <a:lumMod val="75000"/>
                </a:schemeClr>
              </a:solidFill>
              <a:latin typeface="Helvatica"/>
            </a:rPr>
            <a:t>Con Cirrosis</a:t>
          </a:r>
          <a:endParaRPr lang="es-AR" sz="1800" b="1" dirty="0">
            <a:solidFill>
              <a:schemeClr val="accent1">
                <a:lumMod val="75000"/>
              </a:schemeClr>
            </a:solidFill>
            <a:latin typeface="Helvatica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0.13021</cdr:x>
      <cdr:y>0.86806</cdr:y>
    </cdr:from>
    <cdr:to>
      <cdr:x>0.5382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71570" y="3571900"/>
          <a:ext cx="3357586" cy="5429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AR" sz="1400" dirty="0" smtClean="0">
            <a:solidFill>
              <a:srgbClr val="0070C0"/>
            </a:solidFill>
            <a:latin typeface="Helvatica"/>
          </a:endParaRPr>
        </a:p>
        <a:p xmlns:a="http://schemas.openxmlformats.org/drawingml/2006/main">
          <a:pPr algn="ctr"/>
          <a:r>
            <a:rPr lang="es-AR" sz="1400" b="1" dirty="0" smtClean="0">
              <a:solidFill>
                <a:srgbClr val="0070C0"/>
              </a:solidFill>
              <a:latin typeface="Helvatica"/>
            </a:rPr>
            <a:t>  LDV – SOF</a:t>
          </a:r>
          <a:r>
            <a:rPr lang="es-AR" sz="1400" b="1" dirty="0">
              <a:solidFill>
                <a:srgbClr val="0070C0"/>
              </a:solidFill>
              <a:latin typeface="Helvatica"/>
            </a:rPr>
            <a:t> </a:t>
          </a:r>
          <a:r>
            <a:rPr lang="es-AR" sz="1400" b="1" dirty="0" smtClean="0">
              <a:solidFill>
                <a:srgbClr val="0070C0"/>
              </a:solidFill>
              <a:latin typeface="Helvatica"/>
            </a:rPr>
            <a:t>+ RBV  12 semanas</a:t>
          </a:r>
          <a:endParaRPr lang="es-AR" sz="1400" b="1" dirty="0">
            <a:solidFill>
              <a:srgbClr val="0070C0"/>
            </a:solidFill>
            <a:latin typeface="Helvatica"/>
          </a:endParaRPr>
        </a:p>
      </cdr:txBody>
    </cdr:sp>
  </cdr:relSizeAnchor>
  <cdr:relSizeAnchor xmlns:cdr="http://schemas.openxmlformats.org/drawingml/2006/chartDrawing">
    <cdr:from>
      <cdr:x>0.57292</cdr:x>
      <cdr:y>0.86806</cdr:y>
    </cdr:from>
    <cdr:to>
      <cdr:x>0.98091</cdr:x>
      <cdr:y>1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4714908" y="3571900"/>
          <a:ext cx="3357586" cy="5429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endParaRPr lang="es-AR" sz="1400" dirty="0" smtClean="0">
            <a:solidFill>
              <a:srgbClr val="0070C0"/>
            </a:solidFill>
            <a:latin typeface="Helvatica"/>
          </a:endParaRPr>
        </a:p>
        <a:p xmlns:a="http://schemas.openxmlformats.org/drawingml/2006/main">
          <a:pPr algn="ctr"/>
          <a:r>
            <a:rPr lang="es-AR" sz="1400" b="1" dirty="0" smtClean="0">
              <a:solidFill>
                <a:srgbClr val="0070C0"/>
              </a:solidFill>
              <a:latin typeface="Helvatica"/>
            </a:rPr>
            <a:t>  LDV – SOF</a:t>
          </a:r>
          <a:r>
            <a:rPr lang="es-AR" sz="1400" b="1" dirty="0">
              <a:solidFill>
                <a:srgbClr val="0070C0"/>
              </a:solidFill>
              <a:latin typeface="Helvatica"/>
            </a:rPr>
            <a:t> </a:t>
          </a:r>
          <a:r>
            <a:rPr lang="es-AR" sz="1400" b="1" dirty="0" smtClean="0">
              <a:solidFill>
                <a:srgbClr val="0070C0"/>
              </a:solidFill>
              <a:latin typeface="Helvatica"/>
            </a:rPr>
            <a:t> 24 semanas</a:t>
          </a:r>
          <a:endParaRPr lang="es-AR" sz="1400" b="1" dirty="0">
            <a:solidFill>
              <a:srgbClr val="0070C0"/>
            </a:solidFill>
            <a:latin typeface="Helvatica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0.1339</cdr:x>
      <cdr:y>0.7931</cdr:y>
    </cdr:from>
    <cdr:to>
      <cdr:x>0.31117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122346" y="3505200"/>
          <a:ext cx="148590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  <cdr:relSizeAnchor xmlns:cdr="http://schemas.openxmlformats.org/drawingml/2006/chartDrawing">
    <cdr:from>
      <cdr:x>0.08276</cdr:x>
      <cdr:y>0.8419</cdr:y>
    </cdr:from>
    <cdr:to>
      <cdr:x>0.97766</cdr:x>
      <cdr:y>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693694" y="3720862"/>
          <a:ext cx="7501014" cy="698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/>
          <a:r>
            <a:rPr lang="es-AR" sz="1400" b="1" dirty="0" smtClean="0">
              <a:solidFill>
                <a:schemeClr val="bg2">
                  <a:lumMod val="60000"/>
                  <a:lumOff val="40000"/>
                </a:schemeClr>
              </a:solidFill>
              <a:latin typeface="Helvatica"/>
            </a:rPr>
            <a:t>      </a:t>
          </a:r>
        </a:p>
        <a:p xmlns:a="http://schemas.openxmlformats.org/drawingml/2006/main">
          <a:pPr algn="l"/>
          <a:r>
            <a:rPr lang="es-AR" sz="1400" b="1" dirty="0" smtClean="0">
              <a:solidFill>
                <a:schemeClr val="bg2">
                  <a:lumMod val="60000"/>
                  <a:lumOff val="40000"/>
                </a:schemeClr>
              </a:solidFill>
              <a:latin typeface="Helvatica"/>
            </a:rPr>
            <a:t>         </a:t>
          </a:r>
          <a:r>
            <a:rPr lang="es-AR" sz="1400" b="1" dirty="0" err="1" smtClean="0">
              <a:solidFill>
                <a:schemeClr val="bg2">
                  <a:lumMod val="60000"/>
                  <a:lumOff val="40000"/>
                </a:schemeClr>
              </a:solidFill>
              <a:latin typeface="Helvatica"/>
            </a:rPr>
            <a:t>Elbasvir</a:t>
          </a:r>
          <a:r>
            <a:rPr lang="es-AR" sz="1400" b="1" dirty="0" smtClean="0">
              <a:solidFill>
                <a:schemeClr val="bg2">
                  <a:lumMod val="60000"/>
                  <a:lumOff val="40000"/>
                </a:schemeClr>
              </a:solidFill>
              <a:latin typeface="Helvatica"/>
            </a:rPr>
            <a:t> + </a:t>
          </a:r>
          <a:r>
            <a:rPr lang="es-AR" sz="1400" b="1" dirty="0" err="1" smtClean="0">
              <a:solidFill>
                <a:schemeClr val="bg2">
                  <a:lumMod val="60000"/>
                  <a:lumOff val="40000"/>
                </a:schemeClr>
              </a:solidFill>
              <a:latin typeface="Helvatica"/>
            </a:rPr>
            <a:t>Grazo</a:t>
          </a:r>
          <a:r>
            <a:rPr lang="es-AR" sz="1400" b="1" dirty="0" smtClean="0">
              <a:solidFill>
                <a:schemeClr val="bg2">
                  <a:lumMod val="60000"/>
                  <a:lumOff val="40000"/>
                </a:schemeClr>
              </a:solidFill>
              <a:latin typeface="Helvatica"/>
            </a:rPr>
            <a:t>                                       </a:t>
          </a:r>
          <a:r>
            <a:rPr lang="es-AR" sz="1400" b="1" dirty="0" err="1" smtClean="0">
              <a:solidFill>
                <a:srgbClr val="7030A0"/>
              </a:solidFill>
              <a:latin typeface="Helvatica"/>
            </a:rPr>
            <a:t>Elbasvir</a:t>
          </a:r>
          <a:r>
            <a:rPr lang="es-AR" sz="1400" b="1" dirty="0" smtClean="0">
              <a:solidFill>
                <a:srgbClr val="7030A0"/>
              </a:solidFill>
              <a:latin typeface="Helvatica"/>
            </a:rPr>
            <a:t>  + </a:t>
          </a:r>
          <a:r>
            <a:rPr lang="es-AR" sz="1400" b="1" dirty="0" err="1" smtClean="0">
              <a:solidFill>
                <a:srgbClr val="7030A0"/>
              </a:solidFill>
              <a:latin typeface="Helvatica"/>
            </a:rPr>
            <a:t>Grazo</a:t>
          </a:r>
          <a:r>
            <a:rPr lang="es-AR" sz="1400" b="1" dirty="0" smtClean="0">
              <a:solidFill>
                <a:srgbClr val="7030A0"/>
              </a:solidFill>
              <a:latin typeface="Helvatica"/>
            </a:rPr>
            <a:t> + RBV</a:t>
          </a:r>
          <a:endParaRPr lang="es-AR" sz="1400" b="1" dirty="0">
            <a:solidFill>
              <a:srgbClr val="7030A0"/>
            </a:solidFill>
            <a:latin typeface="Helvatica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0.83011</cdr:x>
      <cdr:y>0.02353</cdr:y>
    </cdr:from>
    <cdr:to>
      <cdr:x>0.95173</cdr:x>
      <cdr:y>0.11051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826382" y="96621"/>
          <a:ext cx="1000132" cy="3571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s-AR" sz="1600" b="1" dirty="0" smtClean="0">
              <a:solidFill>
                <a:srgbClr val="7030A0"/>
              </a:solidFill>
              <a:latin typeface="Helvatica"/>
            </a:rPr>
            <a:t>semanas</a:t>
          </a:r>
          <a:endParaRPr lang="es-AR" sz="1600" b="1" dirty="0">
            <a:solidFill>
              <a:srgbClr val="7030A0"/>
            </a:solidFill>
            <a:latin typeface="Helvatica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0.83011</cdr:x>
      <cdr:y>0.02353</cdr:y>
    </cdr:from>
    <cdr:to>
      <cdr:x>0.95173</cdr:x>
      <cdr:y>0.11051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826382" y="96621"/>
          <a:ext cx="1000132" cy="3571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s-AR" sz="1600" b="1" dirty="0" smtClean="0">
              <a:solidFill>
                <a:srgbClr val="7030A0"/>
              </a:solidFill>
              <a:latin typeface="Helvatica"/>
            </a:rPr>
            <a:t>semanas</a:t>
          </a:r>
          <a:endParaRPr lang="es-AR" sz="1600" b="1" dirty="0">
            <a:solidFill>
              <a:srgbClr val="7030A0"/>
            </a:solidFill>
            <a:latin typeface="Helvatica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0.2309</cdr:x>
      <cdr:y>0.7212</cdr:y>
    </cdr:from>
    <cdr:to>
      <cdr:x>0.42187</cdr:x>
      <cdr:y>0.81049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900222" y="3077505"/>
          <a:ext cx="1571635" cy="3810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  <a:latin typeface="Helvatica "/>
            </a:rPr>
            <a:t>115/116</a:t>
          </a:r>
          <a:endParaRPr lang="en-US" sz="1800" b="1" dirty="0">
            <a:solidFill>
              <a:schemeClr val="bg1"/>
            </a:solidFill>
            <a:latin typeface="Helvatica "/>
          </a:endParaRPr>
        </a:p>
      </cdr:txBody>
    </cdr:sp>
  </cdr:relSizeAnchor>
  <cdr:relSizeAnchor xmlns:cdr="http://schemas.openxmlformats.org/drawingml/2006/chartDrawing">
    <cdr:from>
      <cdr:x>0.66493</cdr:x>
      <cdr:y>0.7212</cdr:y>
    </cdr:from>
    <cdr:to>
      <cdr:x>0.86459</cdr:x>
      <cdr:y>0.81049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472122" y="3077505"/>
          <a:ext cx="1643073" cy="3810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rgbClr val="FFFFFF"/>
              </a:solidFill>
              <a:latin typeface="Helvatica "/>
            </a:rPr>
            <a:t>115/122</a:t>
          </a:r>
          <a:endParaRPr lang="en-US" sz="1800" b="1" dirty="0">
            <a:solidFill>
              <a:srgbClr val="FFFFFF"/>
            </a:solidFill>
            <a:latin typeface="Helvatica 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0.73819</cdr:x>
      <cdr:y>0.00669</cdr:y>
    </cdr:from>
    <cdr:to>
      <cdr:x>0.85469</cdr:x>
      <cdr:y>0.30791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793751" y="28058"/>
          <a:ext cx="914400" cy="1262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  <cdr:relSizeAnchor xmlns:cdr="http://schemas.openxmlformats.org/drawingml/2006/chartDrawing">
    <cdr:from>
      <cdr:x>0.647</cdr:x>
      <cdr:y>0.0067</cdr:y>
    </cdr:from>
    <cdr:to>
      <cdr:x>0.79341</cdr:x>
      <cdr:y>0.10264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5078014" y="28059"/>
          <a:ext cx="1149181" cy="4021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1400" dirty="0" smtClean="0">
              <a:solidFill>
                <a:srgbClr val="450CE4"/>
              </a:solidFill>
              <a:latin typeface="Helvatica"/>
            </a:rPr>
            <a:t>No Cirrosis   </a:t>
          </a:r>
          <a:endParaRPr lang="es-AR" sz="1400" dirty="0">
            <a:solidFill>
              <a:srgbClr val="450CE4"/>
            </a:solidFill>
            <a:latin typeface="Helvatica"/>
          </a:endParaRPr>
        </a:p>
      </cdr:txBody>
    </cdr:sp>
  </cdr:relSizeAnchor>
  <cdr:relSizeAnchor xmlns:cdr="http://schemas.openxmlformats.org/drawingml/2006/chartDrawing">
    <cdr:from>
      <cdr:x>0.8835</cdr:x>
      <cdr:y>0.03819</cdr:y>
    </cdr:from>
    <cdr:to>
      <cdr:x>1</cdr:x>
      <cdr:y>0.30791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6934200" y="160040"/>
          <a:ext cx="914400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  <cdr:relSizeAnchor xmlns:cdr="http://schemas.openxmlformats.org/drawingml/2006/chartDrawing">
    <cdr:from>
      <cdr:x>0.84499</cdr:x>
      <cdr:y>0.00669</cdr:y>
    </cdr:from>
    <cdr:to>
      <cdr:x>1</cdr:x>
      <cdr:y>0.10264</cdr:y>
    </cdr:to>
    <cdr:sp macro="" textlink="">
      <cdr:nvSpPr>
        <cdr:cNvPr id="5" name="CuadroTexto 4"/>
        <cdr:cNvSpPr txBox="1"/>
      </cdr:nvSpPr>
      <cdr:spPr>
        <a:xfrm xmlns:a="http://schemas.openxmlformats.org/drawingml/2006/main">
          <a:off x="6631951" y="28058"/>
          <a:ext cx="1216649" cy="4021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1400" dirty="0" smtClean="0">
              <a:solidFill>
                <a:srgbClr val="450CE4"/>
              </a:solidFill>
              <a:latin typeface="Helvatica"/>
            </a:rPr>
            <a:t>Cirrosis</a:t>
          </a:r>
          <a:endParaRPr lang="es-AR" sz="1400" dirty="0">
            <a:solidFill>
              <a:srgbClr val="450CE4"/>
            </a:solidFill>
            <a:latin typeface="Helvatic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035FD-4673-462A-9C3C-58ADBC7A1B3D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25ACA-AE3E-440E-81E0-66CC0F84F2B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547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5ACA-AE3E-440E-81E0-66CC0F84F2B4}" type="slidenum">
              <a:rPr lang="es-AR" smtClean="0"/>
              <a:pPr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7034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5ACA-AE3E-440E-81E0-66CC0F84F2B4}" type="slidenum">
              <a:rPr lang="es-AR" smtClean="0"/>
              <a:pPr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8436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5ACA-AE3E-440E-81E0-66CC0F84F2B4}" type="slidenum">
              <a:rPr lang="es-AR" smtClean="0"/>
              <a:pPr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4035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71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33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28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5ACA-AE3E-440E-81E0-66CC0F84F2B4}" type="slidenum">
              <a:rPr lang="es-AR" smtClean="0"/>
              <a:pPr/>
              <a:t>30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103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1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05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08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29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5ACA-AE3E-440E-81E0-66CC0F84F2B4}" type="slidenum">
              <a:rPr lang="es-AR" smtClean="0"/>
              <a:pPr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2318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17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1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30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30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92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92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48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624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53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5ACA-AE3E-440E-81E0-66CC0F84F2B4}" type="slidenum">
              <a:rPr lang="es-AR" smtClean="0"/>
              <a:pPr/>
              <a:t>53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303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5ACA-AE3E-440E-81E0-66CC0F84F2B4}" type="slidenum">
              <a:rPr lang="es-AR" smtClean="0"/>
              <a:pPr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4026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79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195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92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809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707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431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432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570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8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1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97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5ACA-AE3E-440E-81E0-66CC0F84F2B4}" type="slidenum">
              <a:rPr lang="es-AR" smtClean="0"/>
              <a:pPr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7802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5ACA-AE3E-440E-81E0-66CC0F84F2B4}" type="slidenum">
              <a:rPr lang="es-AR" smtClean="0"/>
              <a:pPr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5521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5ACA-AE3E-440E-81E0-66CC0F84F2B4}" type="slidenum">
              <a:rPr lang="es-AR" smtClean="0"/>
              <a:pPr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9025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i="1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448EA0-775C-42FC-B69C-BEBD087ED71F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95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797A-BFE8-4CB7-8300-65935CC47EFA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73-C70B-40F2-A10B-C56703D8BB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797A-BFE8-4CB7-8300-65935CC47EFA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73-C70B-40F2-A10B-C56703D8BB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797A-BFE8-4CB7-8300-65935CC47EFA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73-C70B-40F2-A10B-C56703D8BB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797A-BFE8-4CB7-8300-65935CC47EFA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73-C70B-40F2-A10B-C56703D8BB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797A-BFE8-4CB7-8300-65935CC47EFA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73-C70B-40F2-A10B-C56703D8BB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797A-BFE8-4CB7-8300-65935CC47EFA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73-C70B-40F2-A10B-C56703D8BB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797A-BFE8-4CB7-8300-65935CC47EFA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73-C70B-40F2-A10B-C56703D8BB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797A-BFE8-4CB7-8300-65935CC47EFA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73-C70B-40F2-A10B-C56703D8BB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797A-BFE8-4CB7-8300-65935CC47EFA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73-C70B-40F2-A10B-C56703D8BB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797A-BFE8-4CB7-8300-65935CC47EFA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73-C70B-40F2-A10B-C56703D8BB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797A-BFE8-4CB7-8300-65935CC47EFA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73-C70B-40F2-A10B-C56703D8BB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6797A-BFE8-4CB7-8300-65935CC47EFA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49C73-C70B-40F2-A10B-C56703D8BB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4184669"/>
          </a:xfrm>
        </p:spPr>
        <p:txBody>
          <a:bodyPr>
            <a:normAutofit/>
          </a:bodyPr>
          <a:lstStyle/>
          <a:p>
            <a:pPr algn="l"/>
            <a:r>
              <a:rPr lang="es-AR" b="1" dirty="0" smtClean="0">
                <a:solidFill>
                  <a:srgbClr val="0070C0"/>
                </a:solidFill>
                <a:latin typeface="Helvetica"/>
                <a:cs typeface="Arial" pitchFamily="34" charset="0"/>
              </a:rPr>
              <a:t>      Hepatitis C: no mas IFN…..</a:t>
            </a:r>
            <a:r>
              <a:rPr lang="es-AR" b="1" dirty="0" smtClean="0">
                <a:solidFill>
                  <a:schemeClr val="tx1"/>
                </a:solidFill>
                <a:latin typeface="Helvetica"/>
                <a:cs typeface="Arial" pitchFamily="34" charset="0"/>
              </a:rPr>
              <a:t/>
            </a:r>
            <a:br>
              <a:rPr lang="es-AR" b="1" dirty="0" smtClean="0">
                <a:solidFill>
                  <a:schemeClr val="tx1"/>
                </a:solidFill>
                <a:latin typeface="Helvetica"/>
                <a:cs typeface="Arial" pitchFamily="34" charset="0"/>
              </a:rPr>
            </a:br>
            <a:r>
              <a:rPr lang="es-AR" b="1" dirty="0">
                <a:latin typeface="Helvetica"/>
                <a:cs typeface="Arial" pitchFamily="34" charset="0"/>
              </a:rPr>
              <a:t/>
            </a:r>
            <a:br>
              <a:rPr lang="es-AR" b="1" dirty="0">
                <a:latin typeface="Helvetica"/>
                <a:cs typeface="Arial" pitchFamily="34" charset="0"/>
              </a:rPr>
            </a:br>
            <a:r>
              <a:rPr lang="es-AR" b="1" dirty="0" smtClean="0">
                <a:latin typeface="Helvetica"/>
                <a:cs typeface="Arial" pitchFamily="34" charset="0"/>
              </a:rPr>
              <a:t>      </a:t>
            </a:r>
            <a:r>
              <a:rPr lang="es-AR" sz="4400" b="1" dirty="0" err="1" smtClean="0">
                <a:solidFill>
                  <a:srgbClr val="FF0000"/>
                </a:solidFill>
                <a:latin typeface="Helvetica"/>
                <a:cs typeface="Arial" pitchFamily="34" charset="0"/>
              </a:rPr>
              <a:t>Ribavirina</a:t>
            </a:r>
            <a:r>
              <a:rPr lang="es-AR" sz="4400" b="1" dirty="0" smtClean="0">
                <a:solidFill>
                  <a:srgbClr val="FF0000"/>
                </a:solidFill>
                <a:latin typeface="Helvetica"/>
                <a:cs typeface="Arial" pitchFamily="34" charset="0"/>
              </a:rPr>
              <a:t>  </a:t>
            </a:r>
            <a:br>
              <a:rPr lang="es-AR" sz="4400" b="1" dirty="0" smtClean="0">
                <a:solidFill>
                  <a:srgbClr val="FF0000"/>
                </a:solidFill>
                <a:latin typeface="Helvetica"/>
                <a:cs typeface="Arial" pitchFamily="34" charset="0"/>
              </a:rPr>
            </a:br>
            <a:r>
              <a:rPr lang="es-AR" sz="4400" b="1" dirty="0" smtClean="0">
                <a:solidFill>
                  <a:srgbClr val="FF0000"/>
                </a:solidFill>
                <a:latin typeface="Helvetica"/>
                <a:cs typeface="Arial" pitchFamily="34" charset="0"/>
              </a:rPr>
              <a:t>                   </a:t>
            </a:r>
            <a:br>
              <a:rPr lang="es-AR" sz="4400" b="1" dirty="0" smtClean="0">
                <a:solidFill>
                  <a:srgbClr val="FF0000"/>
                </a:solidFill>
                <a:latin typeface="Helvetica"/>
                <a:cs typeface="Arial" pitchFamily="34" charset="0"/>
              </a:rPr>
            </a:br>
            <a:r>
              <a:rPr lang="es-AR" b="1" dirty="0">
                <a:solidFill>
                  <a:srgbClr val="FF0000"/>
                </a:solidFill>
                <a:latin typeface="Helvetica"/>
                <a:cs typeface="Arial" pitchFamily="34" charset="0"/>
              </a:rPr>
              <a:t> </a:t>
            </a:r>
            <a:r>
              <a:rPr lang="es-AR" b="1" dirty="0" smtClean="0">
                <a:solidFill>
                  <a:srgbClr val="FF0000"/>
                </a:solidFill>
                <a:latin typeface="Helvetica"/>
                <a:cs typeface="Arial" pitchFamily="34" charset="0"/>
              </a:rPr>
              <a:t>                 </a:t>
            </a:r>
            <a:r>
              <a:rPr lang="es-AR" sz="4400" b="1" dirty="0" smtClean="0">
                <a:solidFill>
                  <a:srgbClr val="FF0000"/>
                </a:solidFill>
                <a:latin typeface="Helvetica"/>
                <a:cs typeface="Arial" pitchFamily="34" charset="0"/>
              </a:rPr>
              <a:t>hasta cuando</a:t>
            </a:r>
            <a:endParaRPr lang="es-AR" sz="4400" b="1" dirty="0">
              <a:solidFill>
                <a:srgbClr val="FF0000"/>
              </a:solidFill>
              <a:latin typeface="Helvetica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357826"/>
            <a:ext cx="9144000" cy="1752600"/>
          </a:xfrm>
        </p:spPr>
        <p:txBody>
          <a:bodyPr>
            <a:noAutofit/>
          </a:bodyPr>
          <a:lstStyle/>
          <a:p>
            <a:pPr algn="ctr"/>
            <a:endParaRPr lang="es-AR" sz="1800" b="1" dirty="0" smtClean="0">
              <a:solidFill>
                <a:srgbClr val="0070C0"/>
              </a:solidFill>
              <a:latin typeface="Helvetica"/>
            </a:endParaRPr>
          </a:p>
          <a:p>
            <a:pPr algn="ctr"/>
            <a:r>
              <a:rPr lang="es-AR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</a:rPr>
              <a:t>Dra</a:t>
            </a:r>
            <a:r>
              <a:rPr lang="es-A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</a:rPr>
              <a:t> Sixto Marcela</a:t>
            </a:r>
          </a:p>
          <a:p>
            <a:pPr algn="ctr"/>
            <a:r>
              <a:rPr lang="es-A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</a:rPr>
              <a:t>Unidad Centinela Hepatitis Virales</a:t>
            </a:r>
          </a:p>
          <a:p>
            <a:pPr algn="ctr"/>
            <a:r>
              <a:rPr lang="es-A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</a:rPr>
              <a:t>Santa Fe</a:t>
            </a:r>
            <a:endParaRPr lang="es-AR" sz="1600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857496"/>
            <a:ext cx="26670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Helvetica"/>
              </a:rPr>
              <a:t>Ledipasvir</a:t>
            </a:r>
            <a:r>
              <a:rPr lang="en-US" sz="2800" dirty="0" smtClean="0">
                <a:solidFill>
                  <a:srgbClr val="0070C0"/>
                </a:solidFill>
                <a:latin typeface="Helvetica"/>
              </a:rPr>
              <a:t> - </a:t>
            </a:r>
            <a:r>
              <a:rPr lang="en-US" sz="2800" dirty="0" err="1" smtClean="0">
                <a:solidFill>
                  <a:srgbClr val="0070C0"/>
                </a:solidFill>
                <a:latin typeface="Helvetica"/>
              </a:rPr>
              <a:t>Sofosbuvir</a:t>
            </a:r>
            <a:r>
              <a:rPr lang="en-US" sz="2800" dirty="0" smtClean="0">
                <a:solidFill>
                  <a:srgbClr val="0070C0"/>
                </a:solidFill>
                <a:latin typeface="Helvetica"/>
              </a:rPr>
              <a:t> +/- </a:t>
            </a:r>
            <a:r>
              <a:rPr lang="en-US" sz="2800" dirty="0" err="1" smtClean="0">
                <a:solidFill>
                  <a:srgbClr val="0070C0"/>
                </a:solidFill>
                <a:latin typeface="Helvetica"/>
              </a:rPr>
              <a:t>Ribavirina</a:t>
            </a:r>
            <a:r>
              <a:rPr lang="en-US" sz="2800" dirty="0" smtClean="0">
                <a:solidFill>
                  <a:srgbClr val="0070C0"/>
                </a:solidFill>
                <a:latin typeface="Helvetica"/>
              </a:rPr>
              <a:t> en </a:t>
            </a:r>
            <a:r>
              <a:rPr lang="en-US" sz="2800" dirty="0" err="1" smtClean="0">
                <a:solidFill>
                  <a:srgbClr val="0070C0"/>
                </a:solidFill>
                <a:latin typeface="Helvetica"/>
              </a:rPr>
              <a:t>Pacientes</a:t>
            </a:r>
            <a:r>
              <a:rPr lang="en-US" sz="2800" dirty="0" smtClean="0">
                <a:solidFill>
                  <a:srgbClr val="0070C0"/>
                </a:solidFill>
                <a:latin typeface="Helvetica"/>
              </a:rPr>
              <a:t> Naive HCV GT 1 - </a:t>
            </a:r>
            <a:r>
              <a:rPr lang="en-US" sz="2800" b="1" dirty="0" smtClean="0">
                <a:solidFill>
                  <a:srgbClr val="FF0000"/>
                </a:solidFill>
                <a:latin typeface="Helvetica"/>
              </a:rPr>
              <a:t>ION-1</a:t>
            </a:r>
            <a:r>
              <a:rPr lang="en-US" sz="2800" dirty="0" smtClean="0">
                <a:solidFill>
                  <a:srgbClr val="0070C0"/>
                </a:solidFill>
                <a:latin typeface="Helvetica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Helvetica"/>
              </a:rPr>
              <a:t>Estudio</a:t>
            </a:r>
            <a:r>
              <a:rPr lang="en-US" sz="2800" dirty="0" smtClean="0">
                <a:solidFill>
                  <a:srgbClr val="0070C0"/>
                </a:solidFill>
                <a:latin typeface="Helvetica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Helvetica"/>
              </a:rPr>
              <a:t>Resultados</a:t>
            </a:r>
            <a:endParaRPr lang="es-AR" sz="2800" dirty="0">
              <a:solidFill>
                <a:srgbClr val="0070C0"/>
              </a:solidFill>
              <a:latin typeface="Helvetica"/>
            </a:endParaRPr>
          </a:p>
        </p:txBody>
      </p:sp>
      <p:graphicFrame>
        <p:nvGraphicFramePr>
          <p:cNvPr id="4" name="Chart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54235"/>
              </p:ext>
            </p:extLst>
          </p:nvPr>
        </p:nvGraphicFramePr>
        <p:xfrm>
          <a:off x="428596" y="192880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57158" y="6215082"/>
            <a:ext cx="8643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Helvetica"/>
              </a:rPr>
              <a:t>Source: </a:t>
            </a:r>
            <a:r>
              <a:rPr lang="en-US" sz="1600" dirty="0" err="1" smtClean="0">
                <a:solidFill>
                  <a:schemeClr val="accent1"/>
                </a:solidFill>
                <a:latin typeface="Helvetica"/>
              </a:rPr>
              <a:t>Afdhal</a:t>
            </a:r>
            <a:r>
              <a:rPr lang="en-US" sz="1600" dirty="0" smtClean="0">
                <a:solidFill>
                  <a:schemeClr val="accent1"/>
                </a:solidFill>
                <a:latin typeface="Helvetica"/>
              </a:rPr>
              <a:t> N, et al. N </a:t>
            </a:r>
            <a:r>
              <a:rPr lang="en-US" sz="1600" dirty="0" err="1" smtClean="0">
                <a:solidFill>
                  <a:schemeClr val="accent1"/>
                </a:solidFill>
                <a:latin typeface="Helvetica"/>
              </a:rPr>
              <a:t>Engl</a:t>
            </a:r>
            <a:r>
              <a:rPr lang="en-US" sz="1600" dirty="0" smtClean="0">
                <a:solidFill>
                  <a:schemeClr val="accent1"/>
                </a:solidFill>
                <a:latin typeface="Helvetica"/>
              </a:rPr>
              <a:t> J Med. 2014;370:1889-98.</a:t>
            </a:r>
            <a:endParaRPr lang="en-US" sz="1600" dirty="0">
              <a:solidFill>
                <a:schemeClr val="accent1"/>
              </a:solidFill>
              <a:latin typeface="Helvetic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Helvatica"/>
              </a:rPr>
            </a:b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Ledipasvir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-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Sofosbuvir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por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8 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o 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12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Semanas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en </a:t>
            </a:r>
            <a:br>
              <a:rPr lang="en-US" dirty="0" smtClean="0">
                <a:solidFill>
                  <a:srgbClr val="0070C0"/>
                </a:solidFill>
                <a:latin typeface="Helvatica"/>
              </a:rPr>
            </a:b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pacientes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Naive GT 1 - </a:t>
            </a:r>
            <a:r>
              <a:rPr lang="en-US" dirty="0" smtClean="0">
                <a:solidFill>
                  <a:srgbClr val="FF0000"/>
                </a:solidFill>
                <a:latin typeface="Helvatica"/>
              </a:rPr>
              <a:t>ION- 3</a:t>
            </a:r>
            <a:endParaRPr lang="en-US" dirty="0">
              <a:solidFill>
                <a:srgbClr val="FF0000"/>
              </a:solidFill>
              <a:latin typeface="Helvatic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ION - 3: RVS12*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por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Tratamiento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Duración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 y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Régimen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Helvatica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6461760"/>
            <a:ext cx="9144000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</a:t>
            </a:r>
            <a:r>
              <a:rPr lang="en-US" dirty="0" err="1">
                <a:latin typeface="Helvatica"/>
              </a:rPr>
              <a:t>Kowdley</a:t>
            </a:r>
            <a:r>
              <a:rPr lang="en-US" dirty="0">
                <a:latin typeface="Helvatica"/>
              </a:rPr>
              <a:t>, </a:t>
            </a:r>
            <a:r>
              <a:rPr lang="en-US" dirty="0" smtClean="0">
                <a:latin typeface="Helvatica"/>
              </a:rPr>
              <a:t>K, </a:t>
            </a:r>
            <a:r>
              <a:rPr lang="en-US" dirty="0">
                <a:latin typeface="Helvatica"/>
              </a:rPr>
              <a:t>et al. N </a:t>
            </a:r>
            <a:r>
              <a:rPr lang="en-US" dirty="0" err="1">
                <a:latin typeface="Helvatica"/>
              </a:rPr>
              <a:t>Engl</a:t>
            </a:r>
            <a:r>
              <a:rPr lang="en-US" dirty="0">
                <a:latin typeface="Helvatica"/>
              </a:rPr>
              <a:t> J Med. 2014;370:1879-88.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853160"/>
              </p:ext>
            </p:extLst>
          </p:nvPr>
        </p:nvGraphicFramePr>
        <p:xfrm>
          <a:off x="642910" y="2214554"/>
          <a:ext cx="7666070" cy="395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000232" y="4526640"/>
            <a:ext cx="128588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202/215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14546" y="5410200"/>
            <a:ext cx="3357586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Helvatica"/>
              </a:rPr>
              <a:t>8 </a:t>
            </a:r>
            <a:r>
              <a:rPr lang="en-US" sz="1400" b="1" dirty="0" err="1" smtClean="0">
                <a:solidFill>
                  <a:schemeClr val="tx2"/>
                </a:solidFill>
                <a:latin typeface="Helvatica"/>
              </a:rPr>
              <a:t>Semanas</a:t>
            </a:r>
            <a:endParaRPr lang="en-US" sz="1400" b="1" dirty="0">
              <a:solidFill>
                <a:schemeClr val="tx2"/>
              </a:solidFill>
              <a:latin typeface="Helva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4495800"/>
            <a:ext cx="127159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201/216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29388" y="4495800"/>
            <a:ext cx="128588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206/216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000760" y="5357826"/>
            <a:ext cx="2266952" cy="1588"/>
          </a:xfrm>
          <a:prstGeom prst="line">
            <a:avLst/>
          </a:prstGeom>
          <a:ln w="19050" cmpd="sng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00232" y="5357826"/>
            <a:ext cx="3551821" cy="1588"/>
          </a:xfrm>
          <a:prstGeom prst="line">
            <a:avLst/>
          </a:prstGeom>
          <a:ln w="19050" cmpd="sng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072198" y="5410200"/>
            <a:ext cx="214314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Helvatica"/>
              </a:rPr>
              <a:t>12 </a:t>
            </a:r>
            <a:r>
              <a:rPr lang="en-US" sz="1400" b="1" dirty="0" err="1" smtClean="0">
                <a:solidFill>
                  <a:schemeClr val="tx2"/>
                </a:solidFill>
                <a:latin typeface="Helvatica"/>
              </a:rPr>
              <a:t>Semanas</a:t>
            </a:r>
            <a:endParaRPr lang="en-US" sz="1400" b="1" dirty="0">
              <a:solidFill>
                <a:schemeClr val="tx2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2779441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Helvatica"/>
              </a:rPr>
            </a:br>
            <a:endParaRPr lang="es-AR" sz="3200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0004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Helvatica"/>
              </a:rPr>
              <a:t>Ledipasvir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 - </a:t>
            </a:r>
            <a:r>
              <a:rPr lang="en-US" sz="2800" dirty="0" err="1" smtClean="0">
                <a:solidFill>
                  <a:srgbClr val="0070C0"/>
                </a:solidFill>
                <a:latin typeface="Helvatica"/>
              </a:rPr>
              <a:t>Sofosbuvir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 +/- </a:t>
            </a:r>
            <a:r>
              <a:rPr lang="en-US" sz="2800" dirty="0" err="1" smtClean="0">
                <a:solidFill>
                  <a:srgbClr val="0070C0"/>
                </a:solidFill>
                <a:latin typeface="Helvatica"/>
              </a:rPr>
              <a:t>Ribavirina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 en HCV </a:t>
            </a:r>
            <a:r>
              <a:rPr lang="en-US" sz="2800" dirty="0" err="1" smtClean="0">
                <a:solidFill>
                  <a:srgbClr val="0070C0"/>
                </a:solidFill>
                <a:latin typeface="Helvatica"/>
              </a:rPr>
              <a:t>Genotipo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 1 - </a:t>
            </a:r>
            <a:r>
              <a:rPr lang="en-US" sz="2800" dirty="0" smtClean="0">
                <a:solidFill>
                  <a:srgbClr val="FF0000"/>
                </a:solidFill>
                <a:latin typeface="Helvatica"/>
              </a:rPr>
              <a:t>ION - 2</a:t>
            </a:r>
          </a:p>
          <a:p>
            <a:pPr algn="ctr"/>
            <a:endParaRPr lang="es-AR" sz="2800" dirty="0"/>
          </a:p>
        </p:txBody>
      </p:sp>
      <p:grpSp>
        <p:nvGrpSpPr>
          <p:cNvPr id="5" name="Group 37"/>
          <p:cNvGrpSpPr/>
          <p:nvPr/>
        </p:nvGrpSpPr>
        <p:grpSpPr>
          <a:xfrm>
            <a:off x="0" y="1857364"/>
            <a:ext cx="9144000" cy="553592"/>
            <a:chOff x="-6113" y="1362488"/>
            <a:chExt cx="9162291" cy="553592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6" name="Rectangle 39"/>
            <p:cNvSpPr/>
            <p:nvPr/>
          </p:nvSpPr>
          <p:spPr>
            <a:xfrm>
              <a:off x="-6113" y="1505364"/>
              <a:ext cx="9162291" cy="41071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sp>
          <p:nvSpPr>
            <p:cNvPr id="7" name="Rectangle 46"/>
            <p:cNvSpPr/>
            <p:nvPr/>
          </p:nvSpPr>
          <p:spPr>
            <a:xfrm>
              <a:off x="12178" y="1411256"/>
              <a:ext cx="2500298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70C0"/>
                  </a:solidFill>
                  <a:latin typeface="Helvatica"/>
                </a:rPr>
                <a:t>Semanas</a:t>
              </a:r>
              <a:endParaRPr lang="en-US" sz="1400" b="1" dirty="0">
                <a:solidFill>
                  <a:srgbClr val="0070C0"/>
                </a:solidFill>
                <a:latin typeface="Helvatica"/>
              </a:endParaRPr>
            </a:p>
          </p:txBody>
        </p:sp>
        <p:sp>
          <p:nvSpPr>
            <p:cNvPr id="8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0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9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36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10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12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11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24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cxnSp>
          <p:nvCxnSpPr>
            <p:cNvPr id="12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36"/>
          <p:cNvSpPr/>
          <p:nvPr/>
        </p:nvSpPr>
        <p:spPr>
          <a:xfrm>
            <a:off x="142844" y="2714620"/>
            <a:ext cx="1428760" cy="98754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GT-1</a:t>
            </a:r>
            <a:b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</a:br>
            <a:r>
              <a:rPr lang="en-US" sz="1200" b="1" dirty="0" err="1" smtClean="0">
                <a:solidFill>
                  <a:schemeClr val="bg1"/>
                </a:solidFill>
                <a:latin typeface="Helvatica"/>
                <a:cs typeface="Arial"/>
              </a:rPr>
              <a:t>Experimentados</a:t>
            </a:r>
            <a:endParaRPr lang="en-US" sz="12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500298" y="2786058"/>
            <a:ext cx="1828800" cy="357567"/>
          </a:xfrm>
          <a:prstGeom prst="rect">
            <a:avLst/>
          </a:prstGeom>
          <a:solidFill>
            <a:srgbClr val="7030A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LDV-SOF</a:t>
            </a:r>
            <a:endParaRPr lang="en-US" sz="14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500298" y="3286124"/>
            <a:ext cx="18288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solidFill>
                  <a:schemeClr val="bg1"/>
                </a:solidFill>
                <a:latin typeface="Helvatica"/>
                <a:cs typeface="Arial"/>
              </a:rPr>
              <a:t>LDV-SOF + RBV</a:t>
            </a:r>
          </a:p>
        </p:txBody>
      </p:sp>
      <p:sp>
        <p:nvSpPr>
          <p:cNvPr id="20" name="Rectangle 32"/>
          <p:cNvSpPr/>
          <p:nvPr/>
        </p:nvSpPr>
        <p:spPr>
          <a:xfrm>
            <a:off x="142844" y="4000504"/>
            <a:ext cx="1428760" cy="98754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GT-1</a:t>
            </a:r>
            <a:b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</a:br>
            <a:r>
              <a:rPr lang="en-US" sz="1200" b="1" dirty="0" err="1" smtClean="0">
                <a:solidFill>
                  <a:schemeClr val="bg1"/>
                </a:solidFill>
                <a:latin typeface="Helvatica"/>
                <a:cs typeface="Arial"/>
              </a:rPr>
              <a:t>Experimentados</a:t>
            </a:r>
            <a:endParaRPr lang="en-US" sz="1200" i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500298" y="4000504"/>
            <a:ext cx="3657600" cy="357567"/>
          </a:xfrm>
          <a:prstGeom prst="rect">
            <a:avLst/>
          </a:prstGeom>
          <a:solidFill>
            <a:srgbClr val="7030A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solidFill>
                  <a:schemeClr val="bg1"/>
                </a:solidFill>
                <a:latin typeface="Helvatica"/>
                <a:cs typeface="Arial"/>
              </a:rPr>
              <a:t>LDV-SOF 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500298" y="4572008"/>
            <a:ext cx="36576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solidFill>
                  <a:schemeClr val="bg1"/>
                </a:solidFill>
                <a:latin typeface="Helvatica"/>
                <a:cs typeface="Arial"/>
              </a:rPr>
              <a:t>LDV-SOF + RBV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1357290" y="2786058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atica"/>
              </a:rPr>
              <a:t>  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n = 109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428728" y="3286124"/>
            <a:ext cx="106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Helvatica"/>
              </a:rPr>
              <a:t> n = 111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500166" y="4000504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Helvatica"/>
              </a:rPr>
              <a:t>n = 109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500166" y="4572008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Helvatica"/>
              </a:rPr>
              <a:t>n = 111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cxnSp>
        <p:nvCxnSpPr>
          <p:cNvPr id="27" name="Straight Connector 24"/>
          <p:cNvCxnSpPr/>
          <p:nvPr/>
        </p:nvCxnSpPr>
        <p:spPr>
          <a:xfrm>
            <a:off x="4429124" y="3000372"/>
            <a:ext cx="1828800" cy="0"/>
          </a:xfrm>
          <a:prstGeom prst="line">
            <a:avLst/>
          </a:prstGeom>
          <a:ln w="1905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4"/>
          <p:cNvCxnSpPr/>
          <p:nvPr/>
        </p:nvCxnSpPr>
        <p:spPr>
          <a:xfrm>
            <a:off x="4429124" y="3429000"/>
            <a:ext cx="1828800" cy="0"/>
          </a:xfrm>
          <a:prstGeom prst="line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6"/>
          <p:cNvSpPr/>
          <p:nvPr/>
        </p:nvSpPr>
        <p:spPr>
          <a:xfrm>
            <a:off x="6357950" y="2786058"/>
            <a:ext cx="100013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Helvatica"/>
                <a:cs typeface="Arial"/>
              </a:rPr>
              <a:t>RVS 12</a:t>
            </a:r>
            <a:endParaRPr lang="en-US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30" name="Rectangle 26"/>
          <p:cNvSpPr/>
          <p:nvPr/>
        </p:nvSpPr>
        <p:spPr>
          <a:xfrm>
            <a:off x="6357950" y="3286124"/>
            <a:ext cx="100013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Helvatica"/>
                <a:cs typeface="Arial"/>
              </a:rPr>
              <a:t>RVS 12</a:t>
            </a:r>
            <a:endParaRPr lang="en-US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cxnSp>
        <p:nvCxnSpPr>
          <p:cNvPr id="31" name="Straight Connector 65"/>
          <p:cNvCxnSpPr/>
          <p:nvPr/>
        </p:nvCxnSpPr>
        <p:spPr>
          <a:xfrm>
            <a:off x="6286512" y="4214818"/>
            <a:ext cx="1828800" cy="0"/>
          </a:xfrm>
          <a:prstGeom prst="line">
            <a:avLst/>
          </a:prstGeom>
          <a:ln w="1905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5"/>
          <p:cNvCxnSpPr/>
          <p:nvPr/>
        </p:nvCxnSpPr>
        <p:spPr>
          <a:xfrm>
            <a:off x="6357950" y="4786322"/>
            <a:ext cx="1828800" cy="0"/>
          </a:xfrm>
          <a:prstGeom prst="line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8143900" y="4000504"/>
            <a:ext cx="1060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Helvatica"/>
                <a:cs typeface="Arial"/>
              </a:rPr>
              <a:t>RVS 12</a:t>
            </a:r>
            <a:endParaRPr lang="en-US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8143900" y="4572008"/>
            <a:ext cx="1060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Helvatica"/>
                <a:cs typeface="Arial"/>
              </a:rPr>
              <a:t>RVS 12</a:t>
            </a:r>
            <a:endParaRPr lang="en-US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0" y="5000636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endParaRPr lang="en-US" b="1" dirty="0" smtClean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LDV =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ledipasvir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; SOF =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sofosbuvir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; RBV =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ribavirina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Ledipasvir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 -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sofosbuvir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 (90/400 mg):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combinación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dosis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fija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;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una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píldora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una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vez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 al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n-US" sz="1600" dirty="0" smtClean="0">
                <a:solidFill>
                  <a:srgbClr val="0070C0"/>
                </a:solidFill>
                <a:latin typeface="Helvatica"/>
              </a:rPr>
            </a:b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s-AR" sz="1600" dirty="0" err="1" smtClean="0">
                <a:solidFill>
                  <a:srgbClr val="0070C0"/>
                </a:solidFill>
                <a:latin typeface="Helvatica"/>
              </a:rPr>
              <a:t>Ribavirina</a:t>
            </a:r>
            <a:r>
              <a:rPr lang="es-AR" sz="1600" dirty="0" smtClean="0">
                <a:solidFill>
                  <a:srgbClr val="0070C0"/>
                </a:solidFill>
                <a:latin typeface="Helvatica"/>
              </a:rPr>
              <a:t> (según peso y dividida): 1000 mg / día si &lt; 75 kg o 1200 mg / día si  ≥ 75 kg</a:t>
            </a:r>
            <a:endParaRPr lang="en-US" sz="1600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0" y="635795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1"/>
                </a:solidFill>
                <a:latin typeface="Helvatica"/>
              </a:rPr>
              <a:t>Source: </a:t>
            </a:r>
            <a:r>
              <a:rPr lang="en-US" sz="1400" dirty="0" err="1" smtClean="0">
                <a:solidFill>
                  <a:schemeClr val="accent1"/>
                </a:solidFill>
                <a:latin typeface="Helvatica"/>
              </a:rPr>
              <a:t>Afdhal</a:t>
            </a:r>
            <a:r>
              <a:rPr lang="en-US" sz="1400" dirty="0" smtClean="0">
                <a:solidFill>
                  <a:schemeClr val="accent1"/>
                </a:solidFill>
                <a:latin typeface="Helvatica"/>
              </a:rPr>
              <a:t> N, et al. N </a:t>
            </a:r>
            <a:r>
              <a:rPr lang="en-US" sz="1400" dirty="0" err="1" smtClean="0">
                <a:solidFill>
                  <a:schemeClr val="accent1"/>
                </a:solidFill>
                <a:latin typeface="Helvatica"/>
              </a:rPr>
              <a:t>Engl</a:t>
            </a:r>
            <a:r>
              <a:rPr lang="en-US" sz="1400" dirty="0" smtClean="0">
                <a:solidFill>
                  <a:schemeClr val="accent1"/>
                </a:solidFill>
                <a:latin typeface="Helvatica"/>
              </a:rPr>
              <a:t> J Med. 2014;370:1483-93.</a:t>
            </a:r>
            <a:endParaRPr lang="en-US" sz="1400" dirty="0">
              <a:solidFill>
                <a:schemeClr val="accent1"/>
              </a:solidFill>
              <a:latin typeface="Helva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85738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accent1"/>
                </a:solidFill>
                <a:latin typeface="Helvatica"/>
              </a:rPr>
              <a:t>Ledipasvir</a:t>
            </a:r>
            <a:r>
              <a:rPr lang="en-US" sz="2800" dirty="0" smtClean="0">
                <a:solidFill>
                  <a:schemeClr val="accent1"/>
                </a:solidFill>
                <a:latin typeface="Helvatica"/>
              </a:rPr>
              <a:t> - </a:t>
            </a:r>
            <a:r>
              <a:rPr lang="en-US" sz="2800" dirty="0" err="1" smtClean="0">
                <a:solidFill>
                  <a:schemeClr val="accent1"/>
                </a:solidFill>
                <a:latin typeface="Helvatica"/>
              </a:rPr>
              <a:t>Sofosbuvir</a:t>
            </a:r>
            <a:r>
              <a:rPr lang="en-US" sz="2800" dirty="0" smtClean="0">
                <a:solidFill>
                  <a:schemeClr val="accent1"/>
                </a:solidFill>
                <a:latin typeface="Helvatica"/>
              </a:rPr>
              <a:t> +/- </a:t>
            </a:r>
            <a:r>
              <a:rPr lang="en-US" sz="2800" dirty="0" err="1" smtClean="0">
                <a:solidFill>
                  <a:schemeClr val="accent1"/>
                </a:solidFill>
                <a:latin typeface="Helvatica"/>
              </a:rPr>
              <a:t>Ribavirina</a:t>
            </a:r>
            <a:r>
              <a:rPr lang="en-US" sz="2800" dirty="0" smtClean="0">
                <a:solidFill>
                  <a:schemeClr val="accent1"/>
                </a:solidFill>
                <a:latin typeface="Helvatica"/>
              </a:rPr>
              <a:t> en </a:t>
            </a:r>
            <a:br>
              <a:rPr lang="en-US" sz="2800" dirty="0" smtClean="0">
                <a:solidFill>
                  <a:schemeClr val="accent1"/>
                </a:solidFill>
                <a:latin typeface="Helvatica"/>
              </a:rPr>
            </a:br>
            <a:r>
              <a:rPr lang="en-US" sz="2800" dirty="0" err="1" smtClean="0">
                <a:solidFill>
                  <a:schemeClr val="accent1"/>
                </a:solidFill>
                <a:latin typeface="Helvatica"/>
              </a:rPr>
              <a:t>Pacientes</a:t>
            </a:r>
            <a:r>
              <a:rPr lang="en-US" sz="2800" dirty="0" smtClean="0">
                <a:solidFill>
                  <a:schemeClr val="accent1"/>
                </a:solidFill>
                <a:latin typeface="Helvatica"/>
              </a:rPr>
              <a:t>  </a:t>
            </a:r>
            <a:r>
              <a:rPr lang="en-US" sz="2800" dirty="0" err="1" smtClean="0">
                <a:solidFill>
                  <a:schemeClr val="accent1"/>
                </a:solidFill>
                <a:latin typeface="Helvatica"/>
              </a:rPr>
              <a:t>experimentados</a:t>
            </a:r>
            <a:r>
              <a:rPr lang="en-US" sz="2800" dirty="0" smtClean="0">
                <a:solidFill>
                  <a:schemeClr val="accent1"/>
                </a:solidFill>
                <a:latin typeface="Helvatica"/>
              </a:rPr>
              <a:t> HCV GT 1</a:t>
            </a:r>
            <a:br>
              <a:rPr lang="en-US" sz="2800" dirty="0" smtClean="0">
                <a:solidFill>
                  <a:schemeClr val="accent1"/>
                </a:solidFill>
                <a:latin typeface="Helvatica"/>
              </a:rPr>
            </a:br>
            <a:r>
              <a:rPr lang="en-US" sz="2800" dirty="0" smtClean="0">
                <a:solidFill>
                  <a:srgbClr val="FF0000"/>
                </a:solidFill>
                <a:latin typeface="Helvatica"/>
              </a:rPr>
              <a:t>ION - 2 </a:t>
            </a:r>
            <a:endParaRPr lang="es-AR" sz="2800" dirty="0">
              <a:solidFill>
                <a:srgbClr val="FF0000"/>
              </a:solidFill>
              <a:latin typeface="Helvatica"/>
            </a:endParaRPr>
          </a:p>
        </p:txBody>
      </p:sp>
      <p:graphicFrame>
        <p:nvGraphicFramePr>
          <p:cNvPr id="4" name="Chart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2944"/>
              </p:ext>
            </p:extLst>
          </p:nvPr>
        </p:nvGraphicFramePr>
        <p:xfrm>
          <a:off x="214282" y="2071678"/>
          <a:ext cx="8643998" cy="432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1"/>
                </a:solidFill>
                <a:latin typeface="Helvatica"/>
              </a:rPr>
              <a:t>Source: </a:t>
            </a:r>
            <a:r>
              <a:rPr lang="en-US" sz="1600" dirty="0" err="1" smtClean="0">
                <a:solidFill>
                  <a:schemeClr val="accent1"/>
                </a:solidFill>
                <a:latin typeface="Helvatica"/>
              </a:rPr>
              <a:t>Afdhal</a:t>
            </a:r>
            <a:r>
              <a:rPr lang="en-US" sz="1600" dirty="0" smtClean="0">
                <a:solidFill>
                  <a:schemeClr val="accent1"/>
                </a:solidFill>
                <a:latin typeface="Helvatica"/>
              </a:rPr>
              <a:t> N, et al. N </a:t>
            </a:r>
            <a:r>
              <a:rPr lang="en-US" sz="1600" dirty="0" err="1" smtClean="0">
                <a:solidFill>
                  <a:schemeClr val="accent1"/>
                </a:solidFill>
                <a:latin typeface="Helvatica"/>
              </a:rPr>
              <a:t>Engl</a:t>
            </a:r>
            <a:r>
              <a:rPr lang="en-US" sz="1600" dirty="0" smtClean="0">
                <a:solidFill>
                  <a:schemeClr val="accent1"/>
                </a:solidFill>
                <a:latin typeface="Helvatica"/>
              </a:rPr>
              <a:t> J Med. 2014;370:1483-93</a:t>
            </a:r>
            <a:r>
              <a:rPr lang="en-US" dirty="0" smtClean="0">
                <a:solidFill>
                  <a:schemeClr val="accent1"/>
                </a:solidFill>
                <a:latin typeface="Helvatica"/>
              </a:rPr>
              <a:t>.</a:t>
            </a:r>
            <a:endParaRPr lang="en-US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72066" y="2071678"/>
            <a:ext cx="1643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  <a:latin typeface="Helvatica"/>
              </a:rPr>
              <a:t>Sin Cirrosis</a:t>
            </a:r>
            <a:endParaRPr lang="es-AR" b="1" dirty="0">
              <a:solidFill>
                <a:schemeClr val="accent1">
                  <a:lumMod val="75000"/>
                </a:schemeClr>
              </a:solidFill>
              <a:latin typeface="Helva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accent1"/>
                </a:solidFill>
                <a:latin typeface="Helvatica"/>
              </a:rPr>
              <a:t>Ledipasvir-Sofosbuvir</a:t>
            </a:r>
            <a:r>
              <a:rPr lang="en-US" sz="2800" dirty="0" smtClean="0">
                <a:solidFill>
                  <a:schemeClr val="accent1"/>
                </a:solidFill>
                <a:latin typeface="Helvatica"/>
              </a:rPr>
              <a:t> en </a:t>
            </a:r>
            <a:r>
              <a:rPr lang="en-US" sz="2800" dirty="0" err="1" smtClean="0">
                <a:solidFill>
                  <a:schemeClr val="accent1"/>
                </a:solidFill>
                <a:latin typeface="Helvatica"/>
              </a:rPr>
              <a:t>Pacientes</a:t>
            </a:r>
            <a:r>
              <a:rPr lang="en-US" sz="2800" dirty="0" smtClean="0">
                <a:solidFill>
                  <a:schemeClr val="accent1"/>
                </a:solidFill>
                <a:latin typeface="Helvatica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Helvatica"/>
              </a:rPr>
              <a:t>Experimentados</a:t>
            </a:r>
            <a:r>
              <a:rPr lang="en-US" sz="2800" dirty="0" smtClean="0">
                <a:solidFill>
                  <a:schemeClr val="accent1"/>
                </a:solidFill>
                <a:latin typeface="Helvatica"/>
              </a:rPr>
              <a:t> GT1 con </a:t>
            </a:r>
            <a:r>
              <a:rPr lang="en-US" sz="2800" dirty="0" err="1" smtClean="0">
                <a:solidFill>
                  <a:schemeClr val="accent1"/>
                </a:solidFill>
                <a:latin typeface="Helvatica"/>
              </a:rPr>
              <a:t>Cirrosis</a:t>
            </a:r>
            <a:r>
              <a:rPr lang="en-US" sz="2800" dirty="0" smtClean="0">
                <a:solidFill>
                  <a:schemeClr val="accent1"/>
                </a:solidFill>
                <a:latin typeface="Helvatica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Helvatica"/>
              </a:rPr>
              <a:t>SIRIUS</a:t>
            </a:r>
            <a:endParaRPr lang="es-AR" sz="2800" dirty="0">
              <a:solidFill>
                <a:srgbClr val="FF0000"/>
              </a:solidFill>
              <a:latin typeface="Helvatica"/>
            </a:endParaRPr>
          </a:p>
        </p:txBody>
      </p:sp>
      <p:sp>
        <p:nvSpPr>
          <p:cNvPr id="9" name="Rectangle 6"/>
          <p:cNvSpPr/>
          <p:nvPr/>
        </p:nvSpPr>
        <p:spPr>
          <a:xfrm flipV="1">
            <a:off x="1928794" y="2285992"/>
            <a:ext cx="545592" cy="5715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0" y="2071677"/>
            <a:ext cx="9144001" cy="581575"/>
            <a:chOff x="-6113" y="1362488"/>
            <a:chExt cx="9162291" cy="515104"/>
          </a:xfr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13" name="Rectangle 39"/>
            <p:cNvSpPr/>
            <p:nvPr/>
          </p:nvSpPr>
          <p:spPr>
            <a:xfrm>
              <a:off x="-6113" y="1425761"/>
              <a:ext cx="9162291" cy="4107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sp>
          <p:nvSpPr>
            <p:cNvPr id="14" name="Rectangle 46"/>
            <p:cNvSpPr/>
            <p:nvPr/>
          </p:nvSpPr>
          <p:spPr>
            <a:xfrm>
              <a:off x="-6112" y="1411257"/>
              <a:ext cx="2505299" cy="39929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70C0"/>
                  </a:solidFill>
                  <a:latin typeface="Helvatica"/>
                </a:rPr>
                <a:t>Semanas</a:t>
              </a:r>
              <a:endParaRPr lang="en-US" sz="1400" b="1" dirty="0">
                <a:solidFill>
                  <a:srgbClr val="0070C0"/>
                </a:solidFill>
                <a:latin typeface="Helvatica"/>
              </a:endParaRPr>
            </a:p>
          </p:txBody>
        </p:sp>
        <p:sp>
          <p:nvSpPr>
            <p:cNvPr id="15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0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16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36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17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12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18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24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cxnSp>
          <p:nvCxnSpPr>
            <p:cNvPr id="19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grpFill/>
            <a:ln w="254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571736" y="3143248"/>
            <a:ext cx="1828981" cy="4490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atica"/>
                <a:cs typeface="Arial"/>
              </a:rPr>
              <a:t>Placebo</a:t>
            </a:r>
            <a:endParaRPr lang="en-US" sz="16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429125" y="3143248"/>
            <a:ext cx="1714512" cy="449006"/>
          </a:xfrm>
          <a:prstGeom prst="rect">
            <a:avLst/>
          </a:prstGeom>
          <a:solidFill>
            <a:schemeClr val="accent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atica"/>
                <a:cs typeface="Arial"/>
              </a:rPr>
              <a:t>LDV - SOF </a:t>
            </a:r>
            <a:r>
              <a:rPr lang="en-US" sz="1600" b="1" dirty="0">
                <a:solidFill>
                  <a:schemeClr val="bg1"/>
                </a:solidFill>
                <a:latin typeface="Helvatica"/>
                <a:cs typeface="Arial"/>
              </a:rPr>
              <a:t>+ </a:t>
            </a:r>
            <a:r>
              <a:rPr lang="en-US" sz="1600" b="1" dirty="0" smtClean="0">
                <a:solidFill>
                  <a:schemeClr val="bg1"/>
                </a:solidFill>
                <a:latin typeface="Helvatica"/>
                <a:cs typeface="Arial"/>
              </a:rPr>
              <a:t>RBV</a:t>
            </a:r>
            <a:endParaRPr lang="en-US" sz="16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71737" y="4429132"/>
            <a:ext cx="3571899" cy="449006"/>
          </a:xfrm>
          <a:prstGeom prst="rect">
            <a:avLst/>
          </a:prstGeom>
          <a:solidFill>
            <a:srgbClr val="7030A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atica"/>
                <a:cs typeface="Arial"/>
              </a:rPr>
              <a:t>LDV-SOF</a:t>
            </a:r>
            <a:endParaRPr lang="en-US" sz="16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27" name="Rectangle 22"/>
          <p:cNvSpPr/>
          <p:nvPr/>
        </p:nvSpPr>
        <p:spPr>
          <a:xfrm>
            <a:off x="0" y="3143248"/>
            <a:ext cx="257173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Helvatica"/>
              </a:rPr>
              <a:t>n =</a:t>
            </a:r>
            <a:r>
              <a:rPr lang="en-US" b="1" dirty="0">
                <a:solidFill>
                  <a:srgbClr val="7030A0"/>
                </a:solidFill>
                <a:latin typeface="Helvatica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elvatica"/>
              </a:rPr>
              <a:t>77</a:t>
            </a:r>
            <a:endParaRPr lang="en-US" b="1" dirty="0">
              <a:solidFill>
                <a:srgbClr val="7030A0"/>
              </a:solidFill>
              <a:latin typeface="Helvatica"/>
            </a:endParaRPr>
          </a:p>
        </p:txBody>
      </p:sp>
      <p:sp>
        <p:nvSpPr>
          <p:cNvPr id="28" name="Rectangle 18"/>
          <p:cNvSpPr/>
          <p:nvPr/>
        </p:nvSpPr>
        <p:spPr>
          <a:xfrm>
            <a:off x="0" y="4429132"/>
            <a:ext cx="257173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Helvatica"/>
              </a:rPr>
              <a:t>n =</a:t>
            </a:r>
            <a:r>
              <a:rPr lang="en-US" b="1" dirty="0">
                <a:solidFill>
                  <a:srgbClr val="7030A0"/>
                </a:solidFill>
                <a:latin typeface="Helvatica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elvatica"/>
              </a:rPr>
              <a:t>78</a:t>
            </a:r>
            <a:endParaRPr lang="en-US" b="1" dirty="0">
              <a:solidFill>
                <a:srgbClr val="7030A0"/>
              </a:solidFill>
              <a:latin typeface="Helvatica"/>
            </a:endParaRPr>
          </a:p>
        </p:txBody>
      </p:sp>
      <p:cxnSp>
        <p:nvCxnSpPr>
          <p:cNvPr id="29" name="Straight Connector 19"/>
          <p:cNvCxnSpPr/>
          <p:nvPr/>
        </p:nvCxnSpPr>
        <p:spPr>
          <a:xfrm>
            <a:off x="6286512" y="3357562"/>
            <a:ext cx="1828800" cy="0"/>
          </a:xfrm>
          <a:prstGeom prst="line">
            <a:avLst/>
          </a:prstGeom>
          <a:ln w="1905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9"/>
          <p:cNvCxnSpPr/>
          <p:nvPr/>
        </p:nvCxnSpPr>
        <p:spPr>
          <a:xfrm>
            <a:off x="6286512" y="4643446"/>
            <a:ext cx="1828800" cy="0"/>
          </a:xfrm>
          <a:prstGeom prst="line">
            <a:avLst/>
          </a:prstGeom>
          <a:ln w="1905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0"/>
          <p:cNvSpPr/>
          <p:nvPr/>
        </p:nvSpPr>
        <p:spPr>
          <a:xfrm>
            <a:off x="8072462" y="3143248"/>
            <a:ext cx="1071538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Helvatica"/>
                <a:cs typeface="Arial"/>
              </a:rPr>
              <a:t>RVS 12</a:t>
            </a:r>
            <a:endParaRPr lang="en-US" sz="1600" b="1" dirty="0">
              <a:solidFill>
                <a:srgbClr val="7030A0"/>
              </a:solidFill>
              <a:latin typeface="Helvatica"/>
              <a:cs typeface="Arial"/>
            </a:endParaRPr>
          </a:p>
        </p:txBody>
      </p:sp>
      <p:sp>
        <p:nvSpPr>
          <p:cNvPr id="32" name="Rectangle 20"/>
          <p:cNvSpPr/>
          <p:nvPr/>
        </p:nvSpPr>
        <p:spPr>
          <a:xfrm>
            <a:off x="8143900" y="4429132"/>
            <a:ext cx="1000100" cy="4092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Helvatica"/>
                <a:cs typeface="Arial"/>
              </a:rPr>
              <a:t>RVS 12</a:t>
            </a:r>
            <a:endParaRPr lang="en-US" sz="1600" b="1" dirty="0">
              <a:solidFill>
                <a:srgbClr val="7030A0"/>
              </a:solidFill>
              <a:latin typeface="Helvatica"/>
              <a:cs typeface="Arial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0" y="60007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/>
                </a:solidFill>
                <a:latin typeface="Helvatica"/>
              </a:rPr>
              <a:t>Source: </a:t>
            </a:r>
            <a:r>
              <a:rPr lang="en-US" sz="1600" b="1" dirty="0" err="1" smtClean="0">
                <a:solidFill>
                  <a:schemeClr val="accent1"/>
                </a:solidFill>
                <a:latin typeface="Helvatica"/>
              </a:rPr>
              <a:t>Bourliere</a:t>
            </a:r>
            <a:r>
              <a:rPr lang="en-US" sz="1600" b="1" dirty="0" smtClean="0">
                <a:solidFill>
                  <a:schemeClr val="accent1"/>
                </a:solidFill>
                <a:latin typeface="Helvatica"/>
              </a:rPr>
              <a:t> M, et al. Lancet Infect Dis. 2015;15:397-404</a:t>
            </a:r>
            <a:r>
              <a:rPr lang="en-US" b="1" dirty="0" smtClean="0">
                <a:solidFill>
                  <a:schemeClr val="accent1"/>
                </a:solidFill>
                <a:latin typeface="Helvatica"/>
              </a:rPr>
              <a:t>.</a:t>
            </a:r>
            <a:endParaRPr lang="en-US" b="1" dirty="0">
              <a:solidFill>
                <a:schemeClr val="accent1"/>
              </a:solidFill>
              <a:latin typeface="Helva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Helvatica"/>
              </a:rPr>
            </a:b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Ledipasvir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-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Sofosbuvir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en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pacientes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Experimentados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GT1 con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Cirrosis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</a:t>
            </a:r>
            <a:br>
              <a:rPr lang="en-US" dirty="0" smtClean="0">
                <a:solidFill>
                  <a:srgbClr val="0070C0"/>
                </a:solidFill>
                <a:latin typeface="Helvatica"/>
              </a:rPr>
            </a:br>
            <a:r>
              <a:rPr lang="en-US" dirty="0" smtClean="0">
                <a:solidFill>
                  <a:srgbClr val="FF0000"/>
                </a:solidFill>
                <a:latin typeface="Helvatica"/>
              </a:rPr>
              <a:t>SIRIUS </a:t>
            </a:r>
            <a:endParaRPr lang="en-US" dirty="0">
              <a:solidFill>
                <a:srgbClr val="FF0000"/>
              </a:solidFill>
              <a:latin typeface="Helvatic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6461760"/>
            <a:ext cx="9001156" cy="320040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rgbClr val="002060"/>
                </a:solidFill>
                <a:latin typeface="Helvatica"/>
              </a:rPr>
              <a:t>Bourliere</a:t>
            </a:r>
            <a:r>
              <a:rPr lang="en-US" dirty="0" smtClean="0">
                <a:solidFill>
                  <a:srgbClr val="002060"/>
                </a:solidFill>
                <a:latin typeface="Helvatica"/>
              </a:rPr>
              <a:t> </a:t>
            </a:r>
            <a:r>
              <a:rPr lang="en-US" dirty="0">
                <a:solidFill>
                  <a:srgbClr val="002060"/>
                </a:solidFill>
                <a:latin typeface="Helvatica"/>
              </a:rPr>
              <a:t>M, et al. Lancet Infect Dis. </a:t>
            </a:r>
            <a:r>
              <a:rPr lang="en-US" dirty="0" smtClean="0">
                <a:solidFill>
                  <a:srgbClr val="002060"/>
                </a:solidFill>
                <a:latin typeface="Helvatica"/>
              </a:rPr>
              <a:t>2015;15:397-404</a:t>
            </a:r>
            <a:endParaRPr lang="en-US" dirty="0">
              <a:solidFill>
                <a:srgbClr val="002060"/>
              </a:solidFill>
              <a:latin typeface="Helvatica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180765"/>
              </p:ext>
            </p:extLst>
          </p:nvPr>
        </p:nvGraphicFramePr>
        <p:xfrm>
          <a:off x="0" y="1785926"/>
          <a:ext cx="91440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285984" y="5181600"/>
            <a:ext cx="164323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atica"/>
              </a:rPr>
              <a:t>74/77</a:t>
            </a:r>
            <a:endParaRPr lang="en-US" sz="16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6512" y="5181600"/>
            <a:ext cx="164307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atica"/>
              </a:rPr>
              <a:t>75/77</a:t>
            </a:r>
            <a:endParaRPr lang="en-US" sz="1600" b="1" dirty="0">
              <a:solidFill>
                <a:schemeClr val="bg1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478089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739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0070C0"/>
                </a:solidFill>
                <a:latin typeface="Helvatica "/>
              </a:rPr>
              <a:t/>
            </a:r>
            <a:br>
              <a:rPr lang="es-AR" dirty="0" smtClean="0">
                <a:solidFill>
                  <a:srgbClr val="0070C0"/>
                </a:solidFill>
                <a:latin typeface="Helvatica "/>
              </a:rPr>
            </a:br>
            <a:r>
              <a:rPr lang="es-AR" dirty="0" smtClean="0">
                <a:solidFill>
                  <a:srgbClr val="0070C0"/>
                </a:solidFill>
                <a:latin typeface="Helvatica "/>
              </a:rPr>
              <a:t/>
            </a:r>
            <a:br>
              <a:rPr lang="es-AR" dirty="0" smtClean="0">
                <a:solidFill>
                  <a:srgbClr val="0070C0"/>
                </a:solidFill>
                <a:latin typeface="Helvatica "/>
              </a:rPr>
            </a:br>
            <a:r>
              <a:rPr lang="es-AR" dirty="0">
                <a:solidFill>
                  <a:srgbClr val="0070C0"/>
                </a:solidFill>
                <a:latin typeface="Helvatica "/>
              </a:rPr>
              <a:t/>
            </a:r>
            <a:br>
              <a:rPr lang="es-AR" dirty="0">
                <a:solidFill>
                  <a:srgbClr val="0070C0"/>
                </a:solidFill>
                <a:latin typeface="Helvatica "/>
              </a:rPr>
            </a:br>
            <a:r>
              <a:rPr lang="es-AR" dirty="0" smtClean="0">
                <a:solidFill>
                  <a:srgbClr val="0070C0"/>
                </a:solidFill>
                <a:latin typeface="Helvatica "/>
              </a:rPr>
              <a:t/>
            </a:r>
            <a:br>
              <a:rPr lang="es-AR" dirty="0" smtClean="0">
                <a:solidFill>
                  <a:srgbClr val="0070C0"/>
                </a:solidFill>
                <a:latin typeface="Helvatica "/>
              </a:rPr>
            </a:br>
            <a:r>
              <a:rPr lang="es-AR" b="1" dirty="0" smtClean="0">
                <a:solidFill>
                  <a:srgbClr val="7030A0"/>
                </a:solidFill>
                <a:latin typeface="Helvatica "/>
              </a:rPr>
              <a:t>Recomendaciones EASL</a:t>
            </a:r>
            <a:br>
              <a:rPr lang="es-AR" b="1" dirty="0" smtClean="0">
                <a:solidFill>
                  <a:srgbClr val="7030A0"/>
                </a:solidFill>
                <a:latin typeface="Helvatica "/>
              </a:rPr>
            </a:br>
            <a:r>
              <a:rPr lang="es-AR" dirty="0" smtClean="0">
                <a:solidFill>
                  <a:srgbClr val="0070C0"/>
                </a:solidFill>
                <a:latin typeface="Helvatica "/>
              </a:rPr>
              <a:t/>
            </a:r>
            <a:br>
              <a:rPr lang="es-AR" dirty="0" smtClean="0">
                <a:solidFill>
                  <a:srgbClr val="0070C0"/>
                </a:solidFill>
                <a:latin typeface="Helvatica "/>
              </a:rPr>
            </a:br>
            <a:r>
              <a:rPr lang="es-AR" dirty="0" err="1" smtClean="0">
                <a:solidFill>
                  <a:srgbClr val="0070C0"/>
                </a:solidFill>
                <a:latin typeface="Helvatica "/>
              </a:rPr>
              <a:t>ledipasvir</a:t>
            </a:r>
            <a:r>
              <a:rPr lang="es-AR" dirty="0" smtClean="0">
                <a:solidFill>
                  <a:srgbClr val="0070C0"/>
                </a:solidFill>
                <a:latin typeface="Helvatica "/>
              </a:rPr>
              <a:t> + </a:t>
            </a:r>
            <a:r>
              <a:rPr lang="es-AR" dirty="0" err="1" smtClean="0">
                <a:solidFill>
                  <a:srgbClr val="0070C0"/>
                </a:solidFill>
                <a:latin typeface="Helvatica "/>
              </a:rPr>
              <a:t>sofosbuvir</a:t>
            </a:r>
            <a:r>
              <a:rPr lang="es-AR" dirty="0" smtClean="0">
                <a:solidFill>
                  <a:srgbClr val="0070C0"/>
                </a:solidFill>
                <a:latin typeface="Helvatica "/>
              </a:rPr>
              <a:t> + RBV 12 semanas</a:t>
            </a:r>
            <a:br>
              <a:rPr lang="es-AR" dirty="0" smtClean="0">
                <a:solidFill>
                  <a:srgbClr val="0070C0"/>
                </a:solidFill>
                <a:latin typeface="Helvatica "/>
              </a:rPr>
            </a:br>
            <a:r>
              <a:rPr lang="es-AR" dirty="0" smtClean="0">
                <a:solidFill>
                  <a:srgbClr val="0070C0"/>
                </a:solidFill>
                <a:latin typeface="Helvatica "/>
              </a:rPr>
              <a:t>(cirróticos N/E)</a:t>
            </a:r>
            <a:br>
              <a:rPr lang="es-AR" dirty="0" smtClean="0">
                <a:solidFill>
                  <a:srgbClr val="0070C0"/>
                </a:solidFill>
                <a:latin typeface="Helvatica "/>
              </a:rPr>
            </a:br>
            <a:r>
              <a:rPr lang="es-AR" dirty="0">
                <a:solidFill>
                  <a:srgbClr val="0070C0"/>
                </a:solidFill>
                <a:latin typeface="Helvatica "/>
              </a:rPr>
              <a:t/>
            </a:r>
            <a:br>
              <a:rPr lang="es-AR" dirty="0">
                <a:solidFill>
                  <a:srgbClr val="0070C0"/>
                </a:solidFill>
                <a:latin typeface="Helvatica "/>
              </a:rPr>
            </a:br>
            <a:r>
              <a:rPr lang="es-AR" b="1" dirty="0" smtClean="0">
                <a:solidFill>
                  <a:srgbClr val="7030A0"/>
                </a:solidFill>
                <a:latin typeface="Helvatica "/>
              </a:rPr>
              <a:t>Recomendaciones </a:t>
            </a:r>
            <a:r>
              <a:rPr lang="es-AR" b="1" dirty="0">
                <a:solidFill>
                  <a:srgbClr val="7030A0"/>
                </a:solidFill>
                <a:latin typeface="Helvatica "/>
              </a:rPr>
              <a:t>AASLD </a:t>
            </a:r>
            <a:r>
              <a:rPr lang="es-AR" b="1" dirty="0" smtClean="0">
                <a:solidFill>
                  <a:srgbClr val="7030A0"/>
                </a:solidFill>
                <a:latin typeface="Helvatica "/>
              </a:rPr>
              <a:t/>
            </a:r>
            <a:br>
              <a:rPr lang="es-AR" b="1" dirty="0" smtClean="0">
                <a:solidFill>
                  <a:srgbClr val="7030A0"/>
                </a:solidFill>
                <a:latin typeface="Helvatica "/>
              </a:rPr>
            </a:br>
            <a:r>
              <a:rPr lang="es-AR" dirty="0">
                <a:solidFill>
                  <a:srgbClr val="0070C0"/>
                </a:solidFill>
                <a:latin typeface="Helvatica "/>
              </a:rPr>
              <a:t/>
            </a:r>
            <a:br>
              <a:rPr lang="es-AR" dirty="0">
                <a:solidFill>
                  <a:srgbClr val="0070C0"/>
                </a:solidFill>
                <a:latin typeface="Helvatica "/>
              </a:rPr>
            </a:br>
            <a:r>
              <a:rPr lang="es-AR" dirty="0" err="1" smtClean="0">
                <a:solidFill>
                  <a:srgbClr val="0070C0"/>
                </a:solidFill>
                <a:latin typeface="Helvatica "/>
              </a:rPr>
              <a:t>ledipasvir</a:t>
            </a:r>
            <a:r>
              <a:rPr lang="es-AR" dirty="0" smtClean="0">
                <a:solidFill>
                  <a:srgbClr val="0070C0"/>
                </a:solidFill>
                <a:latin typeface="Helvatica "/>
              </a:rPr>
              <a:t> + </a:t>
            </a:r>
            <a:r>
              <a:rPr lang="es-AR" dirty="0" err="1" smtClean="0">
                <a:solidFill>
                  <a:srgbClr val="0070C0"/>
                </a:solidFill>
                <a:latin typeface="Helvatica "/>
              </a:rPr>
              <a:t>sofosbuvir</a:t>
            </a:r>
            <a:r>
              <a:rPr lang="es-AR" dirty="0" smtClean="0">
                <a:solidFill>
                  <a:srgbClr val="0070C0"/>
                </a:solidFill>
                <a:latin typeface="Helvatica "/>
              </a:rPr>
              <a:t> 12 semanas </a:t>
            </a:r>
            <a:br>
              <a:rPr lang="es-AR" dirty="0" smtClean="0">
                <a:solidFill>
                  <a:srgbClr val="0070C0"/>
                </a:solidFill>
                <a:latin typeface="Helvatica "/>
              </a:rPr>
            </a:br>
            <a:r>
              <a:rPr lang="es-AR" dirty="0" smtClean="0">
                <a:solidFill>
                  <a:srgbClr val="0070C0"/>
                </a:solidFill>
                <a:latin typeface="Helvatica "/>
              </a:rPr>
              <a:t>(cirróticos </a:t>
            </a:r>
            <a:r>
              <a:rPr lang="es-AR" dirty="0" err="1" smtClean="0">
                <a:solidFill>
                  <a:srgbClr val="0070C0"/>
                </a:solidFill>
                <a:latin typeface="Helvatica "/>
              </a:rPr>
              <a:t>Naive</a:t>
            </a:r>
            <a:r>
              <a:rPr lang="es-AR" dirty="0" smtClean="0">
                <a:solidFill>
                  <a:srgbClr val="0070C0"/>
                </a:solidFill>
                <a:latin typeface="Helvatica "/>
              </a:rPr>
              <a:t>)</a:t>
            </a:r>
            <a:br>
              <a:rPr lang="es-AR" dirty="0" smtClean="0">
                <a:solidFill>
                  <a:srgbClr val="0070C0"/>
                </a:solidFill>
                <a:latin typeface="Helvatica "/>
              </a:rPr>
            </a:br>
            <a:r>
              <a:rPr lang="es-AR" dirty="0">
                <a:solidFill>
                  <a:srgbClr val="0070C0"/>
                </a:solidFill>
                <a:latin typeface="Helvatica "/>
              </a:rPr>
              <a:t/>
            </a:r>
            <a:br>
              <a:rPr lang="es-AR" dirty="0">
                <a:solidFill>
                  <a:srgbClr val="0070C0"/>
                </a:solidFill>
                <a:latin typeface="Helvatica "/>
              </a:rPr>
            </a:br>
            <a:r>
              <a:rPr lang="es-AR" dirty="0" err="1" smtClean="0">
                <a:solidFill>
                  <a:srgbClr val="0070C0"/>
                </a:solidFill>
                <a:latin typeface="Helvatica "/>
              </a:rPr>
              <a:t>ledipasvir</a:t>
            </a:r>
            <a:r>
              <a:rPr lang="es-AR" dirty="0" smtClean="0">
                <a:solidFill>
                  <a:srgbClr val="0070C0"/>
                </a:solidFill>
                <a:latin typeface="Helvatica "/>
              </a:rPr>
              <a:t> + </a:t>
            </a:r>
            <a:r>
              <a:rPr lang="es-AR" dirty="0" err="1" smtClean="0">
                <a:solidFill>
                  <a:srgbClr val="0070C0"/>
                </a:solidFill>
                <a:latin typeface="Helvatica "/>
              </a:rPr>
              <a:t>sofosbuvir</a:t>
            </a:r>
            <a:r>
              <a:rPr lang="es-AR" dirty="0" smtClean="0">
                <a:solidFill>
                  <a:srgbClr val="0070C0"/>
                </a:solidFill>
                <a:latin typeface="Helvatica "/>
              </a:rPr>
              <a:t> + RBV 12 semanas</a:t>
            </a:r>
            <a:br>
              <a:rPr lang="es-AR" dirty="0" smtClean="0">
                <a:solidFill>
                  <a:srgbClr val="0070C0"/>
                </a:solidFill>
                <a:latin typeface="Helvatica "/>
              </a:rPr>
            </a:br>
            <a:r>
              <a:rPr lang="es-AR" dirty="0" smtClean="0">
                <a:solidFill>
                  <a:srgbClr val="0070C0"/>
                </a:solidFill>
                <a:latin typeface="Helvatica "/>
              </a:rPr>
              <a:t>o</a:t>
            </a:r>
            <a:br>
              <a:rPr lang="es-AR" dirty="0" smtClean="0">
                <a:solidFill>
                  <a:srgbClr val="0070C0"/>
                </a:solidFill>
                <a:latin typeface="Helvatica "/>
              </a:rPr>
            </a:br>
            <a:r>
              <a:rPr lang="es-AR" dirty="0" err="1" smtClean="0">
                <a:solidFill>
                  <a:srgbClr val="0070C0"/>
                </a:solidFill>
                <a:latin typeface="Helvatica "/>
              </a:rPr>
              <a:t>ledipasvir</a:t>
            </a:r>
            <a:r>
              <a:rPr lang="es-AR" dirty="0" smtClean="0">
                <a:solidFill>
                  <a:srgbClr val="0070C0"/>
                </a:solidFill>
                <a:latin typeface="Helvatica "/>
              </a:rPr>
              <a:t> + </a:t>
            </a:r>
            <a:r>
              <a:rPr lang="es-AR" dirty="0" err="1" smtClean="0">
                <a:solidFill>
                  <a:srgbClr val="0070C0"/>
                </a:solidFill>
                <a:latin typeface="Helvatica "/>
              </a:rPr>
              <a:t>sofosbuvir</a:t>
            </a:r>
            <a:r>
              <a:rPr lang="es-AR" dirty="0" smtClean="0">
                <a:solidFill>
                  <a:srgbClr val="0070C0"/>
                </a:solidFill>
                <a:latin typeface="Helvatica "/>
              </a:rPr>
              <a:t> por 24 semanas</a:t>
            </a:r>
            <a:br>
              <a:rPr lang="es-AR" dirty="0" smtClean="0">
                <a:solidFill>
                  <a:srgbClr val="0070C0"/>
                </a:solidFill>
                <a:latin typeface="Helvatica "/>
              </a:rPr>
            </a:br>
            <a:r>
              <a:rPr lang="es-AR" dirty="0" smtClean="0">
                <a:solidFill>
                  <a:srgbClr val="0070C0"/>
                </a:solidFill>
                <a:latin typeface="Helvatica "/>
              </a:rPr>
              <a:t>(cirróticos Experimentados)</a:t>
            </a:r>
            <a:br>
              <a:rPr lang="es-AR" dirty="0" smtClean="0">
                <a:solidFill>
                  <a:srgbClr val="0070C0"/>
                </a:solidFill>
                <a:latin typeface="Helvatica "/>
              </a:rPr>
            </a:br>
            <a:r>
              <a:rPr lang="es-AR" dirty="0">
                <a:solidFill>
                  <a:srgbClr val="0070C0"/>
                </a:solidFill>
                <a:latin typeface="Helvatica "/>
              </a:rPr>
              <a:t/>
            </a:r>
            <a:br>
              <a:rPr lang="es-AR" dirty="0">
                <a:solidFill>
                  <a:srgbClr val="0070C0"/>
                </a:solidFill>
                <a:latin typeface="Helvatica "/>
              </a:rPr>
            </a:br>
            <a:endParaRPr lang="es-AR" dirty="0">
              <a:solidFill>
                <a:srgbClr val="0070C0"/>
              </a:solidFill>
              <a:latin typeface="Helvatica "/>
            </a:endParaRPr>
          </a:p>
        </p:txBody>
      </p:sp>
    </p:spTree>
    <p:extLst>
      <p:ext uri="{BB962C8B-B14F-4D97-AF65-F5344CB8AC3E}">
        <p14:creationId xmlns:p14="http://schemas.microsoft.com/office/powerpoint/2010/main" val="7162212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Helvatica"/>
              </a:rPr>
            </a:br>
            <a:endParaRPr lang="es-AR" sz="3200" b="1" dirty="0">
              <a:solidFill>
                <a:srgbClr val="0070C0"/>
              </a:solidFill>
              <a:latin typeface="Helvatica"/>
            </a:endParaRPr>
          </a:p>
        </p:txBody>
      </p:sp>
      <p:grpSp>
        <p:nvGrpSpPr>
          <p:cNvPr id="5" name="Group 37"/>
          <p:cNvGrpSpPr/>
          <p:nvPr/>
        </p:nvGrpSpPr>
        <p:grpSpPr>
          <a:xfrm>
            <a:off x="-49770" y="1779469"/>
            <a:ext cx="9144000" cy="553592"/>
            <a:chOff x="-6113" y="1362488"/>
            <a:chExt cx="9162291" cy="553592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6" name="Rectangle 39"/>
            <p:cNvSpPr/>
            <p:nvPr/>
          </p:nvSpPr>
          <p:spPr>
            <a:xfrm>
              <a:off x="-6113" y="1505364"/>
              <a:ext cx="9162291" cy="41071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sp>
          <p:nvSpPr>
            <p:cNvPr id="7" name="Rectangle 46"/>
            <p:cNvSpPr/>
            <p:nvPr/>
          </p:nvSpPr>
          <p:spPr>
            <a:xfrm>
              <a:off x="12178" y="1411256"/>
              <a:ext cx="2500298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70C0"/>
                  </a:solidFill>
                  <a:latin typeface="Helvatica"/>
                </a:rPr>
                <a:t>Semanas</a:t>
              </a:r>
              <a:endParaRPr lang="en-US" sz="1400" b="1" dirty="0">
                <a:solidFill>
                  <a:srgbClr val="0070C0"/>
                </a:solidFill>
                <a:latin typeface="Helvatica"/>
              </a:endParaRPr>
            </a:p>
          </p:txBody>
        </p:sp>
        <p:sp>
          <p:nvSpPr>
            <p:cNvPr id="8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0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9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36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10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12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11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24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cxnSp>
          <p:nvCxnSpPr>
            <p:cNvPr id="12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453640" y="2786058"/>
            <a:ext cx="1874520" cy="651522"/>
          </a:xfrm>
          <a:prstGeom prst="rect">
            <a:avLst/>
          </a:prstGeom>
          <a:solidFill>
            <a:srgbClr val="7030A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Helvatica"/>
                <a:cs typeface="Arial"/>
              </a:rPr>
              <a:t>LDV + SOF + RBV</a:t>
            </a:r>
            <a:endParaRPr lang="en-US" sz="16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453640" y="3702902"/>
            <a:ext cx="1887374" cy="6550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450CE4"/>
                </a:solidFill>
                <a:latin typeface="Helvatica"/>
                <a:cs typeface="Arial"/>
              </a:rPr>
              <a:t>LDV + SOF</a:t>
            </a:r>
            <a:endParaRPr lang="en-US" b="1" dirty="0">
              <a:solidFill>
                <a:srgbClr val="450CE4"/>
              </a:solidFill>
              <a:latin typeface="Helvatica"/>
              <a:cs typeface="Arial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463791" y="4666835"/>
            <a:ext cx="3694107" cy="7502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atica"/>
                <a:cs typeface="Arial"/>
              </a:rPr>
              <a:t>LDV + SOF </a:t>
            </a:r>
            <a:endParaRPr lang="en-US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cxnSp>
        <p:nvCxnSpPr>
          <p:cNvPr id="27" name="Straight Connector 24"/>
          <p:cNvCxnSpPr/>
          <p:nvPr/>
        </p:nvCxnSpPr>
        <p:spPr>
          <a:xfrm>
            <a:off x="4429124" y="3189530"/>
            <a:ext cx="1828800" cy="0"/>
          </a:xfrm>
          <a:prstGeom prst="line">
            <a:avLst/>
          </a:prstGeom>
          <a:ln w="254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6"/>
          <p:cNvSpPr/>
          <p:nvPr/>
        </p:nvSpPr>
        <p:spPr>
          <a:xfrm>
            <a:off x="6357950" y="2940404"/>
            <a:ext cx="100013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Helvatica"/>
                <a:cs typeface="Arial"/>
              </a:rPr>
              <a:t>96%</a:t>
            </a:r>
            <a:endParaRPr lang="en-US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cxnSp>
        <p:nvCxnSpPr>
          <p:cNvPr id="31" name="Straight Connector 65"/>
          <p:cNvCxnSpPr/>
          <p:nvPr/>
        </p:nvCxnSpPr>
        <p:spPr>
          <a:xfrm>
            <a:off x="4439780" y="4050363"/>
            <a:ext cx="1839990" cy="3689"/>
          </a:xfrm>
          <a:prstGeom prst="line">
            <a:avLst/>
          </a:prstGeom>
          <a:ln w="254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5"/>
          <p:cNvCxnSpPr/>
          <p:nvPr/>
        </p:nvCxnSpPr>
        <p:spPr>
          <a:xfrm>
            <a:off x="6257924" y="5085184"/>
            <a:ext cx="1828800" cy="0"/>
          </a:xfrm>
          <a:prstGeom prst="line">
            <a:avLst/>
          </a:prstGeom>
          <a:ln w="254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6257924" y="3834346"/>
            <a:ext cx="1182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Helvatica"/>
                <a:cs typeface="Arial"/>
              </a:rPr>
              <a:t>84%</a:t>
            </a:r>
            <a:endParaRPr lang="en-US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8083947" y="4845619"/>
            <a:ext cx="1060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Helvatica"/>
                <a:cs typeface="Arial"/>
              </a:rPr>
              <a:t>92%</a:t>
            </a:r>
            <a:endParaRPr lang="en-US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0" y="635795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1"/>
                </a:solidFill>
                <a:latin typeface="Helvatica"/>
              </a:rPr>
              <a:t>.</a:t>
            </a:r>
            <a:endParaRPr lang="en-US" sz="1400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049" y="118602"/>
            <a:ext cx="912495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AR" dirty="0">
              <a:solidFill>
                <a:srgbClr val="450CE4"/>
              </a:solidFill>
              <a:latin typeface="Helvatica"/>
            </a:endParaRPr>
          </a:p>
          <a:p>
            <a:pPr algn="ctr"/>
            <a:endParaRPr lang="es-AR" sz="2800" dirty="0" smtClean="0">
              <a:solidFill>
                <a:srgbClr val="450CE4"/>
              </a:solidFill>
              <a:latin typeface="Helvatica"/>
            </a:endParaRPr>
          </a:p>
          <a:p>
            <a:pPr algn="ctr"/>
            <a:r>
              <a:rPr lang="es-AR" sz="2800" dirty="0" smtClean="0">
                <a:solidFill>
                  <a:srgbClr val="450CE4"/>
                </a:solidFill>
                <a:latin typeface="Helvatica"/>
              </a:rPr>
              <a:t>PRACTICA </a:t>
            </a:r>
            <a:r>
              <a:rPr lang="es-AR" sz="2800" dirty="0">
                <a:solidFill>
                  <a:srgbClr val="450CE4"/>
                </a:solidFill>
                <a:latin typeface="Helvatica"/>
              </a:rPr>
              <a:t>CLINICA DEL MUNDO </a:t>
            </a:r>
            <a:r>
              <a:rPr lang="es-AR" sz="2800" dirty="0" smtClean="0">
                <a:solidFill>
                  <a:srgbClr val="450CE4"/>
                </a:solidFill>
                <a:latin typeface="Helvatica"/>
              </a:rPr>
              <a:t>REAL</a:t>
            </a:r>
          </a:p>
          <a:p>
            <a:pPr algn="ctr"/>
            <a:r>
              <a:rPr lang="es-AR" sz="2800" dirty="0" smtClean="0">
                <a:solidFill>
                  <a:srgbClr val="450CE4"/>
                </a:solidFill>
                <a:latin typeface="Helvatica"/>
              </a:rPr>
              <a:t>(RED TRIO)</a:t>
            </a:r>
            <a:endParaRPr lang="es-AR" sz="2800" dirty="0">
              <a:solidFill>
                <a:srgbClr val="450CE4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120626" y="3411617"/>
            <a:ext cx="2237211" cy="113877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s-AR" dirty="0" smtClean="0">
              <a:solidFill>
                <a:schemeClr val="bg1"/>
              </a:solidFill>
              <a:latin typeface="Helvatica"/>
            </a:endParaRPr>
          </a:p>
          <a:p>
            <a:pPr algn="ctr"/>
            <a:r>
              <a:rPr lang="es-AR" sz="1600" dirty="0" smtClean="0">
                <a:solidFill>
                  <a:schemeClr val="bg1"/>
                </a:solidFill>
                <a:latin typeface="Helvatica"/>
              </a:rPr>
              <a:t>CIRROTICOS</a:t>
            </a:r>
          </a:p>
          <a:p>
            <a:pPr algn="ctr"/>
            <a:r>
              <a:rPr lang="es-AR" sz="1600" dirty="0" smtClean="0">
                <a:solidFill>
                  <a:schemeClr val="bg1"/>
                </a:solidFill>
                <a:latin typeface="Helvatica"/>
              </a:rPr>
              <a:t>EXPERIMENTADOS</a:t>
            </a:r>
          </a:p>
          <a:p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79413" y="3284981"/>
          <a:ext cx="8477250" cy="2880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483"/>
                <a:gridCol w="2477986"/>
                <a:gridCol w="2742781"/>
              </a:tblGrid>
              <a:tr h="53401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atica"/>
                        </a:rPr>
                        <a:t>SVR12, % (n/N)18</a:t>
                      </a:r>
                    </a:p>
                  </a:txBody>
                  <a:tcPr marL="91438" marR="91438" marT="45738" marB="457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Helvatica"/>
                        </a:rPr>
                        <a:t>Con NS5A RAVs</a:t>
                      </a:r>
                    </a:p>
                  </a:txBody>
                  <a:tcPr marL="91438" marR="91438" marT="45738" marB="457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Helvatica"/>
                        </a:rPr>
                        <a:t>Sin</a:t>
                      </a:r>
                      <a:r>
                        <a:rPr lang="en-US" sz="1800" baseline="0" dirty="0" smtClean="0">
                          <a:latin typeface="Helvatica"/>
                        </a:rPr>
                        <a:t> </a:t>
                      </a:r>
                      <a:r>
                        <a:rPr lang="en-US" sz="1800" dirty="0" smtClean="0">
                          <a:latin typeface="Helvatica"/>
                        </a:rPr>
                        <a:t> NS5A RAVs</a:t>
                      </a:r>
                    </a:p>
                  </a:txBody>
                  <a:tcPr marL="91438" marR="91438" marT="45738" marB="457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013">
                <a:tc>
                  <a:txBody>
                    <a:bodyPr/>
                    <a:lstStyle/>
                    <a:p>
                      <a:r>
                        <a:rPr lang="en-US" sz="1800" b="1" i="0" dirty="0" err="1" smtClean="0">
                          <a:solidFill>
                            <a:srgbClr val="0070C0"/>
                          </a:solidFill>
                          <a:latin typeface="Helvatica"/>
                        </a:rPr>
                        <a:t>Todos</a:t>
                      </a:r>
                      <a:endParaRPr lang="en-US" sz="1800" b="1" i="0" dirty="0">
                        <a:solidFill>
                          <a:srgbClr val="0070C0"/>
                        </a:solidFill>
                        <a:latin typeface="Helvatica"/>
                      </a:endParaRPr>
                    </a:p>
                  </a:txBody>
                  <a:tcPr marL="91438" marR="91438" marT="45738" marB="4573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Helvatica"/>
                          <a:cs typeface="Arial" pitchFamily="34" charset="0"/>
                        </a:rPr>
                        <a:t>91 (86/94)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Helvatica"/>
                        <a:cs typeface="Arial" pitchFamily="34" charset="0"/>
                      </a:endParaRPr>
                    </a:p>
                  </a:txBody>
                  <a:tcPr marL="71999" marR="71999" marT="18013" marB="18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Helvatica"/>
                          <a:cs typeface="Arial" pitchFamily="34" charset="0"/>
                        </a:rPr>
                        <a:t>98 (407/417)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Helvatica"/>
                        <a:cs typeface="Arial" pitchFamily="34" charset="0"/>
                      </a:endParaRPr>
                    </a:p>
                  </a:txBody>
                  <a:tcPr marL="71999" marR="71999" marT="18013" marB="18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Helvatica"/>
                          <a:cs typeface="Arial" pitchFamily="34" charset="0"/>
                        </a:rPr>
                        <a:t>12 </a:t>
                      </a:r>
                      <a:r>
                        <a:rPr lang="en-US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Helvatica"/>
                          <a:cs typeface="Arial" pitchFamily="34" charset="0"/>
                        </a:rPr>
                        <a:t>semanas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Helvatica"/>
                          <a:cs typeface="Arial" pitchFamily="34" charset="0"/>
                        </a:rPr>
                        <a:t> sin RBV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Helvatica"/>
                        <a:cs typeface="Arial" pitchFamily="34" charset="0"/>
                      </a:endParaRPr>
                    </a:p>
                  </a:txBody>
                  <a:tcPr marL="71999" marR="71999" marT="18013" marB="18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Helvatica"/>
                          <a:ea typeface="+mn-ea"/>
                          <a:cs typeface="Arial" pitchFamily="34" charset="0"/>
                        </a:rPr>
                        <a:t>88 (23/26)</a:t>
                      </a:r>
                    </a:p>
                  </a:txBody>
                  <a:tcPr marL="71999" marR="71999" marT="18013" marB="18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Helvatica"/>
                          <a:ea typeface="+mn-ea"/>
                          <a:cs typeface="Arial" pitchFamily="34" charset="0"/>
                        </a:rPr>
                        <a:t>95 (86/91)</a:t>
                      </a:r>
                    </a:p>
                  </a:txBody>
                  <a:tcPr marL="71999" marR="71999" marT="18013" marB="18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4530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Helvatica"/>
                          <a:cs typeface="Arial" pitchFamily="34" charset="0"/>
                        </a:rPr>
                        <a:t>12 </a:t>
                      </a:r>
                      <a:r>
                        <a:rPr lang="en-US" sz="1800" b="1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Helvatica"/>
                          <a:cs typeface="Arial" pitchFamily="34" charset="0"/>
                        </a:rPr>
                        <a:t>semanas</a:t>
                      </a:r>
                      <a:r>
                        <a:rPr lang="en-US" sz="1800" b="1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Helvatica"/>
                          <a:cs typeface="Arial" pitchFamily="34" charset="0"/>
                        </a:rPr>
                        <a:t> con </a:t>
                      </a:r>
                      <a:r>
                        <a:rPr lang="en-US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Helvatica"/>
                          <a:cs typeface="Arial" pitchFamily="34" charset="0"/>
                        </a:rPr>
                        <a:t>RBV</a:t>
                      </a:r>
                    </a:p>
                  </a:txBody>
                  <a:tcPr marL="71999" marR="71999" marT="18013" marB="18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Helvatica"/>
                          <a:ea typeface="+mn-ea"/>
                          <a:cs typeface="Arial" pitchFamily="34" charset="0"/>
                        </a:rPr>
                        <a:t>94 (32/34)</a:t>
                      </a:r>
                    </a:p>
                  </a:txBody>
                  <a:tcPr marL="71999" marR="71999" marT="18013" marB="18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Helvatica"/>
                          <a:ea typeface="+mn-ea"/>
                          <a:cs typeface="Arial" pitchFamily="34" charset="0"/>
                        </a:rPr>
                        <a:t>97 (164/169)</a:t>
                      </a:r>
                    </a:p>
                  </a:txBody>
                  <a:tcPr marL="71999" marR="71999" marT="18013" marB="18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Helvatica"/>
                          <a:cs typeface="Arial" pitchFamily="34" charset="0"/>
                        </a:rPr>
                        <a:t>24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Helvatica"/>
                          <a:cs typeface="Arial" pitchFamily="34" charset="0"/>
                        </a:rPr>
                        <a:t>semanas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Helvatica"/>
                          <a:cs typeface="Arial" pitchFamily="34" charset="0"/>
                        </a:rPr>
                        <a:t> sin  RBV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Helvatica"/>
                        <a:cs typeface="Arial" pitchFamily="34" charset="0"/>
                      </a:endParaRPr>
                    </a:p>
                  </a:txBody>
                  <a:tcPr marL="71999" marR="71999" marT="18013" marB="18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Helvatica"/>
                          <a:ea typeface="+mn-ea"/>
                          <a:cs typeface="Arial" pitchFamily="34" charset="0"/>
                        </a:rPr>
                        <a:t>85 (17/20)</a:t>
                      </a:r>
                    </a:p>
                  </a:txBody>
                  <a:tcPr marL="71999" marR="71999" marT="18013" marB="18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Helvatica"/>
                          <a:ea typeface="+mn-ea"/>
                          <a:cs typeface="Arial" pitchFamily="34" charset="0"/>
                        </a:rPr>
                        <a:t>100 (113/113)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Helvatica"/>
                        <a:ea typeface="+mn-ea"/>
                        <a:cs typeface="Arial" pitchFamily="34" charset="0"/>
                      </a:endParaRPr>
                    </a:p>
                  </a:txBody>
                  <a:tcPr marL="71999" marR="71999" marT="18013" marB="18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4530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Helvatica"/>
                          <a:cs typeface="Arial" pitchFamily="34" charset="0"/>
                        </a:rPr>
                        <a:t>24</a:t>
                      </a:r>
                      <a:r>
                        <a:rPr lang="en-US" sz="1800" b="1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Helvatica"/>
                          <a:cs typeface="Arial" pitchFamily="34" charset="0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7030A0"/>
                          </a:solidFill>
                          <a:effectLst/>
                          <a:latin typeface="Helvatica"/>
                          <a:cs typeface="Arial" pitchFamily="34" charset="0"/>
                        </a:rPr>
                        <a:t>semanas</a:t>
                      </a:r>
                      <a:r>
                        <a:rPr lang="en-US" sz="1800" b="1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Helvatica"/>
                          <a:cs typeface="Arial" pitchFamily="34" charset="0"/>
                        </a:rPr>
                        <a:t> con  RBV</a:t>
                      </a:r>
                      <a:endParaRPr lang="en-US" sz="1800" b="1" i="0" u="none" strike="noStrike" dirty="0" smtClean="0">
                        <a:solidFill>
                          <a:srgbClr val="7030A0"/>
                        </a:solidFill>
                        <a:effectLst/>
                        <a:latin typeface="Helvatica"/>
                        <a:cs typeface="Arial" pitchFamily="34" charset="0"/>
                      </a:endParaRPr>
                    </a:p>
                  </a:txBody>
                  <a:tcPr marL="71999" marR="71999" marT="18013" marB="18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Helvatica"/>
                          <a:ea typeface="+mn-ea"/>
                          <a:cs typeface="Arial" pitchFamily="34" charset="0"/>
                        </a:rPr>
                        <a:t>100 (14/14)</a:t>
                      </a:r>
                    </a:p>
                  </a:txBody>
                  <a:tcPr marL="71999" marR="71999" marT="18013" marB="18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Helvatica"/>
                          <a:ea typeface="+mn-ea"/>
                          <a:cs typeface="Arial" pitchFamily="34" charset="0"/>
                        </a:rPr>
                        <a:t>100 (44/44)</a:t>
                      </a:r>
                    </a:p>
                  </a:txBody>
                  <a:tcPr marL="71999" marR="71999" marT="18013" marB="18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135" name="Text Placeholder 7"/>
          <p:cNvSpPr txBox="1">
            <a:spLocks/>
          </p:cNvSpPr>
          <p:nvPr/>
        </p:nvSpPr>
        <p:spPr bwMode="auto">
          <a:xfrm>
            <a:off x="467544" y="6444030"/>
            <a:ext cx="8496944" cy="2973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altLang="en-US" sz="1400" dirty="0" smtClean="0">
                <a:solidFill>
                  <a:srgbClr val="0070C0"/>
                </a:solidFill>
                <a:latin typeface="Helvatica"/>
                <a:cs typeface="Arial" pitchFamily="34" charset="0"/>
              </a:rPr>
              <a:t>Reddy KR, et al. Hepatology. 2015;62:79-86.</a:t>
            </a:r>
            <a:r>
              <a:rPr lang="en-GB" altLang="en-US" sz="1400" dirty="0" smtClean="0">
                <a:solidFill>
                  <a:srgbClr val="0070C0"/>
                </a:solidFill>
                <a:latin typeface="Helvatica"/>
                <a:cs typeface="Arial" pitchFamily="34" charset="0"/>
              </a:rPr>
              <a:t> </a:t>
            </a:r>
            <a:endParaRPr lang="de-DE" altLang="en-US" sz="1400" dirty="0" smtClean="0">
              <a:solidFill>
                <a:srgbClr val="0070C0"/>
              </a:solidFill>
              <a:latin typeface="Helvatica"/>
              <a:cs typeface="Arial" pitchFamily="34" charset="0"/>
            </a:endParaRPr>
          </a:p>
        </p:txBody>
      </p:sp>
      <p:sp>
        <p:nvSpPr>
          <p:cNvPr id="25624" name="Rectangle 1"/>
          <p:cNvSpPr>
            <a:spLocks noChangeArrowheads="1"/>
          </p:cNvSpPr>
          <p:nvPr/>
        </p:nvSpPr>
        <p:spPr bwMode="auto">
          <a:xfrm>
            <a:off x="3900488" y="3703638"/>
            <a:ext cx="1933575" cy="1979612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4FAD26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</a:pP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326" y="690113"/>
            <a:ext cx="9097561" cy="861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rgbClr val="0070C0"/>
                </a:solidFill>
                <a:latin typeface="Helvatica"/>
              </a:rPr>
              <a:t>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atica"/>
              </a:rPr>
              <a:t>Se requiere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Helvatica"/>
              </a:rPr>
              <a:t>Ribavirina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atica"/>
              </a:rPr>
              <a:t> para pacientes con cirrosis y RAV NS5A?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92290" y="1796765"/>
            <a:ext cx="8957631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elvatica"/>
              </a:rPr>
              <a:t>      Análisis integrado de &gt; 500 pacientes con cirrosis tratada con LDV / SOF ± RBV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800" dirty="0">
              <a:solidFill>
                <a:srgbClr val="7030A0"/>
              </a:solidFill>
              <a:latin typeface="Helva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elvatica"/>
              </a:rPr>
              <a:t>Los pacientes con experiencia en el tratamiento habían recibido previamente HCV PI </a:t>
            </a:r>
          </a:p>
        </p:txBody>
      </p:sp>
    </p:spTree>
    <p:extLst>
      <p:ext uri="{BB962C8B-B14F-4D97-AF65-F5344CB8AC3E}">
        <p14:creationId xmlns:p14="http://schemas.microsoft.com/office/powerpoint/2010/main" val="24636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0" y="6461760"/>
            <a:ext cx="8696355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</a:t>
            </a:r>
            <a:r>
              <a:rPr lang="en-US" dirty="0" err="1">
                <a:latin typeface="Helvatica"/>
              </a:rPr>
              <a:t>Zeuzem</a:t>
            </a:r>
            <a:r>
              <a:rPr lang="en-US" dirty="0">
                <a:latin typeface="Helvatica"/>
              </a:rPr>
              <a:t> S, et al.  N </a:t>
            </a:r>
            <a:r>
              <a:rPr lang="en-US" dirty="0" err="1">
                <a:latin typeface="Helvatica"/>
              </a:rPr>
              <a:t>Engl</a:t>
            </a:r>
            <a:r>
              <a:rPr lang="en-US" dirty="0">
                <a:latin typeface="Helvatica"/>
              </a:rPr>
              <a:t> J Med.  2014;370:1604-14.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Helvatica"/>
              </a:rPr>
              <a:t>Ombitasvir-Paritaprevir-Ritonavir</a:t>
            </a:r>
            <a:r>
              <a:rPr lang="en-US" sz="2800" dirty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y Dasabuvir </a:t>
            </a:r>
            <a:r>
              <a:rPr lang="en-US" sz="2800" dirty="0">
                <a:solidFill>
                  <a:srgbClr val="0070C0"/>
                </a:solidFill>
                <a:latin typeface="Helvatica"/>
              </a:rPr>
              <a:t>+ RBV 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en</a:t>
            </a:r>
            <a:br>
              <a:rPr lang="en-US" sz="2800" dirty="0" smtClean="0">
                <a:solidFill>
                  <a:srgbClr val="0070C0"/>
                </a:solidFill>
                <a:latin typeface="Helvatica"/>
              </a:rPr>
            </a:b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GT1</a:t>
            </a:r>
            <a:r>
              <a:rPr lang="en-US" sz="2800" dirty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- SAPPHIRE - II</a:t>
            </a:r>
            <a:endParaRPr lang="en-US" sz="2800" dirty="0">
              <a:solidFill>
                <a:srgbClr val="0070C0"/>
              </a:solidFill>
              <a:latin typeface="Helva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18440" y="3917579"/>
            <a:ext cx="256032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2220" y="2493139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0070C0"/>
                </a:solidFill>
                <a:latin typeface="Helvatica"/>
              </a:rPr>
              <a:t>Activo</a:t>
            </a:r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 </a:t>
            </a:r>
            <a:br>
              <a:rPr lang="en-US" sz="1400" b="1" dirty="0" smtClean="0">
                <a:solidFill>
                  <a:srgbClr val="0070C0"/>
                </a:solidFill>
                <a:latin typeface="Helvatica"/>
              </a:rPr>
            </a:br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N = 297</a:t>
            </a:r>
            <a:endParaRPr lang="en-US" sz="1400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05472" y="2469779"/>
            <a:ext cx="2560320" cy="540440"/>
          </a:xfrm>
          <a:prstGeom prst="rect">
            <a:avLst/>
          </a:prstGeom>
          <a:solidFill>
            <a:schemeClr val="accent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Helvatica"/>
                <a:cs typeface="Arial"/>
              </a:rPr>
              <a:t>3 D + </a:t>
            </a:r>
            <a:r>
              <a:rPr lang="en-US" sz="1300" b="1" dirty="0" err="1" smtClean="0">
                <a:solidFill>
                  <a:schemeClr val="bg1"/>
                </a:solidFill>
                <a:latin typeface="Helvatica"/>
                <a:cs typeface="Arial"/>
              </a:rPr>
              <a:t>Ribavirina</a:t>
            </a:r>
            <a:endParaRPr lang="en-US" sz="13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005472" y="3650560"/>
            <a:ext cx="2560320" cy="540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Helvatica"/>
                <a:cs typeface="Arial"/>
              </a:rPr>
              <a:t>Placebo</a:t>
            </a:r>
            <a:endParaRPr lang="en-US" sz="1400" b="1" dirty="0">
              <a:solidFill>
                <a:schemeClr val="bg2"/>
              </a:solidFill>
              <a:latin typeface="Helvatica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54260" y="37165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FF0000"/>
              </a:solidFill>
              <a:latin typeface="Helvatica"/>
              <a:cs typeface="Arial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561180" y="3650560"/>
            <a:ext cx="2560320" cy="540440"/>
          </a:xfrm>
          <a:prstGeom prst="rect">
            <a:avLst/>
          </a:prstGeom>
          <a:solidFill>
            <a:schemeClr val="bg2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300" b="1" dirty="0" smtClean="0">
                <a:solidFill>
                  <a:srgbClr val="0070C0"/>
                </a:solidFill>
                <a:latin typeface="Helvatica"/>
                <a:cs typeface="Arial"/>
              </a:rPr>
              <a:t>3 D </a:t>
            </a:r>
            <a:r>
              <a:rPr lang="en-US" sz="1300" b="1" dirty="0">
                <a:solidFill>
                  <a:srgbClr val="0070C0"/>
                </a:solidFill>
                <a:latin typeface="Helvatica"/>
                <a:cs typeface="Arial"/>
              </a:rPr>
              <a:t>+ </a:t>
            </a:r>
            <a:r>
              <a:rPr lang="en-US" sz="1300" b="1" dirty="0" err="1" smtClean="0">
                <a:solidFill>
                  <a:srgbClr val="0070C0"/>
                </a:solidFill>
                <a:latin typeface="Helvatica"/>
                <a:cs typeface="Arial"/>
              </a:rPr>
              <a:t>Ribavirina</a:t>
            </a:r>
            <a:endParaRPr lang="en-US" sz="1300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66850" y="2747047"/>
            <a:ext cx="256032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678010" y="254597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FF0000"/>
              </a:solidFill>
              <a:latin typeface="Helvatica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9920" y="2088779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2220" y="36845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Placebo</a:t>
            </a:r>
            <a:br>
              <a:rPr lang="en-US" sz="1400" b="1" dirty="0" smtClean="0">
                <a:solidFill>
                  <a:srgbClr val="0070C0"/>
                </a:solidFill>
                <a:latin typeface="Helvatica"/>
              </a:rPr>
            </a:br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N = 97</a:t>
            </a:r>
            <a:endParaRPr lang="en-US" sz="1400" b="1" dirty="0">
              <a:solidFill>
                <a:srgbClr val="0070C0"/>
              </a:solidFill>
              <a:latin typeface="Helvatica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2" name="Rectangle 31"/>
            <p:cNvSpPr/>
            <p:nvPr/>
          </p:nvSpPr>
          <p:spPr>
            <a:xfrm>
              <a:off x="0" y="1447868"/>
              <a:ext cx="9156178" cy="410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1411256"/>
              <a:ext cx="96372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accent1"/>
                  </a:solidFill>
                  <a:latin typeface="Helvatica"/>
                </a:rPr>
                <a:t>semanas</a:t>
              </a:r>
              <a:endParaRPr lang="en-US" sz="1400" b="1" dirty="0">
                <a:solidFill>
                  <a:schemeClr val="accent1"/>
                </a:solidFill>
                <a:latin typeface="Helvatica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Helvatica"/>
                  <a:cs typeface="Arial"/>
                </a:rPr>
                <a:t>0</a:t>
              </a:r>
              <a:endParaRPr lang="en-US" sz="1400" b="1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Helvatica"/>
                  <a:cs typeface="Arial"/>
                </a:rPr>
                <a:t>36</a:t>
              </a:r>
              <a:endParaRPr lang="en-US" sz="1400" b="1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Helvatica"/>
                  <a:cs typeface="Arial"/>
                </a:rPr>
                <a:t>12</a:t>
              </a:r>
              <a:endParaRPr lang="en-US" sz="1400" b="1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Helvatica"/>
                  <a:cs typeface="Arial"/>
                </a:rPr>
                <a:t>24</a:t>
              </a:r>
              <a:endParaRPr lang="en-US" sz="1400" b="1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-18288" y="4953000"/>
            <a:ext cx="9162288" cy="1219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endParaRPr lang="en-US" sz="1400" dirty="0" smtClean="0">
              <a:latin typeface="Arial"/>
              <a:cs typeface="Arial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err="1" smtClean="0">
                <a:solidFill>
                  <a:srgbClr val="0070C0"/>
                </a:solidFill>
                <a:latin typeface="Helvatica"/>
              </a:rPr>
              <a:t>Dosis</a:t>
            </a:r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Helvatica"/>
              </a:rPr>
              <a:t>Droga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Helvatica"/>
              </a:rPr>
            </a:b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Ombitasvir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–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Paritaprevir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-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Ritonavir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(25/150/100 mg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) +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Dasabuvir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: 250 mg dos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veces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Helvatica"/>
              </a:rPr>
            </a:b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Ribavirina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(RBV):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según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el peso y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dividida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(1000 mg/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si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&lt; 75kg o 1200 mg/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si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≥ 75kg)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RTV=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Ritonavir</a:t>
            </a:r>
            <a:endParaRPr lang="en-US" sz="1400" dirty="0">
              <a:solidFill>
                <a:srgbClr val="0070C0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21121548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876709" y="5786954"/>
            <a:ext cx="808037" cy="2921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295766" y="5234015"/>
            <a:ext cx="646759" cy="8255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491577" y="3796454"/>
            <a:ext cx="776514" cy="22733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817143" y="2634953"/>
            <a:ext cx="914862" cy="34290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</a:endParaRPr>
          </a:p>
        </p:txBody>
      </p:sp>
      <p:sp>
        <p:nvSpPr>
          <p:cNvPr id="95237" name="Rectangle 6"/>
          <p:cNvSpPr>
            <a:spLocks noChangeArrowheads="1"/>
          </p:cNvSpPr>
          <p:nvPr/>
        </p:nvSpPr>
        <p:spPr bwMode="auto">
          <a:xfrm>
            <a:off x="860119" y="6127345"/>
            <a:ext cx="849240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 eaLnBrk="0" hangingPunct="0"/>
            <a:r>
              <a:rPr lang="fr-FR" sz="1200" b="1" dirty="0">
                <a:solidFill>
                  <a:srgbClr val="0070C0"/>
                </a:solidFill>
                <a:latin typeface="Helvatica"/>
              </a:rPr>
              <a:t>IFN</a:t>
            </a:r>
          </a:p>
          <a:p>
            <a:pPr algn="ctr" eaLnBrk="0" hangingPunct="0"/>
            <a:r>
              <a:rPr lang="fr-FR" sz="1200" b="1" dirty="0">
                <a:solidFill>
                  <a:srgbClr val="0070C0"/>
                </a:solidFill>
                <a:latin typeface="Helvatica"/>
              </a:rPr>
              <a:t>6 </a:t>
            </a:r>
            <a:r>
              <a:rPr lang="fr-FR" sz="1200" b="1" dirty="0" smtClean="0">
                <a:solidFill>
                  <a:srgbClr val="0070C0"/>
                </a:solidFill>
                <a:latin typeface="Helvatica"/>
              </a:rPr>
              <a:t>m</a:t>
            </a:r>
            <a:endParaRPr lang="fr-FR" sz="1200" b="1" dirty="0">
              <a:solidFill>
                <a:srgbClr val="0070C0"/>
              </a:solidFill>
              <a:latin typeface="Helvatica"/>
            </a:endParaRPr>
          </a:p>
          <a:p>
            <a:pPr algn="ctr" eaLnBrk="0" hangingPunct="0"/>
            <a:r>
              <a:rPr lang="fr-FR" sz="1200" b="1" dirty="0">
                <a:solidFill>
                  <a:srgbClr val="7030A0"/>
                </a:solidFill>
                <a:latin typeface="Helvatica"/>
              </a:rPr>
              <a:t>1989</a:t>
            </a:r>
          </a:p>
        </p:txBody>
      </p:sp>
      <p:sp>
        <p:nvSpPr>
          <p:cNvPr id="95238" name="Rectangle 7"/>
          <p:cNvSpPr>
            <a:spLocks noChangeArrowheads="1"/>
          </p:cNvSpPr>
          <p:nvPr/>
        </p:nvSpPr>
        <p:spPr bwMode="auto">
          <a:xfrm>
            <a:off x="2281701" y="6138887"/>
            <a:ext cx="632250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 eaLnBrk="0" hangingPunct="0"/>
            <a:r>
              <a:rPr lang="fr-FR" sz="1200" b="1" dirty="0">
                <a:solidFill>
                  <a:srgbClr val="0070C0"/>
                </a:solidFill>
                <a:latin typeface="Helvatica"/>
              </a:rPr>
              <a:t>IFN</a:t>
            </a:r>
          </a:p>
          <a:p>
            <a:pPr algn="ctr" eaLnBrk="0" hangingPunct="0"/>
            <a:r>
              <a:rPr lang="fr-FR" sz="1200" b="1" dirty="0">
                <a:solidFill>
                  <a:srgbClr val="0070C0"/>
                </a:solidFill>
                <a:latin typeface="Helvatica"/>
              </a:rPr>
              <a:t>12 </a:t>
            </a:r>
            <a:r>
              <a:rPr lang="fr-FR" sz="1200" b="1" dirty="0" smtClean="0">
                <a:solidFill>
                  <a:srgbClr val="0070C0"/>
                </a:solidFill>
                <a:latin typeface="Helvatica"/>
              </a:rPr>
              <a:t>m</a:t>
            </a:r>
            <a:endParaRPr lang="fr-FR" sz="1200" b="1" dirty="0">
              <a:solidFill>
                <a:srgbClr val="0070C0"/>
              </a:solidFill>
              <a:latin typeface="Helvatica"/>
            </a:endParaRPr>
          </a:p>
          <a:p>
            <a:pPr algn="ctr" eaLnBrk="0" hangingPunct="0"/>
            <a:r>
              <a:rPr lang="fr-FR" sz="1200" b="1" dirty="0" smtClean="0">
                <a:solidFill>
                  <a:srgbClr val="7030A0"/>
                </a:solidFill>
                <a:latin typeface="Helvatica"/>
              </a:rPr>
              <a:t>1994</a:t>
            </a:r>
            <a:endParaRPr lang="fr-FR" sz="1200" b="1" dirty="0">
              <a:solidFill>
                <a:srgbClr val="7030A0"/>
              </a:solidFill>
              <a:latin typeface="Helvatica"/>
            </a:endParaRPr>
          </a:p>
        </p:txBody>
      </p:sp>
      <p:sp>
        <p:nvSpPr>
          <p:cNvPr id="95239" name="Rectangle 8"/>
          <p:cNvSpPr>
            <a:spLocks noChangeArrowheads="1"/>
          </p:cNvSpPr>
          <p:nvPr/>
        </p:nvSpPr>
        <p:spPr bwMode="auto">
          <a:xfrm>
            <a:off x="3131840" y="6138887"/>
            <a:ext cx="1368152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 eaLnBrk="0" hangingPunct="0"/>
            <a:r>
              <a:rPr lang="fr-FR" sz="1200" b="1" dirty="0">
                <a:solidFill>
                  <a:srgbClr val="0070C0"/>
                </a:solidFill>
                <a:latin typeface="Helvatica"/>
              </a:rPr>
              <a:t>IFN</a:t>
            </a:r>
          </a:p>
          <a:p>
            <a:pPr algn="ctr" eaLnBrk="0" hangingPunct="0"/>
            <a:r>
              <a:rPr lang="fr-FR" sz="1200" b="1" dirty="0">
                <a:solidFill>
                  <a:srgbClr val="0070C0"/>
                </a:solidFill>
                <a:latin typeface="Helvatica"/>
              </a:rPr>
              <a:t>+ </a:t>
            </a:r>
            <a:r>
              <a:rPr lang="fr-FR" sz="1200" b="1" dirty="0" smtClean="0">
                <a:solidFill>
                  <a:srgbClr val="0070C0"/>
                </a:solidFill>
                <a:latin typeface="Helvatica"/>
              </a:rPr>
              <a:t>RBV</a:t>
            </a:r>
            <a:endParaRPr lang="fr-FR" sz="1200" b="1" dirty="0">
              <a:solidFill>
                <a:srgbClr val="0070C0"/>
              </a:solidFill>
              <a:latin typeface="Helvatica"/>
            </a:endParaRPr>
          </a:p>
          <a:p>
            <a:pPr algn="ctr" eaLnBrk="0" hangingPunct="0"/>
            <a:r>
              <a:rPr lang="fr-FR" sz="1200" b="1" dirty="0">
                <a:solidFill>
                  <a:srgbClr val="7030A0"/>
                </a:solidFill>
                <a:latin typeface="Helvatica"/>
              </a:rPr>
              <a:t>1998</a:t>
            </a:r>
          </a:p>
        </p:txBody>
      </p:sp>
      <p:sp>
        <p:nvSpPr>
          <p:cNvPr id="95240" name="Rectangle 9"/>
          <p:cNvSpPr>
            <a:spLocks noChangeArrowheads="1"/>
          </p:cNvSpPr>
          <p:nvPr/>
        </p:nvSpPr>
        <p:spPr bwMode="auto">
          <a:xfrm>
            <a:off x="4840101" y="6138887"/>
            <a:ext cx="914861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 eaLnBrk="0" hangingPunct="0"/>
            <a:r>
              <a:rPr lang="fr-FR" sz="1200" b="1" dirty="0">
                <a:solidFill>
                  <a:srgbClr val="0070C0"/>
                </a:solidFill>
                <a:latin typeface="Helvatica"/>
              </a:rPr>
              <a:t>IFN PEG</a:t>
            </a:r>
          </a:p>
          <a:p>
            <a:pPr algn="ctr" eaLnBrk="0" hangingPunct="0"/>
            <a:r>
              <a:rPr lang="fr-FR" sz="1200" b="1" dirty="0">
                <a:solidFill>
                  <a:srgbClr val="0070C0"/>
                </a:solidFill>
                <a:latin typeface="Helvatica"/>
              </a:rPr>
              <a:t>+  </a:t>
            </a:r>
            <a:r>
              <a:rPr lang="fr-FR" sz="1200" b="1" dirty="0" smtClean="0">
                <a:solidFill>
                  <a:srgbClr val="0070C0"/>
                </a:solidFill>
                <a:latin typeface="Helvatica"/>
              </a:rPr>
              <a:t>RBV</a:t>
            </a:r>
            <a:endParaRPr lang="fr-FR" sz="1200" b="1" dirty="0">
              <a:solidFill>
                <a:srgbClr val="0070C0"/>
              </a:solidFill>
              <a:latin typeface="Helvatica"/>
            </a:endParaRPr>
          </a:p>
          <a:p>
            <a:pPr algn="ctr" eaLnBrk="0" hangingPunct="0"/>
            <a:r>
              <a:rPr lang="fr-FR" sz="1200" b="1" dirty="0">
                <a:solidFill>
                  <a:srgbClr val="7030A0"/>
                </a:solidFill>
                <a:latin typeface="Helvatica"/>
              </a:rPr>
              <a:t>2001-2011</a:t>
            </a:r>
          </a:p>
        </p:txBody>
      </p:sp>
      <p:sp>
        <p:nvSpPr>
          <p:cNvPr id="95241" name="Rectangle 10"/>
          <p:cNvSpPr>
            <a:spLocks noChangeArrowheads="1"/>
          </p:cNvSpPr>
          <p:nvPr/>
        </p:nvSpPr>
        <p:spPr bwMode="auto">
          <a:xfrm>
            <a:off x="-458278" y="2715230"/>
            <a:ext cx="10287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0" hangingPunct="0"/>
            <a:endParaRPr lang="fr-FR" sz="4400" b="1"/>
          </a:p>
        </p:txBody>
      </p:sp>
      <p:sp>
        <p:nvSpPr>
          <p:cNvPr id="95242" name="Rectangle 11"/>
          <p:cNvSpPr>
            <a:spLocks noChangeArrowheads="1"/>
          </p:cNvSpPr>
          <p:nvPr/>
        </p:nvSpPr>
        <p:spPr bwMode="auto">
          <a:xfrm>
            <a:off x="865717" y="5406760"/>
            <a:ext cx="82211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 eaLnBrk="0" hangingPunct="0"/>
            <a:r>
              <a:rPr lang="fr-FR" b="1" dirty="0">
                <a:solidFill>
                  <a:srgbClr val="0070C0"/>
                </a:solidFill>
                <a:latin typeface="Helvatica"/>
              </a:rPr>
              <a:t>6%</a:t>
            </a:r>
          </a:p>
        </p:txBody>
      </p:sp>
      <p:sp>
        <p:nvSpPr>
          <p:cNvPr id="95243" name="Rectangle 12"/>
          <p:cNvSpPr>
            <a:spLocks noChangeArrowheads="1"/>
          </p:cNvSpPr>
          <p:nvPr/>
        </p:nvSpPr>
        <p:spPr bwMode="auto">
          <a:xfrm>
            <a:off x="2270867" y="4769027"/>
            <a:ext cx="64440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fr-FR" b="1" dirty="0">
                <a:solidFill>
                  <a:srgbClr val="0070C0"/>
                </a:solidFill>
                <a:latin typeface="Helvatica"/>
              </a:rPr>
              <a:t>16%</a:t>
            </a:r>
          </a:p>
        </p:txBody>
      </p:sp>
      <p:sp>
        <p:nvSpPr>
          <p:cNvPr id="95244" name="Rectangle 13"/>
          <p:cNvSpPr>
            <a:spLocks noChangeArrowheads="1"/>
          </p:cNvSpPr>
          <p:nvPr/>
        </p:nvSpPr>
        <p:spPr bwMode="auto">
          <a:xfrm>
            <a:off x="3499494" y="3441823"/>
            <a:ext cx="762661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 eaLnBrk="0" hangingPunct="0"/>
            <a:r>
              <a:rPr lang="fr-FR" b="1" dirty="0">
                <a:solidFill>
                  <a:srgbClr val="0070C0"/>
                </a:solidFill>
                <a:latin typeface="Helvatica"/>
              </a:rPr>
              <a:t>40%</a:t>
            </a:r>
          </a:p>
        </p:txBody>
      </p:sp>
      <p:sp>
        <p:nvSpPr>
          <p:cNvPr id="95245" name="Text Box 14"/>
          <p:cNvSpPr txBox="1">
            <a:spLocks noChangeArrowheads="1"/>
          </p:cNvSpPr>
          <p:nvPr/>
        </p:nvSpPr>
        <p:spPr bwMode="auto">
          <a:xfrm>
            <a:off x="4825133" y="2270964"/>
            <a:ext cx="914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800" b="1" dirty="0">
                <a:solidFill>
                  <a:srgbClr val="0070C0"/>
                </a:solidFill>
                <a:latin typeface="Helvatica"/>
              </a:rPr>
              <a:t>55%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218452" y="1869467"/>
            <a:ext cx="914525" cy="420528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</a:endParaRPr>
          </a:p>
        </p:txBody>
      </p:sp>
      <p:sp>
        <p:nvSpPr>
          <p:cNvPr id="95248" name="Rectangle 9"/>
          <p:cNvSpPr>
            <a:spLocks noChangeArrowheads="1"/>
          </p:cNvSpPr>
          <p:nvPr/>
        </p:nvSpPr>
        <p:spPr bwMode="auto">
          <a:xfrm>
            <a:off x="6177103" y="6166912"/>
            <a:ext cx="1084334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 eaLnBrk="0" hangingPunct="0"/>
            <a:r>
              <a:rPr lang="fr-FR" sz="1200" b="1" dirty="0">
                <a:solidFill>
                  <a:srgbClr val="0070C0"/>
                </a:solidFill>
                <a:latin typeface="Helvatica"/>
              </a:rPr>
              <a:t>IP+ IFN PEG</a:t>
            </a:r>
          </a:p>
          <a:p>
            <a:pPr algn="ctr" eaLnBrk="0" hangingPunct="0"/>
            <a:r>
              <a:rPr lang="fr-FR" sz="1200" b="1" dirty="0">
                <a:solidFill>
                  <a:srgbClr val="0070C0"/>
                </a:solidFill>
                <a:latin typeface="Helvatica"/>
              </a:rPr>
              <a:t>+  </a:t>
            </a:r>
            <a:r>
              <a:rPr lang="fr-FR" sz="1200" b="1" dirty="0" smtClean="0">
                <a:solidFill>
                  <a:srgbClr val="0070C0"/>
                </a:solidFill>
                <a:latin typeface="Helvatica"/>
              </a:rPr>
              <a:t>RBV</a:t>
            </a:r>
            <a:endParaRPr lang="fr-FR" sz="1200" b="1" dirty="0">
              <a:solidFill>
                <a:srgbClr val="0070C0"/>
              </a:solidFill>
              <a:latin typeface="Helvatica"/>
            </a:endParaRPr>
          </a:p>
          <a:p>
            <a:pPr algn="ctr" eaLnBrk="0" hangingPunct="0"/>
            <a:r>
              <a:rPr lang="fr-FR" sz="1200" b="1" dirty="0" smtClean="0">
                <a:solidFill>
                  <a:srgbClr val="7030A0"/>
                </a:solidFill>
                <a:latin typeface="Helvatica"/>
              </a:rPr>
              <a:t>2011-2013</a:t>
            </a:r>
            <a:endParaRPr lang="fr-FR" sz="1200" b="1" dirty="0">
              <a:solidFill>
                <a:srgbClr val="7030A0"/>
              </a:solidFill>
              <a:latin typeface="Helvatica"/>
            </a:endParaRPr>
          </a:p>
        </p:txBody>
      </p:sp>
      <p:sp>
        <p:nvSpPr>
          <p:cNvPr id="95249" name="Text Box 14"/>
          <p:cNvSpPr txBox="1">
            <a:spLocks noChangeArrowheads="1"/>
          </p:cNvSpPr>
          <p:nvPr/>
        </p:nvSpPr>
        <p:spPr bwMode="auto">
          <a:xfrm>
            <a:off x="6245126" y="1444201"/>
            <a:ext cx="91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800" b="1" dirty="0">
                <a:solidFill>
                  <a:srgbClr val="0070C0"/>
                </a:solidFill>
                <a:latin typeface="Helvatica"/>
              </a:rPr>
              <a:t>75%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714838" y="1036625"/>
            <a:ext cx="868573" cy="5042429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733369" y="6153988"/>
            <a:ext cx="86857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 eaLnBrk="0" hangingPunct="0"/>
            <a:r>
              <a:rPr lang="fr-FR" sz="1200" b="1" dirty="0" err="1" smtClean="0">
                <a:solidFill>
                  <a:srgbClr val="0070C0"/>
                </a:solidFill>
                <a:latin typeface="Helvatica"/>
              </a:rPr>
              <a:t>DAAs</a:t>
            </a:r>
            <a:endParaRPr lang="fr-FR" sz="1200" b="1" dirty="0">
              <a:solidFill>
                <a:srgbClr val="0070C0"/>
              </a:solidFill>
              <a:latin typeface="Helvatica"/>
            </a:endParaRPr>
          </a:p>
          <a:p>
            <a:pPr algn="ctr" eaLnBrk="0" hangingPunct="0"/>
            <a:r>
              <a:rPr lang="fr-FR" sz="1200" b="1" dirty="0" smtClean="0">
                <a:solidFill>
                  <a:srgbClr val="7030A0"/>
                </a:solidFill>
                <a:latin typeface="Helvatica"/>
              </a:rPr>
              <a:t>&gt; 2014</a:t>
            </a:r>
            <a:endParaRPr lang="fr-FR" sz="1200" b="1" dirty="0">
              <a:solidFill>
                <a:srgbClr val="7030A0"/>
              </a:solidFill>
              <a:latin typeface="Helvatica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714838" y="577525"/>
            <a:ext cx="8685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800" b="1" dirty="0" smtClean="0">
                <a:solidFill>
                  <a:srgbClr val="0070C0"/>
                </a:solidFill>
                <a:latin typeface="Helvatica"/>
              </a:rPr>
              <a:t>&gt; 95</a:t>
            </a:r>
            <a:r>
              <a:rPr lang="fr-FR" sz="1800" b="1" dirty="0">
                <a:solidFill>
                  <a:srgbClr val="0070C0"/>
                </a:solidFill>
                <a:latin typeface="Helvatica"/>
              </a:rPr>
              <a:t>%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467544" y="29330"/>
            <a:ext cx="6984776" cy="1374732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rgbClr val="450CE4"/>
                </a:solidFill>
                <a:latin typeface="Helvatica"/>
              </a:rPr>
              <a:t>RIBAVIRINA</a:t>
            </a:r>
            <a:endParaRPr lang="es-AR" sz="2000" b="1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55047" y="1712308"/>
            <a:ext cx="3108623" cy="26642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 b="1" dirty="0" smtClean="0">
              <a:solidFill>
                <a:srgbClr val="0070C0"/>
              </a:solidFill>
              <a:latin typeface="Helvatica"/>
            </a:endParaRPr>
          </a:p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Helvatica"/>
              </a:rPr>
              <a:t>   RVS </a:t>
            </a:r>
            <a:r>
              <a:rPr lang="es-AR" sz="2800" b="1" dirty="0" smtClean="0">
                <a:solidFill>
                  <a:srgbClr val="0070C0"/>
                </a:solidFill>
                <a:latin typeface="Helvatica"/>
              </a:rPr>
              <a:t>                                                                            </a:t>
            </a:r>
          </a:p>
          <a:p>
            <a:pPr algn="ctr"/>
            <a:endParaRPr lang="es-AR" sz="2800" b="1" dirty="0" smtClean="0">
              <a:solidFill>
                <a:schemeClr val="bg1"/>
              </a:solidFill>
              <a:latin typeface="Helvatica"/>
            </a:endParaRPr>
          </a:p>
          <a:p>
            <a:pPr algn="ctr"/>
            <a:r>
              <a:rPr lang="es-AR" sz="2000" b="1" dirty="0" smtClean="0">
                <a:solidFill>
                  <a:schemeClr val="bg1"/>
                </a:solidFill>
                <a:latin typeface="Helvatica"/>
              </a:rPr>
              <a:t>    TOXICIDAD Y</a:t>
            </a:r>
            <a:endParaRPr lang="es-AR" sz="2000" b="1" dirty="0">
              <a:solidFill>
                <a:schemeClr val="bg1"/>
              </a:solidFill>
              <a:latin typeface="Helvatica"/>
            </a:endParaRPr>
          </a:p>
          <a:p>
            <a:pPr algn="ctr"/>
            <a:r>
              <a:rPr lang="es-AR" sz="2000" b="1" dirty="0" smtClean="0">
                <a:solidFill>
                  <a:schemeClr val="bg1"/>
                </a:solidFill>
                <a:latin typeface="Helvatica"/>
              </a:rPr>
              <a:t>     EFECTOS        </a:t>
            </a:r>
          </a:p>
          <a:p>
            <a:pPr algn="ctr"/>
            <a:r>
              <a:rPr lang="es-AR" sz="2000" b="1" dirty="0">
                <a:solidFill>
                  <a:schemeClr val="bg1"/>
                </a:solidFill>
                <a:latin typeface="Helvatica"/>
              </a:rPr>
              <a:t> </a:t>
            </a:r>
            <a:r>
              <a:rPr lang="es-AR" sz="2000" b="1" dirty="0" smtClean="0">
                <a:solidFill>
                  <a:schemeClr val="bg1"/>
                </a:solidFill>
                <a:latin typeface="Helvatica"/>
              </a:rPr>
              <a:t>  ADVERSOS</a:t>
            </a:r>
            <a:endParaRPr lang="es-AR" sz="2000" b="1" dirty="0">
              <a:solidFill>
                <a:schemeClr val="bg1"/>
              </a:solidFill>
              <a:latin typeface="Helvatica"/>
            </a:endParaRPr>
          </a:p>
          <a:p>
            <a:pPr algn="ctr"/>
            <a:r>
              <a:rPr lang="es-AR" sz="2800" b="1" dirty="0" smtClean="0">
                <a:solidFill>
                  <a:srgbClr val="002060"/>
                </a:solidFill>
                <a:latin typeface="Helvatica"/>
              </a:rPr>
              <a:t>   </a:t>
            </a:r>
            <a:endParaRPr lang="es-AR" b="1" dirty="0">
              <a:solidFill>
                <a:srgbClr val="002060"/>
              </a:solidFill>
              <a:latin typeface="Helvatica"/>
            </a:endParaRPr>
          </a:p>
        </p:txBody>
      </p:sp>
      <p:sp>
        <p:nvSpPr>
          <p:cNvPr id="8" name="Flecha arriba 7"/>
          <p:cNvSpPr/>
          <p:nvPr/>
        </p:nvSpPr>
        <p:spPr>
          <a:xfrm>
            <a:off x="876709" y="2008532"/>
            <a:ext cx="484632" cy="570121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50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0" name="Conector recto 9"/>
          <p:cNvCxnSpPr/>
          <p:nvPr/>
        </p:nvCxnSpPr>
        <p:spPr>
          <a:xfrm>
            <a:off x="575083" y="2831451"/>
            <a:ext cx="2495245" cy="8675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echa arriba 33"/>
          <p:cNvSpPr/>
          <p:nvPr/>
        </p:nvSpPr>
        <p:spPr>
          <a:xfrm>
            <a:off x="423920" y="2976703"/>
            <a:ext cx="568481" cy="9007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46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Helvatica"/>
              </a:rPr>
              <a:t>3 D 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+ RBV 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en 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GT1</a:t>
            </a:r>
            <a:br>
              <a:rPr lang="en-US" dirty="0">
                <a:solidFill>
                  <a:srgbClr val="0070C0"/>
                </a:solidFill>
                <a:latin typeface="Helvatica"/>
              </a:rPr>
            </a:br>
            <a:r>
              <a:rPr lang="en-US" dirty="0" smtClean="0">
                <a:solidFill>
                  <a:srgbClr val="0070C0"/>
                </a:solidFill>
                <a:latin typeface="Helvatica"/>
              </a:rPr>
              <a:t>SAPPHIRE-II</a:t>
            </a:r>
            <a:r>
              <a:rPr lang="en-US" smtClean="0">
                <a:solidFill>
                  <a:srgbClr val="0070C0"/>
                </a:solidFill>
                <a:latin typeface="Helvatica"/>
              </a:rPr>
              <a:t>: Resultados por genotipo y subtipo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18" y="6461760"/>
            <a:ext cx="8696338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</a:t>
            </a:r>
            <a:r>
              <a:rPr lang="en-US" dirty="0" err="1">
                <a:latin typeface="Helvatica"/>
              </a:rPr>
              <a:t>Zeuzem</a:t>
            </a:r>
            <a:r>
              <a:rPr lang="en-US" dirty="0">
                <a:latin typeface="Helvatica"/>
              </a:rPr>
              <a:t> S, et al.  N </a:t>
            </a:r>
            <a:r>
              <a:rPr lang="en-US" dirty="0" err="1">
                <a:latin typeface="Helvatica"/>
              </a:rPr>
              <a:t>Engl</a:t>
            </a:r>
            <a:r>
              <a:rPr lang="en-US" dirty="0">
                <a:latin typeface="Helvatica"/>
              </a:rPr>
              <a:t> J Med.  2014;370:1604-14.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535085"/>
              </p:ext>
            </p:extLst>
          </p:nvPr>
        </p:nvGraphicFramePr>
        <p:xfrm>
          <a:off x="0" y="1828800"/>
          <a:ext cx="88392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428729" y="5212063"/>
            <a:ext cx="1357322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atica"/>
              </a:rPr>
              <a:t>286/297</a:t>
            </a:r>
            <a:endParaRPr lang="en-US" sz="16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1935" y="5212063"/>
            <a:ext cx="1357322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atica"/>
              </a:rPr>
              <a:t>166/173</a:t>
            </a:r>
            <a:endParaRPr lang="en-US" sz="16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6579" y="5212063"/>
            <a:ext cx="1285883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atica"/>
              </a:rPr>
              <a:t>119/123</a:t>
            </a:r>
            <a:endParaRPr lang="en-US" sz="1600" b="1" dirty="0">
              <a:solidFill>
                <a:schemeClr val="bg1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2751659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4860656" y="2572914"/>
            <a:ext cx="4023360" cy="0"/>
          </a:xfrm>
          <a:prstGeom prst="line">
            <a:avLst/>
          </a:prstGeom>
          <a:ln w="190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60656" y="3094633"/>
            <a:ext cx="4023360" cy="0"/>
          </a:xfrm>
          <a:prstGeom prst="line">
            <a:avLst/>
          </a:prstGeom>
          <a:ln w="190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0656" y="4227977"/>
            <a:ext cx="4023360" cy="0"/>
          </a:xfrm>
          <a:prstGeom prst="line">
            <a:avLst/>
          </a:prstGeom>
          <a:ln w="190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860656" y="4749696"/>
            <a:ext cx="4023360" cy="0"/>
          </a:xfrm>
          <a:prstGeom prst="line">
            <a:avLst/>
          </a:prstGeom>
          <a:ln w="190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0" y="6461760"/>
            <a:ext cx="8839199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</a:t>
            </a:r>
            <a:r>
              <a:rPr lang="en-US" dirty="0" err="1">
                <a:latin typeface="Helvatica"/>
              </a:rPr>
              <a:t>Ferenci</a:t>
            </a:r>
            <a:r>
              <a:rPr lang="en-US" dirty="0">
                <a:latin typeface="Helvatica"/>
              </a:rPr>
              <a:t> P, et al. N </a:t>
            </a:r>
            <a:r>
              <a:rPr lang="en-US" dirty="0" err="1">
                <a:latin typeface="Helvatica"/>
              </a:rPr>
              <a:t>Engl</a:t>
            </a:r>
            <a:r>
              <a:rPr lang="en-US" dirty="0">
                <a:latin typeface="Helvatica"/>
              </a:rPr>
              <a:t> J Med. 2014;370:1983-92.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Helvatica"/>
              </a:rPr>
              <a:t>Ombitasvir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 – </a:t>
            </a:r>
            <a:r>
              <a:rPr lang="en-US" sz="2800" dirty="0" err="1" smtClean="0">
                <a:solidFill>
                  <a:srgbClr val="0070C0"/>
                </a:solidFill>
                <a:latin typeface="Helvatica"/>
              </a:rPr>
              <a:t>Paritaprevir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 - </a:t>
            </a:r>
            <a:r>
              <a:rPr lang="en-US" sz="2800" dirty="0" err="1" smtClean="0">
                <a:solidFill>
                  <a:srgbClr val="0070C0"/>
                </a:solidFill>
                <a:latin typeface="Helvatica"/>
              </a:rPr>
              <a:t>Ritonavir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 y </a:t>
            </a:r>
            <a:r>
              <a:rPr lang="en-US" sz="2800" dirty="0">
                <a:solidFill>
                  <a:srgbClr val="0070C0"/>
                </a:solidFill>
                <a:latin typeface="Helvatica"/>
              </a:rPr>
              <a:t>Dasabuvir +/- RBV 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en GT1</a:t>
            </a:r>
            <a:r>
              <a:rPr lang="en-US" sz="2800" dirty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- PEARL - IV y PEARL - III (Naive)</a:t>
            </a:r>
            <a:endParaRPr lang="en-US" sz="2800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-6033" y="2026833"/>
            <a:ext cx="9168387" cy="268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HCV </a:t>
            </a:r>
            <a:r>
              <a:rPr lang="en-US" sz="1400" b="1" dirty="0" err="1" smtClean="0">
                <a:solidFill>
                  <a:srgbClr val="0070C0"/>
                </a:solidFill>
                <a:latin typeface="Helvatica"/>
                <a:cs typeface="Arial"/>
              </a:rPr>
              <a:t>Genotipo</a:t>
            </a:r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 1a  (Sin </a:t>
            </a:r>
            <a:r>
              <a:rPr lang="en-US" sz="1400" b="1" dirty="0" err="1" smtClean="0">
                <a:solidFill>
                  <a:srgbClr val="0070C0"/>
                </a:solidFill>
                <a:latin typeface="Helvatica"/>
                <a:cs typeface="Arial"/>
              </a:rPr>
              <a:t>Cirrosis</a:t>
            </a:r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)</a:t>
            </a:r>
            <a:endParaRPr lang="en-US" sz="1400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4126" y="2376044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7030A0"/>
                </a:solidFill>
                <a:latin typeface="Helvatica"/>
              </a:rPr>
              <a:t>n = 100</a:t>
            </a:r>
            <a:endParaRPr lang="en-US" sz="1400" b="1" dirty="0">
              <a:solidFill>
                <a:srgbClr val="7030A0"/>
              </a:solidFill>
              <a:latin typeface="Helvatica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925556" y="2378333"/>
            <a:ext cx="3929363" cy="403286"/>
          </a:xfrm>
          <a:prstGeom prst="rect">
            <a:avLst/>
          </a:prstGeom>
          <a:solidFill>
            <a:srgbClr val="00B0F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3D +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  <a:cs typeface="Arial"/>
              </a:rPr>
              <a:t>Ribavirina</a:t>
            </a:r>
            <a:endParaRPr lang="en-US" sz="14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80119" y="2370307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chemeClr val="accent1"/>
              </a:solidFill>
              <a:latin typeface="Helvatica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4126" y="2897763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7030A0"/>
                </a:solidFill>
                <a:latin typeface="Helvatica"/>
              </a:rPr>
              <a:t>n = 205</a:t>
            </a:r>
            <a:endParaRPr lang="en-US" sz="1400" b="1" dirty="0">
              <a:solidFill>
                <a:srgbClr val="7030A0"/>
              </a:solidFill>
              <a:latin typeface="Helvatica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25556" y="2900052"/>
            <a:ext cx="3929363" cy="403286"/>
          </a:xfrm>
          <a:prstGeom prst="rect">
            <a:avLst/>
          </a:prstGeom>
          <a:solidFill>
            <a:schemeClr val="accent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solidFill>
                  <a:schemeClr val="bg1"/>
                </a:solidFill>
                <a:latin typeface="Helvatica"/>
                <a:cs typeface="Arial"/>
              </a:rPr>
              <a:t>3D + Placebo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280119" y="289202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chemeClr val="accent1"/>
              </a:solidFill>
              <a:latin typeface="Helvatica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-6033" y="3681896"/>
            <a:ext cx="9168387" cy="268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HCV </a:t>
            </a:r>
            <a:r>
              <a:rPr lang="en-US" sz="1400" b="1" dirty="0" err="1" smtClean="0">
                <a:solidFill>
                  <a:srgbClr val="0070C0"/>
                </a:solidFill>
                <a:latin typeface="Helvatica"/>
                <a:cs typeface="Arial"/>
              </a:rPr>
              <a:t>Genotipo</a:t>
            </a:r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 1b (Sin </a:t>
            </a:r>
            <a:r>
              <a:rPr lang="en-US" sz="1400" b="1" dirty="0" err="1" smtClean="0">
                <a:solidFill>
                  <a:srgbClr val="0070C0"/>
                </a:solidFill>
                <a:latin typeface="Helvatica"/>
                <a:cs typeface="Arial"/>
              </a:rPr>
              <a:t>Cirrosis</a:t>
            </a:r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)</a:t>
            </a:r>
            <a:endParaRPr lang="en-US" sz="1400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4126" y="4031107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7030A0"/>
                </a:solidFill>
                <a:latin typeface="Helvatica"/>
              </a:rPr>
              <a:t>n = 210</a:t>
            </a:r>
            <a:endParaRPr lang="en-US" sz="1400" b="1" dirty="0">
              <a:solidFill>
                <a:srgbClr val="7030A0"/>
              </a:solidFill>
              <a:latin typeface="Helvatica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925556" y="4033396"/>
            <a:ext cx="3929363" cy="403286"/>
          </a:xfrm>
          <a:prstGeom prst="rect">
            <a:avLst/>
          </a:prstGeom>
          <a:solidFill>
            <a:srgbClr val="00B0F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3D +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  <a:cs typeface="Arial"/>
              </a:rPr>
              <a:t>Ribavirina</a:t>
            </a:r>
            <a:endParaRPr lang="en-US" sz="14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280119" y="402537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chemeClr val="accent1"/>
              </a:solidFill>
              <a:latin typeface="Helvatica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4126" y="4552826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7030A0"/>
                </a:solidFill>
                <a:latin typeface="Helvatica"/>
              </a:rPr>
              <a:t>n = 209</a:t>
            </a:r>
            <a:endParaRPr lang="en-US" sz="1400" b="1" dirty="0">
              <a:solidFill>
                <a:srgbClr val="7030A0"/>
              </a:solidFill>
              <a:latin typeface="Helvatica"/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925556" y="4555115"/>
            <a:ext cx="3929363" cy="403286"/>
          </a:xfrm>
          <a:prstGeom prst="rect">
            <a:avLst/>
          </a:prstGeom>
          <a:solidFill>
            <a:schemeClr val="accent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solidFill>
                  <a:schemeClr val="bg1"/>
                </a:solidFill>
                <a:latin typeface="Helvatica"/>
                <a:cs typeface="Arial"/>
              </a:rPr>
              <a:t>3D + Placebo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280119" y="454708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chemeClr val="accent1"/>
              </a:solidFill>
              <a:latin typeface="Helvatica"/>
              <a:cs typeface="Arial"/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-6113" y="1357298"/>
            <a:ext cx="9162291" cy="520294"/>
            <a:chOff x="-6113" y="1362488"/>
            <a:chExt cx="9162291" cy="515104"/>
          </a:xfrm>
        </p:grpSpPr>
        <p:sp>
          <p:nvSpPr>
            <p:cNvPr id="44" name="Rectangle 43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0" y="1411256"/>
              <a:ext cx="928662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>
                  <a:solidFill>
                    <a:srgbClr val="0070C0"/>
                  </a:solidFill>
                  <a:latin typeface="Helvatica"/>
                </a:rPr>
                <a:t>Semanas</a:t>
              </a:r>
              <a:endParaRPr lang="en-US" sz="1200" b="1" dirty="0">
                <a:solidFill>
                  <a:srgbClr val="0070C0"/>
                </a:solidFill>
                <a:latin typeface="Helvatica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5416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0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837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12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476474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24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946677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86575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8746701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25"/>
          <p:cNvSpPr>
            <a:spLocks noChangeArrowheads="1"/>
          </p:cNvSpPr>
          <p:nvPr/>
        </p:nvSpPr>
        <p:spPr bwMode="auto">
          <a:xfrm>
            <a:off x="0" y="5357826"/>
            <a:ext cx="9144000" cy="5971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endParaRPr lang="en-US" sz="1400" b="1" dirty="0" smtClean="0">
              <a:solidFill>
                <a:srgbClr val="0070C0"/>
              </a:solidFill>
              <a:latin typeface="Helvatica"/>
              <a:cs typeface="Arial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err="1" smtClean="0">
                <a:solidFill>
                  <a:srgbClr val="0070C0"/>
                </a:solidFill>
                <a:latin typeface="Helvatica"/>
              </a:rPr>
              <a:t>Dosis</a:t>
            </a:r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Helvatica"/>
              </a:rPr>
              <a:t>Droga</a:t>
            </a:r>
            <a:r>
              <a:rPr lang="en-US" sz="1400" b="1" dirty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3D =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  <a:cs typeface="Arial"/>
              </a:rPr>
              <a:t>Ombitasvir</a:t>
            </a:r>
            <a:r>
              <a:rPr lang="en-US" sz="1400" dirty="0" smtClean="0">
                <a:solidFill>
                  <a:srgbClr val="0070C0"/>
                </a:solidFill>
                <a:latin typeface="Helvatica"/>
                <a:cs typeface="Arial"/>
              </a:rPr>
              <a:t> –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Paritaprevir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Helvatica"/>
                <a:cs typeface="Arial"/>
              </a:rPr>
              <a:t>-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  <a:cs typeface="Arial"/>
              </a:rPr>
              <a:t>Ritonavir</a:t>
            </a:r>
            <a:r>
              <a:rPr lang="en-US" sz="1400" dirty="0" smtClean="0">
                <a:solidFill>
                  <a:srgbClr val="0070C0"/>
                </a:solidFill>
                <a:latin typeface="Helvatica"/>
                <a:cs typeface="Arial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(25/150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/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100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mg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una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vez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) + Dasabuvir: 250 mg dos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veces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Helvatica"/>
              </a:rPr>
            </a:b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Ribavirina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(RBV)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: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basada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en el peso y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dividida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(1000 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mg/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si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&lt; 75kg 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o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1200 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mg/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si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≥ 75kg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)</a:t>
            </a:r>
            <a:endParaRPr lang="en-US" sz="1400" dirty="0">
              <a:solidFill>
                <a:srgbClr val="0070C0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1280745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0" y="6461760"/>
            <a:ext cx="9144000" cy="320040"/>
          </a:xfrm>
        </p:spPr>
        <p:txBody>
          <a:bodyPr/>
          <a:lstStyle/>
          <a:p>
            <a:pPr algn="r"/>
            <a:r>
              <a:rPr lang="en-US" b="0" dirty="0">
                <a:solidFill>
                  <a:srgbClr val="0070C0"/>
                </a:solidFill>
                <a:latin typeface="Helvatica"/>
              </a:rPr>
              <a:t>Source: </a:t>
            </a:r>
            <a:r>
              <a:rPr lang="en-US" b="0" dirty="0" err="1">
                <a:solidFill>
                  <a:srgbClr val="0070C0"/>
                </a:solidFill>
                <a:latin typeface="Helvatica"/>
              </a:rPr>
              <a:t>Ferenci</a:t>
            </a:r>
            <a:r>
              <a:rPr lang="en-US" b="0" dirty="0">
                <a:solidFill>
                  <a:srgbClr val="0070C0"/>
                </a:solidFill>
                <a:latin typeface="Helvatica"/>
              </a:rPr>
              <a:t> P, et al. N </a:t>
            </a:r>
            <a:r>
              <a:rPr lang="en-US" b="0" dirty="0" err="1">
                <a:solidFill>
                  <a:srgbClr val="0070C0"/>
                </a:solidFill>
                <a:latin typeface="Helvatica"/>
              </a:rPr>
              <a:t>Engl</a:t>
            </a:r>
            <a:r>
              <a:rPr lang="en-US" b="0" dirty="0">
                <a:solidFill>
                  <a:srgbClr val="0070C0"/>
                </a:solidFill>
                <a:latin typeface="Helvatica"/>
              </a:rPr>
              <a:t> J Med. 2014;370:1983-92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Helvatica"/>
              </a:rPr>
              <a:t>Ombitasvir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 – </a:t>
            </a:r>
            <a:r>
              <a:rPr lang="en-US" sz="2800" dirty="0" err="1" smtClean="0">
                <a:solidFill>
                  <a:srgbClr val="0070C0"/>
                </a:solidFill>
                <a:latin typeface="Helvatica"/>
              </a:rPr>
              <a:t>Paritaprevir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 - </a:t>
            </a:r>
            <a:r>
              <a:rPr lang="en-US" sz="2800" dirty="0" err="1" smtClean="0">
                <a:solidFill>
                  <a:srgbClr val="0070C0"/>
                </a:solidFill>
                <a:latin typeface="Helvatica"/>
              </a:rPr>
              <a:t>Ritonavir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 y </a:t>
            </a:r>
            <a:r>
              <a:rPr lang="en-US" sz="2800" dirty="0" err="1" smtClean="0">
                <a:solidFill>
                  <a:srgbClr val="0070C0"/>
                </a:solidFill>
                <a:latin typeface="Helvatica"/>
              </a:rPr>
              <a:t>Dasabuvir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Helvatica"/>
              </a:rPr>
              <a:t>+/- RBV 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en GT1 - PEARL - IV y PEARL - III: </a:t>
            </a:r>
            <a:r>
              <a:rPr lang="en-US" sz="2800" dirty="0" err="1" smtClean="0">
                <a:solidFill>
                  <a:srgbClr val="0070C0"/>
                </a:solidFill>
                <a:latin typeface="Helvatica"/>
              </a:rPr>
              <a:t>Resultados</a:t>
            </a:r>
            <a:endParaRPr lang="en-US" sz="2800" dirty="0">
              <a:solidFill>
                <a:srgbClr val="0070C0"/>
              </a:solidFill>
              <a:latin typeface="Helvatica"/>
            </a:endParaRP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400106"/>
              </p:ext>
            </p:extLst>
          </p:nvPr>
        </p:nvGraphicFramePr>
        <p:xfrm>
          <a:off x="381000" y="16764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1371600" y="5297013"/>
            <a:ext cx="2895599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="1" dirty="0" err="1" smtClean="0">
                <a:solidFill>
                  <a:schemeClr val="accent1"/>
                </a:solidFill>
                <a:latin typeface="Helvatica"/>
              </a:rPr>
              <a:t>Genotipo</a:t>
            </a:r>
            <a:r>
              <a:rPr lang="en-US" sz="1800" b="1" dirty="0" smtClean="0">
                <a:solidFill>
                  <a:schemeClr val="accent1"/>
                </a:solidFill>
                <a:latin typeface="Helvatica"/>
              </a:rPr>
              <a:t> 1a</a:t>
            </a:r>
            <a:endParaRPr lang="en-US" sz="1800" b="1" dirty="0">
              <a:solidFill>
                <a:schemeClr val="accent1"/>
              </a:solidFill>
              <a:latin typeface="Helvatica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379760" y="5257800"/>
            <a:ext cx="2898648" cy="0"/>
          </a:xfrm>
          <a:prstGeom prst="line">
            <a:avLst/>
          </a:prstGeom>
          <a:ln w="19050" cmpd="sng">
            <a:solidFill>
              <a:srgbClr val="0070C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5715000" y="5297013"/>
            <a:ext cx="2895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="1" dirty="0" err="1" smtClean="0">
                <a:solidFill>
                  <a:schemeClr val="accent1"/>
                </a:solidFill>
                <a:latin typeface="Helvatica"/>
              </a:rPr>
              <a:t>Genotipo</a:t>
            </a:r>
            <a:r>
              <a:rPr lang="en-US" sz="1800" b="1" dirty="0" smtClean="0">
                <a:solidFill>
                  <a:schemeClr val="accent1"/>
                </a:solidFill>
                <a:latin typeface="Helvatica"/>
              </a:rPr>
              <a:t> 1b</a:t>
            </a:r>
            <a:endParaRPr lang="en-US" sz="1800" b="1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-5104" y="5828187"/>
            <a:ext cx="9162288" cy="5029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Helvatica"/>
              </a:rPr>
              <a:t>3D</a:t>
            </a:r>
            <a:r>
              <a:rPr lang="en-US" sz="1400" dirty="0" smtClean="0">
                <a:solidFill>
                  <a:schemeClr val="tx2"/>
                </a:solidFill>
                <a:latin typeface="Helvatica"/>
              </a:rPr>
              <a:t> = Ombitasvir-Paritaprevir-Ritonavir</a:t>
            </a:r>
            <a:r>
              <a:rPr lang="en-US" sz="1400" dirty="0">
                <a:solidFill>
                  <a:schemeClr val="tx2"/>
                </a:solidFill>
                <a:latin typeface="Helvatica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Helvatica"/>
              </a:rPr>
              <a:t>and Dasabuvir</a:t>
            </a:r>
            <a:br>
              <a:rPr lang="en-US" sz="1400" dirty="0" smtClean="0">
                <a:solidFill>
                  <a:schemeClr val="tx2"/>
                </a:solidFill>
                <a:latin typeface="Helvatica"/>
              </a:rPr>
            </a:br>
            <a:r>
              <a:rPr lang="en-US" sz="1400" b="1" dirty="0" smtClean="0">
                <a:solidFill>
                  <a:schemeClr val="tx2"/>
                </a:solidFill>
                <a:latin typeface="Helvatica"/>
              </a:rPr>
              <a:t>RBV</a:t>
            </a:r>
            <a:r>
              <a:rPr lang="en-US" sz="1400" dirty="0" smtClean="0">
                <a:solidFill>
                  <a:schemeClr val="tx2"/>
                </a:solidFill>
                <a:latin typeface="Helvatica"/>
              </a:rPr>
              <a:t> = </a:t>
            </a:r>
            <a:r>
              <a:rPr lang="en-US" sz="1400" dirty="0" err="1" smtClean="0">
                <a:solidFill>
                  <a:schemeClr val="tx2"/>
                </a:solidFill>
                <a:latin typeface="Helvatica"/>
              </a:rPr>
              <a:t>Ribavirina</a:t>
            </a:r>
            <a:endParaRPr lang="en-US" sz="1400" dirty="0">
              <a:solidFill>
                <a:schemeClr val="tx2"/>
              </a:solidFill>
              <a:latin typeface="Helvatic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456570" y="3310676"/>
            <a:ext cx="3017520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1952" y="5257800"/>
            <a:ext cx="2898648" cy="0"/>
          </a:xfrm>
          <a:prstGeom prst="line">
            <a:avLst/>
          </a:prstGeom>
          <a:ln w="19050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1253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97/100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488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185/205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048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209/210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3283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207/209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3480762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0" y="6461760"/>
            <a:ext cx="8696355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</a:t>
            </a:r>
            <a:r>
              <a:rPr lang="en-US" dirty="0" err="1">
                <a:latin typeface="Helvatica"/>
              </a:rPr>
              <a:t>Andreone</a:t>
            </a:r>
            <a:r>
              <a:rPr lang="en-US" dirty="0">
                <a:latin typeface="Helvatica"/>
              </a:rPr>
              <a:t> P, et al.  </a:t>
            </a:r>
            <a:r>
              <a:rPr lang="en-US" dirty="0" smtClean="0">
                <a:latin typeface="Helvatica"/>
              </a:rPr>
              <a:t>Gastroenterology</a:t>
            </a:r>
            <a:r>
              <a:rPr lang="en-US" dirty="0">
                <a:latin typeface="Helvatica"/>
              </a:rPr>
              <a:t>.  2014;147:359-65.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8112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Helvatica"/>
              </a:rPr>
              <a:t>Ombitasvir</a:t>
            </a:r>
            <a:r>
              <a:rPr lang="en-US" sz="2800" dirty="0">
                <a:solidFill>
                  <a:srgbClr val="0070C0"/>
                </a:solidFill>
                <a:latin typeface="Helvatica"/>
              </a:rPr>
              <a:t>-</a:t>
            </a:r>
            <a:r>
              <a:rPr lang="en-US" sz="2800" dirty="0" err="1">
                <a:solidFill>
                  <a:srgbClr val="0070C0"/>
                </a:solidFill>
                <a:latin typeface="Helvatica"/>
              </a:rPr>
              <a:t>Paritaprevir</a:t>
            </a:r>
            <a:r>
              <a:rPr lang="en-US" sz="2800" dirty="0">
                <a:solidFill>
                  <a:srgbClr val="0070C0"/>
                </a:solidFill>
                <a:latin typeface="Helvatica"/>
              </a:rPr>
              <a:t>-Ritonavir 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y Dasabuvir </a:t>
            </a:r>
            <a:r>
              <a:rPr lang="en-US" sz="2800" dirty="0">
                <a:solidFill>
                  <a:srgbClr val="0070C0"/>
                </a:solidFill>
                <a:latin typeface="Helvatica"/>
              </a:rPr>
              <a:t>+/- RBV </a:t>
            </a:r>
            <a:r>
              <a:rPr lang="en-US" sz="2800" dirty="0" smtClean="0">
                <a:solidFill>
                  <a:srgbClr val="0070C0"/>
                </a:solidFill>
                <a:latin typeface="Helvatica"/>
              </a:rPr>
              <a:t>en GT1b - PEARL – II ()</a:t>
            </a:r>
            <a:endParaRPr lang="en-US" sz="2800" dirty="0">
              <a:solidFill>
                <a:srgbClr val="0070C0"/>
              </a:solidFill>
              <a:latin typeface="Helvatica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918229" y="2757559"/>
            <a:ext cx="4023360" cy="0"/>
          </a:xfrm>
          <a:prstGeom prst="line">
            <a:avLst/>
          </a:prstGeom>
          <a:ln w="190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18229" y="3844963"/>
            <a:ext cx="402336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7740" y="2547913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n = 91</a:t>
            </a:r>
            <a:endParaRPr lang="en-US" sz="1400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919162" y="2392689"/>
            <a:ext cx="4020818" cy="677600"/>
          </a:xfrm>
          <a:prstGeom prst="rect">
            <a:avLst/>
          </a:prstGeom>
          <a:solidFill>
            <a:schemeClr val="tx2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atica"/>
                <a:cs typeface="Arial"/>
              </a:rPr>
              <a:t>3 D + </a:t>
            </a:r>
            <a:r>
              <a:rPr lang="en-US" sz="1600" b="1" dirty="0" err="1" smtClean="0">
                <a:solidFill>
                  <a:schemeClr val="bg1"/>
                </a:solidFill>
                <a:latin typeface="Helvatica"/>
                <a:cs typeface="Arial"/>
              </a:rPr>
              <a:t>Ribavirina</a:t>
            </a:r>
            <a:endParaRPr lang="en-US" sz="16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91500" y="255739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FF0000"/>
              </a:solidFill>
              <a:latin typeface="Helvatica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7740" y="3663709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n = 95</a:t>
            </a:r>
            <a:endParaRPr lang="en-US" sz="1400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919162" y="3513400"/>
            <a:ext cx="4020818" cy="677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Helvatica"/>
                <a:cs typeface="Arial"/>
              </a:rPr>
              <a:t>3 D</a:t>
            </a:r>
            <a:endParaRPr lang="en-US" sz="18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91500" y="364235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FF0000"/>
              </a:solidFill>
              <a:latin typeface="Helvatica"/>
              <a:cs typeface="Arial"/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-6113" y="1357298"/>
            <a:ext cx="9162291" cy="857256"/>
            <a:chOff x="-6113" y="1357298"/>
            <a:chExt cx="9162291" cy="520294"/>
          </a:xfrm>
        </p:grpSpPr>
        <p:sp>
          <p:nvSpPr>
            <p:cNvPr id="49" name="Rectangle 4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0" y="1411256"/>
              <a:ext cx="857224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>
                  <a:solidFill>
                    <a:srgbClr val="0070C0"/>
                  </a:solidFill>
                  <a:latin typeface="Helvatica"/>
                </a:rPr>
                <a:t>Semanas</a:t>
              </a:r>
              <a:endParaRPr lang="en-US" sz="1200" b="1" dirty="0">
                <a:solidFill>
                  <a:srgbClr val="0070C0"/>
                </a:solidFill>
                <a:latin typeface="Helvatica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4348" y="1357298"/>
              <a:ext cx="483222" cy="520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0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24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514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12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23239" y="1770940"/>
              <a:ext cx="0" cy="87630"/>
            </a:xfrm>
            <a:prstGeom prst="line">
              <a:avLst/>
            </a:prstGeom>
            <a:ln w="12700" cmpd="sng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927167" y="1770940"/>
              <a:ext cx="0" cy="81894"/>
            </a:xfrm>
            <a:prstGeom prst="line">
              <a:avLst/>
            </a:prstGeom>
            <a:ln w="12700" cmpd="sng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rgbClr val="009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9648" y="4953000"/>
            <a:ext cx="9162288" cy="1097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70C0"/>
                </a:solidFill>
                <a:latin typeface="Helvatica"/>
                <a:cs typeface="Arial"/>
              </a:rPr>
              <a:t>3D </a:t>
            </a:r>
            <a:r>
              <a:rPr lang="en-US" sz="1400" dirty="0">
                <a:solidFill>
                  <a:srgbClr val="0070C0"/>
                </a:solidFill>
                <a:latin typeface="Helvatica"/>
                <a:cs typeface="Arial"/>
              </a:rPr>
              <a:t>=</a:t>
            </a:r>
            <a:r>
              <a:rPr lang="en-US" sz="1400" b="1" dirty="0">
                <a:solidFill>
                  <a:srgbClr val="0070C0"/>
                </a:solidFill>
                <a:latin typeface="Helvatica"/>
                <a:cs typeface="Arial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  <a:cs typeface="Arial"/>
              </a:rPr>
              <a:t>Ombitasvir-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Paritaprevir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  <a:cs typeface="Arial"/>
              </a:rPr>
              <a:t>-Ritonavir</a:t>
            </a:r>
            <a:r>
              <a:rPr lang="en-US" sz="1400" dirty="0">
                <a:solidFill>
                  <a:srgbClr val="0070C0"/>
                </a:solidFill>
                <a:latin typeface="Helvatica"/>
                <a:cs typeface="Arial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Helvatica"/>
                <a:cs typeface="Arial"/>
              </a:rPr>
              <a:t>y Dasabuvir</a:t>
            </a:r>
            <a:endParaRPr lang="en-US" sz="1400" dirty="0">
              <a:solidFill>
                <a:srgbClr val="0070C0"/>
              </a:solidFill>
              <a:latin typeface="Helvatica"/>
              <a:cs typeface="Arial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err="1" smtClean="0">
                <a:solidFill>
                  <a:srgbClr val="0070C0"/>
                </a:solidFill>
                <a:latin typeface="Helvatica"/>
              </a:rPr>
              <a:t>Dosis</a:t>
            </a:r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Helvatica"/>
              </a:rPr>
              <a:t>Droga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/>
            </a:r>
            <a:br>
              <a:rPr lang="en-US" sz="1400" dirty="0">
                <a:solidFill>
                  <a:srgbClr val="0070C0"/>
                </a:solidFill>
                <a:latin typeface="Helvatica"/>
              </a:rPr>
            </a:b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Ombitasvir-Paritaprevir-Ritonavir (25/150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/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100 mg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una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vez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) + Dasabuvir: 250 mg dos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veces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Helvatica"/>
              </a:rPr>
            </a:b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Ribavirina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(RBV)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: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basada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en el peso y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dividida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(1000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mg/day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si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&lt; 75kg 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o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1200 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mg/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si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≥ 75kg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)</a:t>
            </a:r>
            <a:endParaRPr lang="en-US" sz="1400" dirty="0">
              <a:solidFill>
                <a:srgbClr val="0070C0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1274062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Ombitasvir-Paritaprevir-Ritonavir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y Dasabuvir 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+/- RBV 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en GT1b - PEARL - II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Helvatica"/>
              </a:rPr>
              <a:t>PEARL-II: </a:t>
            </a:r>
            <a:r>
              <a:rPr lang="es-AR" dirty="0" smtClean="0">
                <a:solidFill>
                  <a:srgbClr val="0070C0"/>
                </a:solidFill>
                <a:latin typeface="Helvatica"/>
              </a:rPr>
              <a:t>Resultados por respuesta al tratamiento anterior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0" y="6461760"/>
            <a:ext cx="9144000" cy="320040"/>
          </a:xfrm>
        </p:spPr>
        <p:txBody>
          <a:bodyPr/>
          <a:lstStyle/>
          <a:p>
            <a:pPr algn="r"/>
            <a:r>
              <a:rPr lang="en-US" b="0" dirty="0">
                <a:solidFill>
                  <a:schemeClr val="accent1"/>
                </a:solidFill>
                <a:latin typeface="Helvatica"/>
              </a:rPr>
              <a:t>Source: </a:t>
            </a:r>
            <a:r>
              <a:rPr lang="en-US" b="0" dirty="0" err="1">
                <a:solidFill>
                  <a:schemeClr val="accent1"/>
                </a:solidFill>
                <a:latin typeface="Helvatica"/>
              </a:rPr>
              <a:t>Andreone</a:t>
            </a:r>
            <a:r>
              <a:rPr lang="en-US" b="0" dirty="0">
                <a:solidFill>
                  <a:schemeClr val="accent1"/>
                </a:solidFill>
                <a:latin typeface="Helvatica"/>
              </a:rPr>
              <a:t> P, et al. Gastroenterology.  2014;147:359-65</a:t>
            </a:r>
            <a:r>
              <a:rPr lang="en-US" dirty="0">
                <a:solidFill>
                  <a:schemeClr val="accent1"/>
                </a:solidFill>
                <a:latin typeface="Helvatica"/>
              </a:rPr>
              <a:t>.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42844" y="1791813"/>
          <a:ext cx="8858312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142976" y="5214136"/>
            <a:ext cx="78581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85/88</a:t>
            </a:r>
            <a:endParaRPr lang="en-US" sz="1400" b="1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28794" y="5214136"/>
            <a:ext cx="78581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91/91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240" y="5214136"/>
            <a:ext cx="80183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29/31</a:t>
            </a:r>
            <a:endParaRPr lang="en-US" sz="1400" b="1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79805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32/32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22805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2</a:t>
            </a:r>
            <a:r>
              <a:rPr lang="en-US" sz="1400" b="1" dirty="0">
                <a:solidFill>
                  <a:schemeClr val="accent1"/>
                </a:solidFill>
                <a:latin typeface="Helvatica"/>
              </a:rPr>
              <a:t>4</a:t>
            </a:r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/25</a:t>
            </a:r>
            <a:endParaRPr lang="en-US" sz="1400" b="1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02210" y="5214136"/>
            <a:ext cx="812930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26/26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43768" y="5214136"/>
            <a:ext cx="78581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32/32</a:t>
            </a:r>
            <a:endParaRPr lang="en-US" sz="1400" b="1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29586" y="5214136"/>
            <a:ext cx="78581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33/33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2372117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118440" y="3841379"/>
            <a:ext cx="256032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0" y="6461760"/>
            <a:ext cx="8696355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</a:t>
            </a:r>
            <a:r>
              <a:rPr lang="en-US" dirty="0" err="1">
                <a:latin typeface="Helvatica"/>
              </a:rPr>
              <a:t>Poordad</a:t>
            </a:r>
            <a:r>
              <a:rPr lang="en-US" dirty="0">
                <a:latin typeface="Helvatica"/>
              </a:rPr>
              <a:t> F, et al. N </a:t>
            </a:r>
            <a:r>
              <a:rPr lang="en-US" dirty="0" err="1">
                <a:latin typeface="Helvatica"/>
              </a:rPr>
              <a:t>Engl</a:t>
            </a:r>
            <a:r>
              <a:rPr lang="en-US" dirty="0">
                <a:latin typeface="Helvatica"/>
              </a:rPr>
              <a:t> J Med. 2014;370:1973-82.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3D +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Ribavirina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en GT1 y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Cirrosis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Compensada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/>
            </a:r>
            <a:b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</a:b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TURQUOISE - II: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Regimenes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Helvatic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2220" y="2523880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accent1"/>
                </a:solidFill>
                <a:latin typeface="Helvatica"/>
              </a:rPr>
              <a:t>Grupo</a:t>
            </a:r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 A</a:t>
            </a:r>
            <a:br>
              <a:rPr lang="en-US" sz="1400" b="1" dirty="0" smtClean="0">
                <a:solidFill>
                  <a:schemeClr val="accent1"/>
                </a:solidFill>
                <a:latin typeface="Helvatica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N = 208</a:t>
            </a:r>
            <a:endParaRPr lang="en-US" sz="1400" b="1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500520"/>
            <a:ext cx="2560320" cy="540440"/>
          </a:xfrm>
          <a:prstGeom prst="rect">
            <a:avLst/>
          </a:prstGeom>
          <a:solidFill>
            <a:schemeClr val="accent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3D +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  <a:cs typeface="Arial"/>
              </a:rPr>
              <a:t>Ribavirina</a:t>
            </a:r>
            <a:endParaRPr lang="en-US" sz="14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00100" y="3571876"/>
            <a:ext cx="5120640" cy="540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atica"/>
                <a:cs typeface="Arial"/>
              </a:rPr>
              <a:t>3D +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  <a:cs typeface="Arial"/>
              </a:rPr>
              <a:t>Ribavirina</a:t>
            </a:r>
            <a:endParaRPr lang="en-US" sz="14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4260" y="36403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FF0000"/>
              </a:solidFill>
              <a:latin typeface="Helvatica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6850" y="2777788"/>
            <a:ext cx="256032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010" y="257672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FF0000"/>
              </a:solidFill>
              <a:latin typeface="Helvatica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20" y="36083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accent1"/>
                </a:solidFill>
                <a:latin typeface="Helvatica"/>
              </a:rPr>
              <a:t>Grupo</a:t>
            </a:r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 B</a:t>
            </a:r>
            <a:br>
              <a:rPr lang="en-US" sz="1400" b="1" dirty="0" smtClean="0">
                <a:solidFill>
                  <a:schemeClr val="accent1"/>
                </a:solidFill>
                <a:latin typeface="Helvatica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N = 172</a:t>
            </a:r>
            <a:endParaRPr lang="en-US" sz="1400" b="1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9151" y="4922537"/>
            <a:ext cx="9162288" cy="1097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70C0"/>
                </a:solidFill>
                <a:latin typeface="Helvatica"/>
                <a:cs typeface="Arial"/>
              </a:rPr>
              <a:t>3D =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  <a:cs typeface="Arial"/>
              </a:rPr>
              <a:t>Ombitasvir-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Paritaprevir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  <a:cs typeface="Arial"/>
              </a:rPr>
              <a:t>-Ritonavir</a:t>
            </a:r>
            <a:r>
              <a:rPr lang="en-US" sz="1400" dirty="0">
                <a:solidFill>
                  <a:srgbClr val="0070C0"/>
                </a:solidFill>
                <a:latin typeface="Helvatica"/>
                <a:cs typeface="Arial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Helvatica"/>
                <a:cs typeface="Arial"/>
              </a:rPr>
              <a:t>y </a:t>
            </a:r>
            <a:r>
              <a:rPr lang="en-US" sz="1400" dirty="0">
                <a:solidFill>
                  <a:srgbClr val="0070C0"/>
                </a:solidFill>
                <a:latin typeface="Helvatica"/>
                <a:cs typeface="Arial"/>
              </a:rPr>
              <a:t>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err="1" smtClean="0">
                <a:solidFill>
                  <a:srgbClr val="0070C0"/>
                </a:solidFill>
                <a:latin typeface="Helvatica"/>
              </a:rPr>
              <a:t>Dosis</a:t>
            </a:r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Helvatica"/>
              </a:rPr>
              <a:t>Droga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/>
            </a:r>
            <a:br>
              <a:rPr lang="en-US" sz="1400" dirty="0">
                <a:solidFill>
                  <a:srgbClr val="0070C0"/>
                </a:solidFill>
                <a:latin typeface="Helvatica"/>
              </a:rPr>
            </a:b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Ombitasvir-Paritaprevir-Ritonavir (25/150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/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100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mg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) + Dasabuvir: 250 mg dos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veces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Helvatica"/>
              </a:rPr>
            </a:b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Ribavirina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(RBV)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: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basada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en el peso y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dividida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(1000 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mg/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si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&lt; 75kg 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o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1200 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mg/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si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≥ 75kg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)</a:t>
            </a:r>
            <a:endParaRPr lang="en-US" sz="1400" dirty="0">
              <a:solidFill>
                <a:srgbClr val="0070C0"/>
              </a:solidFill>
              <a:latin typeface="Helvatica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7" name="Rectangle 3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0" y="1411256"/>
              <a:ext cx="96372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accent1"/>
                  </a:solidFill>
                  <a:latin typeface="Helvatica"/>
                </a:rPr>
                <a:t>Semanas</a:t>
              </a:r>
              <a:endParaRPr lang="en-US" sz="1400" b="1" dirty="0">
                <a:solidFill>
                  <a:schemeClr val="accent1"/>
                </a:solidFill>
                <a:latin typeface="Helvatic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Helvatica"/>
                  <a:cs typeface="Arial"/>
                </a:rPr>
                <a:t>0</a:t>
              </a:r>
              <a:endParaRPr lang="en-US" sz="1400" b="1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Helvatica"/>
                  <a:cs typeface="Arial"/>
                </a:rPr>
                <a:t>36</a:t>
              </a:r>
              <a:endParaRPr lang="en-US" sz="1400" b="1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Helvatica"/>
                  <a:cs typeface="Arial"/>
                </a:rPr>
                <a:t>12</a:t>
              </a:r>
              <a:endParaRPr lang="en-US" sz="1400" b="1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Helvatica"/>
                  <a:cs typeface="Arial"/>
                </a:rPr>
                <a:t>24</a:t>
              </a:r>
              <a:endParaRPr lang="en-US" sz="1400" b="1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70654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Helvatica"/>
              </a:rPr>
              <a:t>3D +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Ribavirina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e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n GT1 y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Cirrosis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Compensada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/>
            </a:r>
            <a:br>
              <a:rPr lang="en-US" dirty="0">
                <a:solidFill>
                  <a:srgbClr val="0070C0"/>
                </a:solidFill>
                <a:latin typeface="Helvatica"/>
              </a:rPr>
            </a:br>
            <a:r>
              <a:rPr lang="en-US" dirty="0" smtClean="0">
                <a:solidFill>
                  <a:srgbClr val="0070C0"/>
                </a:solidFill>
                <a:latin typeface="Helvatica"/>
              </a:rPr>
              <a:t>TURQUOISE - II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Resultados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18" y="6461760"/>
            <a:ext cx="8624900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</a:t>
            </a:r>
            <a:r>
              <a:rPr lang="en-US" dirty="0" err="1">
                <a:latin typeface="Helvatica"/>
              </a:rPr>
              <a:t>Poordad</a:t>
            </a:r>
            <a:r>
              <a:rPr lang="en-US" dirty="0">
                <a:latin typeface="Helvatica"/>
              </a:rPr>
              <a:t> F, et al. N </a:t>
            </a:r>
            <a:r>
              <a:rPr lang="en-US" dirty="0" err="1">
                <a:latin typeface="Helvatica"/>
              </a:rPr>
              <a:t>Engl</a:t>
            </a:r>
            <a:r>
              <a:rPr lang="en-US" dirty="0">
                <a:latin typeface="Helvatica"/>
              </a:rPr>
              <a:t> J Med. 2014;370:1973-82.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557761"/>
              </p:ext>
            </p:extLst>
          </p:nvPr>
        </p:nvGraphicFramePr>
        <p:xfrm>
          <a:off x="285720" y="1785926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61697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191/208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8860" y="5196155"/>
            <a:ext cx="85725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165/172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491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124/140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9190" y="5196155"/>
            <a:ext cx="8924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114/121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696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67/68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5196155"/>
            <a:ext cx="8191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50/51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3752509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Helvatica"/>
              </a:rPr>
              <a:t>TURQUOISE - II </a:t>
            </a:r>
            <a:br>
              <a:rPr lang="en-US" dirty="0" smtClean="0">
                <a:solidFill>
                  <a:srgbClr val="0070C0"/>
                </a:solidFill>
                <a:latin typeface="Helvatica"/>
              </a:rPr>
            </a:br>
            <a:r>
              <a:rPr lang="en-US" dirty="0" smtClean="0">
                <a:solidFill>
                  <a:srgbClr val="0070C0"/>
                </a:solidFill>
                <a:latin typeface="Helvatica"/>
              </a:rPr>
              <a:t>3D +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Ribavirina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en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Cirróticos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Compensados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Helvatica"/>
              </a:rPr>
            </a:b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Genotipo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1a RVS 12 -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Basada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en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Tratamiento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Previo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18" y="6461760"/>
            <a:ext cx="8624900" cy="320040"/>
          </a:xfrm>
        </p:spPr>
        <p:txBody>
          <a:bodyPr/>
          <a:lstStyle/>
          <a:p>
            <a:pPr algn="r"/>
            <a:r>
              <a:rPr lang="en-US" dirty="0" smtClean="0">
                <a:latin typeface="Helvatica"/>
              </a:rPr>
              <a:t>Source: </a:t>
            </a:r>
            <a:r>
              <a:rPr lang="en-US" dirty="0" err="1" smtClean="0">
                <a:latin typeface="Helvatica"/>
              </a:rPr>
              <a:t>Poordad</a:t>
            </a:r>
            <a:r>
              <a:rPr lang="en-US" dirty="0" smtClean="0">
                <a:latin typeface="Helvatica"/>
              </a:rPr>
              <a:t> </a:t>
            </a:r>
            <a:r>
              <a:rPr lang="en-US" dirty="0">
                <a:latin typeface="Helvatica"/>
              </a:rPr>
              <a:t>F, et al. N </a:t>
            </a:r>
            <a:r>
              <a:rPr lang="en-US" dirty="0" err="1">
                <a:latin typeface="Helvatica"/>
              </a:rPr>
              <a:t>Engl</a:t>
            </a:r>
            <a:r>
              <a:rPr lang="en-US" dirty="0">
                <a:latin typeface="Helvatica"/>
              </a:rPr>
              <a:t> J Med. </a:t>
            </a:r>
            <a:r>
              <a:rPr lang="en-US" dirty="0" smtClean="0">
                <a:latin typeface="Helvatica"/>
              </a:rPr>
              <a:t>2014;370</a:t>
            </a:r>
            <a:r>
              <a:rPr lang="en-US" dirty="0">
                <a:latin typeface="Helvatica"/>
              </a:rPr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838180"/>
              </p:ext>
            </p:extLst>
          </p:nvPr>
        </p:nvGraphicFramePr>
        <p:xfrm>
          <a:off x="0" y="1643050"/>
          <a:ext cx="9144000" cy="460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142976" y="5105400"/>
            <a:ext cx="714380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59/64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57356" y="5105400"/>
            <a:ext cx="642942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52/56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14679" y="5105400"/>
            <a:ext cx="642941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14/15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9058" y="5105400"/>
            <a:ext cx="666460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Helvatica"/>
              </a:rPr>
              <a:t>1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3/13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105400"/>
            <a:ext cx="76830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11/11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0760" y="5105400"/>
            <a:ext cx="642942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10/10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58082" y="5105400"/>
            <a:ext cx="642942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40/50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72462" y="5105400"/>
            <a:ext cx="642941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Helvatica"/>
              </a:rPr>
              <a:t>3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9/42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193" y="6083671"/>
            <a:ext cx="914719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3D</a:t>
            </a:r>
            <a:r>
              <a:rPr lang="en-US" sz="1400" dirty="0" smtClean="0">
                <a:solidFill>
                  <a:srgbClr val="0070C0"/>
                </a:solidFill>
                <a:latin typeface="Helvatica"/>
                <a:cs typeface="Arial"/>
              </a:rPr>
              <a:t> =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  <a:cs typeface="Arial"/>
              </a:rPr>
              <a:t>Ombitasvir</a:t>
            </a:r>
            <a:r>
              <a:rPr lang="en-US" sz="1400" dirty="0" smtClean="0">
                <a:solidFill>
                  <a:srgbClr val="0070C0"/>
                </a:solidFill>
                <a:latin typeface="Helvatica"/>
                <a:cs typeface="Arial"/>
              </a:rPr>
              <a:t> –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  <a:cs typeface="Arial"/>
              </a:rPr>
              <a:t>Paritaprevir</a:t>
            </a:r>
            <a:r>
              <a:rPr lang="en-US" sz="1400" dirty="0" smtClean="0">
                <a:solidFill>
                  <a:srgbClr val="0070C0"/>
                </a:solidFill>
                <a:latin typeface="Helvatica"/>
                <a:cs typeface="Arial"/>
              </a:rPr>
              <a:t> - 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  <a:cs typeface="Arial"/>
              </a:rPr>
              <a:t>Ritonavir</a:t>
            </a:r>
            <a:r>
              <a:rPr lang="en-US" sz="1400" dirty="0" smtClean="0">
                <a:solidFill>
                  <a:srgbClr val="0070C0"/>
                </a:solidFill>
                <a:latin typeface="Helvatica"/>
                <a:cs typeface="Arial"/>
              </a:rPr>
              <a:t> y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  <a:cs typeface="Arial"/>
              </a:rPr>
              <a:t>Dasabuvir</a:t>
            </a:r>
            <a:r>
              <a:rPr lang="en-US" sz="1400" dirty="0" smtClean="0">
                <a:solidFill>
                  <a:srgbClr val="0070C0"/>
                </a:solidFill>
                <a:latin typeface="Helvatica"/>
                <a:cs typeface="Arial"/>
              </a:rPr>
              <a:t>; </a:t>
            </a:r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RBV</a:t>
            </a:r>
            <a:r>
              <a:rPr lang="en-US" sz="1400" dirty="0" smtClean="0">
                <a:solidFill>
                  <a:srgbClr val="0070C0"/>
                </a:solidFill>
                <a:latin typeface="Helvatica"/>
                <a:cs typeface="Arial"/>
              </a:rPr>
              <a:t> =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  <a:cs typeface="Arial"/>
              </a:rPr>
              <a:t>ribavirina</a:t>
            </a:r>
            <a:endParaRPr lang="en-US" sz="1400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623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4800600" y="3249068"/>
            <a:ext cx="3328416" cy="0"/>
          </a:xfrm>
          <a:prstGeom prst="line">
            <a:avLst/>
          </a:prstGeom>
          <a:ln w="190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0" y="6461760"/>
            <a:ext cx="8839199" cy="320040"/>
          </a:xfrm>
        </p:spPr>
        <p:txBody>
          <a:bodyPr/>
          <a:lstStyle/>
          <a:p>
            <a:pPr algn="r"/>
            <a:r>
              <a:rPr lang="en-US" b="0" dirty="0">
                <a:latin typeface="Helvatica"/>
              </a:rPr>
              <a:t>Source: Feld JJ, et al. J </a:t>
            </a:r>
            <a:r>
              <a:rPr lang="en-US" b="0" dirty="0" err="1">
                <a:latin typeface="Helvatica"/>
              </a:rPr>
              <a:t>Hepatol</a:t>
            </a:r>
            <a:r>
              <a:rPr lang="en-US" b="0" dirty="0">
                <a:latin typeface="Helvatica"/>
              </a:rPr>
              <a:t>. 2016;64:301-7.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Helvatica"/>
              </a:rPr>
              <a:t/>
            </a:r>
            <a:br>
              <a:rPr lang="en-US" sz="2800" dirty="0" smtClean="0">
                <a:solidFill>
                  <a:srgbClr val="00B0F0"/>
                </a:solidFill>
                <a:latin typeface="Helvatica"/>
              </a:rPr>
            </a:br>
            <a:r>
              <a:rPr lang="en-US" sz="3100" dirty="0" smtClean="0">
                <a:solidFill>
                  <a:srgbClr val="00B0F0"/>
                </a:solidFill>
                <a:latin typeface="Helvatica"/>
              </a:rPr>
              <a:t>3 D en </a:t>
            </a:r>
            <a:r>
              <a:rPr lang="en-US" sz="3100" dirty="0">
                <a:solidFill>
                  <a:srgbClr val="00B0F0"/>
                </a:solidFill>
                <a:latin typeface="Helvatica"/>
              </a:rPr>
              <a:t>GT1b </a:t>
            </a:r>
            <a:r>
              <a:rPr lang="en-US" sz="3100" dirty="0" smtClean="0">
                <a:solidFill>
                  <a:srgbClr val="00B0F0"/>
                </a:solidFill>
                <a:latin typeface="Helvatica"/>
              </a:rPr>
              <a:t>y </a:t>
            </a:r>
            <a:r>
              <a:rPr lang="en-US" sz="3100" dirty="0" err="1" smtClean="0">
                <a:solidFill>
                  <a:srgbClr val="00B0F0"/>
                </a:solidFill>
                <a:latin typeface="Helvatica"/>
              </a:rPr>
              <a:t>Cirróticos</a:t>
            </a:r>
            <a:r>
              <a:rPr lang="en-US" sz="3100" dirty="0" smtClean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sz="3100" dirty="0" err="1" smtClean="0">
                <a:solidFill>
                  <a:srgbClr val="00B0F0"/>
                </a:solidFill>
                <a:latin typeface="Helvatica"/>
              </a:rPr>
              <a:t>Compensados</a:t>
            </a:r>
            <a:r>
              <a:rPr lang="en-US" sz="3100" dirty="0">
                <a:solidFill>
                  <a:srgbClr val="00B0F0"/>
                </a:solidFill>
                <a:latin typeface="Helvatica"/>
              </a:rPr>
              <a:t/>
            </a:r>
            <a:br>
              <a:rPr lang="en-US" sz="3100" dirty="0">
                <a:solidFill>
                  <a:srgbClr val="00B0F0"/>
                </a:solidFill>
                <a:latin typeface="Helvatica"/>
              </a:rPr>
            </a:br>
            <a:r>
              <a:rPr lang="en-US" sz="3100" dirty="0" smtClean="0">
                <a:solidFill>
                  <a:srgbClr val="00B0F0"/>
                </a:solidFill>
                <a:latin typeface="Helvatica"/>
              </a:rPr>
              <a:t>TURQUOISE - III</a:t>
            </a:r>
            <a:endParaRPr lang="en-US" sz="3100" dirty="0">
              <a:solidFill>
                <a:srgbClr val="00B0F0"/>
              </a:solidFill>
              <a:latin typeface="Helvatica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214414" y="2834750"/>
            <a:ext cx="3586186" cy="914400"/>
          </a:xfrm>
          <a:prstGeom prst="rect">
            <a:avLst/>
          </a:prstGeom>
          <a:solidFill>
            <a:srgbClr val="0070C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atica"/>
                <a:cs typeface="Arial"/>
              </a:rPr>
              <a:t>3 D</a:t>
            </a:r>
            <a:endParaRPr lang="en-US" sz="16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29586" y="3000372"/>
            <a:ext cx="912874" cy="4328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Helvatica"/>
                <a:cs typeface="Arial"/>
              </a:rPr>
              <a:t>RVS 12</a:t>
            </a:r>
            <a:endParaRPr lang="en-US" sz="1600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1" y="2819400"/>
            <a:ext cx="978405" cy="948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Helvatica"/>
              </a:rPr>
              <a:t>GT 1b </a:t>
            </a:r>
            <a:br>
              <a:rPr lang="en-US" sz="1600" b="1" dirty="0" smtClean="0">
                <a:solidFill>
                  <a:srgbClr val="0070C0"/>
                </a:solidFill>
                <a:latin typeface="Helvatica"/>
              </a:rPr>
            </a:br>
            <a:r>
              <a:rPr lang="en-US" sz="1600" b="1" dirty="0" smtClean="0">
                <a:solidFill>
                  <a:srgbClr val="0070C0"/>
                </a:solidFill>
                <a:latin typeface="Helvatica"/>
              </a:rPr>
              <a:t>n = 60</a:t>
            </a:r>
            <a:endParaRPr lang="en-US" sz="1600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9151" y="4800600"/>
            <a:ext cx="9162288" cy="868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2200"/>
              </a:lnSpc>
              <a:spcBef>
                <a:spcPts val="600"/>
              </a:spcBef>
            </a:pPr>
            <a:r>
              <a:rPr lang="en-US" sz="1600" b="1" dirty="0" err="1" smtClean="0">
                <a:solidFill>
                  <a:srgbClr val="0070C0"/>
                </a:solidFill>
                <a:latin typeface="Helvatica"/>
              </a:rPr>
              <a:t>Dosis</a:t>
            </a:r>
            <a:r>
              <a:rPr lang="en-US" sz="1600" b="1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Helvatica"/>
              </a:rPr>
              <a:t>Droga</a:t>
            </a:r>
            <a:r>
              <a:rPr lang="en-US" sz="1600" dirty="0">
                <a:solidFill>
                  <a:srgbClr val="0070C0"/>
                </a:solidFill>
                <a:latin typeface="Helvatica"/>
              </a:rPr>
              <a:t/>
            </a:r>
            <a:br>
              <a:rPr lang="en-US" sz="1600" dirty="0">
                <a:solidFill>
                  <a:srgbClr val="0070C0"/>
                </a:solidFill>
                <a:latin typeface="Helvatica"/>
              </a:rPr>
            </a:b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Ombitasvir-Paritaprevir-Ritonavir (25/150</a:t>
            </a:r>
            <a:r>
              <a:rPr lang="en-US" sz="1600" dirty="0">
                <a:solidFill>
                  <a:srgbClr val="0070C0"/>
                </a:solidFill>
                <a:latin typeface="Helvatica"/>
              </a:rPr>
              <a:t>/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100 </a:t>
            </a:r>
            <a:r>
              <a:rPr lang="en-US" sz="1600" dirty="0">
                <a:solidFill>
                  <a:srgbClr val="0070C0"/>
                </a:solidFill>
                <a:latin typeface="Helvatica"/>
              </a:rPr>
              <a:t>mg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) + Dasabuvir: 250 mg dos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veces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 al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día</a:t>
            </a:r>
            <a:endParaRPr lang="en-US" sz="1600" dirty="0">
              <a:solidFill>
                <a:srgbClr val="0070C0"/>
              </a:solidFill>
              <a:latin typeface="Helvatica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-6113" y="1472025"/>
            <a:ext cx="9150113" cy="813966"/>
            <a:chOff x="-6113" y="1423585"/>
            <a:chExt cx="9162291" cy="454007"/>
          </a:xfrm>
        </p:grpSpPr>
        <p:sp>
          <p:nvSpPr>
            <p:cNvPr id="37" name="Rectangle 36"/>
            <p:cNvSpPr/>
            <p:nvPr/>
          </p:nvSpPr>
          <p:spPr>
            <a:xfrm>
              <a:off x="142844" y="1500174"/>
              <a:ext cx="9013334" cy="358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" y="1423585"/>
              <a:ext cx="121603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rgbClr val="0070C0"/>
                </a:solidFill>
                <a:latin typeface="Helvatica"/>
              </a:endParaRPr>
            </a:p>
            <a:p>
              <a:pPr algn="ctr"/>
              <a:r>
                <a:rPr lang="en-US" sz="1400" b="1" dirty="0" err="1" smtClean="0">
                  <a:solidFill>
                    <a:srgbClr val="0070C0"/>
                  </a:solidFill>
                  <a:latin typeface="Helvatica"/>
                </a:rPr>
                <a:t>Semanas</a:t>
              </a:r>
              <a:endParaRPr lang="en-US" sz="1400" b="1" dirty="0">
                <a:solidFill>
                  <a:srgbClr val="0070C0"/>
                </a:solidFill>
                <a:latin typeface="Helvatic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66078" y="1479131"/>
              <a:ext cx="545592" cy="3984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0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83608" y="1439285"/>
              <a:ext cx="545592" cy="43830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12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065008" y="1479131"/>
              <a:ext cx="545592" cy="3984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24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243860" y="1770940"/>
              <a:ext cx="0" cy="8763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761390" y="1770940"/>
              <a:ext cx="0" cy="81894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8330460" y="1770940"/>
              <a:ext cx="2280" cy="81894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6247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Helvatica"/>
              </a:rPr>
              <a:t>3 D en 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GT1b 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y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Cirróticos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Compensados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/>
            </a:r>
            <a:br>
              <a:rPr lang="en-US" dirty="0">
                <a:solidFill>
                  <a:srgbClr val="0070C0"/>
                </a:solidFill>
                <a:latin typeface="Helvatica"/>
              </a:rPr>
            </a:br>
            <a:r>
              <a:rPr lang="en-US" dirty="0" smtClean="0">
                <a:solidFill>
                  <a:srgbClr val="0070C0"/>
                </a:solidFill>
                <a:latin typeface="Helvatica"/>
              </a:rPr>
              <a:t>TURQUOISE - III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Resultados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6461760"/>
            <a:ext cx="9144000" cy="320040"/>
          </a:xfrm>
        </p:spPr>
        <p:txBody>
          <a:bodyPr/>
          <a:lstStyle/>
          <a:p>
            <a:pPr algn="r"/>
            <a:r>
              <a:rPr lang="en-US" b="0" dirty="0">
                <a:latin typeface="Helvatica"/>
              </a:rPr>
              <a:t>Source: Feld JJ, et al. J </a:t>
            </a:r>
            <a:r>
              <a:rPr lang="en-US" b="0" dirty="0" err="1">
                <a:latin typeface="Helvatica"/>
              </a:rPr>
              <a:t>Hepatol</a:t>
            </a:r>
            <a:r>
              <a:rPr lang="en-US" b="0" dirty="0">
                <a:latin typeface="Helvatica"/>
              </a:rPr>
              <a:t>. 2016;64:301-7.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697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191/208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761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165/172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491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124/140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555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114/121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696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67/68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50/51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050558"/>
              </p:ext>
            </p:extLst>
          </p:nvPr>
        </p:nvGraphicFramePr>
        <p:xfrm>
          <a:off x="0" y="1785926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1428728" y="5312632"/>
            <a:ext cx="1000132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atica"/>
              </a:rPr>
              <a:t>60/60</a:t>
            </a:r>
            <a:endParaRPr lang="en-US" sz="16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8992" y="5312632"/>
            <a:ext cx="1000132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Helvatica"/>
              </a:rPr>
              <a:t>60/60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857224" y="6000768"/>
            <a:ext cx="4143404" cy="357190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b="1" dirty="0" err="1" smtClean="0">
                <a:solidFill>
                  <a:srgbClr val="7030A0"/>
                </a:solidFill>
                <a:latin typeface="Helvatica"/>
                <a:cs typeface="Arial"/>
              </a:rPr>
              <a:t>Intratratamiento</a:t>
            </a:r>
            <a:r>
              <a:rPr lang="en-US" sz="1400" b="1" dirty="0" smtClean="0">
                <a:solidFill>
                  <a:srgbClr val="7030A0"/>
                </a:solidFill>
                <a:latin typeface="Helvatica"/>
                <a:cs typeface="Arial"/>
              </a:rPr>
              <a:t> </a:t>
            </a:r>
            <a:endParaRPr lang="en-US" sz="1400" b="1" dirty="0">
              <a:solidFill>
                <a:srgbClr val="7030A0"/>
              </a:solidFill>
              <a:latin typeface="Helvatica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0694" y="5312632"/>
            <a:ext cx="1000132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Helvatica"/>
              </a:rPr>
              <a:t>60/60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00958" y="5312632"/>
            <a:ext cx="1000132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Helvatica"/>
              </a:rPr>
              <a:t>60/60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000628" y="6000768"/>
            <a:ext cx="4000528" cy="339267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b="1" dirty="0" err="1" smtClean="0">
                <a:solidFill>
                  <a:srgbClr val="0070C0"/>
                </a:solidFill>
                <a:latin typeface="Helvatica"/>
                <a:cs typeface="Arial"/>
              </a:rPr>
              <a:t>Después</a:t>
            </a:r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Helvatica"/>
                <a:cs typeface="Arial"/>
              </a:rPr>
              <a:t>delTratamiento</a:t>
            </a:r>
            <a:endParaRPr lang="en-US" sz="1400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22" name="21 Marcador de texto"/>
          <p:cNvSpPr>
            <a:spLocks noGrp="1"/>
          </p:cNvSpPr>
          <p:nvPr>
            <p:ph type="body" idx="10"/>
          </p:nvPr>
        </p:nvSpPr>
        <p:spPr>
          <a:xfrm flipV="1">
            <a:off x="0" y="1500174"/>
            <a:ext cx="9144000" cy="45719"/>
          </a:xfrm>
        </p:spPr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35518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14476" y="3677244"/>
            <a:ext cx="808037" cy="214243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207024" y="3431468"/>
            <a:ext cx="646759" cy="470275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996274" y="2984593"/>
            <a:ext cx="776514" cy="93396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915279" y="2500537"/>
            <a:ext cx="914862" cy="141081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</a:endParaRPr>
          </a:p>
        </p:txBody>
      </p:sp>
      <p:sp>
        <p:nvSpPr>
          <p:cNvPr id="95241" name="Rectangle 10"/>
          <p:cNvSpPr>
            <a:spLocks noChangeArrowheads="1"/>
          </p:cNvSpPr>
          <p:nvPr/>
        </p:nvSpPr>
        <p:spPr bwMode="auto">
          <a:xfrm>
            <a:off x="-549569" y="2149324"/>
            <a:ext cx="10287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0" hangingPunct="0"/>
            <a:endParaRPr lang="fr-FR" sz="4400" b="1"/>
          </a:p>
        </p:txBody>
      </p:sp>
      <p:sp>
        <p:nvSpPr>
          <p:cNvPr id="95242" name="Rectangle 11"/>
          <p:cNvSpPr>
            <a:spLocks noChangeArrowheads="1"/>
          </p:cNvSpPr>
          <p:nvPr/>
        </p:nvSpPr>
        <p:spPr bwMode="auto">
          <a:xfrm>
            <a:off x="328745" y="3299838"/>
            <a:ext cx="82211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 eaLnBrk="0" hangingPunct="0"/>
            <a:r>
              <a:rPr lang="fr-FR" b="1" dirty="0">
                <a:solidFill>
                  <a:srgbClr val="0070C0"/>
                </a:solidFill>
                <a:latin typeface="Helvatica"/>
              </a:rPr>
              <a:t>6%</a:t>
            </a:r>
          </a:p>
        </p:txBody>
      </p:sp>
      <p:sp>
        <p:nvSpPr>
          <p:cNvPr id="95243" name="Rectangle 12"/>
          <p:cNvSpPr>
            <a:spLocks noChangeArrowheads="1"/>
          </p:cNvSpPr>
          <p:nvPr/>
        </p:nvSpPr>
        <p:spPr bwMode="auto">
          <a:xfrm>
            <a:off x="1262780" y="3064701"/>
            <a:ext cx="64440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fr-FR" b="1" dirty="0">
                <a:solidFill>
                  <a:srgbClr val="0070C0"/>
                </a:solidFill>
                <a:latin typeface="Helvatica"/>
              </a:rPr>
              <a:t>16%</a:t>
            </a:r>
          </a:p>
        </p:txBody>
      </p:sp>
      <p:sp>
        <p:nvSpPr>
          <p:cNvPr id="95244" name="Rectangle 13"/>
          <p:cNvSpPr>
            <a:spLocks noChangeArrowheads="1"/>
          </p:cNvSpPr>
          <p:nvPr/>
        </p:nvSpPr>
        <p:spPr bwMode="auto">
          <a:xfrm>
            <a:off x="1979355" y="2648098"/>
            <a:ext cx="810354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 eaLnBrk="0" hangingPunct="0"/>
            <a:r>
              <a:rPr lang="fr-FR" b="1" dirty="0">
                <a:solidFill>
                  <a:srgbClr val="0070C0"/>
                </a:solidFill>
                <a:latin typeface="Helvatica"/>
              </a:rPr>
              <a:t>40%</a:t>
            </a:r>
          </a:p>
        </p:txBody>
      </p:sp>
      <p:sp>
        <p:nvSpPr>
          <p:cNvPr id="95245" name="Text Box 14"/>
          <p:cNvSpPr txBox="1">
            <a:spLocks noChangeArrowheads="1"/>
          </p:cNvSpPr>
          <p:nvPr/>
        </p:nvSpPr>
        <p:spPr bwMode="auto">
          <a:xfrm>
            <a:off x="2947190" y="2165771"/>
            <a:ext cx="914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800" b="1" dirty="0">
                <a:solidFill>
                  <a:srgbClr val="0070C0"/>
                </a:solidFill>
                <a:latin typeface="Helvatica"/>
              </a:rPr>
              <a:t>55%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966184" y="1902280"/>
            <a:ext cx="914525" cy="2047333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</a:endParaRPr>
          </a:p>
        </p:txBody>
      </p:sp>
      <p:sp>
        <p:nvSpPr>
          <p:cNvPr id="95249" name="Text Box 14"/>
          <p:cNvSpPr txBox="1">
            <a:spLocks noChangeArrowheads="1"/>
          </p:cNvSpPr>
          <p:nvPr/>
        </p:nvSpPr>
        <p:spPr bwMode="auto">
          <a:xfrm>
            <a:off x="3966183" y="1555268"/>
            <a:ext cx="91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800" b="1" dirty="0">
                <a:solidFill>
                  <a:srgbClr val="0070C0"/>
                </a:solidFill>
                <a:latin typeface="Helvatica"/>
              </a:rPr>
              <a:t>75%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051708" y="1232785"/>
            <a:ext cx="868573" cy="271682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976472" y="828678"/>
            <a:ext cx="9438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800" b="1" dirty="0" smtClean="0">
                <a:solidFill>
                  <a:srgbClr val="0070C0"/>
                </a:solidFill>
                <a:latin typeface="Helvatica"/>
              </a:rPr>
              <a:t>&gt; 95</a:t>
            </a:r>
            <a:r>
              <a:rPr lang="fr-FR" sz="1800" b="1" dirty="0">
                <a:solidFill>
                  <a:srgbClr val="0070C0"/>
                </a:solidFill>
                <a:latin typeface="Helvatica"/>
              </a:rPr>
              <a:t>%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314477" y="3859616"/>
            <a:ext cx="6451182" cy="85733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rgbClr val="0070C0"/>
                </a:solidFill>
                <a:latin typeface="Helvatica"/>
              </a:rPr>
              <a:t>RIBAVIRINA</a:t>
            </a:r>
            <a:endParaRPr lang="es-AR" sz="2000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26" name="Flecha derecha 25"/>
          <p:cNvSpPr/>
          <p:nvPr/>
        </p:nvSpPr>
        <p:spPr>
          <a:xfrm>
            <a:off x="4593931" y="4748009"/>
            <a:ext cx="2540438" cy="202243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rgbClr val="0070C0"/>
                </a:solidFill>
                <a:latin typeface="Helvatica"/>
              </a:rPr>
              <a:t>ANTIVIRALES ACCION</a:t>
            </a:r>
          </a:p>
          <a:p>
            <a:pPr algn="ctr"/>
            <a:r>
              <a:rPr lang="es-AR" b="1" dirty="0" smtClean="0">
                <a:solidFill>
                  <a:srgbClr val="0070C0"/>
                </a:solidFill>
                <a:latin typeface="Helvatica"/>
              </a:rPr>
              <a:t>DIRECTA </a:t>
            </a:r>
            <a:endParaRPr lang="es-AR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2" name="Onda 1"/>
          <p:cNvSpPr/>
          <p:nvPr/>
        </p:nvSpPr>
        <p:spPr>
          <a:xfrm>
            <a:off x="7255355" y="5402419"/>
            <a:ext cx="1475656" cy="914400"/>
          </a:xfrm>
          <a:prstGeom prst="wave">
            <a:avLst>
              <a:gd name="adj1" fmla="val 12500"/>
              <a:gd name="adj2" fmla="val -2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GRAN </a:t>
            </a:r>
          </a:p>
          <a:p>
            <a:pPr algn="ctr"/>
            <a:r>
              <a:rPr lang="es-AR" dirty="0" smtClean="0"/>
              <a:t>PROMESA</a:t>
            </a:r>
            <a:endParaRPr lang="es-AR" dirty="0"/>
          </a:p>
        </p:txBody>
      </p:sp>
      <p:sp>
        <p:nvSpPr>
          <p:cNvPr id="15" name="Proceso 14"/>
          <p:cNvSpPr/>
          <p:nvPr/>
        </p:nvSpPr>
        <p:spPr>
          <a:xfrm>
            <a:off x="6984196" y="3620753"/>
            <a:ext cx="1738863" cy="10205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latin typeface="Helvatica"/>
              </a:rPr>
              <a:t>GRUPOS SELECCIONADOS</a:t>
            </a:r>
            <a:endParaRPr lang="es-AR" sz="1400" b="1" dirty="0">
              <a:latin typeface="Helvatica"/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6144260" y="1148631"/>
            <a:ext cx="2814392" cy="1562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  <a:latin typeface="Helvatica"/>
              </a:rPr>
              <a:t>TOXICIDAD Y</a:t>
            </a:r>
          </a:p>
          <a:p>
            <a:pPr algn="ctr"/>
            <a:r>
              <a:rPr lang="es-AR" b="1" dirty="0">
                <a:solidFill>
                  <a:schemeClr val="bg1"/>
                </a:solidFill>
                <a:latin typeface="Helvatica"/>
              </a:rPr>
              <a:t>     EFECTOS        </a:t>
            </a:r>
          </a:p>
          <a:p>
            <a:pPr algn="ctr"/>
            <a:r>
              <a:rPr lang="es-AR" b="1" dirty="0">
                <a:solidFill>
                  <a:schemeClr val="bg1"/>
                </a:solidFill>
                <a:latin typeface="Helvatica"/>
              </a:rPr>
              <a:t>   ADVERSOS</a:t>
            </a:r>
          </a:p>
        </p:txBody>
      </p:sp>
      <p:sp>
        <p:nvSpPr>
          <p:cNvPr id="38" name="Flecha arriba 37"/>
          <p:cNvSpPr/>
          <p:nvPr/>
        </p:nvSpPr>
        <p:spPr>
          <a:xfrm rot="10800000">
            <a:off x="6277444" y="1555268"/>
            <a:ext cx="568481" cy="73422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94" y="3540187"/>
            <a:ext cx="1295500" cy="128413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0" y="171705"/>
            <a:ext cx="2942039" cy="19940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5" y="4748009"/>
            <a:ext cx="4092746" cy="192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8000"/>
          </a:xfrm>
        </p:spPr>
        <p:txBody>
          <a:bodyPr>
            <a:normAutofit/>
          </a:bodyPr>
          <a:lstStyle/>
          <a:p>
            <a:pPr algn="just"/>
            <a:r>
              <a:rPr lang="es-AR" sz="2000" b="1" dirty="0" smtClean="0">
                <a:solidFill>
                  <a:srgbClr val="0070C0"/>
                </a:solidFill>
                <a:latin typeface="Helvetica"/>
                <a:cs typeface="Arial" pitchFamily="34" charset="0"/>
              </a:rPr>
              <a:t>Todos estos datos muestran que la adición de la RBV es útil para el genotipo 1 a, pero no confiere un beneficio adicional a los pacientes infectados por el genotipo 1b, incluso aquellos con  cirrosis compensada </a:t>
            </a:r>
            <a:br>
              <a:rPr lang="es-AR" sz="2000" b="1" dirty="0" smtClean="0">
                <a:solidFill>
                  <a:srgbClr val="0070C0"/>
                </a:solidFill>
                <a:latin typeface="Helvetica"/>
                <a:cs typeface="Arial" pitchFamily="34" charset="0"/>
              </a:rPr>
            </a:br>
            <a:r>
              <a:rPr lang="es-AR" sz="2000" b="1" dirty="0">
                <a:solidFill>
                  <a:srgbClr val="0070C0"/>
                </a:solidFill>
                <a:latin typeface="Helvetica"/>
                <a:cs typeface="Arial" pitchFamily="34" charset="0"/>
              </a:rPr>
              <a:t/>
            </a:r>
            <a:br>
              <a:rPr lang="es-AR" sz="2000" b="1" dirty="0">
                <a:solidFill>
                  <a:srgbClr val="0070C0"/>
                </a:solidFill>
                <a:latin typeface="Helvetica"/>
                <a:cs typeface="Arial" pitchFamily="34" charset="0"/>
              </a:rPr>
            </a:br>
            <a:r>
              <a:rPr lang="es-AR" sz="2000" b="1" dirty="0" smtClean="0">
                <a:solidFill>
                  <a:srgbClr val="0070C0"/>
                </a:solidFill>
                <a:latin typeface="Helvetica"/>
                <a:cs typeface="Arial" pitchFamily="34" charset="0"/>
              </a:rPr>
              <a:t>     </a:t>
            </a:r>
            <a:br>
              <a:rPr lang="es-AR" sz="2000" b="1" dirty="0" smtClean="0">
                <a:solidFill>
                  <a:srgbClr val="0070C0"/>
                </a:solidFill>
                <a:latin typeface="Helvetica"/>
                <a:cs typeface="Arial" pitchFamily="34" charset="0"/>
              </a:rPr>
            </a:br>
            <a:r>
              <a:rPr lang="es-AR" sz="2000" b="1" dirty="0">
                <a:solidFill>
                  <a:srgbClr val="0070C0"/>
                </a:solidFill>
                <a:latin typeface="Helvetica"/>
                <a:cs typeface="Arial" pitchFamily="34" charset="0"/>
              </a:rPr>
              <a:t/>
            </a:r>
            <a:br>
              <a:rPr lang="es-AR" sz="2000" b="1" dirty="0">
                <a:solidFill>
                  <a:srgbClr val="0070C0"/>
                </a:solidFill>
                <a:latin typeface="Helvetica"/>
                <a:cs typeface="Arial" pitchFamily="34" charset="0"/>
              </a:rPr>
            </a:br>
            <a:r>
              <a:rPr lang="es-AR" sz="2000" b="1" dirty="0" smtClean="0">
                <a:solidFill>
                  <a:srgbClr val="0070C0"/>
                </a:solidFill>
                <a:latin typeface="Helvetica"/>
                <a:cs typeface="Arial" pitchFamily="34" charset="0"/>
              </a:rPr>
              <a:t/>
            </a:r>
            <a:br>
              <a:rPr lang="es-AR" sz="2000" b="1" dirty="0" smtClean="0">
                <a:solidFill>
                  <a:srgbClr val="0070C0"/>
                </a:solidFill>
                <a:latin typeface="Helvetica"/>
                <a:cs typeface="Arial" pitchFamily="34" charset="0"/>
              </a:rPr>
            </a:br>
            <a:r>
              <a:rPr lang="es-AR" sz="2000" b="1" dirty="0" smtClean="0">
                <a:solidFill>
                  <a:srgbClr val="0070C0"/>
                </a:solidFill>
                <a:latin typeface="Helvetica"/>
                <a:cs typeface="Arial" pitchFamily="34" charset="0"/>
              </a:rPr>
              <a:t> RBV maximiza las tasas de  RVS a través de la disminución de las tasas de recaída en determinados pacientes infectados con el genotipo 1 a en los que se ha demostrado una barrera más baja comparada con el genotipo 1 b, el cual presenta una barrera más alta a la Resistencia</a:t>
            </a:r>
            <a:endParaRPr lang="es-AR" sz="2000" b="1" dirty="0">
              <a:solidFill>
                <a:srgbClr val="FF0000"/>
              </a:solidFill>
              <a:latin typeface="Helvetic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Helvatica"/>
              </a:rPr>
              <a:t>Sofosbuvir + Simeprevir +/-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Ribavirina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para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HCV GT 1</a:t>
            </a:r>
            <a:br>
              <a:rPr lang="en-US" dirty="0">
                <a:solidFill>
                  <a:srgbClr val="0070C0"/>
                </a:solidFill>
                <a:latin typeface="Helvatica"/>
              </a:rPr>
            </a:br>
            <a:r>
              <a:rPr lang="en-US" dirty="0" smtClean="0">
                <a:solidFill>
                  <a:srgbClr val="0070C0"/>
                </a:solidFill>
                <a:latin typeface="Helvatica"/>
              </a:rPr>
              <a:t>COSMOS: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Cohorte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1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Resultados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-26170" y="1358724"/>
            <a:ext cx="9144000" cy="359663"/>
          </a:xfrm>
          <a:prstGeom prst="rect">
            <a:avLst/>
          </a:prstGeom>
          <a:solidFill>
            <a:srgbClr val="0070C0"/>
          </a:solidFill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Respondedores</a:t>
            </a:r>
            <a:r>
              <a:rPr lang="en-US" sz="1800" dirty="0" smtClean="0">
                <a:solidFill>
                  <a:schemeClr val="bg1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nulos</a:t>
            </a:r>
            <a:r>
              <a:rPr lang="en-US" sz="1800" dirty="0" smtClean="0">
                <a:solidFill>
                  <a:schemeClr val="bg1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 / F0 – F2</a:t>
            </a:r>
            <a:endParaRPr lang="en-US" sz="1800" dirty="0">
              <a:solidFill>
                <a:schemeClr val="bg1"/>
              </a:solidFill>
              <a:latin typeface="Helvatica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18" y="6461760"/>
            <a:ext cx="8482024" cy="320040"/>
          </a:xfrm>
        </p:spPr>
        <p:txBody>
          <a:bodyPr/>
          <a:lstStyle/>
          <a:p>
            <a:pPr algn="r"/>
            <a:r>
              <a:rPr lang="en-US" b="0" dirty="0">
                <a:latin typeface="Helvatica"/>
              </a:rPr>
              <a:t>Source: </a:t>
            </a:r>
            <a:r>
              <a:rPr lang="en-US" b="0" dirty="0" err="1">
                <a:latin typeface="Helvatica"/>
              </a:rPr>
              <a:t>Sulkowski</a:t>
            </a:r>
            <a:r>
              <a:rPr lang="en-US" b="0" dirty="0">
                <a:latin typeface="Helvatica"/>
              </a:rPr>
              <a:t> M, et al. EASL. April 2014.  Abstract 07.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/>
          </p:nvPr>
        </p:nvGraphicFramePr>
        <p:xfrm>
          <a:off x="428596" y="1857364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5104" y="6124118"/>
            <a:ext cx="9162288" cy="274318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Helvatica"/>
              </a:rPr>
              <a:t>SOF = </a:t>
            </a:r>
            <a:r>
              <a:rPr lang="en-US" sz="1400" dirty="0" err="1">
                <a:solidFill>
                  <a:schemeClr val="bg1"/>
                </a:solidFill>
                <a:latin typeface="Helvatica"/>
              </a:rPr>
              <a:t>sofosbuvir</a:t>
            </a:r>
            <a:r>
              <a:rPr lang="en-US" sz="1400" dirty="0">
                <a:solidFill>
                  <a:schemeClr val="bg1"/>
                </a:solidFill>
                <a:latin typeface="Helvatica"/>
              </a:rPr>
              <a:t>; SMV = simeprevir; 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RBV =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ribavirina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888262" y="496434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19/24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9290" y="496434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14/15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4698" y="496434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26/27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3022" y="496434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13/14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26451314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  <a:latin typeface="Helvatica"/>
              </a:rPr>
              <a:t>Sofosbuvir + Simeprevir +/-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Ribavirina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para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HCV GT 1</a:t>
            </a:r>
            <a:br>
              <a:rPr lang="en-US" dirty="0">
                <a:solidFill>
                  <a:srgbClr val="0070C0"/>
                </a:solidFill>
                <a:latin typeface="Helvatica"/>
              </a:rPr>
            </a:br>
            <a:r>
              <a:rPr lang="en-US" dirty="0" smtClean="0">
                <a:solidFill>
                  <a:srgbClr val="0070C0"/>
                </a:solidFill>
                <a:latin typeface="Helvatica"/>
              </a:rPr>
              <a:t>COSMOS: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Cohorte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2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Resultados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 Naive/</a:t>
            </a:r>
            <a:r>
              <a:rPr lang="en-US" dirty="0" err="1" smtClean="0">
                <a:solidFill>
                  <a:schemeClr val="bg1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Respondedores</a:t>
            </a:r>
            <a:r>
              <a:rPr lang="en-US" dirty="0" smtClean="0">
                <a:solidFill>
                  <a:schemeClr val="bg1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Nulos</a:t>
            </a:r>
            <a:r>
              <a:rPr lang="en-US" dirty="0" smtClean="0">
                <a:solidFill>
                  <a:schemeClr val="bg1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  (Fibrosis F3 – F4) </a:t>
            </a:r>
            <a:endParaRPr lang="en-US" dirty="0">
              <a:solidFill>
                <a:schemeClr val="bg1"/>
              </a:solidFill>
              <a:latin typeface="Helvatica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18" y="6461760"/>
            <a:ext cx="8482024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</a:t>
            </a:r>
            <a:r>
              <a:rPr lang="en-US" dirty="0" err="1" smtClean="0">
                <a:latin typeface="Helvatica"/>
              </a:rPr>
              <a:t>Lawitz</a:t>
            </a:r>
            <a:r>
              <a:rPr lang="en-US" dirty="0" smtClean="0">
                <a:latin typeface="Helvatica"/>
              </a:rPr>
              <a:t> E, </a:t>
            </a:r>
            <a:r>
              <a:rPr lang="en-US" dirty="0">
                <a:latin typeface="Helvatica"/>
              </a:rPr>
              <a:t>et al.  </a:t>
            </a:r>
            <a:r>
              <a:rPr lang="en-US" dirty="0" smtClean="0">
                <a:latin typeface="Helvatica"/>
              </a:rPr>
              <a:t>EASL. April 2014.  </a:t>
            </a:r>
            <a:r>
              <a:rPr lang="en-US" dirty="0">
                <a:latin typeface="Helvatica"/>
              </a:rPr>
              <a:t>Abstract </a:t>
            </a:r>
            <a:r>
              <a:rPr lang="en-US" dirty="0" smtClean="0">
                <a:latin typeface="Helvatica"/>
              </a:rPr>
              <a:t>165.</a:t>
            </a:r>
            <a:endParaRPr lang="en-US" dirty="0">
              <a:latin typeface="Helvatica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654477"/>
              </p:ext>
            </p:extLst>
          </p:nvPr>
        </p:nvGraphicFramePr>
        <p:xfrm>
          <a:off x="142844" y="1828800"/>
          <a:ext cx="8858312" cy="460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85720" y="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619673" y="4580160"/>
            <a:ext cx="100811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28/30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1290" y="4580160"/>
            <a:ext cx="1042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16/16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4698" y="458016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25/27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3022" y="458016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13/14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1142976" y="5857892"/>
            <a:ext cx="3857652" cy="35719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24- </a:t>
            </a:r>
            <a:r>
              <a:rPr lang="en-US" sz="1400" b="1" dirty="0" err="1" smtClean="0">
                <a:solidFill>
                  <a:srgbClr val="0070C0"/>
                </a:solidFill>
                <a:latin typeface="Helvatica"/>
              </a:rPr>
              <a:t>semanas</a:t>
            </a:r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  </a:t>
            </a:r>
            <a:endParaRPr lang="en-US" sz="1400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5072066" y="5857892"/>
            <a:ext cx="3714776" cy="35719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12-semanas </a:t>
            </a:r>
            <a:endParaRPr lang="en-US" sz="1400" b="1" dirty="0">
              <a:solidFill>
                <a:srgbClr val="0070C0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2226440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0" y="6461760"/>
            <a:ext cx="8696355" cy="320040"/>
          </a:xfrm>
        </p:spPr>
        <p:txBody>
          <a:bodyPr/>
          <a:lstStyle/>
          <a:p>
            <a:pPr algn="r"/>
            <a:r>
              <a:rPr lang="en-US" dirty="0" smtClean="0">
                <a:latin typeface="Helvatica"/>
              </a:rPr>
              <a:t>Source: </a:t>
            </a:r>
            <a:r>
              <a:rPr lang="en-US" dirty="0" err="1">
                <a:latin typeface="Helvatica"/>
              </a:rPr>
              <a:t>Kwo</a:t>
            </a:r>
            <a:r>
              <a:rPr lang="en-US" dirty="0">
                <a:latin typeface="Helvatica"/>
              </a:rPr>
              <a:t> P, et al. Hepatology. 2016:64:370-80.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B0F0"/>
                </a:solidFill>
                <a:latin typeface="Helvatica"/>
              </a:rPr>
              <a:t>Simeprevir</a:t>
            </a:r>
            <a:r>
              <a:rPr lang="en-US" dirty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+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Sofosbuvir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por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HCV</a:t>
            </a:r>
            <a:r>
              <a:rPr lang="en-US" dirty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GT 1 sin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Cirrosis</a:t>
            </a:r>
            <a:r>
              <a:rPr lang="en-US" dirty="0">
                <a:solidFill>
                  <a:srgbClr val="00B0F0"/>
                </a:solidFill>
                <a:latin typeface="Helvatica"/>
              </a:rPr>
              <a:t/>
            </a:r>
            <a:br>
              <a:rPr lang="en-US" dirty="0">
                <a:solidFill>
                  <a:srgbClr val="00B0F0"/>
                </a:solidFill>
                <a:latin typeface="Helvatica"/>
              </a:rPr>
            </a:br>
            <a:r>
              <a:rPr lang="en-US" dirty="0" smtClean="0">
                <a:solidFill>
                  <a:srgbClr val="00B0F0"/>
                </a:solidFill>
                <a:latin typeface="Helvatica"/>
              </a:rPr>
              <a:t>OPTIMIST - 1: </a:t>
            </a:r>
            <a:endParaRPr lang="en-US" dirty="0">
              <a:solidFill>
                <a:srgbClr val="00B0F0"/>
              </a:solidFill>
              <a:latin typeface="Helvatic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22024" y="2742007"/>
            <a:ext cx="2743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93224" y="2346960"/>
            <a:ext cx="1828800" cy="77724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ts val="2300"/>
              </a:lnSpc>
            </a:pPr>
            <a:r>
              <a:rPr lang="en-US" sz="1600" b="1" dirty="0" err="1" smtClean="0">
                <a:solidFill>
                  <a:srgbClr val="0070C0"/>
                </a:solidFill>
                <a:latin typeface="Helvatica"/>
                <a:cs typeface="Arial"/>
              </a:rPr>
              <a:t>Simeprevir</a:t>
            </a:r>
            <a:r>
              <a:rPr lang="en-US" sz="1600" b="1" dirty="0" smtClean="0">
                <a:solidFill>
                  <a:srgbClr val="0070C0"/>
                </a:solidFill>
                <a:latin typeface="Helvatica"/>
                <a:cs typeface="Arial"/>
              </a:rPr>
              <a:t> +</a:t>
            </a:r>
          </a:p>
          <a:p>
            <a:pPr algn="ctr">
              <a:lnSpc>
                <a:spcPts val="2300"/>
              </a:lnSpc>
            </a:pPr>
            <a:r>
              <a:rPr lang="en-US" sz="1600" b="1" dirty="0" err="1" smtClean="0">
                <a:solidFill>
                  <a:srgbClr val="0070C0"/>
                </a:solidFill>
                <a:latin typeface="Helvatica"/>
                <a:cs typeface="Arial"/>
              </a:rPr>
              <a:t>Sofosbuvir</a:t>
            </a:r>
            <a:endParaRPr lang="en-US" sz="1600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7940" y="2539400"/>
            <a:ext cx="83164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  <a:cs typeface="Arial"/>
              </a:rPr>
              <a:t>RVS12</a:t>
            </a:r>
            <a:endParaRPr lang="en-US" sz="1400" b="1" dirty="0">
              <a:solidFill>
                <a:schemeClr val="accent1"/>
              </a:solidFill>
              <a:latin typeface="Helvatica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2306430"/>
            <a:ext cx="1832258" cy="212591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Helvatica"/>
                <a:cs typeface="Arial"/>
              </a:rPr>
              <a:t>GT-1</a:t>
            </a:r>
            <a:endParaRPr lang="en-US" sz="1800" b="1" dirty="0">
              <a:solidFill>
                <a:schemeClr val="bg1"/>
              </a:solidFill>
              <a:latin typeface="Helvatica"/>
              <a:cs typeface="Arial"/>
            </a:endParaRPr>
          </a:p>
          <a:p>
            <a:pPr algn="ctr">
              <a:lnSpc>
                <a:spcPts val="24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Helvatica"/>
                <a:cs typeface="Arial"/>
              </a:rPr>
              <a:t>Naive </a:t>
            </a:r>
          </a:p>
          <a:p>
            <a:pPr algn="ctr">
              <a:lnSpc>
                <a:spcPts val="2400"/>
              </a:lnSpc>
            </a:pPr>
            <a:r>
              <a:rPr lang="en-US" sz="1600" b="1" dirty="0" err="1" smtClean="0">
                <a:solidFill>
                  <a:schemeClr val="bg1"/>
                </a:solidFill>
                <a:latin typeface="Helvatica"/>
                <a:cs typeface="Arial"/>
              </a:rPr>
              <a:t>Experimentados</a:t>
            </a:r>
            <a:endParaRPr lang="en-US" sz="1600" b="1" dirty="0" smtClean="0">
              <a:solidFill>
                <a:schemeClr val="bg1"/>
              </a:solidFill>
              <a:latin typeface="Helvatica"/>
              <a:cs typeface="Arial"/>
            </a:endParaRPr>
          </a:p>
          <a:p>
            <a:pPr algn="ctr">
              <a:lnSpc>
                <a:spcPts val="2400"/>
              </a:lnSpc>
            </a:pPr>
            <a:endParaRPr lang="en-US" b="1" dirty="0" smtClean="0">
              <a:solidFill>
                <a:schemeClr val="bg1"/>
              </a:solidFill>
              <a:latin typeface="Helvatica"/>
              <a:cs typeface="Arial"/>
            </a:endParaRPr>
          </a:p>
          <a:p>
            <a:pPr algn="ctr">
              <a:lnSpc>
                <a:spcPts val="2400"/>
              </a:lnSpc>
            </a:pPr>
            <a:r>
              <a:rPr lang="en-US" b="1" dirty="0" smtClean="0">
                <a:solidFill>
                  <a:schemeClr val="bg1"/>
                </a:solidFill>
                <a:latin typeface="Helvatica"/>
                <a:cs typeface="Arial"/>
              </a:rPr>
              <a:t>No </a:t>
            </a:r>
            <a:r>
              <a:rPr lang="en-US" b="1" dirty="0" err="1" smtClean="0">
                <a:solidFill>
                  <a:schemeClr val="bg1"/>
                </a:solidFill>
                <a:latin typeface="Helvatica"/>
                <a:cs typeface="Arial"/>
              </a:rPr>
              <a:t>cirróticos</a:t>
            </a:r>
            <a:endParaRPr lang="en-US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4" y="2566420"/>
            <a:ext cx="100013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n =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155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Helvatic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50140" y="4064427"/>
            <a:ext cx="2743200" cy="0"/>
          </a:xfrm>
          <a:prstGeom prst="line">
            <a:avLst/>
          </a:prstGeom>
          <a:ln w="190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93223" y="3676966"/>
            <a:ext cx="2750347" cy="752166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ts val="2300"/>
              </a:lnSpc>
            </a:pPr>
            <a:r>
              <a:rPr lang="en-US" sz="1600" b="1" dirty="0" err="1">
                <a:solidFill>
                  <a:schemeClr val="bg1"/>
                </a:solidFill>
                <a:latin typeface="Helvatica"/>
                <a:cs typeface="Arial"/>
              </a:rPr>
              <a:t>Simeprevir</a:t>
            </a:r>
            <a:r>
              <a:rPr lang="en-US" sz="1600" b="1" dirty="0">
                <a:solidFill>
                  <a:schemeClr val="bg1"/>
                </a:solidFill>
                <a:latin typeface="Helvatica"/>
                <a:cs typeface="Arial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Helvatica"/>
                <a:cs typeface="Arial"/>
              </a:rPr>
              <a:t>+  </a:t>
            </a:r>
            <a:r>
              <a:rPr lang="en-US" sz="1600" b="1" dirty="0" err="1" smtClean="0">
                <a:solidFill>
                  <a:schemeClr val="bg1"/>
                </a:solidFill>
                <a:latin typeface="Helvatica"/>
                <a:cs typeface="Arial"/>
              </a:rPr>
              <a:t>Sofosbuvir</a:t>
            </a:r>
            <a:endParaRPr lang="en-US" sz="16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87284" y="3861820"/>
            <a:ext cx="87099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chemeClr val="accent1"/>
              </a:solidFill>
              <a:latin typeface="Helvatica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28794" y="3889480"/>
            <a:ext cx="100734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n =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155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Helvatic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21" name="Rectangle 20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1411256"/>
              <a:ext cx="2928926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accent1"/>
                  </a:solidFill>
                  <a:latin typeface="Helvatica"/>
                </a:rPr>
                <a:t>Semanas</a:t>
              </a:r>
              <a:endParaRPr lang="en-US" sz="1400" b="1" dirty="0">
                <a:solidFill>
                  <a:schemeClr val="accent1"/>
                </a:solidFill>
                <a:latin typeface="Helvatic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353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Helvatica"/>
                  <a:cs typeface="Arial"/>
                </a:rPr>
                <a:t>0</a:t>
              </a:r>
              <a:endParaRPr lang="en-US" sz="1400" b="1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804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Helvatica"/>
                  <a:cs typeface="Arial"/>
                </a:rPr>
                <a:t>24</a:t>
              </a:r>
              <a:endParaRPr lang="en-US" sz="1400" b="1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414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Helvatica"/>
                  <a:cs typeface="Arial"/>
                </a:rPr>
                <a:t>8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90656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72345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38083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53730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Helvatica"/>
                  <a:cs typeface="Arial"/>
                </a:rPr>
                <a:t>12</a:t>
              </a:r>
              <a:endParaRPr lang="en-US" sz="1400" b="1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565502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72154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Helvatica"/>
                  <a:cs typeface="Arial"/>
                </a:rPr>
                <a:t>20</a:t>
              </a:r>
              <a:endParaRPr lang="en-US" sz="1400" b="1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 flipV="1">
              <a:off x="748569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029200"/>
            <a:ext cx="9162288" cy="91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2100"/>
              </a:lnSpc>
              <a:spcBef>
                <a:spcPct val="50000"/>
              </a:spcBef>
            </a:pP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Dosis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Droga</a:t>
            </a:r>
            <a:r>
              <a:rPr lang="en-US" sz="1600" dirty="0">
                <a:solidFill>
                  <a:srgbClr val="0070C0"/>
                </a:solidFill>
                <a:latin typeface="Helvatica"/>
              </a:rPr>
              <a:t/>
            </a:r>
            <a:br>
              <a:rPr lang="en-US" sz="1600" dirty="0">
                <a:solidFill>
                  <a:srgbClr val="0070C0"/>
                </a:solidFill>
                <a:latin typeface="Helvatica"/>
              </a:rPr>
            </a:b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Simeprevir</a:t>
            </a:r>
            <a:r>
              <a:rPr lang="en-US" sz="1600" dirty="0">
                <a:solidFill>
                  <a:srgbClr val="0070C0"/>
                </a:solidFill>
                <a:latin typeface="Helvatica"/>
              </a:rPr>
              <a:t>: 150 mg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una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vez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 al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n-US" sz="1600" dirty="0" smtClean="0">
                <a:solidFill>
                  <a:srgbClr val="0070C0"/>
                </a:solidFill>
                <a:latin typeface="Helvatica"/>
              </a:rPr>
            </a:b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Sofosbuvir</a:t>
            </a:r>
            <a:r>
              <a:rPr lang="en-US" sz="1600" dirty="0">
                <a:solidFill>
                  <a:srgbClr val="0070C0"/>
                </a:solidFill>
                <a:latin typeface="Helvatica"/>
              </a:rPr>
              <a:t>: 400 mg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una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vez</a:t>
            </a:r>
            <a:r>
              <a:rPr lang="en-US" sz="1600" dirty="0" smtClean="0">
                <a:solidFill>
                  <a:srgbClr val="0070C0"/>
                </a:solidFill>
                <a:latin typeface="Helvatica"/>
              </a:rPr>
              <a:t> al </a:t>
            </a:r>
            <a:r>
              <a:rPr lang="en-US" sz="1600" dirty="0" err="1" smtClean="0">
                <a:solidFill>
                  <a:srgbClr val="0070C0"/>
                </a:solidFill>
                <a:latin typeface="Helvatica"/>
              </a:rPr>
              <a:t>día</a:t>
            </a:r>
            <a:endParaRPr lang="en-US" sz="1600" dirty="0">
              <a:solidFill>
                <a:srgbClr val="0070C0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25610375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0" y="6461760"/>
            <a:ext cx="8696355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</a:t>
            </a:r>
            <a:r>
              <a:rPr lang="en-US" dirty="0" err="1">
                <a:latin typeface="Helvatica"/>
              </a:rPr>
              <a:t>Lawitz</a:t>
            </a:r>
            <a:r>
              <a:rPr lang="en-US" dirty="0">
                <a:latin typeface="Helvatica"/>
              </a:rPr>
              <a:t> E, et al. Hepatology. 2016:64:360-9.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Simeprevir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+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Sofosbuvir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por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HCV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GT 1 con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Cirrosis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/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OPTIMIST-2 :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Diseño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del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Estudio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Helva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2667000"/>
            <a:ext cx="1785950" cy="165347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2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GT-1</a:t>
            </a:r>
            <a:endParaRPr lang="en-US" sz="1400" b="1" dirty="0">
              <a:solidFill>
                <a:schemeClr val="bg1"/>
              </a:solidFill>
              <a:latin typeface="Helvatica"/>
              <a:cs typeface="Arial"/>
            </a:endParaRPr>
          </a:p>
          <a:p>
            <a:pPr algn="ctr">
              <a:lnSpc>
                <a:spcPts val="242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Naive/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  <a:cs typeface="Arial"/>
              </a:rPr>
              <a:t>Experiencia</a:t>
            </a:r>
            <a:endParaRPr lang="en-US" sz="1400" b="1" dirty="0" smtClean="0">
              <a:solidFill>
                <a:schemeClr val="bg1"/>
              </a:solidFill>
              <a:latin typeface="Helvatica"/>
              <a:cs typeface="Arial"/>
            </a:endParaRPr>
          </a:p>
          <a:p>
            <a:pPr algn="ctr">
              <a:lnSpc>
                <a:spcPts val="2420"/>
              </a:lnSpc>
            </a:pPr>
            <a:r>
              <a:rPr lang="en-US" b="1" dirty="0" err="1" smtClean="0">
                <a:solidFill>
                  <a:schemeClr val="bg1"/>
                </a:solidFill>
                <a:latin typeface="Helvatica"/>
                <a:cs typeface="Arial"/>
              </a:rPr>
              <a:t>Cirrosis</a:t>
            </a:r>
            <a:r>
              <a:rPr lang="en-US" b="1" dirty="0" smtClean="0">
                <a:solidFill>
                  <a:schemeClr val="bg1"/>
                </a:solidFill>
                <a:latin typeface="Helvatica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atica"/>
                <a:cs typeface="Arial"/>
              </a:rPr>
              <a:t>Compensada</a:t>
            </a:r>
            <a:endParaRPr lang="en-US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31212" y="3475991"/>
            <a:ext cx="2834640" cy="0"/>
          </a:xfrm>
          <a:prstGeom prst="line">
            <a:avLst/>
          </a:prstGeom>
          <a:ln w="19050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93223" y="3048000"/>
            <a:ext cx="2833117" cy="7772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2300"/>
              </a:lnSpc>
            </a:pPr>
            <a:r>
              <a:rPr lang="en-US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  <a:cs typeface="Arial"/>
              </a:rPr>
              <a:t>Simeprevir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  <a:cs typeface="Arial"/>
              </a:rPr>
              <a:t> 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  <a:cs typeface="Arial"/>
              </a:rPr>
              <a:t>+ </a:t>
            </a:r>
            <a:r>
              <a:rPr 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  <a:cs typeface="Arial"/>
              </a:rPr>
              <a:t>Sofosbuvir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Helvatica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15884" y="3273384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  <a:cs typeface="Arial"/>
              </a:rPr>
              <a:t>SVR12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Helvatica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28795" y="3260514"/>
            <a:ext cx="1000131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n =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103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Helvatic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113" y="1428736"/>
            <a:ext cx="9162291" cy="857256"/>
            <a:chOff x="-6113" y="1532518"/>
            <a:chExt cx="9162291" cy="345074"/>
          </a:xfrm>
        </p:grpSpPr>
        <p:sp>
          <p:nvSpPr>
            <p:cNvPr id="22" name="Rectangle 21"/>
            <p:cNvSpPr/>
            <p:nvPr/>
          </p:nvSpPr>
          <p:spPr>
            <a:xfrm>
              <a:off x="500034" y="1601532"/>
              <a:ext cx="1568706" cy="2415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elvatica"/>
                </a:rPr>
                <a:t>Semanas</a:t>
              </a:r>
              <a:endPara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35308" y="1567025"/>
              <a:ext cx="545592" cy="31056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elvatica"/>
                  <a:cs typeface="Arial"/>
                </a:rPr>
                <a:t>0</a:t>
              </a:r>
              <a:endPara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  <a:cs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10720" y="1532518"/>
              <a:ext cx="545592" cy="3450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elvatica"/>
                  <a:cs typeface="Arial"/>
                </a:rPr>
                <a:t>24</a:t>
              </a:r>
              <a:endPara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  <a:cs typeface="Arial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906569" y="1770940"/>
              <a:ext cx="0" cy="87630"/>
            </a:xfrm>
            <a:prstGeom prst="line">
              <a:avLst/>
            </a:prstGeom>
            <a:ln w="127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583516" y="1770940"/>
              <a:ext cx="0" cy="81894"/>
            </a:xfrm>
            <a:prstGeom prst="line">
              <a:avLst/>
            </a:prstGeom>
            <a:ln w="127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5467584" y="1532518"/>
              <a:ext cx="545592" cy="3450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elvatica"/>
                  <a:cs typeface="Arial"/>
                </a:rPr>
                <a:t>12</a:t>
              </a:r>
              <a:endPara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  <a:cs typeface="Arial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5749606" y="1770940"/>
              <a:ext cx="0" cy="81894"/>
            </a:xfrm>
            <a:prstGeom prst="line">
              <a:avLst/>
            </a:prstGeom>
            <a:ln w="127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029200"/>
            <a:ext cx="9162288" cy="1257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2100"/>
              </a:lnSpc>
              <a:spcBef>
                <a:spcPct val="50000"/>
              </a:spcBef>
            </a:pPr>
            <a:r>
              <a:rPr lang="en-US" sz="1400" b="1" dirty="0" err="1" smtClean="0">
                <a:solidFill>
                  <a:schemeClr val="tx2"/>
                </a:solidFill>
                <a:latin typeface="Helvatica"/>
              </a:rPr>
              <a:t>Dosis</a:t>
            </a:r>
            <a:r>
              <a:rPr lang="en-US" sz="1400" b="1" dirty="0" smtClean="0">
                <a:solidFill>
                  <a:schemeClr val="tx2"/>
                </a:solidFill>
                <a:latin typeface="Helvatica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Helvatica"/>
              </a:rPr>
              <a:t>Droga</a:t>
            </a:r>
            <a:r>
              <a:rPr lang="en-US" sz="1400" b="1" dirty="0" smtClean="0">
                <a:solidFill>
                  <a:schemeClr val="tx2"/>
                </a:solidFill>
                <a:latin typeface="Helvatica"/>
              </a:rPr>
              <a:t> </a:t>
            </a:r>
          </a:p>
          <a:p>
            <a:pPr defTabSz="935038">
              <a:lnSpc>
                <a:spcPts val="2100"/>
              </a:lnSpc>
              <a:spcBef>
                <a:spcPct val="50000"/>
              </a:spcBef>
            </a:pPr>
            <a:r>
              <a:rPr lang="en-US" sz="1400" dirty="0" err="1" smtClean="0">
                <a:solidFill>
                  <a:schemeClr val="tx2"/>
                </a:solidFill>
                <a:latin typeface="Helvatica"/>
              </a:rPr>
              <a:t>Simeprevir</a:t>
            </a:r>
            <a:r>
              <a:rPr lang="en-US" sz="1400" dirty="0">
                <a:solidFill>
                  <a:schemeClr val="tx2"/>
                </a:solidFill>
                <a:latin typeface="Helvatica"/>
              </a:rPr>
              <a:t>: 150 mg </a:t>
            </a:r>
            <a:r>
              <a:rPr lang="en-US" sz="1400" dirty="0" err="1" smtClean="0">
                <a:solidFill>
                  <a:schemeClr val="tx2"/>
                </a:solidFill>
                <a:latin typeface="Helvatica"/>
              </a:rPr>
              <a:t>una</a:t>
            </a:r>
            <a:r>
              <a:rPr lang="en-US" sz="1400" dirty="0" smtClean="0">
                <a:solidFill>
                  <a:schemeClr val="tx2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atica"/>
              </a:rPr>
              <a:t>vez</a:t>
            </a:r>
            <a:r>
              <a:rPr lang="en-US" sz="1400" dirty="0" smtClean="0">
                <a:solidFill>
                  <a:schemeClr val="tx2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chemeClr val="tx2"/>
                </a:solidFill>
                <a:latin typeface="Helvatica"/>
              </a:rPr>
              <a:t>día</a:t>
            </a:r>
            <a:endParaRPr lang="en-US" sz="1400" dirty="0" smtClean="0">
              <a:solidFill>
                <a:schemeClr val="tx2"/>
              </a:solidFill>
              <a:latin typeface="Helvatica"/>
            </a:endParaRPr>
          </a:p>
          <a:p>
            <a:pPr defTabSz="935038">
              <a:lnSpc>
                <a:spcPts val="2100"/>
              </a:lnSpc>
              <a:spcBef>
                <a:spcPct val="50000"/>
              </a:spcBef>
            </a:pPr>
            <a:r>
              <a:rPr lang="en-US" sz="1400" dirty="0" err="1" smtClean="0">
                <a:solidFill>
                  <a:schemeClr val="tx2"/>
                </a:solidFill>
                <a:latin typeface="Helvatica"/>
              </a:rPr>
              <a:t>Sofosbuvir</a:t>
            </a:r>
            <a:r>
              <a:rPr lang="en-US" sz="1400" dirty="0">
                <a:solidFill>
                  <a:schemeClr val="tx2"/>
                </a:solidFill>
                <a:latin typeface="Helvatica"/>
              </a:rPr>
              <a:t>: 400 mg </a:t>
            </a:r>
            <a:r>
              <a:rPr lang="en-US" sz="1400" dirty="0" err="1" smtClean="0">
                <a:solidFill>
                  <a:schemeClr val="tx2"/>
                </a:solidFill>
                <a:latin typeface="Helvatica"/>
              </a:rPr>
              <a:t>una</a:t>
            </a:r>
            <a:r>
              <a:rPr lang="en-US" sz="1400" dirty="0" smtClean="0">
                <a:solidFill>
                  <a:schemeClr val="tx2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atica"/>
              </a:rPr>
              <a:t>vez</a:t>
            </a:r>
            <a:r>
              <a:rPr lang="en-US" sz="1400" dirty="0" smtClean="0">
                <a:solidFill>
                  <a:schemeClr val="tx2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chemeClr val="tx2"/>
                </a:solidFill>
                <a:latin typeface="Helvatica"/>
              </a:rPr>
              <a:t>día</a:t>
            </a:r>
            <a:endParaRPr lang="en-US" sz="1400" dirty="0">
              <a:solidFill>
                <a:schemeClr val="tx2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4097594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18" y="6461760"/>
            <a:ext cx="8696338" cy="320040"/>
          </a:xfrm>
        </p:spPr>
        <p:txBody>
          <a:bodyPr/>
          <a:lstStyle/>
          <a:p>
            <a:pPr algn="r"/>
            <a:r>
              <a:rPr lang="en-US" b="0" dirty="0">
                <a:latin typeface="Helvatica"/>
              </a:rPr>
              <a:t>Source: </a:t>
            </a:r>
            <a:r>
              <a:rPr lang="en-US" b="0" dirty="0" err="1">
                <a:latin typeface="Helvatica"/>
              </a:rPr>
              <a:t>Lawitz</a:t>
            </a:r>
            <a:r>
              <a:rPr lang="en-US" b="0" dirty="0">
                <a:latin typeface="Helvatica"/>
              </a:rPr>
              <a:t> E, et al. Hepatology. 2016:64:360-9.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020193"/>
              </p:ext>
            </p:extLst>
          </p:nvPr>
        </p:nvGraphicFramePr>
        <p:xfrm>
          <a:off x="343602" y="2000240"/>
          <a:ext cx="845362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214422"/>
            <a:ext cx="9144000" cy="642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atin typeface="Helvatica"/>
              </a:rPr>
              <a:t>OPTIMIST 2: RVS 12 </a:t>
            </a:r>
            <a:r>
              <a:rPr lang="en-US" dirty="0" err="1" smtClean="0">
                <a:latin typeface="Helvatica"/>
              </a:rPr>
              <a:t>por</a:t>
            </a:r>
            <a:r>
              <a:rPr lang="en-US" dirty="0" smtClean="0">
                <a:latin typeface="Helvatica"/>
              </a:rPr>
              <a:t>  </a:t>
            </a:r>
            <a:r>
              <a:rPr lang="en-US" dirty="0" err="1" smtClean="0">
                <a:latin typeface="Helvatica"/>
              </a:rPr>
              <a:t>Subtipo</a:t>
            </a:r>
            <a:endParaRPr lang="en-US" dirty="0">
              <a:latin typeface="Helvatic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Simeprevir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+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Sofosbuvir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HCV GT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1 con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Cirrosis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/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OPTIMIST-2: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Resultados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Helva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3042" y="4966796"/>
            <a:ext cx="114300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atica"/>
              </a:rPr>
              <a:t>60/72</a:t>
            </a:r>
            <a:endParaRPr lang="en-US" sz="1400" b="1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8992" y="4966796"/>
            <a:ext cx="114300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atica"/>
              </a:rPr>
              <a:t>25/34</a:t>
            </a:r>
            <a:endParaRPr lang="en-US" sz="1400" b="1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86380" y="4966796"/>
            <a:ext cx="114300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atica"/>
              </a:rPr>
              <a:t>35/38</a:t>
            </a:r>
            <a:endParaRPr lang="en-US" sz="1400" b="1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72330" y="4966796"/>
            <a:ext cx="114300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atica"/>
              </a:rPr>
              <a:t>26/31</a:t>
            </a:r>
          </a:p>
        </p:txBody>
      </p:sp>
    </p:spTree>
    <p:extLst>
      <p:ext uri="{BB962C8B-B14F-4D97-AF65-F5344CB8AC3E}">
        <p14:creationId xmlns:p14="http://schemas.microsoft.com/office/powerpoint/2010/main" val="1531541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18" y="6461760"/>
            <a:ext cx="8696338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</a:t>
            </a:r>
            <a:r>
              <a:rPr lang="en-US" dirty="0" err="1">
                <a:latin typeface="Helvatica"/>
              </a:rPr>
              <a:t>Kwo</a:t>
            </a:r>
            <a:r>
              <a:rPr lang="en-US" dirty="0">
                <a:latin typeface="Helvatica"/>
              </a:rPr>
              <a:t> P, et al. Hepatology. 2016:64:370-80.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/>
          </p:nvPr>
        </p:nvGraphicFramePr>
        <p:xfrm>
          <a:off x="343602" y="1828802"/>
          <a:ext cx="8453622" cy="4181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OPTIMIST 1: SVR12,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por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Genotipo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1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Subtipo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Helvatic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Simeprevir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+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Sofosbuvir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por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HCV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GT 1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sin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Cirrosis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/>
            </a:r>
            <a:b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OPTIMIST-1 :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Resultados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Helva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atica"/>
              </a:rPr>
              <a:t>92/116</a:t>
            </a:r>
            <a:endParaRPr lang="en-US" sz="1400" b="1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7112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112/116</a:t>
            </a:r>
            <a:endParaRPr lang="en-US" sz="1400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36/49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4552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44/46</a:t>
            </a:r>
            <a:endParaRPr lang="en-US" sz="1400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atica"/>
              </a:rPr>
              <a:t>56/67</a:t>
            </a:r>
            <a:endParaRPr lang="en-US" sz="1400" b="1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9840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68/70</a:t>
            </a:r>
            <a:endParaRPr lang="en-US" sz="1400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07176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FFFFFF"/>
                </a:solidFill>
                <a:latin typeface="Helvatica"/>
              </a:rPr>
              <a:t>3</a:t>
            </a:r>
            <a:r>
              <a:rPr lang="en-US" sz="1400" b="1" dirty="0" smtClean="0">
                <a:solidFill>
                  <a:srgbClr val="FFFFFF"/>
                </a:solidFill>
                <a:latin typeface="Helvatica"/>
              </a:rPr>
              <a:t>6/39</a:t>
            </a:r>
            <a:endParaRPr lang="en-US" sz="1400" b="1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01616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0070C0"/>
                </a:solidFill>
                <a:latin typeface="Helvatica"/>
              </a:rPr>
              <a:t>3</a:t>
            </a:r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8/39</a:t>
            </a:r>
            <a:endParaRPr lang="en-US" sz="1400" b="1" dirty="0">
              <a:solidFill>
                <a:srgbClr val="0070C0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40735834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00166" y="6429396"/>
            <a:ext cx="7643834" cy="428604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</a:t>
            </a:r>
            <a:r>
              <a:rPr lang="en-US" dirty="0" err="1">
                <a:latin typeface="Helvatica"/>
              </a:rPr>
              <a:t>Lawitz</a:t>
            </a:r>
            <a:r>
              <a:rPr lang="en-US" dirty="0">
                <a:latin typeface="Helvatica"/>
              </a:rPr>
              <a:t> E, et al. Lancet 2015;385:1075-86.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Elbasvir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+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Grazoprevir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dirty="0">
                <a:solidFill>
                  <a:srgbClr val="00B0F0"/>
                </a:solidFill>
                <a:latin typeface="Helvatica"/>
              </a:rPr>
              <a:t>+/-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Ribavirina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en GT1</a:t>
            </a:r>
            <a:r>
              <a:rPr lang="en-US" dirty="0">
                <a:solidFill>
                  <a:srgbClr val="00B0F0"/>
                </a:solidFill>
                <a:latin typeface="Helvatica"/>
              </a:rPr>
              <a:t/>
            </a:r>
            <a:br>
              <a:rPr lang="en-US" dirty="0">
                <a:solidFill>
                  <a:srgbClr val="00B0F0"/>
                </a:solidFill>
                <a:latin typeface="Helvatica"/>
              </a:rPr>
            </a:br>
            <a:r>
              <a:rPr lang="en-US" dirty="0">
                <a:solidFill>
                  <a:srgbClr val="00B0F0"/>
                </a:solidFill>
                <a:latin typeface="Helvatica"/>
              </a:rPr>
              <a:t>C-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WORTHY: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Cohorte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2 (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Respondedores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Nulos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)</a:t>
            </a:r>
            <a:endParaRPr lang="en-US" dirty="0">
              <a:solidFill>
                <a:srgbClr val="00B0F0"/>
              </a:solidFill>
              <a:latin typeface="Helvatic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pSp>
        <p:nvGrpSpPr>
          <p:cNvPr id="2" name="Group 61"/>
          <p:cNvGrpSpPr/>
          <p:nvPr/>
        </p:nvGrpSpPr>
        <p:grpSpPr>
          <a:xfrm>
            <a:off x="-6113" y="1313696"/>
            <a:ext cx="9162291" cy="515104"/>
            <a:chOff x="-6113" y="1362488"/>
            <a:chExt cx="9162291" cy="515104"/>
          </a:xfrm>
        </p:grpSpPr>
        <p:sp>
          <p:nvSpPr>
            <p:cNvPr id="75" name="Rectangle 7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0" y="1411256"/>
              <a:ext cx="2500298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accent1"/>
                  </a:solidFill>
                  <a:latin typeface="Helvatica"/>
                </a:rPr>
                <a:t>Semanas</a:t>
              </a:r>
              <a:endParaRPr lang="en-US" sz="1400" b="1" dirty="0">
                <a:solidFill>
                  <a:schemeClr val="accent1"/>
                </a:solidFill>
                <a:latin typeface="Helvatica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Helvatica"/>
                  <a:cs typeface="Arial"/>
                </a:rPr>
                <a:t>0</a:t>
              </a:r>
              <a:endParaRPr lang="en-US" sz="1400" b="1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Helvatica"/>
                  <a:cs typeface="Arial"/>
                </a:rPr>
                <a:t>30</a:t>
              </a:r>
              <a:endParaRPr lang="en-US" sz="1400" b="1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Helvatica"/>
                  <a:cs typeface="Arial"/>
                </a:rPr>
                <a:t>12</a:t>
              </a:r>
              <a:endParaRPr lang="en-US" sz="1400" b="1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Helvatica"/>
                  <a:cs typeface="Arial"/>
                </a:rPr>
                <a:t>18</a:t>
              </a:r>
              <a:endParaRPr lang="en-US" sz="1400" b="1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Helvatica"/>
                  <a:cs typeface="Arial"/>
                </a:rPr>
                <a:t>24</a:t>
              </a:r>
              <a:endParaRPr lang="en-US" sz="1400" b="1" dirty="0">
                <a:solidFill>
                  <a:schemeClr val="accent1"/>
                </a:solidFill>
                <a:latin typeface="Helvatica"/>
                <a:cs typeface="Arial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>
            <a:off x="4340220" y="2505460"/>
            <a:ext cx="2743200" cy="0"/>
          </a:xfrm>
          <a:prstGeom prst="line">
            <a:avLst/>
          </a:prstGeom>
          <a:ln w="19050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0220" y="3085839"/>
            <a:ext cx="2743200" cy="0"/>
          </a:xfrm>
          <a:prstGeom prst="line">
            <a:avLst/>
          </a:prstGeom>
          <a:ln w="190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57800" y="3719147"/>
            <a:ext cx="2743200" cy="0"/>
          </a:xfrm>
          <a:prstGeom prst="line">
            <a:avLst/>
          </a:prstGeom>
          <a:ln w="190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504966" y="2320528"/>
            <a:ext cx="1826302" cy="361301"/>
          </a:xfrm>
          <a:prstGeom prst="rect">
            <a:avLst/>
          </a:prstGeom>
          <a:solidFill>
            <a:schemeClr val="accent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EBR + GZR </a:t>
            </a:r>
            <a:r>
              <a:rPr lang="en-US" sz="1400" b="1" dirty="0">
                <a:solidFill>
                  <a:schemeClr val="bg1"/>
                </a:solidFill>
                <a:latin typeface="Helvatica"/>
                <a:cs typeface="Arial"/>
              </a:rPr>
              <a:t>+ 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RBV</a:t>
            </a:r>
            <a:endParaRPr lang="en-US" sz="14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16940" y="2302853"/>
            <a:ext cx="85545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2844" y="2320528"/>
            <a:ext cx="1500198" cy="21569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Helvatica"/>
                <a:cs typeface="Arial"/>
              </a:rPr>
              <a:t>Cohorte</a:t>
            </a:r>
            <a:r>
              <a:rPr lang="en-US" sz="1400" dirty="0" smtClean="0">
                <a:solidFill>
                  <a:srgbClr val="FFFFFF"/>
                </a:solidFill>
                <a:latin typeface="Helvatica"/>
                <a:cs typeface="Arial"/>
              </a:rPr>
              <a:t> 2</a:t>
            </a:r>
            <a:br>
              <a:rPr lang="en-US" sz="1400" dirty="0" smtClean="0">
                <a:solidFill>
                  <a:srgbClr val="FFFFFF"/>
                </a:solidFill>
                <a:latin typeface="Helvatica"/>
                <a:cs typeface="Arial"/>
              </a:rPr>
            </a:br>
            <a:r>
              <a:rPr lang="en-US" sz="1400" dirty="0" err="1" smtClean="0">
                <a:solidFill>
                  <a:srgbClr val="FFFFFF"/>
                </a:solidFill>
                <a:latin typeface="Helvatica"/>
                <a:cs typeface="Arial"/>
              </a:rPr>
              <a:t>Respondedores</a:t>
            </a:r>
            <a:r>
              <a:rPr lang="en-US" sz="1400" dirty="0" smtClean="0">
                <a:solidFill>
                  <a:srgbClr val="FFFFFF"/>
                </a:solidFill>
                <a:latin typeface="Helvatica"/>
                <a:cs typeface="Arial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Helvatica"/>
                <a:cs typeface="Arial"/>
              </a:rPr>
            </a:br>
            <a:r>
              <a:rPr lang="en-US" sz="1400" dirty="0" err="1" smtClean="0">
                <a:solidFill>
                  <a:srgbClr val="FFFFFF"/>
                </a:solidFill>
                <a:latin typeface="Helvatica"/>
                <a:cs typeface="Arial"/>
              </a:rPr>
              <a:t>Nulos</a:t>
            </a:r>
            <a:endParaRPr lang="en-US" sz="1400" dirty="0" smtClean="0">
              <a:solidFill>
                <a:srgbClr val="FFFFFF"/>
              </a:solidFill>
              <a:latin typeface="Helvatica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atica"/>
                <a:cs typeface="Arial"/>
              </a:rPr>
              <a:t>( n=130)</a:t>
            </a:r>
            <a:endParaRPr lang="en-US" sz="1400" dirty="0">
              <a:solidFill>
                <a:srgbClr val="FFFFFF"/>
              </a:solidFill>
              <a:latin typeface="Helvatica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43042" y="2908936"/>
            <a:ext cx="85725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N=33</a:t>
            </a:r>
            <a:endParaRPr lang="en-US" sz="1400" b="1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43042" y="2337820"/>
            <a:ext cx="85725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N=32</a:t>
            </a:r>
            <a:endParaRPr lang="en-US" sz="1400" b="1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2504966" y="2925279"/>
            <a:ext cx="1826302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EBR + GZR </a:t>
            </a:r>
            <a:endParaRPr lang="en-US" sz="14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643042" y="3505200"/>
            <a:ext cx="85725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N=33</a:t>
            </a:r>
            <a:endParaRPr lang="en-US" sz="1400" b="1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2504964" y="3535907"/>
            <a:ext cx="2743709" cy="357567"/>
          </a:xfrm>
          <a:prstGeom prst="rect">
            <a:avLst/>
          </a:prstGeom>
          <a:solidFill>
            <a:srgbClr val="7030A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EBR + GZR </a:t>
            </a:r>
            <a:r>
              <a:rPr lang="en-US" sz="1400" b="1" dirty="0">
                <a:solidFill>
                  <a:schemeClr val="bg1"/>
                </a:solidFill>
                <a:latin typeface="Helvatica"/>
                <a:cs typeface="Arial"/>
              </a:rPr>
              <a:t>+ 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RBV</a:t>
            </a:r>
            <a:endParaRPr lang="en-US" sz="14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716940" y="2917252"/>
            <a:ext cx="926894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20000" y="3516540"/>
            <a:ext cx="88109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256913" y="4293027"/>
            <a:ext cx="2743200" cy="0"/>
          </a:xfrm>
          <a:prstGeom prst="line">
            <a:avLst/>
          </a:prstGeom>
          <a:ln w="190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504077" y="4109787"/>
            <a:ext cx="2743709" cy="3575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EBR + GZR </a:t>
            </a:r>
            <a:endParaRPr lang="en-US" sz="14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19112" y="4090420"/>
            <a:ext cx="881977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643042" y="4090420"/>
            <a:ext cx="85725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N=32</a:t>
            </a:r>
            <a:endParaRPr lang="en-US" sz="1400" b="1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-6949" y="4876800"/>
            <a:ext cx="9162288" cy="13624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70C0"/>
                </a:solidFill>
                <a:latin typeface="Arial"/>
                <a:cs typeface="Arial"/>
              </a:rPr>
              <a:t>EBR </a:t>
            </a:r>
            <a:r>
              <a:rPr lang="en-US" sz="1400" dirty="0" smtClean="0">
                <a:solidFill>
                  <a:srgbClr val="0070C0"/>
                </a:solidFill>
                <a:latin typeface="Arial" pitchFamily="22" charset="0"/>
              </a:rPr>
              <a:t>=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70C0"/>
                </a:solidFill>
                <a:latin typeface="Arial" pitchFamily="22" charset="0"/>
              </a:rPr>
              <a:t>; </a:t>
            </a:r>
            <a:r>
              <a:rPr lang="en-US" sz="1400" dirty="0">
                <a:solidFill>
                  <a:srgbClr val="0070C0"/>
                </a:solidFill>
                <a:latin typeface="Arial" pitchFamily="22" charset="0"/>
              </a:rPr>
              <a:t>GZR =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70C0"/>
                </a:solidFill>
                <a:latin typeface="Arial" pitchFamily="22" charset="0"/>
              </a:rPr>
              <a:t>; RBV </a:t>
            </a:r>
            <a:r>
              <a:rPr lang="en-US" sz="1400" dirty="0">
                <a:solidFill>
                  <a:srgbClr val="0070C0"/>
                </a:solidFill>
                <a:latin typeface="Arial" pitchFamily="22" charset="0"/>
              </a:rPr>
              <a:t>=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22" charset="0"/>
              </a:rPr>
              <a:t>ribavirina</a:t>
            </a:r>
            <a:endParaRPr lang="en-US" sz="1400" dirty="0">
              <a:solidFill>
                <a:srgbClr val="0070C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err="1" smtClean="0">
                <a:solidFill>
                  <a:srgbClr val="0070C0"/>
                </a:solidFill>
                <a:latin typeface="Arial" pitchFamily="22" charset="0"/>
              </a:rPr>
              <a:t>Dosis</a:t>
            </a:r>
            <a:r>
              <a:rPr lang="en-US" sz="1400" b="1" dirty="0" smtClean="0">
                <a:solidFill>
                  <a:srgbClr val="0070C0"/>
                </a:solidFill>
                <a:latin typeface="Arial" pitchFamily="22" charset="0"/>
              </a:rPr>
              <a:t> de la </a:t>
            </a:r>
            <a:r>
              <a:rPr lang="en-US" sz="1400" b="1" dirty="0" err="1" smtClean="0">
                <a:solidFill>
                  <a:srgbClr val="0070C0"/>
                </a:solidFill>
                <a:latin typeface="Arial" pitchFamily="22" charset="0"/>
              </a:rPr>
              <a:t>Droga</a:t>
            </a:r>
            <a:r>
              <a:rPr lang="en-US" sz="1400" dirty="0">
                <a:solidFill>
                  <a:srgbClr val="0070C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70C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70C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70C0"/>
                </a:solidFill>
                <a:latin typeface="Arial" pitchFamily="22" charset="0"/>
              </a:rPr>
              <a:t>: 50 mg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22" charset="0"/>
              </a:rPr>
              <a:t>una</a:t>
            </a:r>
            <a:r>
              <a:rPr lang="en-US" sz="1400" dirty="0" smtClean="0">
                <a:solidFill>
                  <a:srgbClr val="0070C0"/>
                </a:solidFill>
                <a:latin typeface="Arial" pitchFamily="22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22" charset="0"/>
              </a:rPr>
              <a:t>vez</a:t>
            </a:r>
            <a:r>
              <a:rPr lang="en-US" sz="1400" dirty="0" smtClean="0">
                <a:solidFill>
                  <a:srgbClr val="0070C0"/>
                </a:solidFill>
                <a:latin typeface="Arial" pitchFamily="22" charset="0"/>
              </a:rPr>
              <a:t> al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22" charset="0"/>
              </a:rPr>
              <a:t>día</a:t>
            </a:r>
            <a:r>
              <a:rPr lang="en-US" sz="1400" dirty="0">
                <a:solidFill>
                  <a:srgbClr val="0070C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70C0"/>
                </a:solidFill>
                <a:latin typeface="Arial" pitchFamily="22" charset="0"/>
              </a:rPr>
            </a:br>
            <a:r>
              <a:rPr lang="en-US" sz="1400" dirty="0" err="1">
                <a:solidFill>
                  <a:srgbClr val="0070C0"/>
                </a:solidFill>
                <a:latin typeface="Arial" pitchFamily="22" charset="0"/>
              </a:rPr>
              <a:t>G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22" charset="0"/>
              </a:rPr>
              <a:t>razoprevir</a:t>
            </a:r>
            <a:r>
              <a:rPr lang="en-US" sz="1400" dirty="0" smtClean="0">
                <a:solidFill>
                  <a:srgbClr val="0070C0"/>
                </a:solidFill>
                <a:latin typeface="Arial" pitchFamily="22" charset="0"/>
              </a:rPr>
              <a:t>: 100 mg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22" charset="0"/>
              </a:rPr>
              <a:t>una</a:t>
            </a:r>
            <a:r>
              <a:rPr lang="en-US" sz="1400" dirty="0" smtClean="0">
                <a:solidFill>
                  <a:srgbClr val="0070C0"/>
                </a:solidFill>
                <a:latin typeface="Arial" pitchFamily="22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22" charset="0"/>
              </a:rPr>
              <a:t>vez</a:t>
            </a:r>
            <a:r>
              <a:rPr lang="en-US" sz="1400" dirty="0" smtClean="0">
                <a:solidFill>
                  <a:srgbClr val="0070C0"/>
                </a:solidFill>
                <a:latin typeface="Arial" pitchFamily="22" charset="0"/>
              </a:rPr>
              <a:t> al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22" charset="0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70C0"/>
                </a:solidFill>
                <a:latin typeface="Arial" pitchFamily="22" charset="0"/>
              </a:rPr>
              <a:t>Ribavirina</a:t>
            </a:r>
            <a:r>
              <a:rPr lang="en-US" sz="1400" dirty="0" smtClean="0">
                <a:solidFill>
                  <a:srgbClr val="0070C0"/>
                </a:solidFill>
                <a:latin typeface="Arial" pitchFamily="22" charset="0"/>
              </a:rPr>
              <a:t> (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22" charset="0"/>
              </a:rPr>
              <a:t>basada</a:t>
            </a:r>
            <a:r>
              <a:rPr lang="en-US" sz="1400" dirty="0" smtClean="0">
                <a:solidFill>
                  <a:srgbClr val="0070C0"/>
                </a:solidFill>
                <a:latin typeface="Arial" pitchFamily="22" charset="0"/>
              </a:rPr>
              <a:t> en el peso y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22" charset="0"/>
              </a:rPr>
              <a:t>dividida</a:t>
            </a:r>
            <a:r>
              <a:rPr lang="en-US" sz="1400" dirty="0" smtClean="0">
                <a:solidFill>
                  <a:srgbClr val="0070C0"/>
                </a:solidFill>
                <a:latin typeface="Arial" pitchFamily="22" charset="0"/>
              </a:rPr>
              <a:t>): </a:t>
            </a:r>
            <a:r>
              <a:rPr lang="en-US" sz="1400" dirty="0">
                <a:solidFill>
                  <a:srgbClr val="0070C0"/>
                </a:solidFill>
                <a:latin typeface="Arial" pitchFamily="22" charset="0"/>
              </a:rPr>
              <a:t>8</a:t>
            </a:r>
            <a:r>
              <a:rPr lang="en-US" sz="1400" dirty="0" smtClean="0">
                <a:solidFill>
                  <a:srgbClr val="0070C0"/>
                </a:solidFill>
                <a:latin typeface="Arial" pitchFamily="22" charset="0"/>
              </a:rPr>
              <a:t>00 </a:t>
            </a:r>
            <a:r>
              <a:rPr lang="en-US" sz="1400" dirty="0">
                <a:solidFill>
                  <a:srgbClr val="0070C0"/>
                </a:solidFill>
                <a:latin typeface="Arial" pitchFamily="22" charset="0"/>
              </a:rPr>
              <a:t>a</a:t>
            </a:r>
            <a:r>
              <a:rPr lang="en-US" sz="1400" dirty="0" smtClean="0">
                <a:solidFill>
                  <a:srgbClr val="0070C0"/>
                </a:solidFill>
                <a:latin typeface="Arial" pitchFamily="22" charset="0"/>
              </a:rPr>
              <a:t> 1400 mg/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22" charset="0"/>
              </a:rPr>
              <a:t>día</a:t>
            </a:r>
            <a:endParaRPr lang="en-US" sz="1400" dirty="0">
              <a:solidFill>
                <a:srgbClr val="0070C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73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Helvatica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Helvatica"/>
              </a:rPr>
            </a:b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Elbasvir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+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Grazoprevir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dirty="0">
                <a:solidFill>
                  <a:srgbClr val="00B0F0"/>
                </a:solidFill>
                <a:latin typeface="Helvatica"/>
              </a:rPr>
              <a:t>+/-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Ribavirina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dirty="0">
                <a:solidFill>
                  <a:srgbClr val="00B0F0"/>
                </a:solidFill>
                <a:latin typeface="Helvatica"/>
              </a:rPr>
              <a:t>e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n </a:t>
            </a:r>
            <a:r>
              <a:rPr lang="en-US" dirty="0">
                <a:solidFill>
                  <a:srgbClr val="00B0F0"/>
                </a:solidFill>
                <a:latin typeface="Helvatica"/>
              </a:rPr>
              <a:t>HCV GT1</a:t>
            </a:r>
            <a:br>
              <a:rPr lang="en-US" dirty="0">
                <a:solidFill>
                  <a:srgbClr val="00B0F0"/>
                </a:solidFill>
                <a:latin typeface="Helvatica"/>
              </a:rPr>
            </a:br>
            <a:r>
              <a:rPr lang="en-US" dirty="0">
                <a:solidFill>
                  <a:srgbClr val="00B0F0"/>
                </a:solidFill>
                <a:latin typeface="Helvatica"/>
              </a:rPr>
              <a:t>C-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WORTHY: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Resultados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en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Respondedores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Nulos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(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Cohorte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2)</a:t>
            </a:r>
            <a:endParaRPr lang="en-US" dirty="0">
              <a:solidFill>
                <a:srgbClr val="00B0F0"/>
              </a:solidFill>
              <a:latin typeface="Helvatic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RVS 12  </a:t>
            </a:r>
            <a:r>
              <a:rPr lang="en-US" dirty="0" err="1" smtClean="0">
                <a:solidFill>
                  <a:srgbClr val="0070C0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por</a:t>
            </a:r>
            <a:r>
              <a:rPr lang="en-US" dirty="0" smtClean="0">
                <a:solidFill>
                  <a:srgbClr val="0070C0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  </a:t>
            </a:r>
            <a:r>
              <a:rPr lang="en-US" dirty="0" err="1" smtClean="0">
                <a:solidFill>
                  <a:srgbClr val="0070C0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Tratamiento</a:t>
            </a:r>
            <a:r>
              <a:rPr lang="en-US" dirty="0" smtClean="0">
                <a:solidFill>
                  <a:srgbClr val="0070C0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Duración</a:t>
            </a:r>
            <a:r>
              <a:rPr lang="en-US" dirty="0" smtClean="0">
                <a:solidFill>
                  <a:srgbClr val="0070C0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 y </a:t>
            </a:r>
            <a:r>
              <a:rPr lang="en-US" dirty="0" err="1" smtClean="0">
                <a:solidFill>
                  <a:srgbClr val="0070C0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Régimen</a:t>
            </a:r>
            <a:endParaRPr lang="en-US" dirty="0">
              <a:solidFill>
                <a:srgbClr val="0070C0"/>
              </a:solidFill>
              <a:latin typeface="Helvatica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71604" y="6357958"/>
            <a:ext cx="7388319" cy="32004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Helvatica"/>
              </a:rPr>
              <a:t>Source: </a:t>
            </a:r>
            <a:r>
              <a:rPr lang="en-US" dirty="0" err="1">
                <a:solidFill>
                  <a:srgbClr val="0070C0"/>
                </a:solidFill>
                <a:latin typeface="Helvatica"/>
              </a:rPr>
              <a:t>Lawitz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 E, et al. Lancet 2015;385:1075-86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.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493009"/>
              </p:ext>
            </p:extLst>
          </p:nvPr>
        </p:nvGraphicFramePr>
        <p:xfrm>
          <a:off x="377820" y="2000240"/>
          <a:ext cx="8382000" cy="424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30/32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714480" y="5410200"/>
            <a:ext cx="292895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450CE4"/>
                </a:solidFill>
                <a:latin typeface="Helvatica"/>
              </a:rPr>
              <a:t>12   </a:t>
            </a:r>
            <a:r>
              <a:rPr lang="en-US" sz="1400" b="1" dirty="0" err="1" smtClean="0">
                <a:solidFill>
                  <a:srgbClr val="450CE4"/>
                </a:solidFill>
                <a:latin typeface="Helvatica"/>
              </a:rPr>
              <a:t>Semanas</a:t>
            </a:r>
            <a:r>
              <a:rPr lang="en-US" sz="1400" b="1" dirty="0" smtClean="0">
                <a:solidFill>
                  <a:srgbClr val="450CE4"/>
                </a:solidFill>
                <a:latin typeface="Helvatica"/>
              </a:rPr>
              <a:t> </a:t>
            </a:r>
            <a:endParaRPr lang="en-US" sz="1400" b="1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30/33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33/33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31/32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23469" y="5345340"/>
            <a:ext cx="3337507" cy="0"/>
          </a:xfrm>
          <a:prstGeom prst="line">
            <a:avLst/>
          </a:prstGeom>
          <a:ln w="19050" cmpd="sng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357818" y="5410200"/>
            <a:ext cx="285752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450CE4"/>
                </a:solidFill>
                <a:latin typeface="Helvatica"/>
              </a:rPr>
              <a:t>18 </a:t>
            </a:r>
            <a:r>
              <a:rPr lang="en-US" sz="1400" b="1" dirty="0" err="1" smtClean="0">
                <a:solidFill>
                  <a:srgbClr val="450CE4"/>
                </a:solidFill>
                <a:latin typeface="Helvatica"/>
              </a:rPr>
              <a:t>Semanas</a:t>
            </a:r>
            <a:endParaRPr lang="en-US" sz="1400" b="1" dirty="0">
              <a:solidFill>
                <a:srgbClr val="450CE4"/>
              </a:solidFill>
              <a:latin typeface="Helvatic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048700" y="5345340"/>
            <a:ext cx="3538675" cy="0"/>
          </a:xfrm>
          <a:prstGeom prst="line">
            <a:avLst/>
          </a:prstGeom>
          <a:ln w="19050" cmpd="sng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94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Helvatica"/>
              </a:rPr>
            </a:br>
            <a:r>
              <a:rPr lang="en-US" sz="2400" dirty="0" err="1" smtClean="0">
                <a:solidFill>
                  <a:srgbClr val="0070C0"/>
                </a:solidFill>
                <a:latin typeface="Helvatica"/>
              </a:rPr>
              <a:t>Elbasvir-Grazoprevir</a:t>
            </a:r>
            <a:r>
              <a:rPr lang="en-US" sz="2400" dirty="0" smtClean="0">
                <a:solidFill>
                  <a:srgbClr val="0070C0"/>
                </a:solidFill>
                <a:latin typeface="Helvatica"/>
              </a:rPr>
              <a:t> +/- RBV en GT 1 a </a:t>
            </a:r>
            <a:br>
              <a:rPr lang="en-US" sz="2400" dirty="0" smtClean="0">
                <a:solidFill>
                  <a:srgbClr val="0070C0"/>
                </a:solidFill>
                <a:latin typeface="Helvatica"/>
              </a:rPr>
            </a:br>
            <a:r>
              <a:rPr lang="en-US" sz="2400" dirty="0" err="1" smtClean="0">
                <a:solidFill>
                  <a:srgbClr val="0070C0"/>
                </a:solidFill>
                <a:latin typeface="Helvatica"/>
              </a:rPr>
              <a:t>Fallados</a:t>
            </a:r>
            <a:r>
              <a:rPr lang="en-US" sz="2400" dirty="0" smtClean="0">
                <a:solidFill>
                  <a:srgbClr val="0070C0"/>
                </a:solidFill>
                <a:latin typeface="Helvatica"/>
              </a:rPr>
              <a:t> a PEG + RBV +/- IP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C-SWIFT: SVR 12* for GT 1 by Treatment Duration and Cirrhosis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71604" y="6000768"/>
            <a:ext cx="7572396" cy="857232"/>
          </a:xfrm>
          <a:solidFill>
            <a:schemeClr val="bg1"/>
          </a:solidFill>
        </p:spPr>
        <p:txBody>
          <a:bodyPr/>
          <a:lstStyle/>
          <a:p>
            <a:pPr algn="r"/>
            <a:endParaRPr lang="en-US" b="0" dirty="0" smtClean="0">
              <a:latin typeface="Helvatica"/>
            </a:endParaRPr>
          </a:p>
          <a:p>
            <a:pPr algn="r"/>
            <a:r>
              <a:rPr lang="en-US" b="0" dirty="0" smtClean="0">
                <a:latin typeface="Helvatica"/>
              </a:rPr>
              <a:t>Thompson et al (2015)</a:t>
            </a:r>
            <a:endParaRPr lang="en-US" b="0" dirty="0">
              <a:latin typeface="Helvatica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015525"/>
              </p:ext>
            </p:extLst>
          </p:nvPr>
        </p:nvGraphicFramePr>
        <p:xfrm>
          <a:off x="377820" y="1828800"/>
          <a:ext cx="8382000" cy="413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571868" y="5357826"/>
            <a:ext cx="5000660" cy="1588"/>
          </a:xfrm>
          <a:prstGeom prst="line">
            <a:avLst/>
          </a:prstGeom>
          <a:ln w="19050" cmpd="sng">
            <a:solidFill>
              <a:srgbClr val="7030A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59005" y="5357826"/>
            <a:ext cx="1785950" cy="1588"/>
          </a:xfrm>
          <a:prstGeom prst="line">
            <a:avLst/>
          </a:prstGeom>
          <a:ln w="19050" cmpd="sng">
            <a:solidFill>
              <a:srgbClr val="3333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728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pPr algn="l"/>
            <a:r>
              <a:rPr lang="es-AR" dirty="0" smtClean="0">
                <a:solidFill>
                  <a:srgbClr val="7030A0"/>
                </a:solidFill>
                <a:latin typeface="Helvatica"/>
              </a:rPr>
              <a:t>   </a:t>
            </a:r>
            <a:endParaRPr lang="es-AR" sz="2800" b="1" dirty="0">
              <a:solidFill>
                <a:srgbClr val="7030A0"/>
              </a:solidFill>
              <a:latin typeface="Helvatica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935480"/>
            <a:ext cx="8929718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s-AR" b="1" dirty="0" smtClean="0">
              <a:solidFill>
                <a:srgbClr val="0070C0"/>
              </a:solidFill>
              <a:latin typeface="Helvatica"/>
            </a:endParaRPr>
          </a:p>
          <a:p>
            <a:pPr>
              <a:buNone/>
            </a:pPr>
            <a:endParaRPr lang="es-AR" b="1" dirty="0" smtClean="0">
              <a:solidFill>
                <a:srgbClr val="0070C0"/>
              </a:solidFill>
              <a:latin typeface="Helvatica"/>
            </a:endParaRPr>
          </a:p>
          <a:p>
            <a:pPr>
              <a:buNone/>
            </a:pPr>
            <a:r>
              <a:rPr lang="es-AR" sz="3600" b="1" dirty="0" smtClean="0">
                <a:solidFill>
                  <a:srgbClr val="0070C0"/>
                </a:solidFill>
                <a:latin typeface="Helvatica"/>
              </a:rPr>
              <a:t> </a:t>
            </a:r>
          </a:p>
          <a:p>
            <a:pPr>
              <a:buNone/>
            </a:pPr>
            <a:endParaRPr lang="es-AR" dirty="0" smtClean="0">
              <a:latin typeface="Helvatica"/>
            </a:endParaRPr>
          </a:p>
          <a:p>
            <a:pPr>
              <a:buNone/>
            </a:pPr>
            <a:r>
              <a:rPr lang="es-AR" b="1" dirty="0" smtClean="0">
                <a:latin typeface="Helvatica"/>
              </a:rPr>
              <a:t>                      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4" name="3 Flecha abajo"/>
          <p:cNvSpPr/>
          <p:nvPr/>
        </p:nvSpPr>
        <p:spPr>
          <a:xfrm rot="10800000">
            <a:off x="3347572" y="1643050"/>
            <a:ext cx="785818" cy="1000132"/>
          </a:xfrm>
          <a:prstGeom prst="downArrow">
            <a:avLst/>
          </a:prstGeom>
          <a:solidFill>
            <a:srgbClr val="450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6" name="5 Flecha arriba"/>
          <p:cNvSpPr/>
          <p:nvPr/>
        </p:nvSpPr>
        <p:spPr>
          <a:xfrm rot="10800000">
            <a:off x="3276134" y="4277640"/>
            <a:ext cx="857256" cy="1071570"/>
          </a:xfrm>
          <a:prstGeom prst="upArrow">
            <a:avLst/>
          </a:prstGeom>
          <a:ln>
            <a:solidFill>
              <a:srgbClr val="D30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4725564" y="3803958"/>
            <a:ext cx="3420000" cy="156966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AR" sz="3200" b="1" dirty="0" smtClean="0">
              <a:solidFill>
                <a:schemeClr val="bg1"/>
              </a:solidFill>
              <a:latin typeface="Helvatica"/>
            </a:endParaRPr>
          </a:p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Helvatica"/>
              </a:rPr>
              <a:t>Riesgo recaída viral </a:t>
            </a:r>
            <a:endParaRPr lang="es-AR" sz="32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9141" y="1208877"/>
            <a:ext cx="3429024" cy="1569660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AR" sz="3200" b="1" dirty="0" smtClean="0">
              <a:solidFill>
                <a:schemeClr val="bg1"/>
              </a:solidFill>
              <a:latin typeface="Helvatica"/>
            </a:endParaRPr>
          </a:p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Helvatica"/>
              </a:rPr>
              <a:t>RVS</a:t>
            </a:r>
          </a:p>
          <a:p>
            <a:pPr algn="ctr"/>
            <a:endParaRPr lang="es-AR" sz="32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57200" y="2778537"/>
            <a:ext cx="2530624" cy="149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latin typeface="Helvatica"/>
              </a:rPr>
              <a:t>RIBAVIRINA</a:t>
            </a:r>
            <a:endParaRPr lang="es-AR" sz="2000" b="1" dirty="0"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31823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00166" y="6215082"/>
            <a:ext cx="7382254" cy="32004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Helvatica"/>
              </a:rPr>
              <a:t>Source: </a:t>
            </a:r>
            <a:r>
              <a:rPr lang="en-US" i="1" dirty="0" err="1" smtClean="0">
                <a:solidFill>
                  <a:srgbClr val="0070C0"/>
                </a:solidFill>
                <a:latin typeface="Helvatica"/>
              </a:rPr>
              <a:t>Zapatier</a:t>
            </a:r>
            <a:r>
              <a:rPr lang="en-US" i="1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Prescribing Information. Merck &amp; Co., Inc.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Helvatica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Helvatica"/>
              </a:rPr>
            </a:br>
            <a:r>
              <a:rPr lang="en-US" sz="3100" dirty="0" err="1" smtClean="0">
                <a:solidFill>
                  <a:srgbClr val="00B0F0"/>
                </a:solidFill>
                <a:latin typeface="Helvatica"/>
              </a:rPr>
              <a:t>Elbasvir-Grazoprevir</a:t>
            </a:r>
            <a:r>
              <a:rPr lang="en-US" sz="3100" dirty="0">
                <a:solidFill>
                  <a:srgbClr val="00B0F0"/>
                </a:solidFill>
                <a:latin typeface="Helvatica"/>
              </a:rPr>
              <a:t/>
            </a:r>
            <a:br>
              <a:rPr lang="en-US" sz="3100" dirty="0">
                <a:solidFill>
                  <a:srgbClr val="00B0F0"/>
                </a:solidFill>
                <a:latin typeface="Helvatica"/>
              </a:rPr>
            </a:br>
            <a:endParaRPr lang="en-US" sz="3100" dirty="0">
              <a:solidFill>
                <a:srgbClr val="00B0F0"/>
              </a:solidFill>
              <a:latin typeface="Helvatica"/>
            </a:endParaRPr>
          </a:p>
        </p:txBody>
      </p:sp>
      <p:graphicFrame>
        <p:nvGraphicFramePr>
          <p:cNvPr id="6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366886"/>
              </p:ext>
            </p:extLst>
          </p:nvPr>
        </p:nvGraphicFramePr>
        <p:xfrm>
          <a:off x="0" y="867203"/>
          <a:ext cx="9144000" cy="666625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772883"/>
                <a:gridCol w="2446811"/>
                <a:gridCol w="2924306"/>
              </a:tblGrid>
              <a:tr h="71252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s-A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Helvatic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Helvatica"/>
                        </a:rPr>
                        <a:t>HCV GT1a e impacto de los polimorfismos basales NS5A en SVR12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Helvatica"/>
                      </a:endParaRPr>
                    </a:p>
                  </a:txBody>
                  <a:tcPr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1591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atica"/>
                        </a:rPr>
                        <a:t>Estado del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atica"/>
                        </a:rPr>
                        <a:t>polimorfismo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atica"/>
                        </a:rPr>
                        <a:t> NS5A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atic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atica"/>
                        </a:rPr>
                        <a:t>EBR-GZR x 12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atica"/>
                        </a:rPr>
                        <a:t>semanas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atica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atica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atica"/>
                        </a:rPr>
                        <a:t>RVS  12% (n/N)</a:t>
                      </a:r>
                    </a:p>
                  </a:txBody>
                  <a:tcPr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atic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atic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atica"/>
                        </a:rPr>
                        <a:t>EBR-GZR + RBV x 16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atica"/>
                        </a:rPr>
                        <a:t>semanas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atica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atica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atica"/>
                        </a:rPr>
                        <a:t>RVS 12% (n/N)</a:t>
                      </a:r>
                    </a:p>
                  </a:txBody>
                  <a:tcPr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87593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AR" sz="1600" b="1" dirty="0" smtClean="0">
                        <a:solidFill>
                          <a:srgbClr val="0070C0"/>
                        </a:solidFill>
                        <a:latin typeface="Helvatica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 smtClean="0">
                          <a:solidFill>
                            <a:srgbClr val="0070C0"/>
                          </a:solidFill>
                          <a:latin typeface="Helvatica"/>
                        </a:rPr>
                        <a:t>Sin polimorfismo de base NS5A (M28, Q30, L31 o Y93)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Helvatica"/>
                      </a:endParaRPr>
                    </a:p>
                  </a:txBody>
                  <a:tcPr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70C0"/>
                        </a:solidFill>
                        <a:latin typeface="Helvatic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Helvatica"/>
                        </a:rPr>
                        <a:t>98% (441/450)</a:t>
                      </a:r>
                    </a:p>
                  </a:txBody>
                  <a:tcPr marR="45720" marT="228600" marB="2286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atic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atica"/>
                        </a:rPr>
                        <a:t>100% (49/49)</a:t>
                      </a:r>
                    </a:p>
                  </a:txBody>
                  <a:tcPr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321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 smtClean="0">
                          <a:solidFill>
                            <a:srgbClr val="FF0000"/>
                          </a:solidFill>
                          <a:latin typeface="Helvatica"/>
                        </a:rPr>
                        <a:t>Con polimorfismo de base NS5A (M28 *, Q30 *, L31 * o Y93 *)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Helvatica"/>
                      </a:endParaRPr>
                    </a:p>
                  </a:txBody>
                  <a:tcPr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Helvatica"/>
                        </a:rPr>
                        <a:t>70% (39/56)</a:t>
                      </a:r>
                    </a:p>
                  </a:txBody>
                  <a:tcPr marR="45720" marT="228600" marB="2286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atica"/>
                        </a:rPr>
                        <a:t>100% (6/6)</a:t>
                      </a:r>
                    </a:p>
                  </a:txBody>
                  <a:tcPr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946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</a:tbl>
          </a:graphicData>
        </a:graphic>
      </p:graphicFrame>
      <p:cxnSp>
        <p:nvCxnSpPr>
          <p:cNvPr id="8" name="7 Conector recto"/>
          <p:cNvCxnSpPr/>
          <p:nvPr/>
        </p:nvCxnSpPr>
        <p:spPr>
          <a:xfrm>
            <a:off x="-16476" y="3573016"/>
            <a:ext cx="9176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8693" y="5301208"/>
            <a:ext cx="9176160" cy="10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6588224" y="1924922"/>
            <a:ext cx="0" cy="487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3635896" y="1866606"/>
            <a:ext cx="0" cy="4933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50853" y="186660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710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424847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AR" sz="2200" b="1" dirty="0" smtClean="0">
                <a:solidFill>
                  <a:srgbClr val="00B0F0"/>
                </a:solidFill>
                <a:latin typeface="Helvetica"/>
              </a:rPr>
              <a:t>Recomienda:</a:t>
            </a:r>
            <a:br>
              <a:rPr lang="es-AR" sz="2200" b="1" dirty="0" smtClean="0">
                <a:solidFill>
                  <a:srgbClr val="00B0F0"/>
                </a:solidFill>
                <a:latin typeface="Helvetica"/>
              </a:rPr>
            </a:br>
            <a:r>
              <a:rPr lang="es-AR" sz="2200" b="1" dirty="0" smtClean="0">
                <a:solidFill>
                  <a:srgbClr val="00B0F0"/>
                </a:solidFill>
                <a:latin typeface="Helvetica"/>
              </a:rPr>
              <a:t/>
            </a:r>
            <a:br>
              <a:rPr lang="es-AR" sz="2200" b="1" dirty="0" smtClean="0">
                <a:solidFill>
                  <a:srgbClr val="00B0F0"/>
                </a:solidFill>
                <a:latin typeface="Helvetica"/>
              </a:rPr>
            </a:br>
            <a:r>
              <a:rPr lang="es-AR" sz="2200" b="1" dirty="0" smtClean="0">
                <a:solidFill>
                  <a:srgbClr val="0070C0"/>
                </a:solidFill>
                <a:latin typeface="Helvetica"/>
              </a:rPr>
              <a:t>Realizar una Prueba NS5A basal antes de iniciar el </a:t>
            </a:r>
            <a:r>
              <a:rPr lang="es-AR" sz="2200" b="1" dirty="0" err="1" smtClean="0">
                <a:solidFill>
                  <a:srgbClr val="0070C0"/>
                </a:solidFill>
                <a:latin typeface="Helvetica"/>
              </a:rPr>
              <a:t>tto</a:t>
            </a:r>
            <a:r>
              <a:rPr lang="es-AR" sz="2200" b="1" dirty="0" smtClean="0">
                <a:solidFill>
                  <a:srgbClr val="0070C0"/>
                </a:solidFill>
                <a:latin typeface="Helvetica"/>
              </a:rPr>
              <a:t> con          </a:t>
            </a:r>
            <a:r>
              <a:rPr lang="es-AR" sz="2200" b="1" dirty="0" err="1" smtClean="0">
                <a:solidFill>
                  <a:srgbClr val="0070C0"/>
                </a:solidFill>
                <a:latin typeface="Helvetica"/>
              </a:rPr>
              <a:t>Zepatier</a:t>
            </a:r>
            <a:r>
              <a:rPr lang="es-AR" sz="2200" b="1" dirty="0" smtClean="0">
                <a:solidFill>
                  <a:srgbClr val="0070C0"/>
                </a:solidFill>
                <a:latin typeface="Helvetica"/>
              </a:rPr>
              <a:t>, en todos los pacientes infectados con el genotipo 1 a,   con la recomendación de extender el </a:t>
            </a:r>
            <a:r>
              <a:rPr lang="es-AR" sz="2200" b="1" dirty="0" err="1" smtClean="0">
                <a:solidFill>
                  <a:srgbClr val="0070C0"/>
                </a:solidFill>
                <a:latin typeface="Helvetica"/>
              </a:rPr>
              <a:t>tratamamiento</a:t>
            </a:r>
            <a:r>
              <a:rPr lang="es-AR" sz="2200" b="1" dirty="0" smtClean="0">
                <a:solidFill>
                  <a:srgbClr val="0070C0"/>
                </a:solidFill>
                <a:latin typeface="Helvetica"/>
              </a:rPr>
              <a:t> a 16 semanas y agregar RBV a los (+)</a:t>
            </a:r>
            <a:br>
              <a:rPr lang="es-AR" sz="2200" b="1" dirty="0" smtClean="0">
                <a:solidFill>
                  <a:srgbClr val="0070C0"/>
                </a:solidFill>
                <a:latin typeface="Helvetica"/>
              </a:rPr>
            </a:br>
            <a:r>
              <a:rPr lang="es-AR" sz="2200" b="1" dirty="0" smtClean="0">
                <a:solidFill>
                  <a:srgbClr val="0070C0"/>
                </a:solidFill>
                <a:latin typeface="Helvetica"/>
              </a:rPr>
              <a:t/>
            </a:r>
            <a:br>
              <a:rPr lang="es-AR" sz="2200" b="1" dirty="0" smtClean="0">
                <a:solidFill>
                  <a:srgbClr val="0070C0"/>
                </a:solidFill>
                <a:latin typeface="Helvetica"/>
              </a:rPr>
            </a:br>
            <a:r>
              <a:rPr lang="es-AR" sz="2200" b="1" dirty="0" smtClean="0">
                <a:solidFill>
                  <a:srgbClr val="00B0F0"/>
                </a:solidFill>
                <a:latin typeface="Helvetica"/>
              </a:rPr>
              <a:t>Todos estos datos sugieren que la </a:t>
            </a:r>
            <a:r>
              <a:rPr lang="es-AR" sz="2200" b="1" dirty="0" smtClean="0">
                <a:solidFill>
                  <a:srgbClr val="7030A0"/>
                </a:solidFill>
                <a:latin typeface="Helvetica"/>
              </a:rPr>
              <a:t>RBV aumenta </a:t>
            </a:r>
            <a:r>
              <a:rPr lang="es-AR" sz="2200" b="1" dirty="0" smtClean="0">
                <a:solidFill>
                  <a:srgbClr val="00B0F0"/>
                </a:solidFill>
                <a:latin typeface="Helvetica"/>
              </a:rPr>
              <a:t>la barrera a la </a:t>
            </a:r>
            <a:r>
              <a:rPr lang="es-AR" sz="2200" b="1" dirty="0" smtClean="0">
                <a:solidFill>
                  <a:srgbClr val="7030A0"/>
                </a:solidFill>
                <a:latin typeface="Helvetica"/>
              </a:rPr>
              <a:t>Resistencia</a:t>
            </a:r>
            <a:r>
              <a:rPr lang="es-AR" sz="2200" b="1" dirty="0" smtClean="0">
                <a:solidFill>
                  <a:srgbClr val="00B0F0"/>
                </a:solidFill>
                <a:latin typeface="Helvetica"/>
              </a:rPr>
              <a:t>, lo cual es particularmente relevante para los </a:t>
            </a:r>
            <a:r>
              <a:rPr lang="es-AR" sz="2200" b="1" dirty="0" err="1" smtClean="0">
                <a:solidFill>
                  <a:srgbClr val="00B0F0"/>
                </a:solidFill>
                <a:latin typeface="Helvetica"/>
              </a:rPr>
              <a:t>pctes</a:t>
            </a:r>
            <a:r>
              <a:rPr lang="es-AR" sz="2200" b="1" dirty="0" smtClean="0">
                <a:solidFill>
                  <a:srgbClr val="00B0F0"/>
                </a:solidFill>
                <a:latin typeface="Helvetica"/>
              </a:rPr>
              <a:t> infectados con el </a:t>
            </a:r>
            <a:r>
              <a:rPr lang="es-AR" sz="2200" b="1" dirty="0" smtClean="0">
                <a:solidFill>
                  <a:srgbClr val="7030A0"/>
                </a:solidFill>
                <a:latin typeface="Helvetica"/>
              </a:rPr>
              <a:t>genotipo 1a</a:t>
            </a:r>
            <a:endParaRPr lang="es-AR" sz="2200" b="1" dirty="0">
              <a:solidFill>
                <a:srgbClr val="7030A0"/>
              </a:solidFill>
              <a:latin typeface="Helvetic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-1512" y="76470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accent1"/>
                </a:solidFill>
                <a:latin typeface="Helvatica"/>
              </a:rPr>
              <a:t>FDA (</a:t>
            </a:r>
            <a:r>
              <a:rPr lang="es-MX" sz="2400" b="1" dirty="0">
                <a:solidFill>
                  <a:schemeClr val="accent1"/>
                </a:solidFill>
                <a:latin typeface="Helvatica"/>
              </a:rPr>
              <a:t>Administración de Medicamentos y </a:t>
            </a:r>
            <a:r>
              <a:rPr lang="es-MX" sz="2400" b="1" dirty="0" smtClean="0">
                <a:solidFill>
                  <a:schemeClr val="accent1"/>
                </a:solidFill>
                <a:latin typeface="Helvatica"/>
              </a:rPr>
              <a:t>Alimentos)</a:t>
            </a:r>
            <a:r>
              <a:rPr lang="es-AR" sz="2400" b="1" dirty="0" smtClean="0">
                <a:solidFill>
                  <a:schemeClr val="accent1"/>
                </a:solidFill>
                <a:latin typeface="Helvatica"/>
              </a:rPr>
              <a:t> </a:t>
            </a:r>
            <a:endParaRPr lang="es-AR" sz="2400" b="1" dirty="0">
              <a:solidFill>
                <a:schemeClr val="accent1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19553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2928958"/>
          </a:xfrm>
        </p:spPr>
        <p:txBody>
          <a:bodyPr>
            <a:normAutofit/>
          </a:bodyPr>
          <a:lstStyle/>
          <a:p>
            <a:r>
              <a:rPr lang="es-AR" sz="2800" dirty="0" smtClean="0">
                <a:solidFill>
                  <a:srgbClr val="0070C0"/>
                </a:solidFill>
                <a:latin typeface="Helvatica"/>
              </a:rPr>
              <a:t>Enfermedad Hepática Descompensada y </a:t>
            </a:r>
            <a:r>
              <a:rPr lang="es-AR" sz="2800" dirty="0" err="1" smtClean="0">
                <a:solidFill>
                  <a:srgbClr val="0070C0"/>
                </a:solidFill>
                <a:latin typeface="Helvatica"/>
              </a:rPr>
              <a:t>Transplante</a:t>
            </a:r>
            <a:r>
              <a:rPr lang="es-AR" sz="2800" dirty="0" smtClean="0">
                <a:solidFill>
                  <a:srgbClr val="0070C0"/>
                </a:solidFill>
                <a:latin typeface="Helvatica"/>
              </a:rPr>
              <a:t> Hepático</a:t>
            </a:r>
            <a:endParaRPr lang="es-AR" sz="2800" dirty="0">
              <a:solidFill>
                <a:srgbClr val="0070C0"/>
              </a:solidFill>
              <a:latin typeface="Helva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671170"/>
            <a:ext cx="1828800" cy="0"/>
          </a:xfrm>
          <a:prstGeom prst="line">
            <a:avLst/>
          </a:prstGeom>
          <a:ln w="190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61746" y="6537960"/>
            <a:ext cx="7382254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Charlton M, al. Gastroenterology. 2015;149:649-59.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0925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dirty="0">
                <a:solidFill>
                  <a:srgbClr val="00B0F0"/>
                </a:solidFill>
                <a:latin typeface="Helvatica"/>
              </a:rPr>
              <a:t>Ledipasvir-Sofosbuvir +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Ribavirina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dirty="0">
                <a:solidFill>
                  <a:srgbClr val="00B0F0"/>
                </a:solidFill>
                <a:latin typeface="Helvatica"/>
              </a:rPr>
              <a:t>e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n </a:t>
            </a:r>
            <a:r>
              <a:rPr lang="en-US" dirty="0">
                <a:solidFill>
                  <a:srgbClr val="00B0F0"/>
                </a:solidFill>
                <a:latin typeface="Helvatica"/>
              </a:rPr>
              <a:t>HCV GT 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1,4</a:t>
            </a:r>
            <a:r>
              <a:rPr lang="en-US" dirty="0">
                <a:solidFill>
                  <a:srgbClr val="00B0F0"/>
                </a:solidFill>
                <a:latin typeface="Helvatica"/>
              </a:rPr>
              <a:t/>
            </a:r>
            <a:br>
              <a:rPr lang="en-US" dirty="0">
                <a:solidFill>
                  <a:srgbClr val="00B0F0"/>
                </a:solidFill>
                <a:latin typeface="Helvatica"/>
              </a:rPr>
            </a:br>
            <a:r>
              <a:rPr lang="en-US" dirty="0">
                <a:solidFill>
                  <a:srgbClr val="00B0F0"/>
                </a:solidFill>
                <a:latin typeface="Helvatica"/>
              </a:rPr>
              <a:t>SOLAR-1 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(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Cohorte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B = Post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Transplante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)</a:t>
            </a:r>
            <a:endParaRPr lang="en-US" dirty="0">
              <a:solidFill>
                <a:srgbClr val="00B0F0"/>
              </a:solidFill>
              <a:latin typeface="Helvatic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359155"/>
            <a:ext cx="1828800" cy="631880"/>
          </a:xfrm>
          <a:prstGeom prst="rect">
            <a:avLst/>
          </a:prstGeom>
          <a:solidFill>
            <a:srgbClr val="00B0F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LDV - SOF + RBV</a:t>
            </a:r>
            <a:endParaRPr lang="en-US" sz="14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479903"/>
            <a:ext cx="866218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18288" y="4500570"/>
            <a:ext cx="9162288" cy="178595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5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CPT = Child-Pugh; HCF =hepatitis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colestásica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fibrosante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; LDV=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ledipasvir</a:t>
            </a:r>
            <a:r>
              <a:rPr lang="en-US" sz="1400" b="1" dirty="0">
                <a:solidFill>
                  <a:schemeClr val="bg1"/>
                </a:solidFill>
                <a:latin typeface="Helvatica"/>
              </a:rPr>
              <a:t>; 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SOF=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sofosbuvir</a:t>
            </a:r>
            <a:r>
              <a:rPr lang="en-US" sz="1400" b="1" dirty="0">
                <a:solidFill>
                  <a:schemeClr val="bg1"/>
                </a:solidFill>
                <a:latin typeface="Helvatica"/>
              </a:rPr>
              <a:t>; 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RBV=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ribavirina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  <a:p>
            <a:pPr defTabSz="935038">
              <a:lnSpc>
                <a:spcPts val="1500"/>
              </a:lnSpc>
              <a:spcBef>
                <a:spcPts val="800"/>
              </a:spcBef>
            </a:pP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Dosis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de la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Droga</a:t>
            </a:r>
            <a:r>
              <a:rPr lang="en-US" sz="1400" b="1" dirty="0">
                <a:solidFill>
                  <a:schemeClr val="bg1"/>
                </a:solidFill>
                <a:latin typeface="Helvatica"/>
              </a:rPr>
              <a:t/>
            </a:r>
            <a:br>
              <a:rPr lang="en-US" sz="1400" b="1" dirty="0">
                <a:solidFill>
                  <a:schemeClr val="bg1"/>
                </a:solidFill>
                <a:latin typeface="Helvatica"/>
              </a:rPr>
            </a:br>
            <a:r>
              <a:rPr lang="en-US" sz="1400" b="1" dirty="0">
                <a:solidFill>
                  <a:schemeClr val="bg1"/>
                </a:solidFill>
                <a:latin typeface="Helvatica"/>
              </a:rPr>
              <a:t>Ledipasvir-sofosbuvir (90/400 mg): 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dosis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fija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combinada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; 1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píldora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una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vez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al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día</a:t>
            </a:r>
            <a:endParaRPr lang="en-US" sz="1400" b="1" dirty="0" smtClean="0">
              <a:solidFill>
                <a:schemeClr val="bg1"/>
              </a:solidFill>
              <a:latin typeface="Helvatica"/>
            </a:endParaRPr>
          </a:p>
          <a:p>
            <a:pPr defTabSz="935038">
              <a:lnSpc>
                <a:spcPts val="1500"/>
              </a:lnSpc>
              <a:spcBef>
                <a:spcPts val="800"/>
              </a:spcBef>
            </a:pP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Dosis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 de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Ribavirina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Helvatica"/>
              </a:rPr>
            </a:b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- No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cirrosis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; HCF :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basada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en peso y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dividida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(1000 mg/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día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si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Helvatica"/>
              </a:rPr>
              <a:t>&lt; 75 kg 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o 1200 mg/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día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si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 </a:t>
            </a:r>
            <a:r>
              <a:rPr lang="en-US" sz="1400" b="1" dirty="0">
                <a:solidFill>
                  <a:schemeClr val="bg1"/>
                </a:solidFill>
                <a:latin typeface="Helvatica"/>
              </a:rPr>
              <a:t>≥ 75 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kg)</a:t>
            </a:r>
            <a:br>
              <a:rPr lang="en-US" sz="1400" b="1" dirty="0" smtClean="0">
                <a:solidFill>
                  <a:schemeClr val="bg1"/>
                </a:solidFill>
                <a:latin typeface="Helvatica"/>
              </a:rPr>
            </a:b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- CPT B, C: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comenzar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 600 mg/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día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y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escalar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al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máximo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1200mg/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día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2844" y="2359155"/>
            <a:ext cx="1521364" cy="167944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spcBef>
                <a:spcPts val="400"/>
              </a:spcBef>
            </a:pPr>
            <a:r>
              <a:rPr lang="en-US" sz="1400" b="1" u="sng" dirty="0" err="1" smtClean="0">
                <a:solidFill>
                  <a:schemeClr val="bg1"/>
                </a:solidFill>
                <a:latin typeface="Helvatica"/>
                <a:cs typeface="Arial"/>
              </a:rPr>
              <a:t>Cohorte</a:t>
            </a:r>
            <a:r>
              <a:rPr lang="en-US" sz="1400" b="1" u="sng" dirty="0" smtClean="0">
                <a:solidFill>
                  <a:schemeClr val="bg1"/>
                </a:solidFill>
                <a:latin typeface="Helvatica"/>
                <a:cs typeface="Arial"/>
              </a:rPr>
              <a:t> B</a:t>
            </a:r>
          </a:p>
          <a:p>
            <a:pPr>
              <a:spcBef>
                <a:spcPts val="4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GT 1, 4</a:t>
            </a:r>
            <a:b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</a:b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F0-F3</a:t>
            </a:r>
            <a:b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</a:b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CPT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  <a:cs typeface="Arial"/>
              </a:rPr>
              <a:t>Clase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 A</a:t>
            </a:r>
            <a:b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</a:b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CPT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  <a:cs typeface="Arial"/>
              </a:rPr>
              <a:t>Clase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 B</a:t>
            </a:r>
            <a:b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</a:b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CPT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  <a:cs typeface="Arial"/>
              </a:rPr>
              <a:t>Clase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 C</a:t>
            </a:r>
            <a:b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</a:b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HCF</a:t>
            </a:r>
            <a:endParaRPr lang="en-US" sz="1400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00166" y="2477967"/>
            <a:ext cx="9614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n =</a:t>
            </a:r>
            <a:r>
              <a:rPr lang="en-US" sz="1400" b="1" dirty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116</a:t>
            </a:r>
            <a:endParaRPr lang="en-US" sz="1400" b="1" dirty="0">
              <a:solidFill>
                <a:srgbClr val="0070C0"/>
              </a:solidFill>
              <a:latin typeface="Helvatica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3699249"/>
            <a:ext cx="1828800" cy="0"/>
          </a:xfrm>
          <a:prstGeom prst="line">
            <a:avLst/>
          </a:prstGeom>
          <a:ln w="190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3385257"/>
            <a:ext cx="3657600" cy="631880"/>
          </a:xfrm>
          <a:prstGeom prst="rect">
            <a:avLst/>
          </a:prstGeom>
          <a:solidFill>
            <a:srgbClr val="7030A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LDV – SOF + </a:t>
            </a:r>
            <a:r>
              <a:rPr lang="en-US" sz="1400" b="1" dirty="0">
                <a:solidFill>
                  <a:schemeClr val="bg1"/>
                </a:solidFill>
                <a:latin typeface="Helvatica"/>
                <a:cs typeface="Arial"/>
              </a:rPr>
              <a:t>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3496642"/>
            <a:ext cx="89480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71604" y="3494635"/>
            <a:ext cx="88999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n =</a:t>
            </a:r>
            <a:r>
              <a:rPr lang="en-US" sz="1400" b="1" dirty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113</a:t>
            </a:r>
            <a:endParaRPr lang="en-US" sz="1400" b="1" dirty="0">
              <a:solidFill>
                <a:srgbClr val="0070C0"/>
              </a:solidFill>
              <a:latin typeface="Helvatica"/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7" name="Rectangle 46"/>
            <p:cNvSpPr/>
            <p:nvPr/>
          </p:nvSpPr>
          <p:spPr>
            <a:xfrm>
              <a:off x="0" y="1411256"/>
              <a:ext cx="2500298" cy="3992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70C0"/>
                  </a:solidFill>
                  <a:latin typeface="Helvatica"/>
                </a:rPr>
                <a:t>Semanas</a:t>
              </a:r>
              <a:endParaRPr lang="en-US" sz="1400" b="1" dirty="0">
                <a:solidFill>
                  <a:srgbClr val="0070C0"/>
                </a:solidFill>
                <a:latin typeface="Helvatica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0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36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12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24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26915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b="1" dirty="0">
                <a:solidFill>
                  <a:srgbClr val="00B0F0"/>
                </a:solidFill>
                <a:latin typeface="Helvatica"/>
              </a:rPr>
              <a:t>Ledipasvir-Sofosbuvir + </a:t>
            </a:r>
            <a:r>
              <a:rPr lang="en-US" sz="2400" b="1" dirty="0" err="1" smtClean="0">
                <a:solidFill>
                  <a:srgbClr val="00B0F0"/>
                </a:solidFill>
                <a:latin typeface="Helvatica"/>
              </a:rPr>
              <a:t>Ribavirina</a:t>
            </a:r>
            <a:r>
              <a:rPr lang="en-US" sz="2400" b="1" dirty="0" smtClean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Helvatica"/>
              </a:rPr>
              <a:t>e</a:t>
            </a:r>
            <a:r>
              <a:rPr lang="en-US" sz="2400" b="1" dirty="0" smtClean="0">
                <a:solidFill>
                  <a:srgbClr val="00B0F0"/>
                </a:solidFill>
                <a:latin typeface="Helvatica"/>
              </a:rPr>
              <a:t>n </a:t>
            </a:r>
            <a:r>
              <a:rPr lang="en-US" sz="2400" b="1" dirty="0">
                <a:solidFill>
                  <a:srgbClr val="00B0F0"/>
                </a:solidFill>
                <a:latin typeface="Helvatica"/>
              </a:rPr>
              <a:t>HCV GT </a:t>
            </a:r>
            <a:r>
              <a:rPr lang="en-US" sz="2400" b="1" dirty="0" smtClean="0">
                <a:solidFill>
                  <a:srgbClr val="00B0F0"/>
                </a:solidFill>
                <a:latin typeface="Helvatica"/>
              </a:rPr>
              <a:t>1,4</a:t>
            </a:r>
            <a:r>
              <a:rPr lang="en-US" sz="2400" b="1" dirty="0">
                <a:solidFill>
                  <a:srgbClr val="00B0F0"/>
                </a:solidFill>
                <a:latin typeface="Helvatica"/>
              </a:rPr>
              <a:t/>
            </a:r>
            <a:br>
              <a:rPr lang="en-US" sz="2400" b="1" dirty="0">
                <a:solidFill>
                  <a:srgbClr val="00B0F0"/>
                </a:solidFill>
                <a:latin typeface="Helvatica"/>
              </a:rPr>
            </a:br>
            <a:r>
              <a:rPr lang="en-US" sz="2400" b="1" dirty="0">
                <a:solidFill>
                  <a:srgbClr val="00B0F0"/>
                </a:solidFill>
                <a:latin typeface="Helvatica"/>
              </a:rPr>
              <a:t>SOLAR-1 </a:t>
            </a:r>
            <a:r>
              <a:rPr lang="en-US" sz="2400" b="1" dirty="0" smtClean="0">
                <a:solidFill>
                  <a:srgbClr val="00B0F0"/>
                </a:solidFill>
                <a:latin typeface="Helvatica"/>
              </a:rPr>
              <a:t>(</a:t>
            </a:r>
            <a:r>
              <a:rPr lang="en-US" sz="2400" b="1" dirty="0" err="1" smtClean="0">
                <a:solidFill>
                  <a:srgbClr val="00B0F0"/>
                </a:solidFill>
                <a:latin typeface="Helvatica"/>
              </a:rPr>
              <a:t>Cohorte</a:t>
            </a:r>
            <a:r>
              <a:rPr lang="en-US" sz="2400" b="1" dirty="0" smtClean="0">
                <a:solidFill>
                  <a:srgbClr val="00B0F0"/>
                </a:solidFill>
                <a:latin typeface="Helvatica"/>
              </a:rPr>
              <a:t> B = Post </a:t>
            </a:r>
            <a:r>
              <a:rPr lang="en-US" sz="2400" b="1" dirty="0" err="1" smtClean="0">
                <a:solidFill>
                  <a:srgbClr val="00B0F0"/>
                </a:solidFill>
                <a:latin typeface="Helvatica"/>
              </a:rPr>
              <a:t>Transplante</a:t>
            </a:r>
            <a:r>
              <a:rPr lang="en-US" sz="2400" b="1" dirty="0" smtClean="0">
                <a:solidFill>
                  <a:srgbClr val="00B0F0"/>
                </a:solidFill>
                <a:latin typeface="Helvatica"/>
              </a:rPr>
              <a:t>)</a:t>
            </a:r>
            <a:endParaRPr lang="en-US" sz="2400" b="1" dirty="0">
              <a:solidFill>
                <a:srgbClr val="00B0F0"/>
              </a:solidFill>
              <a:latin typeface="Helvatic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Resultados</a:t>
            </a:r>
            <a:r>
              <a:rPr lang="en-US" dirty="0" smtClean="0">
                <a:solidFill>
                  <a:schemeClr val="accent1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  RVS 12 </a:t>
            </a:r>
            <a:endParaRPr lang="en-US" dirty="0">
              <a:solidFill>
                <a:schemeClr val="accent1"/>
              </a:solidFill>
              <a:latin typeface="Helvatica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18" y="6461760"/>
            <a:ext cx="8267710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Charlton M, al. Gastroenterology. 2015;149:649-59.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146269"/>
              </p:ext>
            </p:extLst>
          </p:nvPr>
        </p:nvGraphicFramePr>
        <p:xfrm>
          <a:off x="460262" y="1760743"/>
          <a:ext cx="8223475" cy="410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/>
          <p:cNvSpPr/>
          <p:nvPr/>
        </p:nvSpPr>
        <p:spPr>
          <a:xfrm>
            <a:off x="634740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Helvatica"/>
              </a:rPr>
              <a:t>3</a:t>
            </a:r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/</a:t>
            </a:r>
            <a:r>
              <a:rPr lang="en-US" sz="1200" dirty="0">
                <a:solidFill>
                  <a:srgbClr val="FFFFFF"/>
                </a:solidFill>
                <a:latin typeface="Helvatica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2576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Helvatica"/>
              </a:rPr>
              <a:t>3</a:t>
            </a:r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/5</a:t>
            </a:r>
            <a:endParaRPr lang="en-US" sz="1200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984" y="6016761"/>
            <a:ext cx="9144000" cy="30783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</a:t>
            </a:r>
            <a:r>
              <a:rPr lang="en-US" sz="1200" dirty="0" smtClean="0">
                <a:solidFill>
                  <a:srgbClr val="0070C0"/>
                </a:solidFill>
                <a:latin typeface="Helvatica"/>
              </a:rPr>
              <a:t>CPT= Child - Pugh T; HCF = Hepatitis </a:t>
            </a:r>
            <a:r>
              <a:rPr lang="en-US" sz="1200" dirty="0" err="1" smtClean="0">
                <a:solidFill>
                  <a:srgbClr val="0070C0"/>
                </a:solidFill>
                <a:latin typeface="Helvatica"/>
              </a:rPr>
              <a:t>Colestásica</a:t>
            </a:r>
            <a:r>
              <a:rPr lang="en-US" sz="12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  <a:latin typeface="Helvatica"/>
              </a:rPr>
              <a:t>Fibrosante</a:t>
            </a:r>
            <a:r>
              <a:rPr lang="en-US" sz="1200" dirty="0" smtClean="0">
                <a:solidFill>
                  <a:srgbClr val="0070C0"/>
                </a:solidFill>
                <a:latin typeface="Helvatica"/>
              </a:rPr>
              <a:t>;  8 </a:t>
            </a:r>
            <a:r>
              <a:rPr lang="en-US" sz="1200" dirty="0" err="1" smtClean="0">
                <a:solidFill>
                  <a:srgbClr val="0070C0"/>
                </a:solidFill>
                <a:latin typeface="Helvatica"/>
              </a:rPr>
              <a:t>pacientes</a:t>
            </a:r>
            <a:r>
              <a:rPr lang="en-US" sz="1200" dirty="0" smtClean="0">
                <a:solidFill>
                  <a:srgbClr val="0070C0"/>
                </a:solidFill>
                <a:latin typeface="Helvatica"/>
              </a:rPr>
              <a:t>  CPT B 24 </a:t>
            </a:r>
            <a:r>
              <a:rPr lang="en-US" sz="1200" dirty="0" err="1" smtClean="0">
                <a:solidFill>
                  <a:srgbClr val="0070C0"/>
                </a:solidFill>
                <a:latin typeface="Helvatica"/>
              </a:rPr>
              <a:t>semanas</a:t>
            </a:r>
            <a:endParaRPr lang="en-US" sz="1200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8622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23/26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368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22/26</a:t>
            </a:r>
            <a:endParaRPr lang="en-US" sz="1200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3608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24/25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2152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25/26</a:t>
            </a:r>
            <a:endParaRPr lang="en-US" sz="1200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20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55/56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90418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53/55</a:t>
            </a:r>
            <a:endParaRPr lang="en-US" sz="1200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90658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2/2</a:t>
            </a:r>
            <a:endParaRPr lang="en-US" sz="1200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69018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4/</a:t>
            </a:r>
            <a:r>
              <a:rPr lang="en-US" sz="1200" dirty="0">
                <a:solidFill>
                  <a:srgbClr val="FFFFFF"/>
                </a:solidFill>
                <a:latin typeface="Helvatic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2635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chemeClr val="accent1"/>
                </a:solidFill>
                <a:latin typeface="Helvatica"/>
              </a:rPr>
              <a:t/>
            </a:r>
            <a:br>
              <a:rPr lang="en-US" sz="2200" b="1" dirty="0" smtClean="0">
                <a:solidFill>
                  <a:schemeClr val="accent1"/>
                </a:solidFill>
                <a:latin typeface="Helvatica"/>
              </a:rPr>
            </a:br>
            <a:r>
              <a:rPr lang="en-US" sz="3100" dirty="0" err="1" smtClean="0">
                <a:solidFill>
                  <a:srgbClr val="0070C0"/>
                </a:solidFill>
                <a:latin typeface="Helvatica"/>
              </a:rPr>
              <a:t>Daclatasvir</a:t>
            </a:r>
            <a:r>
              <a:rPr lang="en-US" sz="31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3100" dirty="0">
                <a:solidFill>
                  <a:srgbClr val="0070C0"/>
                </a:solidFill>
                <a:latin typeface="Helvatica"/>
              </a:rPr>
              <a:t>+ </a:t>
            </a:r>
            <a:r>
              <a:rPr lang="en-US" sz="3100" dirty="0" err="1">
                <a:solidFill>
                  <a:srgbClr val="0070C0"/>
                </a:solidFill>
                <a:latin typeface="Helvatica"/>
              </a:rPr>
              <a:t>Sofosbuvir</a:t>
            </a:r>
            <a:r>
              <a:rPr lang="en-US" sz="3100" dirty="0">
                <a:solidFill>
                  <a:srgbClr val="0070C0"/>
                </a:solidFill>
                <a:latin typeface="Helvatica"/>
              </a:rPr>
              <a:t> + RBV </a:t>
            </a:r>
            <a:r>
              <a:rPr lang="en-US" sz="3100" dirty="0" smtClean="0">
                <a:solidFill>
                  <a:srgbClr val="0070C0"/>
                </a:solidFill>
                <a:latin typeface="Helvatica"/>
              </a:rPr>
              <a:t>en </a:t>
            </a:r>
            <a:r>
              <a:rPr lang="en-US" sz="3100" dirty="0" err="1" smtClean="0">
                <a:solidFill>
                  <a:srgbClr val="0070C0"/>
                </a:solidFill>
                <a:latin typeface="Helvatica"/>
              </a:rPr>
              <a:t>Recurrencia</a:t>
            </a:r>
            <a:r>
              <a:rPr lang="en-US" sz="31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3100" dirty="0">
                <a:solidFill>
                  <a:srgbClr val="0070C0"/>
                </a:solidFill>
                <a:latin typeface="Helvatica"/>
              </a:rPr>
              <a:t>HCV </a:t>
            </a:r>
            <a:r>
              <a:rPr lang="en-US" sz="3100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n-US" sz="3100" dirty="0" smtClean="0">
                <a:solidFill>
                  <a:srgbClr val="0070C0"/>
                </a:solidFill>
                <a:latin typeface="Helvatica"/>
              </a:rPr>
            </a:br>
            <a:r>
              <a:rPr lang="en-US" sz="3100" dirty="0" smtClean="0">
                <a:solidFill>
                  <a:srgbClr val="0070C0"/>
                </a:solidFill>
                <a:latin typeface="Helvatica"/>
              </a:rPr>
              <a:t>Post </a:t>
            </a:r>
            <a:r>
              <a:rPr lang="en-US" sz="3100" dirty="0" err="1" smtClean="0">
                <a:solidFill>
                  <a:srgbClr val="0070C0"/>
                </a:solidFill>
                <a:latin typeface="Helvatica"/>
              </a:rPr>
              <a:t>Transplante</a:t>
            </a:r>
            <a:r>
              <a:rPr lang="en-US" sz="31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Helvatica"/>
              </a:rPr>
              <a:t>Hepático</a:t>
            </a:r>
            <a:endParaRPr lang="en-US" sz="3100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Helvatica"/>
              </a:rPr>
              <a:t>ALLY-</a:t>
            </a:r>
            <a:r>
              <a:rPr lang="en-US" b="1" dirty="0" smtClean="0">
                <a:solidFill>
                  <a:schemeClr val="bg1"/>
                </a:solidFill>
                <a:latin typeface="Helvatica"/>
              </a:rPr>
              <a:t>1: </a:t>
            </a:r>
            <a:r>
              <a:rPr lang="en-US" b="1" dirty="0" err="1" smtClean="0">
                <a:solidFill>
                  <a:schemeClr val="bg1"/>
                </a:solidFill>
                <a:latin typeface="Helvatica"/>
              </a:rPr>
              <a:t>Diseño</a:t>
            </a:r>
            <a:r>
              <a:rPr lang="en-US" b="1" dirty="0" smtClean="0">
                <a:solidFill>
                  <a:schemeClr val="bg1"/>
                </a:solidFill>
                <a:latin typeface="Helvatica"/>
              </a:rPr>
              <a:t> del </a:t>
            </a:r>
            <a:r>
              <a:rPr lang="en-US" b="1" dirty="0" err="1" smtClean="0">
                <a:solidFill>
                  <a:schemeClr val="bg1"/>
                </a:solidFill>
                <a:latin typeface="Helvatica"/>
              </a:rPr>
              <a:t>Estudio</a:t>
            </a:r>
            <a:endParaRPr lang="en-US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18" y="6461760"/>
            <a:ext cx="8839182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</a:t>
            </a:r>
            <a:r>
              <a:rPr lang="en-US" dirty="0" smtClean="0">
                <a:latin typeface="Helvatica"/>
              </a:rPr>
              <a:t>Saab S, </a:t>
            </a:r>
            <a:r>
              <a:rPr lang="en-US" dirty="0">
                <a:latin typeface="Helvatica"/>
              </a:rPr>
              <a:t>et al. </a:t>
            </a:r>
            <a:r>
              <a:rPr lang="en-US" dirty="0" smtClean="0">
                <a:latin typeface="Helvatica"/>
              </a:rPr>
              <a:t>Liver Int. 2015 Apr 24. [</a:t>
            </a:r>
            <a:r>
              <a:rPr lang="en-US" dirty="0" err="1">
                <a:latin typeface="Helvatica"/>
              </a:rPr>
              <a:t>Epub</a:t>
            </a:r>
            <a:r>
              <a:rPr lang="en-US" dirty="0">
                <a:latin typeface="Helvatica"/>
              </a:rPr>
              <a:t> Ahead of Print]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0" y="4929198"/>
            <a:ext cx="9144000" cy="1069831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Dosis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Droga</a:t>
            </a:r>
            <a:r>
              <a:rPr lang="en-US" sz="1400" dirty="0">
                <a:solidFill>
                  <a:schemeClr val="bg1"/>
                </a:solidFill>
                <a:latin typeface="Helvatica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Helvatica"/>
              </a:rPr>
            </a:b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Daclatasvir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: 60 mg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una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vez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Helvatica"/>
              </a:rPr>
            </a:b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Sofosbuvir</a:t>
            </a:r>
            <a:r>
              <a:rPr lang="en-US" sz="1400" dirty="0">
                <a:solidFill>
                  <a:schemeClr val="bg1"/>
                </a:solidFill>
                <a:latin typeface="Helvatica"/>
              </a:rPr>
              <a:t>: 400 mg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una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vez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día</a:t>
            </a:r>
            <a:r>
              <a:rPr lang="en-US" sz="1400" dirty="0">
                <a:solidFill>
                  <a:schemeClr val="bg1"/>
                </a:solidFill>
                <a:latin typeface="Helvatica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Helvatica"/>
              </a:rPr>
            </a:b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Ribavirina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: 600 mg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ajustada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 a 1000 mg/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basada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 en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niveles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 de 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Hemoglobina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 y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función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 renal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2214546" y="3000372"/>
            <a:ext cx="3361004" cy="769049"/>
          </a:xfrm>
          <a:prstGeom prst="rect">
            <a:avLst/>
          </a:prstGeom>
          <a:solidFill>
            <a:srgbClr val="7030A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600" b="1" dirty="0" err="1" smtClean="0">
                <a:solidFill>
                  <a:schemeClr val="bg2"/>
                </a:solidFill>
                <a:latin typeface="Helvatica"/>
                <a:cs typeface="Arial"/>
              </a:rPr>
              <a:t>Daclatasvir</a:t>
            </a:r>
            <a:r>
              <a:rPr lang="en-US" sz="1600" b="1" dirty="0" smtClean="0">
                <a:solidFill>
                  <a:schemeClr val="bg2"/>
                </a:solidFill>
                <a:latin typeface="Helvatica"/>
                <a:cs typeface="Arial"/>
              </a:rPr>
              <a:t> + </a:t>
            </a:r>
            <a:r>
              <a:rPr lang="en-US" sz="1600" b="1" dirty="0" err="1" smtClean="0">
                <a:solidFill>
                  <a:schemeClr val="bg2"/>
                </a:solidFill>
                <a:latin typeface="Helvatica"/>
                <a:cs typeface="Arial"/>
              </a:rPr>
              <a:t>Sofosbuvir</a:t>
            </a:r>
            <a:r>
              <a:rPr lang="en-US" sz="1600" b="1" dirty="0">
                <a:solidFill>
                  <a:schemeClr val="bg2"/>
                </a:solidFill>
                <a:latin typeface="Helvatica"/>
                <a:cs typeface="Arial"/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  <a:latin typeface="Helvatica"/>
                <a:cs typeface="Arial"/>
              </a:rPr>
              <a:t>+ RBV</a:t>
            </a:r>
            <a:endParaRPr lang="en-US" sz="1600" dirty="0">
              <a:solidFill>
                <a:schemeClr val="bg2"/>
              </a:solidFill>
              <a:latin typeface="Helvatica"/>
              <a:cs typeface="Arial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5643570" y="3357562"/>
            <a:ext cx="3291838" cy="0"/>
          </a:xfrm>
          <a:prstGeom prst="line">
            <a:avLst/>
          </a:prstGeom>
          <a:ln w="285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078100" y="314688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Helvatica"/>
                <a:cs typeface="Arial"/>
              </a:rPr>
              <a:t>RVS12</a:t>
            </a:r>
            <a:endParaRPr lang="en-US" sz="1600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113" y="1981200"/>
            <a:ext cx="9162291" cy="515104"/>
            <a:chOff x="-6113" y="1923296"/>
            <a:chExt cx="9162291" cy="515104"/>
          </a:xfrm>
        </p:grpSpPr>
        <p:sp>
          <p:nvSpPr>
            <p:cNvPr id="19" name="Rectangle 18"/>
            <p:cNvSpPr/>
            <p:nvPr/>
          </p:nvSpPr>
          <p:spPr>
            <a:xfrm>
              <a:off x="-6113" y="2008676"/>
              <a:ext cx="9162291" cy="41071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46328" y="19232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Helvatica"/>
                  <a:cs typeface="Arial"/>
                </a:rPr>
                <a:t>0</a:t>
              </a:r>
              <a:endParaRPr lang="en-US" sz="1400" b="1" dirty="0">
                <a:solidFill>
                  <a:schemeClr val="tx2"/>
                </a:solidFill>
                <a:latin typeface="Helvatica"/>
                <a:cs typeface="Arial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-6113" y="2410992"/>
              <a:ext cx="9162291" cy="11472"/>
            </a:xfrm>
            <a:prstGeom prst="line">
              <a:avLst/>
            </a:prstGeom>
            <a:ln w="9525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217589" y="23317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504752" y="2331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226108" y="19232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Helvatica"/>
                  <a:cs typeface="Arial"/>
                </a:rPr>
                <a:t>12</a:t>
              </a:r>
              <a:endParaRPr lang="en-US" sz="1400" b="1" dirty="0">
                <a:solidFill>
                  <a:schemeClr val="tx2"/>
                </a:solidFill>
                <a:latin typeface="Helvatica"/>
                <a:cs typeface="Arial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5508130" y="2331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8211048" y="19232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Helvatica"/>
                  <a:cs typeface="Arial"/>
                </a:rPr>
                <a:t>24</a:t>
              </a:r>
              <a:endParaRPr lang="en-US" sz="1400" b="1" dirty="0">
                <a:solidFill>
                  <a:schemeClr val="tx2"/>
                </a:solidFill>
                <a:latin typeface="Helvatica"/>
                <a:cs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2844" y="2009339"/>
              <a:ext cx="1304956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2"/>
                  </a:solidFill>
                  <a:latin typeface="Helvatica"/>
                </a:rPr>
                <a:t>Semanas</a:t>
              </a:r>
              <a:endParaRPr lang="en-US" sz="1400" b="1" dirty="0">
                <a:solidFill>
                  <a:schemeClr val="tx2"/>
                </a:solidFill>
                <a:latin typeface="Helvatica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42845" y="3000372"/>
            <a:ext cx="1785950" cy="7741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>
              <a:spcBef>
                <a:spcPts val="0"/>
              </a:spcBef>
            </a:pPr>
            <a:r>
              <a:rPr lang="en-US" sz="1600" b="1" dirty="0" err="1" smtClean="0">
                <a:solidFill>
                  <a:srgbClr val="0070C0"/>
                </a:solidFill>
                <a:latin typeface="Helvatica"/>
                <a:cs typeface="Arial"/>
              </a:rPr>
              <a:t>Cirrosis</a:t>
            </a:r>
            <a:r>
              <a:rPr lang="en-US" sz="1600" b="1" dirty="0" smtClean="0">
                <a:solidFill>
                  <a:srgbClr val="0070C0"/>
                </a:solidFill>
                <a:latin typeface="Helvatica"/>
                <a:cs typeface="Arial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Helvatica"/>
                <a:cs typeface="Arial"/>
              </a:rPr>
              <a:t>Avanzada</a:t>
            </a:r>
            <a:r>
              <a:rPr lang="en-US" sz="1600" b="1" dirty="0" smtClean="0">
                <a:solidFill>
                  <a:srgbClr val="0070C0"/>
                </a:solidFill>
                <a:latin typeface="Helvatica"/>
                <a:cs typeface="Arial"/>
              </a:rPr>
              <a:t/>
            </a:r>
            <a:br>
              <a:rPr lang="en-US" sz="1600" b="1" dirty="0" smtClean="0">
                <a:solidFill>
                  <a:srgbClr val="0070C0"/>
                </a:solidFill>
                <a:latin typeface="Helvatica"/>
                <a:cs typeface="Arial"/>
              </a:rPr>
            </a:br>
            <a:r>
              <a:rPr lang="en-US" sz="1600" b="1" dirty="0" smtClean="0">
                <a:solidFill>
                  <a:srgbClr val="0070C0"/>
                </a:solidFill>
                <a:latin typeface="Helvatica"/>
                <a:cs typeface="Arial"/>
              </a:rPr>
              <a:t>N = 60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2845" y="4000504"/>
            <a:ext cx="1785950" cy="7741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>
              <a:spcBef>
                <a:spcPts val="0"/>
              </a:spcBef>
            </a:pPr>
            <a:r>
              <a:rPr lang="en-US" sz="1600" b="1" dirty="0" smtClean="0">
                <a:solidFill>
                  <a:srgbClr val="0070C0"/>
                </a:solidFill>
                <a:latin typeface="Helvatica"/>
                <a:cs typeface="Arial"/>
              </a:rPr>
              <a:t>Post</a:t>
            </a:r>
          </a:p>
          <a:p>
            <a:pPr algn="ctr">
              <a:spcBef>
                <a:spcPts val="0"/>
              </a:spcBef>
            </a:pPr>
            <a:r>
              <a:rPr lang="en-US" sz="1600" b="1" dirty="0" err="1" smtClean="0">
                <a:solidFill>
                  <a:srgbClr val="0070C0"/>
                </a:solidFill>
                <a:latin typeface="Helvatica"/>
                <a:cs typeface="Arial"/>
              </a:rPr>
              <a:t>Transplante</a:t>
            </a:r>
            <a:r>
              <a:rPr lang="en-US" sz="1600" b="1" dirty="0" smtClean="0">
                <a:solidFill>
                  <a:srgbClr val="0070C0"/>
                </a:solidFill>
                <a:latin typeface="Helvatica"/>
                <a:cs typeface="Arial"/>
              </a:rPr>
              <a:t> H </a:t>
            </a:r>
            <a:br>
              <a:rPr lang="en-US" sz="1600" b="1" dirty="0" smtClean="0">
                <a:solidFill>
                  <a:srgbClr val="0070C0"/>
                </a:solidFill>
                <a:latin typeface="Helvatica"/>
                <a:cs typeface="Arial"/>
              </a:rPr>
            </a:br>
            <a:r>
              <a:rPr lang="en-US" sz="1600" b="1" dirty="0" smtClean="0">
                <a:solidFill>
                  <a:srgbClr val="0070C0"/>
                </a:solidFill>
                <a:latin typeface="Helvatica"/>
                <a:cs typeface="Arial"/>
              </a:rPr>
              <a:t>N = 53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214546" y="4000504"/>
            <a:ext cx="3357586" cy="7690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Helvatica"/>
                <a:cs typeface="Arial"/>
              </a:rPr>
              <a:t>Daclatasvir</a:t>
            </a:r>
            <a:r>
              <a:rPr lang="en-US" sz="1600" b="1" dirty="0" smtClean="0">
                <a:solidFill>
                  <a:schemeClr val="bg1"/>
                </a:solidFill>
                <a:latin typeface="Helvatica"/>
                <a:cs typeface="Arial"/>
              </a:rPr>
              <a:t> + </a:t>
            </a:r>
            <a:r>
              <a:rPr lang="en-US" sz="1600" b="1" dirty="0" err="1" smtClean="0">
                <a:solidFill>
                  <a:schemeClr val="bg1"/>
                </a:solidFill>
                <a:latin typeface="Helvatica"/>
                <a:cs typeface="Arial"/>
              </a:rPr>
              <a:t>Sofosbuvir</a:t>
            </a:r>
            <a:r>
              <a:rPr lang="en-US" sz="1600" b="1" dirty="0">
                <a:solidFill>
                  <a:schemeClr val="bg1"/>
                </a:solidFill>
                <a:latin typeface="Helvatica"/>
                <a:cs typeface="Arial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Helvatica"/>
                <a:cs typeface="Arial"/>
              </a:rPr>
              <a:t>+ RBV</a:t>
            </a:r>
            <a:endParaRPr lang="en-US" sz="1600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643570" y="4357694"/>
            <a:ext cx="3291838" cy="0"/>
          </a:xfrm>
          <a:prstGeom prst="line">
            <a:avLst/>
          </a:prstGeom>
          <a:ln w="28575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078100" y="413151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Helvatica"/>
                <a:cs typeface="Arial"/>
              </a:rPr>
              <a:t>RVS12</a:t>
            </a:r>
            <a:endParaRPr lang="en-US" sz="1600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2361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200" b="1" dirty="0" err="1" smtClean="0">
                <a:solidFill>
                  <a:srgbClr val="0070C0"/>
                </a:solidFill>
                <a:latin typeface="Helvatica"/>
              </a:rPr>
              <a:t>Daclatasvir</a:t>
            </a:r>
            <a:r>
              <a:rPr lang="en-US" sz="2200" b="1" dirty="0" smtClean="0">
                <a:solidFill>
                  <a:srgbClr val="0070C0"/>
                </a:solidFill>
                <a:latin typeface="Helvatica"/>
              </a:rPr>
              <a:t> + </a:t>
            </a:r>
            <a:r>
              <a:rPr lang="en-US" sz="2200" b="1" dirty="0" err="1" smtClean="0">
                <a:solidFill>
                  <a:srgbClr val="0070C0"/>
                </a:solidFill>
                <a:latin typeface="Helvatica"/>
              </a:rPr>
              <a:t>Sofosbuvir</a:t>
            </a:r>
            <a:r>
              <a:rPr lang="en-US" sz="2200" b="1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Helvatica"/>
              </a:rPr>
              <a:t>+ </a:t>
            </a:r>
            <a:r>
              <a:rPr lang="en-US" sz="2200" b="1" dirty="0" smtClean="0">
                <a:solidFill>
                  <a:srgbClr val="0070C0"/>
                </a:solidFill>
                <a:latin typeface="Helvatica"/>
              </a:rPr>
              <a:t>RBV en Post </a:t>
            </a:r>
            <a:r>
              <a:rPr lang="en-US" sz="2200" b="1" dirty="0" err="1" smtClean="0">
                <a:solidFill>
                  <a:srgbClr val="0070C0"/>
                </a:solidFill>
                <a:latin typeface="Helvatica"/>
              </a:rPr>
              <a:t>Transplante</a:t>
            </a:r>
            <a:r>
              <a:rPr lang="en-US" sz="2200" b="1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Helvatica"/>
              </a:rPr>
              <a:t>Hepático</a:t>
            </a:r>
            <a:r>
              <a:rPr lang="en-US" sz="2200" b="1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n-US" sz="2200" b="1" dirty="0" smtClean="0">
                <a:solidFill>
                  <a:srgbClr val="0070C0"/>
                </a:solidFill>
                <a:latin typeface="Helvatica"/>
              </a:rPr>
            </a:br>
            <a:r>
              <a:rPr lang="en-US" sz="2700" b="1" dirty="0" smtClean="0">
                <a:solidFill>
                  <a:srgbClr val="0070C0"/>
                </a:solidFill>
                <a:latin typeface="Helvatica"/>
              </a:rPr>
              <a:t>ALLY-1:Resultados</a:t>
            </a:r>
            <a:endParaRPr lang="en-US" sz="2700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Helvatica"/>
              </a:rPr>
              <a:t>ALLY-1: RVS 12 </a:t>
            </a:r>
            <a:r>
              <a:rPr lang="en-US" b="1" dirty="0" err="1" smtClean="0">
                <a:solidFill>
                  <a:srgbClr val="0070C0"/>
                </a:solidFill>
                <a:latin typeface="Helvatica"/>
              </a:rPr>
              <a:t>Resultados</a:t>
            </a:r>
            <a:r>
              <a:rPr lang="en-US" b="1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Helvatica"/>
              </a:rPr>
              <a:t>por</a:t>
            </a:r>
            <a:r>
              <a:rPr lang="en-US" b="1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Helvatica"/>
              </a:rPr>
              <a:t>Genotipo</a:t>
            </a:r>
            <a:endParaRPr lang="en-US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18" y="6461760"/>
            <a:ext cx="8410586" cy="32004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Helvatica"/>
              </a:rPr>
              <a:t>Source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Poordad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F, et al. 2015 EASL;LB08.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065859"/>
              </p:ext>
            </p:extLst>
          </p:nvPr>
        </p:nvGraphicFramePr>
        <p:xfrm>
          <a:off x="381000" y="1859294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1285853" y="5029200"/>
            <a:ext cx="857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50/53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9256" y="5029200"/>
            <a:ext cx="9127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10/11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29520" y="5029200"/>
            <a:ext cx="101734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1/1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6117" y="5029200"/>
            <a:ext cx="99440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9/10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9388" y="5029200"/>
            <a:ext cx="107157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0/0</a:t>
            </a:r>
            <a:endParaRPr lang="en-US" sz="1400" b="1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7686" y="5029200"/>
            <a:ext cx="9837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0/0</a:t>
            </a:r>
            <a:endParaRPr lang="en-US" sz="1400" b="1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7422" y="5029200"/>
            <a:ext cx="7858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Helvatica"/>
              </a:rPr>
              <a:t>30/31</a:t>
            </a:r>
          </a:p>
        </p:txBody>
      </p:sp>
    </p:spTree>
    <p:extLst>
      <p:ext uri="{BB962C8B-B14F-4D97-AF65-F5344CB8AC3E}">
        <p14:creationId xmlns:p14="http://schemas.microsoft.com/office/powerpoint/2010/main" val="22166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61746" y="6537960"/>
            <a:ext cx="7382254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Curry MP, et al. N </a:t>
            </a:r>
            <a:r>
              <a:rPr lang="en-US" dirty="0" err="1">
                <a:latin typeface="Helvatica"/>
              </a:rPr>
              <a:t>Engl</a:t>
            </a:r>
            <a:r>
              <a:rPr lang="en-US" dirty="0">
                <a:latin typeface="Helvatica"/>
              </a:rPr>
              <a:t> J Med. 2015;373:2618-28.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Helvatica "/>
              </a:rPr>
              <a:t>ASTRAL 4</a:t>
            </a:r>
            <a:b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Helvatica "/>
              </a:rPr>
            </a:b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Helvatica "/>
              </a:rPr>
              <a:t>Sofosbuvir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Helvatica "/>
              </a:rPr>
              <a:t> -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Helvatica "/>
              </a:rPr>
              <a:t>Velpatasvir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Helvatica "/>
              </a:rPr>
              <a:t> en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Helvatica "/>
              </a:rPr>
              <a:t>Cirróticos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Helvatica "/>
              </a:rPr>
              <a:t> 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Helvatica "/>
              </a:rPr>
              <a:t>Descompensados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Helvatica 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81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357686" y="2500306"/>
            <a:ext cx="1828800" cy="0"/>
          </a:xfrm>
          <a:prstGeom prst="line">
            <a:avLst/>
          </a:prstGeom>
          <a:ln w="19050" cmpd="sng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500884" y="2159000"/>
            <a:ext cx="1828800" cy="631880"/>
          </a:xfrm>
          <a:prstGeom prst="rect">
            <a:avLst/>
          </a:prstGeom>
          <a:solidFill>
            <a:srgbClr val="4D9CE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114300" algn="ctr"/>
            <a:r>
              <a:rPr lang="en-US" sz="1400" b="1" dirty="0" smtClean="0">
                <a:solidFill>
                  <a:schemeClr val="bg1"/>
                </a:solidFill>
                <a:latin typeface="Helvatica "/>
                <a:cs typeface="Arial"/>
              </a:rPr>
              <a:t>SOF - VEL</a:t>
            </a:r>
            <a:endParaRPr lang="en-US" sz="1400" b="1" dirty="0">
              <a:solidFill>
                <a:schemeClr val="bg1"/>
              </a:solidFill>
              <a:latin typeface="Helvatica 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77484" y="2279748"/>
            <a:ext cx="866218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 "/>
                <a:cs typeface="Arial"/>
              </a:rPr>
              <a:t>RVS 12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Helvatica 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2844" y="2133600"/>
            <a:ext cx="1585372" cy="2569464"/>
          </a:xfrm>
          <a:prstGeom prst="rect">
            <a:avLst/>
          </a:prstGeom>
          <a:solidFill>
            <a:srgbClr val="4D9C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Helvatica "/>
                <a:cs typeface="Arial"/>
              </a:rPr>
              <a:t>Naive y  </a:t>
            </a:r>
            <a:r>
              <a:rPr lang="en-US" sz="1400" b="1" dirty="0" err="1" smtClean="0">
                <a:solidFill>
                  <a:schemeClr val="bg1"/>
                </a:solidFill>
                <a:latin typeface="Helvatica "/>
                <a:cs typeface="Arial"/>
              </a:rPr>
              <a:t>Experimentados</a:t>
            </a:r>
            <a:r>
              <a:rPr lang="en-US" sz="1400" b="1" dirty="0" smtClean="0">
                <a:solidFill>
                  <a:schemeClr val="bg1"/>
                </a:solidFill>
                <a:latin typeface="Helvatica "/>
                <a:cs typeface="Arial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Helvatica "/>
                <a:cs typeface="Arial"/>
              </a:rPr>
            </a:br>
            <a:r>
              <a:rPr lang="en-US" sz="1400" b="1" dirty="0" smtClean="0">
                <a:solidFill>
                  <a:schemeClr val="bg1"/>
                </a:solidFill>
                <a:latin typeface="Helvatica "/>
                <a:cs typeface="Arial"/>
              </a:rPr>
              <a:t>GT 1, 2, 3, 4, 6</a:t>
            </a:r>
          </a:p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Helvatica "/>
                <a:cs typeface="Arial"/>
              </a:rPr>
              <a:t>CPT </a:t>
            </a:r>
            <a:r>
              <a:rPr lang="en-US" sz="1400" b="1" dirty="0" err="1" smtClean="0">
                <a:solidFill>
                  <a:schemeClr val="bg1"/>
                </a:solidFill>
                <a:latin typeface="Helvatica "/>
                <a:cs typeface="Arial"/>
              </a:rPr>
              <a:t>Clase</a:t>
            </a:r>
            <a:r>
              <a:rPr lang="en-US" sz="1400" b="1" dirty="0" smtClean="0">
                <a:solidFill>
                  <a:schemeClr val="bg1"/>
                </a:solidFill>
                <a:latin typeface="Helvatica "/>
                <a:cs typeface="Arial"/>
              </a:rPr>
              <a:t> B</a:t>
            </a:r>
            <a:endParaRPr lang="en-US" sz="1400" dirty="0">
              <a:solidFill>
                <a:schemeClr val="bg1"/>
              </a:solidFill>
              <a:latin typeface="Helvatica 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76400" y="2277812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 "/>
              </a:rPr>
              <a:t>N=90</a:t>
            </a:r>
            <a:endParaRPr lang="en-US" sz="1400" b="1" dirty="0">
              <a:solidFill>
                <a:srgbClr val="0070C0"/>
              </a:solidFill>
              <a:latin typeface="Helvatica 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4329684" y="3391144"/>
            <a:ext cx="1828800" cy="0"/>
          </a:xfrm>
          <a:prstGeom prst="line">
            <a:avLst/>
          </a:prstGeom>
          <a:ln w="19050" cmpd="sng">
            <a:solidFill>
              <a:srgbClr val="4D9C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777484" y="3188537"/>
            <a:ext cx="866218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 "/>
                <a:cs typeface="Arial"/>
              </a:rPr>
              <a:t>RVS 12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Helvatica 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76400" y="326273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 "/>
              </a:rPr>
              <a:t>N=87</a:t>
            </a:r>
            <a:endParaRPr lang="en-US" sz="1400" b="1" dirty="0">
              <a:solidFill>
                <a:srgbClr val="0070C0"/>
              </a:solidFill>
              <a:latin typeface="Helvatica 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65" name="Rectangle 6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0" y="1411256"/>
              <a:ext cx="2500298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Helvatica "/>
                </a:rPr>
                <a:t>Semanas</a:t>
              </a:r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Helvatica 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Helvatica "/>
                  <a:cs typeface="Arial"/>
                </a:rPr>
                <a:t>0</a:t>
              </a:r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Helvatica "/>
                <a:cs typeface="Aria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6962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Helvatica "/>
                  <a:cs typeface="Arial"/>
                </a:rPr>
                <a:t>36</a:t>
              </a:r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Helvatica "/>
                <a:cs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Helvatica "/>
                  <a:cs typeface="Arial"/>
                </a:rPr>
                <a:t>12</a:t>
              </a:r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Helvatica "/>
                <a:cs typeface="Arial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79689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2500883" y="3073400"/>
            <a:ext cx="1842517" cy="631880"/>
          </a:xfrm>
          <a:prstGeom prst="rect">
            <a:avLst/>
          </a:prstGeom>
          <a:solidFill>
            <a:srgbClr val="D1E0EF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114300"/>
            <a:r>
              <a:rPr lang="en-US" sz="1400" b="1" dirty="0" smtClean="0">
                <a:solidFill>
                  <a:srgbClr val="0070C0"/>
                </a:solidFill>
                <a:latin typeface="Helvatica "/>
                <a:cs typeface="Arial"/>
              </a:rPr>
              <a:t>SOF - VEL + RBV</a:t>
            </a:r>
            <a:endParaRPr lang="en-US" sz="1400" b="1" dirty="0">
              <a:solidFill>
                <a:srgbClr val="0070C0"/>
              </a:solidFill>
              <a:latin typeface="Helvatica "/>
              <a:cs typeface="Arial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867400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atica "/>
                <a:cs typeface="Arial"/>
              </a:rPr>
              <a:t>24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Helvatica "/>
              <a:cs typeface="Arial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 flipV="1">
            <a:off x="6152642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2500883" y="3987800"/>
            <a:ext cx="3651759" cy="631880"/>
          </a:xfrm>
          <a:prstGeom prst="rect">
            <a:avLst/>
          </a:prstGeom>
          <a:solidFill>
            <a:srgbClr val="326496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114300" algn="ctr"/>
            <a:r>
              <a:rPr lang="en-US" sz="1400" b="1" dirty="0" smtClean="0">
                <a:solidFill>
                  <a:schemeClr val="bg1"/>
                </a:solidFill>
                <a:latin typeface="Helvatica "/>
                <a:cs typeface="Arial"/>
              </a:rPr>
              <a:t>SOF - VEL</a:t>
            </a:r>
            <a:endParaRPr lang="en-US" sz="1400" b="1" dirty="0">
              <a:solidFill>
                <a:schemeClr val="bg1"/>
              </a:solidFill>
              <a:latin typeface="Helvatica "/>
              <a:cs typeface="Arial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676400" y="419202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 "/>
              </a:rPr>
              <a:t>N=90</a:t>
            </a:r>
            <a:endParaRPr lang="en-US" sz="1400" b="1" dirty="0">
              <a:solidFill>
                <a:srgbClr val="0070C0"/>
              </a:solidFill>
              <a:latin typeface="Helvatica 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6158484" y="4331467"/>
            <a:ext cx="1828800" cy="0"/>
          </a:xfrm>
          <a:prstGeom prst="line">
            <a:avLst/>
          </a:prstGeom>
          <a:ln w="19050" cmpd="sng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7606284" y="4140200"/>
            <a:ext cx="89480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 "/>
                <a:cs typeface="Arial"/>
              </a:rPr>
              <a:t>RVS 12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Helvatica "/>
              <a:cs typeface="Arial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-6949" y="5029200"/>
            <a:ext cx="9162288" cy="13913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70C0"/>
                </a:solidFill>
                <a:latin typeface="Helvatica "/>
                <a:cs typeface="Arial"/>
              </a:rPr>
              <a:t>SOF-VEL = 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  <a:cs typeface="Arial"/>
              </a:rPr>
              <a:t>sofosbuvir-velpatasvir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  <a:cs typeface="Arial"/>
              </a:rPr>
              <a:t>; RBV = 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  <a:cs typeface="Arial"/>
              </a:rPr>
              <a:t>ribavirina</a:t>
            </a:r>
            <a:endParaRPr lang="en-US" sz="1400" dirty="0">
              <a:solidFill>
                <a:srgbClr val="0070C0"/>
              </a:solidFill>
              <a:latin typeface="Helvatica 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err="1" smtClean="0">
                <a:solidFill>
                  <a:srgbClr val="0070C0"/>
                </a:solidFill>
                <a:latin typeface="Helvatica "/>
              </a:rPr>
              <a:t>Dosis</a:t>
            </a:r>
            <a:r>
              <a:rPr lang="en-US" sz="1400" b="1" dirty="0" smtClean="0">
                <a:solidFill>
                  <a:srgbClr val="0070C0"/>
                </a:solidFill>
                <a:latin typeface="Helvatica "/>
              </a:rPr>
              <a:t> de la </a:t>
            </a:r>
            <a:r>
              <a:rPr lang="en-US" sz="1400" b="1" dirty="0" err="1" smtClean="0">
                <a:solidFill>
                  <a:srgbClr val="0070C0"/>
                </a:solidFill>
                <a:latin typeface="Helvatica "/>
              </a:rPr>
              <a:t>Droga</a:t>
            </a:r>
            <a:r>
              <a:rPr lang="en-US" sz="1400" dirty="0">
                <a:solidFill>
                  <a:srgbClr val="0070C0"/>
                </a:solidFill>
                <a:latin typeface="Helvatica "/>
              </a:rPr>
              <a:t/>
            </a:r>
            <a:br>
              <a:rPr lang="en-US" sz="1400" dirty="0">
                <a:solidFill>
                  <a:srgbClr val="0070C0"/>
                </a:solidFill>
                <a:latin typeface="Helvatica "/>
              </a:rPr>
            </a:br>
            <a:r>
              <a:rPr lang="en-US" sz="1400" dirty="0" err="1" smtClean="0">
                <a:solidFill>
                  <a:srgbClr val="0070C0"/>
                </a:solidFill>
                <a:latin typeface="Helvatica "/>
                <a:cs typeface="Arial"/>
              </a:rPr>
              <a:t>Sofosbuvir-velpatasvir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 (400/100 </a:t>
            </a:r>
            <a:r>
              <a:rPr lang="en-US" sz="1400" dirty="0">
                <a:solidFill>
                  <a:srgbClr val="0070C0"/>
                </a:solidFill>
                <a:latin typeface="Helvatica "/>
              </a:rPr>
              <a:t>mg): 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dosis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fija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combinada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; 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una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píldora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por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Helvatica "/>
              </a:rPr>
              <a:t/>
            </a:r>
            <a:br>
              <a:rPr lang="en-US" sz="1400" dirty="0">
                <a:solidFill>
                  <a:srgbClr val="0070C0"/>
                </a:solidFill>
                <a:latin typeface="Helvatica "/>
              </a:rPr>
            </a:b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Sofosbuvir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: 400 mg 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una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vez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 al 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día</a:t>
            </a:r>
            <a:r>
              <a:rPr lang="en-US" sz="1400" dirty="0">
                <a:solidFill>
                  <a:srgbClr val="0070C0"/>
                </a:solidFill>
                <a:latin typeface="Helvatica "/>
              </a:rPr>
              <a:t/>
            </a:r>
            <a:br>
              <a:rPr lang="en-US" sz="1400" dirty="0">
                <a:solidFill>
                  <a:srgbClr val="0070C0"/>
                </a:solidFill>
                <a:latin typeface="Helvatica "/>
              </a:rPr>
            </a:b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Ribavirina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 (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basada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 en peso y 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dividida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): </a:t>
            </a:r>
            <a:r>
              <a:rPr lang="en-US" sz="1400" dirty="0">
                <a:solidFill>
                  <a:srgbClr val="0070C0"/>
                </a:solidFill>
                <a:latin typeface="Helvatica "/>
              </a:rPr>
              <a:t>1000 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mg/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  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si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Helvatica "/>
              </a:rPr>
              <a:t>&lt; 75 kg 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o </a:t>
            </a:r>
            <a:r>
              <a:rPr lang="en-US" sz="1400" dirty="0">
                <a:solidFill>
                  <a:srgbClr val="0070C0"/>
                </a:solidFill>
                <a:latin typeface="Helvatica "/>
              </a:rPr>
              <a:t>1200 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mg/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díai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 "/>
              </a:rPr>
              <a:t>si</a:t>
            </a:r>
            <a:r>
              <a:rPr lang="en-US" sz="1400" dirty="0" smtClean="0">
                <a:solidFill>
                  <a:srgbClr val="0070C0"/>
                </a:solidFill>
                <a:latin typeface="Helvatica 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Helvatica "/>
              </a:rPr>
              <a:t>≥ 75 kg</a:t>
            </a:r>
          </a:p>
        </p:txBody>
      </p:sp>
    </p:spTree>
    <p:extLst>
      <p:ext uri="{BB962C8B-B14F-4D97-AF65-F5344CB8AC3E}">
        <p14:creationId xmlns:p14="http://schemas.microsoft.com/office/powerpoint/2010/main" val="1125244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atica"/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atica"/>
              </a:rPr>
            </a:br>
            <a:r>
              <a:rPr lang="en-US" dirty="0" smtClean="0">
                <a:solidFill>
                  <a:srgbClr val="0070C0"/>
                </a:solidFill>
                <a:latin typeface="Helvatica"/>
              </a:rPr>
              <a:t>ASTRAL - 4: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Resultados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por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Genotipo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ASTRAL-4: SVR12 Results by 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85852" y="6357958"/>
            <a:ext cx="7388319" cy="32004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450CE4"/>
                </a:solidFill>
                <a:latin typeface="Helvatica"/>
              </a:rPr>
              <a:t>Source: Curry MP, et al. N </a:t>
            </a:r>
            <a:r>
              <a:rPr lang="en-US" dirty="0" err="1">
                <a:solidFill>
                  <a:srgbClr val="450CE4"/>
                </a:solidFill>
                <a:latin typeface="Helvatica"/>
              </a:rPr>
              <a:t>Engl</a:t>
            </a:r>
            <a:r>
              <a:rPr lang="en-US" dirty="0">
                <a:solidFill>
                  <a:srgbClr val="450CE4"/>
                </a:solidFill>
                <a:latin typeface="Helvatica"/>
              </a:rPr>
              <a:t> J Med. 2015;373:2618-28.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56525720"/>
              </p:ext>
            </p:extLst>
          </p:nvPr>
        </p:nvGraphicFramePr>
        <p:xfrm>
          <a:off x="214282" y="1571612"/>
          <a:ext cx="859536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41663" y="5346214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75/9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0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9428" y="537793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82/87</a:t>
            </a:r>
            <a:endParaRPr lang="en-US" sz="1400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7317" y="536135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77/90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9440" y="5346214"/>
            <a:ext cx="717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60/6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8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1136" y="5343562"/>
            <a:ext cx="63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65/68</a:t>
            </a:r>
            <a:endParaRPr lang="en-US" sz="1400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9776" y="5343562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65/71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0982" y="536135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7/14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8115" y="5361354"/>
            <a:ext cx="618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11/13</a:t>
            </a:r>
            <a:endParaRPr lang="en-US" sz="1400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2206" y="537466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6/12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35162" y="535454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8/8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86762" y="5375285"/>
            <a:ext cx="49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6/6</a:t>
            </a:r>
            <a:endParaRPr lang="en-US" sz="1400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7910" y="5343561"/>
            <a:ext cx="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6/7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8560144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9824"/>
            <a:ext cx="9144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AR" sz="3600" b="1" dirty="0" smtClean="0">
                <a:solidFill>
                  <a:srgbClr val="00B0F0"/>
                </a:solidFill>
              </a:rPr>
              <a:t/>
            </a:r>
            <a:br>
              <a:rPr lang="es-AR" sz="3600" b="1" dirty="0" smtClean="0">
                <a:solidFill>
                  <a:srgbClr val="00B0F0"/>
                </a:solidFill>
              </a:rPr>
            </a:br>
            <a:endParaRPr lang="es-AR" sz="3600" b="1" dirty="0">
              <a:solidFill>
                <a:srgbClr val="00B0F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928910"/>
            <a:ext cx="478634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142844" y="0"/>
            <a:ext cx="8786874" cy="235743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AR" sz="3200" dirty="0" smtClean="0">
                <a:solidFill>
                  <a:srgbClr val="0070C0"/>
                </a:solidFill>
                <a:latin typeface="Helvatica"/>
              </a:rPr>
              <a:t>TRANSPLANTE HEPATICO</a:t>
            </a:r>
            <a:endParaRPr lang="es-AR" sz="3200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929322" y="5643578"/>
            <a:ext cx="1500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5" name="Flecha curvada hacia abajo 4"/>
          <p:cNvSpPr/>
          <p:nvPr/>
        </p:nvSpPr>
        <p:spPr>
          <a:xfrm>
            <a:off x="3567880" y="1746506"/>
            <a:ext cx="2008240" cy="977852"/>
          </a:xfrm>
          <a:prstGeom prst="curvedDownArrow">
            <a:avLst>
              <a:gd name="adj1" fmla="val 25000"/>
              <a:gd name="adj2" fmla="val 50000"/>
              <a:gd name="adj3" fmla="val 3428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84284" y="2870075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rgbClr val="450CE4"/>
                </a:solidFill>
                <a:latin typeface="Helvatica"/>
              </a:rPr>
              <a:t>Virus C</a:t>
            </a:r>
            <a:endParaRPr lang="es-AR" sz="2400" b="1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576120" y="2870076"/>
            <a:ext cx="125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rgbClr val="450CE4"/>
                </a:solidFill>
                <a:latin typeface="Helvatica"/>
              </a:rPr>
              <a:t>Virus C</a:t>
            </a:r>
            <a:endParaRPr lang="es-AR" sz="2400" b="1" dirty="0">
              <a:solidFill>
                <a:srgbClr val="450CE4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2139934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AR" sz="2800" dirty="0" smtClean="0">
              <a:solidFill>
                <a:srgbClr val="0070C0"/>
              </a:solidFill>
              <a:latin typeface="Helvatica"/>
            </a:endParaRPr>
          </a:p>
          <a:p>
            <a:pPr algn="ctr">
              <a:buNone/>
            </a:pPr>
            <a:endParaRPr lang="es-AR" sz="2800" dirty="0" smtClean="0">
              <a:solidFill>
                <a:srgbClr val="0070C0"/>
              </a:solidFill>
              <a:latin typeface="Helvatica"/>
            </a:endParaRPr>
          </a:p>
          <a:p>
            <a:pPr algn="ctr">
              <a:buNone/>
            </a:pPr>
            <a:endParaRPr lang="es-AR" sz="2800" dirty="0" smtClean="0">
              <a:solidFill>
                <a:srgbClr val="0070C0"/>
              </a:solidFill>
              <a:latin typeface="Helvatica"/>
            </a:endParaRPr>
          </a:p>
          <a:p>
            <a:pPr algn="ctr">
              <a:buNone/>
            </a:pPr>
            <a:r>
              <a:rPr lang="es-AR" sz="2800" dirty="0" smtClean="0">
                <a:solidFill>
                  <a:srgbClr val="0070C0"/>
                </a:solidFill>
                <a:latin typeface="Helvatica"/>
              </a:rPr>
              <a:t>Papel de la </a:t>
            </a:r>
            <a:r>
              <a:rPr lang="es-AR" sz="2800" dirty="0" err="1" smtClean="0">
                <a:solidFill>
                  <a:srgbClr val="0070C0"/>
                </a:solidFill>
                <a:latin typeface="Helvatica"/>
              </a:rPr>
              <a:t>Ribavirina</a:t>
            </a:r>
            <a:r>
              <a:rPr lang="es-AR" sz="2800" dirty="0" smtClean="0">
                <a:solidFill>
                  <a:srgbClr val="0070C0"/>
                </a:solidFill>
                <a:latin typeface="Helvatica"/>
              </a:rPr>
              <a:t> en la era libre de </a:t>
            </a:r>
            <a:r>
              <a:rPr lang="es-AR" sz="2800" dirty="0" err="1" smtClean="0">
                <a:solidFill>
                  <a:srgbClr val="0070C0"/>
                </a:solidFill>
                <a:latin typeface="Helvatica"/>
              </a:rPr>
              <a:t>Interferón</a:t>
            </a:r>
            <a:endParaRPr lang="es-AR" sz="2800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86000" y="4005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AR" dirty="0">
              <a:solidFill>
                <a:srgbClr val="0070C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340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b="1" dirty="0">
                <a:solidFill>
                  <a:srgbClr val="00B0F0"/>
                </a:solidFill>
                <a:latin typeface="Helvatica"/>
              </a:rPr>
              <a:t>Ledipasvir-Sofosbuvir + </a:t>
            </a:r>
            <a:r>
              <a:rPr lang="en-US" sz="2400" b="1" dirty="0" err="1" smtClean="0">
                <a:solidFill>
                  <a:srgbClr val="00B0F0"/>
                </a:solidFill>
                <a:latin typeface="Helvatica"/>
              </a:rPr>
              <a:t>Ribavirina</a:t>
            </a:r>
            <a:r>
              <a:rPr lang="en-US" sz="2400" b="1" dirty="0" smtClean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Helvatica"/>
              </a:rPr>
              <a:t>e</a:t>
            </a:r>
            <a:r>
              <a:rPr lang="en-US" sz="2400" b="1" dirty="0" smtClean="0">
                <a:solidFill>
                  <a:srgbClr val="00B0F0"/>
                </a:solidFill>
                <a:latin typeface="Helvatica"/>
              </a:rPr>
              <a:t>n </a:t>
            </a:r>
            <a:r>
              <a:rPr lang="en-US" sz="2400" b="1" dirty="0">
                <a:solidFill>
                  <a:srgbClr val="00B0F0"/>
                </a:solidFill>
                <a:latin typeface="Helvatica"/>
              </a:rPr>
              <a:t>HCV GT </a:t>
            </a:r>
            <a:r>
              <a:rPr lang="en-US" sz="2400" b="1" dirty="0" smtClean="0">
                <a:solidFill>
                  <a:srgbClr val="00B0F0"/>
                </a:solidFill>
                <a:latin typeface="Helvatica"/>
              </a:rPr>
              <a:t>1,4</a:t>
            </a:r>
            <a:r>
              <a:rPr lang="en-US" sz="2400" b="1" dirty="0">
                <a:solidFill>
                  <a:srgbClr val="00B0F0"/>
                </a:solidFill>
                <a:latin typeface="Helvatica"/>
              </a:rPr>
              <a:t/>
            </a:r>
            <a:br>
              <a:rPr lang="en-US" sz="2400" b="1" dirty="0">
                <a:solidFill>
                  <a:srgbClr val="00B0F0"/>
                </a:solidFill>
                <a:latin typeface="Helvatica"/>
              </a:rPr>
            </a:br>
            <a:r>
              <a:rPr lang="en-US" sz="2400" b="1" dirty="0">
                <a:solidFill>
                  <a:srgbClr val="00B0F0"/>
                </a:solidFill>
                <a:latin typeface="Helvatica"/>
              </a:rPr>
              <a:t>SOLAR-1 </a:t>
            </a:r>
            <a:r>
              <a:rPr lang="en-US" sz="2400" b="1" dirty="0" smtClean="0">
                <a:solidFill>
                  <a:srgbClr val="00B0F0"/>
                </a:solidFill>
                <a:latin typeface="Helvatica"/>
              </a:rPr>
              <a:t>(</a:t>
            </a:r>
            <a:r>
              <a:rPr lang="en-US" sz="2400" b="1" dirty="0" err="1" smtClean="0">
                <a:solidFill>
                  <a:srgbClr val="00B0F0"/>
                </a:solidFill>
                <a:latin typeface="Helvatica"/>
              </a:rPr>
              <a:t>Cohorte</a:t>
            </a:r>
            <a:r>
              <a:rPr lang="en-US" sz="2400" b="1" dirty="0" smtClean="0">
                <a:solidFill>
                  <a:srgbClr val="00B0F0"/>
                </a:solidFill>
                <a:latin typeface="Helvatica"/>
              </a:rPr>
              <a:t> B = Post </a:t>
            </a:r>
            <a:r>
              <a:rPr lang="en-US" sz="2400" b="1" dirty="0" err="1" smtClean="0">
                <a:solidFill>
                  <a:srgbClr val="00B0F0"/>
                </a:solidFill>
                <a:latin typeface="Helvatica"/>
              </a:rPr>
              <a:t>Transplante</a:t>
            </a:r>
            <a:r>
              <a:rPr lang="en-US" sz="2400" b="1" dirty="0" smtClean="0">
                <a:solidFill>
                  <a:srgbClr val="00B0F0"/>
                </a:solidFill>
                <a:latin typeface="Helvatica"/>
              </a:rPr>
              <a:t>)</a:t>
            </a:r>
            <a:endParaRPr lang="en-US" sz="2400" b="1" dirty="0">
              <a:solidFill>
                <a:srgbClr val="00B0F0"/>
              </a:solidFill>
              <a:latin typeface="Helvatic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Resultados</a:t>
            </a:r>
            <a:r>
              <a:rPr lang="en-US" dirty="0" smtClean="0">
                <a:solidFill>
                  <a:schemeClr val="accent1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  RVS 12 </a:t>
            </a:r>
            <a:endParaRPr lang="en-US" dirty="0">
              <a:solidFill>
                <a:schemeClr val="accent1"/>
              </a:solidFill>
              <a:latin typeface="Helvatica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18" y="6461760"/>
            <a:ext cx="8267710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Charlton M, al. Gastroenterology. 2015;149:649-59.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899856"/>
              </p:ext>
            </p:extLst>
          </p:nvPr>
        </p:nvGraphicFramePr>
        <p:xfrm>
          <a:off x="460262" y="1760743"/>
          <a:ext cx="8223475" cy="410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/>
          <p:cNvSpPr/>
          <p:nvPr/>
        </p:nvSpPr>
        <p:spPr>
          <a:xfrm>
            <a:off x="634740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Helvatica"/>
              </a:rPr>
              <a:t>3</a:t>
            </a:r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/</a:t>
            </a:r>
            <a:r>
              <a:rPr lang="en-US" sz="1200" dirty="0">
                <a:solidFill>
                  <a:srgbClr val="FFFFFF"/>
                </a:solidFill>
                <a:latin typeface="Helvatica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2576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Helvatica"/>
              </a:rPr>
              <a:t>3</a:t>
            </a:r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/5</a:t>
            </a:r>
            <a:endParaRPr lang="en-US" sz="1200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984" y="6016761"/>
            <a:ext cx="9144000" cy="30783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</a:t>
            </a:r>
            <a:r>
              <a:rPr lang="en-US" sz="1200" dirty="0" smtClean="0">
                <a:solidFill>
                  <a:srgbClr val="0070C0"/>
                </a:solidFill>
                <a:latin typeface="Helvatica"/>
              </a:rPr>
              <a:t>CPT= Child - Pugh T; HCF = Hepatitis </a:t>
            </a:r>
            <a:r>
              <a:rPr lang="en-US" sz="1200" dirty="0" err="1" smtClean="0">
                <a:solidFill>
                  <a:srgbClr val="0070C0"/>
                </a:solidFill>
                <a:latin typeface="Helvatica"/>
              </a:rPr>
              <a:t>Colestásica</a:t>
            </a:r>
            <a:r>
              <a:rPr lang="en-US" sz="12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  <a:latin typeface="Helvatica"/>
              </a:rPr>
              <a:t>Fibrosante</a:t>
            </a:r>
            <a:r>
              <a:rPr lang="en-US" sz="1200" dirty="0" smtClean="0">
                <a:solidFill>
                  <a:srgbClr val="0070C0"/>
                </a:solidFill>
                <a:latin typeface="Helvatica"/>
              </a:rPr>
              <a:t>;  8 </a:t>
            </a:r>
            <a:r>
              <a:rPr lang="en-US" sz="1200" dirty="0" err="1" smtClean="0">
                <a:solidFill>
                  <a:srgbClr val="0070C0"/>
                </a:solidFill>
                <a:latin typeface="Helvatica"/>
              </a:rPr>
              <a:t>pacientes</a:t>
            </a:r>
            <a:r>
              <a:rPr lang="en-US" sz="1200" dirty="0" smtClean="0">
                <a:solidFill>
                  <a:srgbClr val="0070C0"/>
                </a:solidFill>
                <a:latin typeface="Helvatica"/>
              </a:rPr>
              <a:t>  CPT B 24 </a:t>
            </a:r>
            <a:r>
              <a:rPr lang="en-US" sz="1200" dirty="0" err="1" smtClean="0">
                <a:solidFill>
                  <a:srgbClr val="0070C0"/>
                </a:solidFill>
                <a:latin typeface="Helvatica"/>
              </a:rPr>
              <a:t>semanas</a:t>
            </a:r>
            <a:endParaRPr lang="en-US" sz="1200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8622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23/26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368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22/26</a:t>
            </a:r>
            <a:endParaRPr lang="en-US" sz="1200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3608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24/25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2152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25/26</a:t>
            </a:r>
            <a:endParaRPr lang="en-US" sz="1200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20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55/56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90418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53/55</a:t>
            </a:r>
            <a:endParaRPr lang="en-US" sz="1200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90658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2/2</a:t>
            </a:r>
            <a:endParaRPr lang="en-US" sz="1200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69018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atica"/>
              </a:rPr>
              <a:t>4/</a:t>
            </a:r>
            <a:r>
              <a:rPr lang="en-US" sz="1200" dirty="0">
                <a:solidFill>
                  <a:srgbClr val="FFFFFF"/>
                </a:solidFill>
                <a:latin typeface="Helvatic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3327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200" b="1" dirty="0" err="1" smtClean="0">
                <a:solidFill>
                  <a:srgbClr val="0070C0"/>
                </a:solidFill>
                <a:latin typeface="Helvatica"/>
              </a:rPr>
              <a:t>Daclatasvir</a:t>
            </a:r>
            <a:r>
              <a:rPr lang="en-US" sz="2200" b="1" dirty="0" smtClean="0">
                <a:solidFill>
                  <a:srgbClr val="0070C0"/>
                </a:solidFill>
                <a:latin typeface="Helvatica"/>
              </a:rPr>
              <a:t> + </a:t>
            </a:r>
            <a:r>
              <a:rPr lang="en-US" sz="2200" b="1" dirty="0" err="1" smtClean="0">
                <a:solidFill>
                  <a:srgbClr val="0070C0"/>
                </a:solidFill>
                <a:latin typeface="Helvatica"/>
              </a:rPr>
              <a:t>Sofosbuvir</a:t>
            </a:r>
            <a:r>
              <a:rPr lang="en-US" sz="2200" b="1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Helvatica"/>
              </a:rPr>
              <a:t>+ </a:t>
            </a:r>
            <a:r>
              <a:rPr lang="en-US" sz="2200" b="1" dirty="0" smtClean="0">
                <a:solidFill>
                  <a:srgbClr val="0070C0"/>
                </a:solidFill>
                <a:latin typeface="Helvatica"/>
              </a:rPr>
              <a:t>RBV en Post </a:t>
            </a:r>
            <a:r>
              <a:rPr lang="en-US" sz="2200" b="1" dirty="0" err="1" smtClean="0">
                <a:solidFill>
                  <a:srgbClr val="0070C0"/>
                </a:solidFill>
                <a:latin typeface="Helvatica"/>
              </a:rPr>
              <a:t>Transplante</a:t>
            </a:r>
            <a:r>
              <a:rPr lang="en-US" sz="2200" b="1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Helvatica"/>
              </a:rPr>
              <a:t>Hepático</a:t>
            </a:r>
            <a:r>
              <a:rPr lang="en-US" sz="2200" b="1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n-US" sz="2200" b="1" dirty="0" smtClean="0">
                <a:solidFill>
                  <a:srgbClr val="0070C0"/>
                </a:solidFill>
                <a:latin typeface="Helvatica"/>
              </a:rPr>
            </a:br>
            <a:r>
              <a:rPr lang="en-US" sz="2700" b="1" dirty="0" smtClean="0">
                <a:solidFill>
                  <a:srgbClr val="0070C0"/>
                </a:solidFill>
                <a:latin typeface="Helvatica"/>
              </a:rPr>
              <a:t>ALLY - 1</a:t>
            </a:r>
            <a:endParaRPr lang="en-US" sz="2700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Helvatica"/>
              </a:rPr>
              <a:t>ALLY-1: RVS 12 </a:t>
            </a:r>
            <a:r>
              <a:rPr lang="en-US" b="1" dirty="0" err="1" smtClean="0">
                <a:solidFill>
                  <a:srgbClr val="0070C0"/>
                </a:solidFill>
                <a:latin typeface="Helvatica"/>
              </a:rPr>
              <a:t>Resultados</a:t>
            </a:r>
            <a:r>
              <a:rPr lang="en-US" b="1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Helvatica"/>
              </a:rPr>
              <a:t>por</a:t>
            </a:r>
            <a:r>
              <a:rPr lang="en-US" b="1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Helvatica"/>
              </a:rPr>
              <a:t>Genotipo</a:t>
            </a:r>
            <a:endParaRPr lang="en-US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18" y="6461760"/>
            <a:ext cx="8410586" cy="32004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Helvatica"/>
              </a:rPr>
              <a:t>Source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Poordad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F, et al. 2015 EASL;LB08.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081515"/>
              </p:ext>
            </p:extLst>
          </p:nvPr>
        </p:nvGraphicFramePr>
        <p:xfrm>
          <a:off x="381000" y="1859294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1285853" y="5029200"/>
            <a:ext cx="857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50/53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9256" y="5029200"/>
            <a:ext cx="9127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10/11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29520" y="5029200"/>
            <a:ext cx="101734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1/1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6117" y="5029200"/>
            <a:ext cx="99440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9/10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9388" y="5029200"/>
            <a:ext cx="107157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0/0</a:t>
            </a:r>
            <a:endParaRPr lang="en-US" sz="1400" b="1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7686" y="5029200"/>
            <a:ext cx="9837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0/0</a:t>
            </a:r>
            <a:endParaRPr lang="en-US" sz="1400" b="1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7422" y="5029200"/>
            <a:ext cx="7858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Helvatica"/>
              </a:rPr>
              <a:t>30/31</a:t>
            </a:r>
          </a:p>
        </p:txBody>
      </p:sp>
    </p:spTree>
    <p:extLst>
      <p:ext uri="{BB962C8B-B14F-4D97-AF65-F5344CB8AC3E}">
        <p14:creationId xmlns:p14="http://schemas.microsoft.com/office/powerpoint/2010/main" val="5949045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6167403" y="3165828"/>
            <a:ext cx="256032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0" y="6461760"/>
            <a:ext cx="8696355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</a:t>
            </a:r>
            <a:r>
              <a:rPr lang="en-US" dirty="0" err="1">
                <a:latin typeface="Helvatica"/>
              </a:rPr>
              <a:t>Kwo</a:t>
            </a:r>
            <a:r>
              <a:rPr lang="en-US" dirty="0">
                <a:latin typeface="Helvatica"/>
              </a:rPr>
              <a:t> PY, et al. N </a:t>
            </a:r>
            <a:r>
              <a:rPr lang="en-US" dirty="0" err="1">
                <a:latin typeface="Helvatica"/>
              </a:rPr>
              <a:t>Engl</a:t>
            </a:r>
            <a:r>
              <a:rPr lang="en-US" dirty="0">
                <a:latin typeface="Helvatica"/>
              </a:rPr>
              <a:t> J Med. 2014;371:2375-82.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4233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/>
            </a:r>
            <a:br>
              <a:rPr lang="en-US" sz="2400" b="1" dirty="0" smtClean="0">
                <a:solidFill>
                  <a:srgbClr val="00B0F0"/>
                </a:solidFill>
              </a:rPr>
            </a:br>
            <a:r>
              <a:rPr lang="en-US" sz="2400" b="1" dirty="0" smtClean="0">
                <a:solidFill>
                  <a:srgbClr val="00B0F0"/>
                </a:solidFill>
              </a:rPr>
              <a:t>3D </a:t>
            </a:r>
            <a:r>
              <a:rPr lang="en-US" sz="2400" b="1" dirty="0">
                <a:solidFill>
                  <a:srgbClr val="00B0F0"/>
                </a:solidFill>
              </a:rPr>
              <a:t>+ RBV </a:t>
            </a:r>
            <a:r>
              <a:rPr lang="en-US" sz="2400" b="1" dirty="0" smtClean="0">
                <a:solidFill>
                  <a:srgbClr val="00B0F0"/>
                </a:solidFill>
              </a:rPr>
              <a:t>en </a:t>
            </a:r>
            <a:r>
              <a:rPr lang="en-US" sz="2400" b="1" dirty="0" err="1" smtClean="0">
                <a:solidFill>
                  <a:srgbClr val="00B0F0"/>
                </a:solidFill>
              </a:rPr>
              <a:t>Transplantados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Hepáticos</a:t>
            </a:r>
            <a:r>
              <a:rPr lang="en-US" sz="2400" b="1" dirty="0" smtClean="0">
                <a:solidFill>
                  <a:srgbClr val="00B0F0"/>
                </a:solidFill>
              </a:rPr>
              <a:t> GT1</a:t>
            </a:r>
            <a:r>
              <a:rPr lang="en-US" sz="2400" b="1" dirty="0">
                <a:solidFill>
                  <a:srgbClr val="00B0F0"/>
                </a:solidFill>
              </a:rPr>
              <a:t/>
            </a:r>
            <a:br>
              <a:rPr lang="en-US" sz="2400" b="1" dirty="0">
                <a:solidFill>
                  <a:srgbClr val="00B0F0"/>
                </a:solidFill>
              </a:rPr>
            </a:br>
            <a:r>
              <a:rPr lang="en-US" sz="2400" b="1" dirty="0" smtClean="0">
                <a:solidFill>
                  <a:srgbClr val="00B0F0"/>
                </a:solidFill>
              </a:rPr>
              <a:t>CORAL - I (Parte I)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2220" y="2911920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Helvatica"/>
              </a:rPr>
              <a:t>N = 34</a:t>
            </a:r>
            <a:endParaRPr lang="en-US" sz="1400" b="1" dirty="0">
              <a:solidFill>
                <a:schemeClr val="accent1"/>
              </a:solidFill>
              <a:latin typeface="Helvatica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71538" y="2928934"/>
            <a:ext cx="5166728" cy="540440"/>
          </a:xfrm>
          <a:prstGeom prst="rect">
            <a:avLst/>
          </a:prstGeom>
          <a:solidFill>
            <a:schemeClr val="accent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Helvatica"/>
                <a:cs typeface="Arial"/>
              </a:rPr>
              <a:t>3D + </a:t>
            </a:r>
            <a:r>
              <a:rPr lang="en-US" sz="1800" b="1" dirty="0" err="1" smtClean="0">
                <a:solidFill>
                  <a:schemeClr val="bg1"/>
                </a:solidFill>
                <a:latin typeface="Helvatica"/>
                <a:cs typeface="Arial"/>
              </a:rPr>
              <a:t>Ribavirina</a:t>
            </a:r>
            <a:endParaRPr lang="en-US" sz="18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56376" y="2964760"/>
            <a:ext cx="1111424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3333FF"/>
                </a:solidFill>
                <a:latin typeface="Helvatica"/>
                <a:cs typeface="Arial"/>
              </a:rPr>
              <a:t>RVS 12</a:t>
            </a:r>
            <a:endParaRPr lang="en-US" sz="1600" b="1" dirty="0">
              <a:solidFill>
                <a:srgbClr val="3333FF"/>
              </a:solidFill>
              <a:latin typeface="Helvatica"/>
              <a:cs typeface="Arial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-2220" y="1666410"/>
            <a:ext cx="9168404" cy="591732"/>
            <a:chOff x="-6113" y="1285860"/>
            <a:chExt cx="9168404" cy="591732"/>
          </a:xfrm>
        </p:grpSpPr>
        <p:sp>
          <p:nvSpPr>
            <p:cNvPr id="56" name="Rectangle 55"/>
            <p:cNvSpPr/>
            <p:nvPr/>
          </p:nvSpPr>
          <p:spPr>
            <a:xfrm>
              <a:off x="0" y="1285860"/>
              <a:ext cx="9162291" cy="4107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0" y="1411256"/>
              <a:ext cx="96372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70C0"/>
                  </a:solidFill>
                  <a:latin typeface="Helvatica"/>
                </a:rPr>
                <a:t>Semanas</a:t>
              </a:r>
              <a:endParaRPr lang="en-US" sz="1400" b="1" dirty="0">
                <a:solidFill>
                  <a:srgbClr val="0070C0"/>
                </a:solidFill>
                <a:latin typeface="Helvatica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0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36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Helvatica"/>
                  <a:cs typeface="Arial"/>
                </a:rPr>
                <a:t>24</a:t>
              </a:r>
              <a:endParaRPr lang="en-US" sz="1400" b="1" dirty="0">
                <a:solidFill>
                  <a:srgbClr val="0070C0"/>
                </a:solidFill>
                <a:latin typeface="Helvatica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142844" y="4714884"/>
            <a:ext cx="8786874" cy="1311577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  <a:latin typeface="Helvatica"/>
                <a:cs typeface="Arial"/>
              </a:rPr>
              <a:t>3D </a:t>
            </a:r>
            <a:r>
              <a:rPr lang="en-US" sz="1400" dirty="0">
                <a:solidFill>
                  <a:schemeClr val="bg1"/>
                </a:solidFill>
                <a:latin typeface="Helvatica"/>
                <a:cs typeface="Arial"/>
              </a:rPr>
              <a:t>=</a:t>
            </a:r>
            <a:r>
              <a:rPr lang="en-US" sz="1400" b="1" dirty="0">
                <a:solidFill>
                  <a:schemeClr val="bg1"/>
                </a:solidFill>
                <a:latin typeface="Helvatica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Helvatica"/>
                <a:cs typeface="Arial"/>
              </a:rPr>
              <a:t>Ombitasvir-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Paritaprevir</a:t>
            </a:r>
            <a:r>
              <a:rPr lang="en-US" sz="1400" dirty="0" smtClean="0">
                <a:solidFill>
                  <a:schemeClr val="bg1"/>
                </a:solidFill>
                <a:latin typeface="Helvatica"/>
                <a:cs typeface="Arial"/>
              </a:rPr>
              <a:t>-Ritonavir</a:t>
            </a:r>
            <a:r>
              <a:rPr lang="en-US" sz="1400" dirty="0">
                <a:solidFill>
                  <a:schemeClr val="bg1"/>
                </a:solidFill>
                <a:latin typeface="Helvatica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Helvatica"/>
                <a:cs typeface="Arial"/>
              </a:rPr>
              <a:t>+ Dasabuvir</a:t>
            </a:r>
            <a:endParaRPr lang="en-US" sz="1400" dirty="0">
              <a:solidFill>
                <a:schemeClr val="bg1"/>
              </a:solidFill>
              <a:latin typeface="Helvatica"/>
              <a:cs typeface="Arial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Dosis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</a:rPr>
              <a:t>Droga</a:t>
            </a:r>
            <a:r>
              <a:rPr lang="en-US" sz="1400" dirty="0">
                <a:solidFill>
                  <a:schemeClr val="bg1"/>
                </a:solidFill>
                <a:latin typeface="Helvatica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Helvatica"/>
              </a:rPr>
            </a:b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Ombitasvir-Paritaprevir-Ritonavir- (25/150</a:t>
            </a:r>
            <a:r>
              <a:rPr lang="en-US" sz="1400" dirty="0">
                <a:solidFill>
                  <a:schemeClr val="bg1"/>
                </a:solidFill>
                <a:latin typeface="Helvatica"/>
              </a:rPr>
              <a:t>/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100 mg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una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vez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) + Dasabuvir: 250 mg dos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veces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Helvatica"/>
              </a:rPr>
            </a:br>
            <a:r>
              <a:rPr lang="en-US" sz="1400" dirty="0" err="1" smtClean="0">
                <a:solidFill>
                  <a:schemeClr val="bg1"/>
                </a:solidFill>
                <a:latin typeface="Helvatica"/>
              </a:rPr>
              <a:t>Ribavirina</a:t>
            </a:r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Helvatica"/>
              </a:rPr>
              <a:t>(RBV):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  <a:cs typeface="Arial"/>
              </a:rPr>
              <a:t>dosis</a:t>
            </a:r>
            <a:r>
              <a:rPr lang="en-US" sz="1400" dirty="0" smtClean="0">
                <a:solidFill>
                  <a:schemeClr val="bg1"/>
                </a:solidFill>
                <a:latin typeface="Helvatica"/>
                <a:cs typeface="Arial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  <a:cs typeface="Arial"/>
              </a:rPr>
              <a:t>manejada</a:t>
            </a:r>
            <a:r>
              <a:rPr lang="en-US" sz="1400" dirty="0" smtClean="0">
                <a:solidFill>
                  <a:schemeClr val="bg1"/>
                </a:solidFill>
                <a:latin typeface="Helvatica"/>
                <a:cs typeface="Arial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  <a:cs typeface="Arial"/>
              </a:rPr>
              <a:t>por</a:t>
            </a:r>
            <a:r>
              <a:rPr lang="en-US" sz="1400" dirty="0" smtClean="0">
                <a:solidFill>
                  <a:schemeClr val="bg1"/>
                </a:solidFill>
                <a:latin typeface="Helvatica"/>
                <a:cs typeface="Arial"/>
              </a:rPr>
              <a:t> el 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  <a:cs typeface="Arial"/>
              </a:rPr>
              <a:t>investigador</a:t>
            </a:r>
            <a:r>
              <a:rPr lang="en-US" sz="1400" dirty="0" smtClean="0">
                <a:solidFill>
                  <a:schemeClr val="bg1"/>
                </a:solidFill>
                <a:latin typeface="Helvatica"/>
                <a:cs typeface="Arial"/>
              </a:rPr>
              <a:t>; la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  <a:cs typeface="Arial"/>
              </a:rPr>
              <a:t>mayoría</a:t>
            </a:r>
            <a:r>
              <a:rPr lang="en-US" sz="1400" dirty="0" smtClean="0">
                <a:solidFill>
                  <a:schemeClr val="bg1"/>
                </a:solidFill>
                <a:latin typeface="Helvatica"/>
                <a:cs typeface="Arial"/>
              </a:rPr>
              <a:t> de los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  <a:cs typeface="Arial"/>
              </a:rPr>
              <a:t>pacientes</a:t>
            </a:r>
            <a:r>
              <a:rPr lang="en-US" sz="1400" dirty="0" smtClean="0">
                <a:solidFill>
                  <a:schemeClr val="bg1"/>
                </a:solidFill>
                <a:latin typeface="Helvatica"/>
                <a:cs typeface="Arial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  <a:cs typeface="Arial"/>
              </a:rPr>
              <a:t>recibieron</a:t>
            </a:r>
            <a:r>
              <a:rPr lang="en-US" sz="1400" dirty="0" smtClean="0">
                <a:solidFill>
                  <a:schemeClr val="bg1"/>
                </a:solidFill>
                <a:latin typeface="Helvatica"/>
                <a:cs typeface="Arial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Helvatica"/>
                <a:cs typeface="Arial"/>
              </a:rPr>
              <a:t>600-800 </a:t>
            </a:r>
            <a:r>
              <a:rPr lang="en-US" sz="1400" dirty="0" smtClean="0">
                <a:solidFill>
                  <a:schemeClr val="bg1"/>
                </a:solidFill>
                <a:latin typeface="Helvatica"/>
                <a:cs typeface="Arial"/>
              </a:rPr>
              <a:t>mg/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  <a:cs typeface="Arial"/>
              </a:rPr>
              <a:t>día</a:t>
            </a:r>
            <a:endParaRPr lang="en-US" sz="1400" dirty="0">
              <a:solidFill>
                <a:schemeClr val="bg1"/>
              </a:solidFill>
              <a:latin typeface="Helvatic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479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0" y="6461760"/>
            <a:ext cx="8410603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</a:t>
            </a:r>
            <a:r>
              <a:rPr lang="en-US" dirty="0" err="1">
                <a:latin typeface="Helvatica"/>
              </a:rPr>
              <a:t>Kwo</a:t>
            </a:r>
            <a:r>
              <a:rPr lang="en-US" dirty="0">
                <a:latin typeface="Helvatica"/>
              </a:rPr>
              <a:t> PY, et al. N </a:t>
            </a:r>
            <a:r>
              <a:rPr lang="en-US" dirty="0" err="1">
                <a:latin typeface="Helvatica"/>
              </a:rPr>
              <a:t>Engl</a:t>
            </a:r>
            <a:r>
              <a:rPr lang="en-US" dirty="0">
                <a:latin typeface="Helvatica"/>
              </a:rPr>
              <a:t> J Med. 2014;371:2375-82.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3D + RBV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en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Transplantados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Hepáticos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con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Recurrencia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HCV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GT1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/>
            </a:r>
            <a:b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</a:b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CORAL - I: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Resultados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Helvatica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04800" y="1447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520953" y="4913344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Helvatica"/>
              </a:rPr>
              <a:t>34/34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atica"/>
              </a:rPr>
              <a:t>34/34</a:t>
            </a:r>
            <a:endParaRPr lang="en-US" sz="16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43000" y="5662245"/>
            <a:ext cx="3048000" cy="339267"/>
          </a:xfrm>
          <a:prstGeom prst="rect">
            <a:avLst/>
          </a:prstGeom>
          <a:solidFill>
            <a:schemeClr val="accent1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Helvatica"/>
                <a:cs typeface="Arial"/>
              </a:rPr>
              <a:t>Intra - </a:t>
            </a:r>
            <a:r>
              <a:rPr lang="en-US" sz="1400" dirty="0" err="1" smtClean="0">
                <a:solidFill>
                  <a:schemeClr val="bg1"/>
                </a:solidFill>
                <a:latin typeface="Helvatica"/>
                <a:cs typeface="Arial"/>
              </a:rPr>
              <a:t>Tratamiento</a:t>
            </a:r>
            <a:endParaRPr lang="en-US" sz="1400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7116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atica"/>
              </a:rPr>
              <a:t>33/34</a:t>
            </a:r>
            <a:endParaRPr lang="en-US" sz="16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2954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atica"/>
              </a:rPr>
              <a:t>33/34</a:t>
            </a:r>
            <a:endParaRPr lang="en-US" sz="16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0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atica"/>
              </a:rPr>
              <a:t>33/34</a:t>
            </a:r>
            <a:endParaRPr lang="en-US" sz="16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182360" y="5662245"/>
            <a:ext cx="4572000" cy="339267"/>
          </a:xfrm>
          <a:prstGeom prst="rect">
            <a:avLst/>
          </a:prstGeom>
          <a:solidFill>
            <a:srgbClr val="7030A0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Helvatica"/>
                <a:cs typeface="Arial"/>
              </a:rPr>
              <a:t>Después</a:t>
            </a:r>
            <a:r>
              <a:rPr lang="en-US" sz="1400" dirty="0" smtClean="0">
                <a:solidFill>
                  <a:schemeClr val="bg1"/>
                </a:solidFill>
                <a:latin typeface="Helvatica"/>
                <a:cs typeface="Arial"/>
              </a:rPr>
              <a:t> del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Tratamiento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713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61746" y="6537960"/>
            <a:ext cx="7382254" cy="320040"/>
          </a:xfrm>
        </p:spPr>
        <p:txBody>
          <a:bodyPr/>
          <a:lstStyle/>
          <a:p>
            <a:pPr algn="r"/>
            <a:r>
              <a:rPr lang="en-US" dirty="0" smtClean="0">
                <a:latin typeface="Helvatica"/>
              </a:rPr>
              <a:t>.</a:t>
            </a:r>
            <a:endParaRPr lang="en-US" dirty="0">
              <a:latin typeface="Helva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Helvatica "/>
              </a:rPr>
              <a:t>Coral I (parte II)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Helvatica 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81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5795554" y="2982713"/>
            <a:ext cx="1828800" cy="0"/>
          </a:xfrm>
          <a:prstGeom prst="line">
            <a:avLst/>
          </a:prstGeom>
          <a:ln w="19050" cmpd="sng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463481" y="2661615"/>
            <a:ext cx="3651758" cy="631880"/>
          </a:xfrm>
          <a:prstGeom prst="rect">
            <a:avLst/>
          </a:prstGeom>
          <a:solidFill>
            <a:srgbClr val="4D9CE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114300" algn="ctr"/>
            <a:r>
              <a:rPr lang="en-US" sz="1400" b="1" dirty="0" smtClean="0">
                <a:solidFill>
                  <a:schemeClr val="bg1"/>
                </a:solidFill>
                <a:latin typeface="Helvatica "/>
                <a:cs typeface="Arial"/>
              </a:rPr>
              <a:t>3D </a:t>
            </a:r>
            <a:endParaRPr lang="en-US" sz="1400" b="1" dirty="0">
              <a:solidFill>
                <a:schemeClr val="bg1"/>
              </a:solidFill>
              <a:latin typeface="Helvatica 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 rot="10800000" flipV="1">
            <a:off x="7543800" y="2499656"/>
            <a:ext cx="1600200" cy="6356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atica "/>
              <a:cs typeface="Arial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 "/>
                <a:cs typeface="Arial"/>
              </a:rPr>
              <a:t>RVS 100 %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Helvatica 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2844" y="2608343"/>
            <a:ext cx="1908876" cy="697330"/>
          </a:xfrm>
          <a:prstGeom prst="rect">
            <a:avLst/>
          </a:prstGeom>
          <a:solidFill>
            <a:srgbClr val="4D9C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Helvatica "/>
                <a:cs typeface="Arial"/>
              </a:rPr>
              <a:t>Genotipo</a:t>
            </a:r>
            <a:r>
              <a:rPr lang="en-US" sz="1400" dirty="0" smtClean="0">
                <a:solidFill>
                  <a:schemeClr val="bg1"/>
                </a:solidFill>
                <a:latin typeface="Helvatica "/>
                <a:cs typeface="Arial"/>
              </a:rPr>
              <a:t> 1 b</a:t>
            </a:r>
          </a:p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chemeClr val="bg1"/>
                </a:solidFill>
                <a:latin typeface="Helvatica "/>
                <a:cs typeface="Arial"/>
              </a:rPr>
              <a:t>Naive</a:t>
            </a:r>
            <a:endParaRPr lang="en-US" sz="1400" dirty="0">
              <a:solidFill>
                <a:schemeClr val="bg1"/>
              </a:solidFill>
              <a:latin typeface="Helvatica 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76400" y="2277812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0070C0"/>
              </a:solidFill>
              <a:latin typeface="Helvatica 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76400" y="326273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0070C0"/>
              </a:solidFill>
              <a:latin typeface="Helvatica 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65" name="Rectangle 6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0" y="1411256"/>
              <a:ext cx="2500298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Helvatica "/>
                </a:rPr>
                <a:t>Semanas</a:t>
              </a:r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Helvatica 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Helvatica "/>
                  <a:cs typeface="Arial"/>
                </a:rPr>
                <a:t>0</a:t>
              </a:r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Helvatica "/>
                <a:cs typeface="Aria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6962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Helvatica "/>
                  <a:cs typeface="Arial"/>
                </a:rPr>
                <a:t>36</a:t>
              </a:r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Helvatica "/>
                <a:cs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Helvatica "/>
                  <a:cs typeface="Arial"/>
                </a:rPr>
                <a:t>12</a:t>
              </a:r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Helvatica "/>
                <a:cs typeface="Arial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79689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5867400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atica "/>
                <a:cs typeface="Arial"/>
              </a:rPr>
              <a:t>24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Helvatica "/>
              <a:cs typeface="Arial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 flipV="1">
            <a:off x="6152642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2458851" y="4471155"/>
            <a:ext cx="3651759" cy="631880"/>
          </a:xfrm>
          <a:prstGeom prst="rect">
            <a:avLst/>
          </a:prstGeom>
          <a:solidFill>
            <a:srgbClr val="326496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114300" algn="ctr"/>
            <a:r>
              <a:rPr lang="en-US" sz="1400" b="1" dirty="0" smtClean="0">
                <a:solidFill>
                  <a:schemeClr val="bg1"/>
                </a:solidFill>
                <a:latin typeface="Helvatica "/>
                <a:cs typeface="Arial"/>
              </a:rPr>
              <a:t>3 D + RBV</a:t>
            </a:r>
            <a:endParaRPr lang="en-US" sz="1400" b="1" dirty="0">
              <a:solidFill>
                <a:schemeClr val="bg1"/>
              </a:solidFill>
              <a:latin typeface="Helvatica "/>
              <a:cs typeface="Arial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6110610" y="4797152"/>
            <a:ext cx="1828800" cy="0"/>
          </a:xfrm>
          <a:prstGeom prst="line">
            <a:avLst/>
          </a:prstGeom>
          <a:ln w="19050" cmpd="sng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 rot="10800000" flipV="1">
            <a:off x="7603236" y="4312357"/>
            <a:ext cx="1430212" cy="85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Helvatica "/>
                <a:cs typeface="Arial"/>
              </a:rPr>
              <a:t>RVS </a:t>
            </a:r>
            <a:r>
              <a:rPr lang="en-US" sz="2000" dirty="0">
                <a:solidFill>
                  <a:schemeClr val="tx2"/>
                </a:solidFill>
                <a:latin typeface="Helvatica "/>
                <a:cs typeface="Arial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Helvatica "/>
                <a:cs typeface="Arial"/>
              </a:rPr>
              <a:t>96 %</a:t>
            </a:r>
            <a:endParaRPr lang="en-US" sz="2000" dirty="0">
              <a:solidFill>
                <a:schemeClr val="tx2"/>
              </a:solidFill>
              <a:latin typeface="Helvatica "/>
              <a:cs typeface="Arial"/>
            </a:endParaRPr>
          </a:p>
        </p:txBody>
      </p:sp>
      <p:sp>
        <p:nvSpPr>
          <p:cNvPr id="31" name="Rectangle 40"/>
          <p:cNvSpPr/>
          <p:nvPr/>
        </p:nvSpPr>
        <p:spPr>
          <a:xfrm>
            <a:off x="142844" y="4118117"/>
            <a:ext cx="1908876" cy="129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en-US" sz="1400" dirty="0" smtClean="0">
              <a:solidFill>
                <a:schemeClr val="bg1"/>
              </a:solidFill>
              <a:latin typeface="Helvatica "/>
              <a:cs typeface="Arial"/>
            </a:endParaRPr>
          </a:p>
          <a:p>
            <a:pPr algn="ctr">
              <a:lnSpc>
                <a:spcPts val="2000"/>
              </a:lnSpc>
            </a:pPr>
            <a:endParaRPr lang="en-US" sz="1400" dirty="0">
              <a:solidFill>
                <a:schemeClr val="bg1"/>
              </a:solidFill>
              <a:latin typeface="Helvatica "/>
              <a:cs typeface="Arial"/>
            </a:endParaRPr>
          </a:p>
          <a:p>
            <a:pPr algn="ctr">
              <a:lnSpc>
                <a:spcPts val="2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Helvatica "/>
                <a:cs typeface="Arial"/>
              </a:rPr>
              <a:t>Genotipo</a:t>
            </a:r>
            <a:r>
              <a:rPr lang="en-US" sz="1400" dirty="0" smtClean="0">
                <a:solidFill>
                  <a:schemeClr val="bg1"/>
                </a:solidFill>
                <a:latin typeface="Helvatica "/>
                <a:cs typeface="Arial"/>
              </a:rPr>
              <a:t> 1 b</a:t>
            </a:r>
          </a:p>
          <a:p>
            <a:pPr algn="ctr">
              <a:lnSpc>
                <a:spcPts val="2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Helvatica "/>
                <a:cs typeface="Arial"/>
              </a:rPr>
              <a:t>Relapser</a:t>
            </a:r>
            <a:r>
              <a:rPr lang="en-US" sz="1400" dirty="0" smtClean="0">
                <a:solidFill>
                  <a:schemeClr val="bg1"/>
                </a:solidFill>
                <a:latin typeface="Helvatica "/>
                <a:cs typeface="Arial"/>
              </a:rPr>
              <a:t> Peg + RBV</a:t>
            </a:r>
          </a:p>
          <a:p>
            <a:pPr algn="ctr">
              <a:lnSpc>
                <a:spcPts val="2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Helvatica "/>
                <a:cs typeface="Arial"/>
              </a:rPr>
              <a:t>Genotipo</a:t>
            </a:r>
            <a:r>
              <a:rPr lang="en-US" sz="1400" dirty="0" smtClean="0">
                <a:solidFill>
                  <a:schemeClr val="bg1"/>
                </a:solidFill>
                <a:latin typeface="Helvatica "/>
                <a:cs typeface="Arial"/>
              </a:rPr>
              <a:t> 1 a </a:t>
            </a:r>
          </a:p>
          <a:p>
            <a:pPr algn="ctr">
              <a:lnSpc>
                <a:spcPts val="2000"/>
              </a:lnSpc>
            </a:pPr>
            <a:endParaRPr lang="en-US" sz="1400" dirty="0">
              <a:solidFill>
                <a:schemeClr val="bg1"/>
              </a:solidFill>
              <a:latin typeface="Helvatica "/>
              <a:cs typeface="Arial"/>
            </a:endParaRPr>
          </a:p>
          <a:p>
            <a:pPr algn="ctr">
              <a:lnSpc>
                <a:spcPts val="2000"/>
              </a:lnSpc>
            </a:pPr>
            <a:endParaRPr lang="en-US" sz="1400" dirty="0">
              <a:solidFill>
                <a:schemeClr val="bg1"/>
              </a:solidFill>
              <a:latin typeface="Helvatica 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969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Resultados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de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las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Terapias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Post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Transplante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Helva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Helvatica"/>
              </a:rPr>
              <a:t>RVS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Relacionada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al 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Regimen 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y a la Fibrosis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18" y="6461760"/>
            <a:ext cx="8410586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 Peyton A, </a:t>
            </a:r>
            <a:r>
              <a:rPr lang="en-US" dirty="0" err="1">
                <a:latin typeface="Helvatica"/>
              </a:rPr>
              <a:t>Bhamidimarri</a:t>
            </a:r>
            <a:r>
              <a:rPr lang="en-US" dirty="0">
                <a:latin typeface="Helvatica"/>
              </a:rPr>
              <a:t> KR</a:t>
            </a:r>
            <a:r>
              <a:rPr lang="en-US" dirty="0" smtClean="0">
                <a:latin typeface="Helvatica"/>
              </a:rPr>
              <a:t>. </a:t>
            </a:r>
            <a:r>
              <a:rPr lang="en-US" dirty="0" err="1" smtClean="0">
                <a:latin typeface="Helvatica"/>
              </a:rPr>
              <a:t>Clin</a:t>
            </a:r>
            <a:r>
              <a:rPr lang="en-US" dirty="0" smtClean="0">
                <a:latin typeface="Helvatica"/>
              </a:rPr>
              <a:t> </a:t>
            </a:r>
            <a:r>
              <a:rPr lang="en-US" dirty="0">
                <a:latin typeface="Helvatica"/>
              </a:rPr>
              <a:t>Liver </a:t>
            </a:r>
            <a:r>
              <a:rPr lang="en-US" dirty="0" smtClean="0">
                <a:latin typeface="Helvatica"/>
              </a:rPr>
              <a:t>Dis. </a:t>
            </a:r>
            <a:r>
              <a:rPr lang="en-US" dirty="0">
                <a:latin typeface="Helvatica"/>
              </a:rPr>
              <a:t>2015;5:145-9</a:t>
            </a:r>
            <a:r>
              <a:rPr lang="en-US" dirty="0" smtClean="0">
                <a:latin typeface="Helvatica"/>
              </a:rPr>
              <a:t>.</a:t>
            </a:r>
            <a:endParaRPr lang="en-US" dirty="0">
              <a:latin typeface="Helvatica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642020"/>
              </p:ext>
            </p:extLst>
          </p:nvPr>
        </p:nvGraphicFramePr>
        <p:xfrm>
          <a:off x="0" y="2000241"/>
          <a:ext cx="9144000" cy="430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7064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86388"/>
          </a:xfrm>
        </p:spPr>
        <p:txBody>
          <a:bodyPr/>
          <a:lstStyle/>
          <a:p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/>
            </a:r>
            <a:b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</a:b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"/>
              </a:rPr>
              <a:t>Insuficiencia Renal</a:t>
            </a:r>
            <a:endParaRPr lang="es-AR" dirty="0">
              <a:solidFill>
                <a:schemeClr val="tx2">
                  <a:lumMod val="60000"/>
                  <a:lumOff val="40000"/>
                </a:schemeClr>
              </a:solidFill>
              <a:latin typeface="Helvatica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0"/>
          </p:nvPr>
        </p:nvSpPr>
        <p:spPr>
          <a:xfrm flipV="1">
            <a:off x="0" y="-1"/>
            <a:ext cx="9144000" cy="2214554"/>
          </a:xfrm>
          <a:solidFill>
            <a:schemeClr val="bg1"/>
          </a:solidFill>
        </p:spPr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77832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8636788" cy="32004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450CE4"/>
                </a:solidFill>
                <a:latin typeface="Helvatica"/>
              </a:rPr>
              <a:t>Source: </a:t>
            </a:r>
            <a:r>
              <a:rPr lang="en-US" dirty="0" err="1">
                <a:solidFill>
                  <a:srgbClr val="450CE4"/>
                </a:solidFill>
                <a:latin typeface="Helvatica"/>
              </a:rPr>
              <a:t>Pockros</a:t>
            </a:r>
            <a:r>
              <a:rPr lang="en-US" dirty="0">
                <a:solidFill>
                  <a:srgbClr val="450CE4"/>
                </a:solidFill>
                <a:latin typeface="Helvatica"/>
              </a:rPr>
              <a:t> PJ, Gastroenterology. 2016;150:1590-8.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760"/>
            <a:ext cx="9143999" cy="137104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450CE4"/>
                </a:solidFill>
                <a:latin typeface="Helvatica"/>
              </a:rPr>
              <a:t/>
            </a:r>
            <a:br>
              <a:rPr lang="en-US" sz="2800" dirty="0" smtClean="0">
                <a:solidFill>
                  <a:srgbClr val="450CE4"/>
                </a:solidFill>
                <a:latin typeface="Helvatica"/>
              </a:rPr>
            </a:br>
            <a:r>
              <a:rPr lang="en-US" sz="2800" dirty="0" err="1" smtClean="0">
                <a:solidFill>
                  <a:srgbClr val="450CE4"/>
                </a:solidFill>
                <a:latin typeface="Helvatica"/>
              </a:rPr>
              <a:t>Ombitasvir</a:t>
            </a:r>
            <a:r>
              <a:rPr lang="en-US" sz="2800" dirty="0" smtClean="0">
                <a:solidFill>
                  <a:srgbClr val="450CE4"/>
                </a:solidFill>
                <a:latin typeface="Helvatica"/>
              </a:rPr>
              <a:t>-</a:t>
            </a:r>
            <a:r>
              <a:rPr lang="en-US" sz="2800" dirty="0" err="1" smtClean="0">
                <a:solidFill>
                  <a:srgbClr val="450CE4"/>
                </a:solidFill>
                <a:latin typeface="Helvatica"/>
              </a:rPr>
              <a:t>Paritaprevir</a:t>
            </a:r>
            <a:r>
              <a:rPr lang="en-US" sz="2800" dirty="0" smtClean="0">
                <a:solidFill>
                  <a:srgbClr val="450CE4"/>
                </a:solidFill>
                <a:latin typeface="Helvatica"/>
              </a:rPr>
              <a:t>-Ritonavir </a:t>
            </a:r>
            <a:r>
              <a:rPr lang="en-US" sz="2800" dirty="0">
                <a:solidFill>
                  <a:srgbClr val="450CE4"/>
                </a:solidFill>
                <a:latin typeface="Helvatica"/>
              </a:rPr>
              <a:t>and </a:t>
            </a:r>
            <a:r>
              <a:rPr lang="en-US" sz="2800" dirty="0" err="1">
                <a:solidFill>
                  <a:srgbClr val="450CE4"/>
                </a:solidFill>
                <a:latin typeface="Helvatica"/>
              </a:rPr>
              <a:t>Dasabuvir</a:t>
            </a:r>
            <a:r>
              <a:rPr lang="en-US" sz="2800" dirty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2800" dirty="0" smtClean="0">
                <a:solidFill>
                  <a:srgbClr val="450CE4"/>
                </a:solidFill>
                <a:latin typeface="Helvatica"/>
              </a:rPr>
              <a:t>en </a:t>
            </a:r>
            <a:r>
              <a:rPr lang="en-US" sz="2800" dirty="0">
                <a:solidFill>
                  <a:srgbClr val="450CE4"/>
                </a:solidFill>
                <a:latin typeface="Helvatica"/>
              </a:rPr>
              <a:t>GT1 </a:t>
            </a:r>
            <a:r>
              <a:rPr lang="en-US" sz="2800" dirty="0" smtClean="0">
                <a:solidFill>
                  <a:srgbClr val="450CE4"/>
                </a:solidFill>
                <a:latin typeface="Helvatica"/>
              </a:rPr>
              <a:t>y </a:t>
            </a:r>
            <a:r>
              <a:rPr lang="en-US" sz="2800" dirty="0" err="1" smtClean="0">
                <a:solidFill>
                  <a:srgbClr val="450CE4"/>
                </a:solidFill>
                <a:latin typeface="Helvatica"/>
              </a:rPr>
              <a:t>Insuficiencia</a:t>
            </a:r>
            <a:r>
              <a:rPr lang="en-US" sz="28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2800" dirty="0">
                <a:solidFill>
                  <a:srgbClr val="450CE4"/>
                </a:solidFill>
                <a:latin typeface="Helvatica"/>
              </a:rPr>
              <a:t>Renal </a:t>
            </a:r>
            <a:r>
              <a:rPr lang="en-US" sz="2800" dirty="0" smtClean="0">
                <a:solidFill>
                  <a:srgbClr val="450CE4"/>
                </a:solidFill>
                <a:latin typeface="Helvatica"/>
              </a:rPr>
              <a:t>- RUBY-I</a:t>
            </a:r>
            <a:r>
              <a:rPr lang="en-US" sz="2800" dirty="0">
                <a:solidFill>
                  <a:srgbClr val="450CE4"/>
                </a:solidFill>
                <a:latin typeface="Helvatica"/>
              </a:rPr>
              <a:t>: </a:t>
            </a:r>
            <a:r>
              <a:rPr lang="en-US" sz="2800" dirty="0" err="1" smtClean="0">
                <a:solidFill>
                  <a:srgbClr val="450CE4"/>
                </a:solidFill>
                <a:latin typeface="Helvatica"/>
              </a:rPr>
              <a:t>Regimenes</a:t>
            </a:r>
            <a:endParaRPr lang="en-US" sz="2800" dirty="0">
              <a:solidFill>
                <a:srgbClr val="450CE4"/>
              </a:solidFill>
              <a:latin typeface="Helvatica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918229" y="2757559"/>
            <a:ext cx="4023360" cy="0"/>
          </a:xfrm>
          <a:prstGeom prst="line">
            <a:avLst/>
          </a:prstGeom>
          <a:ln w="19050" cmpd="sng">
            <a:solidFill>
              <a:srgbClr val="450C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18229" y="3844963"/>
            <a:ext cx="4023360" cy="0"/>
          </a:xfrm>
          <a:prstGeom prst="line">
            <a:avLst/>
          </a:prstGeom>
          <a:ln w="19050" cmpd="sng">
            <a:solidFill>
              <a:srgbClr val="450C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7740" y="2392689"/>
            <a:ext cx="728747" cy="679919"/>
          </a:xfrm>
          <a:prstGeom prst="rect">
            <a:avLst/>
          </a:prstGeom>
          <a:solidFill>
            <a:schemeClr val="bg1"/>
          </a:solidFill>
          <a:ln>
            <a:solidFill>
              <a:srgbClr val="450C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450CE4"/>
                </a:solidFill>
                <a:latin typeface="Helvatica"/>
              </a:rPr>
              <a:t>GT 1a</a:t>
            </a:r>
            <a:br>
              <a:rPr lang="en-US" sz="1400" b="1" dirty="0" smtClean="0">
                <a:solidFill>
                  <a:srgbClr val="450CE4"/>
                </a:solidFill>
                <a:latin typeface="Helvatica"/>
              </a:rPr>
            </a:br>
            <a:r>
              <a:rPr lang="en-US" sz="1400" b="1" dirty="0" smtClean="0">
                <a:solidFill>
                  <a:srgbClr val="450CE4"/>
                </a:solidFill>
                <a:latin typeface="Helvatica"/>
              </a:rPr>
              <a:t>n = 13</a:t>
            </a:r>
            <a:endParaRPr lang="en-US" sz="1400" b="1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919162" y="2392689"/>
            <a:ext cx="4020818" cy="677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pPr algn="ctr"/>
            <a:r>
              <a:rPr lang="en-US" b="1" dirty="0" smtClean="0">
                <a:solidFill>
                  <a:srgbClr val="450CE4"/>
                </a:solidFill>
                <a:latin typeface="Helvatica"/>
                <a:cs typeface="Arial"/>
              </a:rPr>
              <a:t>3 </a:t>
            </a:r>
            <a:r>
              <a:rPr lang="en-US" sz="1800" b="1" dirty="0" smtClean="0">
                <a:solidFill>
                  <a:srgbClr val="450CE4"/>
                </a:solidFill>
                <a:latin typeface="Helvatica"/>
                <a:cs typeface="Arial"/>
              </a:rPr>
              <a:t>D </a:t>
            </a:r>
            <a:r>
              <a:rPr lang="en-US" sz="1800" b="1" dirty="0">
                <a:solidFill>
                  <a:srgbClr val="450CE4"/>
                </a:solidFill>
                <a:latin typeface="Helvatica"/>
                <a:cs typeface="Arial"/>
              </a:rPr>
              <a:t>+ </a:t>
            </a:r>
            <a:r>
              <a:rPr lang="en-US" sz="1800" b="1" dirty="0" err="1" smtClean="0">
                <a:solidFill>
                  <a:srgbClr val="450CE4"/>
                </a:solidFill>
                <a:latin typeface="Helvatica"/>
                <a:cs typeface="Arial"/>
              </a:rPr>
              <a:t>Ribavirina</a:t>
            </a:r>
            <a:endParaRPr lang="en-US" sz="1800" b="1" dirty="0">
              <a:solidFill>
                <a:srgbClr val="450CE4"/>
              </a:solidFill>
              <a:latin typeface="Helvatica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91500" y="255739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450CE4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450CE4"/>
              </a:solidFill>
              <a:latin typeface="Helvatica"/>
              <a:cs typeface="Arial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919162" y="3513400"/>
            <a:ext cx="4020818" cy="677600"/>
          </a:xfrm>
          <a:prstGeom prst="rect">
            <a:avLst/>
          </a:prstGeom>
          <a:solidFill>
            <a:srgbClr val="0070C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Helvatica"/>
                <a:cs typeface="Arial"/>
              </a:rPr>
              <a:t>3 D</a:t>
            </a:r>
            <a:endParaRPr lang="en-US" sz="18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91500" y="364235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450CE4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450CE4"/>
              </a:solidFill>
              <a:latin typeface="Helvatica"/>
              <a:cs typeface="Arial"/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-9648" y="1345770"/>
            <a:ext cx="9162291" cy="515104"/>
            <a:chOff x="-6113" y="1362488"/>
            <a:chExt cx="9162291" cy="515104"/>
          </a:xfrm>
          <a:solidFill>
            <a:schemeClr val="bg1"/>
          </a:solidFill>
        </p:grpSpPr>
        <p:sp>
          <p:nvSpPr>
            <p:cNvPr id="49" name="Rectangle 4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35" y="1438686"/>
              <a:ext cx="856487" cy="37186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450CE4"/>
                  </a:solidFill>
                  <a:latin typeface="Helvatica"/>
                </a:rPr>
                <a:t>Semanas</a:t>
              </a:r>
              <a:endParaRPr lang="en-US" sz="1200" dirty="0">
                <a:solidFill>
                  <a:srgbClr val="450CE4"/>
                </a:solidFill>
                <a:latin typeface="Helvatica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60022" y="1362488"/>
              <a:ext cx="337548" cy="5151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450CE4"/>
                  </a:solidFill>
                  <a:latin typeface="Helvatica"/>
                  <a:cs typeface="Arial"/>
                </a:rPr>
                <a:t>0</a:t>
              </a:r>
              <a:endParaRPr lang="en-US" sz="1400" dirty="0">
                <a:solidFill>
                  <a:srgbClr val="450CE4"/>
                </a:solidFill>
                <a:latin typeface="Helvatica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450CE4"/>
                  </a:solidFill>
                  <a:latin typeface="Helvatica"/>
                  <a:cs typeface="Arial"/>
                </a:rPr>
                <a:t>24</a:t>
              </a:r>
              <a:endParaRPr lang="en-US" sz="1400" dirty="0">
                <a:solidFill>
                  <a:srgbClr val="450CE4"/>
                </a:solidFill>
                <a:latin typeface="Helvatica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5145" y="1362488"/>
              <a:ext cx="545592" cy="5151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450CE4"/>
                  </a:solidFill>
                  <a:latin typeface="Helvatica"/>
                  <a:cs typeface="Arial"/>
                </a:rPr>
                <a:t>12</a:t>
              </a:r>
              <a:endParaRPr lang="en-US" sz="1400" dirty="0">
                <a:solidFill>
                  <a:srgbClr val="450CE4"/>
                </a:solidFill>
                <a:latin typeface="Helvatica"/>
                <a:cs typeface="Arial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grpFill/>
            <a:ln w="9525" cmpd="sng">
              <a:solidFill>
                <a:srgbClr val="450C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23239" y="1770940"/>
              <a:ext cx="0" cy="87630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927167" y="1770940"/>
              <a:ext cx="0" cy="81894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9648" y="49530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endParaRPr lang="en-US" sz="1400" b="1" dirty="0" smtClean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err="1" smtClean="0">
                <a:solidFill>
                  <a:srgbClr val="450CE4"/>
                </a:solidFill>
                <a:latin typeface="Helvatica"/>
              </a:rPr>
              <a:t>Dosis</a:t>
            </a:r>
            <a:r>
              <a:rPr lang="en-US" sz="1400" b="1" dirty="0" smtClean="0">
                <a:solidFill>
                  <a:srgbClr val="450CE4"/>
                </a:solidFill>
                <a:latin typeface="Helvatica"/>
              </a:rPr>
              <a:t> de la </a:t>
            </a:r>
            <a:r>
              <a:rPr lang="en-US" sz="1400" b="1" dirty="0" err="1" smtClean="0">
                <a:solidFill>
                  <a:srgbClr val="450CE4"/>
                </a:solidFill>
                <a:latin typeface="Helvatica"/>
              </a:rPr>
              <a:t>Droga</a:t>
            </a:r>
            <a:r>
              <a:rPr lang="en-US" sz="1400" dirty="0">
                <a:solidFill>
                  <a:srgbClr val="450CE4"/>
                </a:solidFill>
                <a:latin typeface="Helvatica"/>
              </a:rPr>
              <a:t/>
            </a:r>
            <a:br>
              <a:rPr lang="en-US" sz="1400" dirty="0">
                <a:solidFill>
                  <a:srgbClr val="450CE4"/>
                </a:solidFill>
                <a:latin typeface="Helvatica"/>
              </a:rPr>
            </a:b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Ombitasvir-Paritaprevir-Ritonavir (25/150</a:t>
            </a:r>
            <a:r>
              <a:rPr lang="en-US" sz="1400" dirty="0">
                <a:solidFill>
                  <a:srgbClr val="450CE4"/>
                </a:solidFill>
                <a:latin typeface="Helvatica"/>
              </a:rPr>
              <a:t>/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100 </a:t>
            </a:r>
            <a:r>
              <a:rPr lang="en-US" sz="1400" dirty="0">
                <a:solidFill>
                  <a:srgbClr val="450CE4"/>
                </a:solidFill>
                <a:latin typeface="Helvatica"/>
              </a:rPr>
              <a:t>mg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una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vez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) + Dasabuvir: 250 mg dos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veces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br>
              <a:rPr lang="en-US" sz="1400" dirty="0" smtClean="0">
                <a:solidFill>
                  <a:srgbClr val="450CE4"/>
                </a:solidFill>
                <a:latin typeface="Helvatica"/>
              </a:rPr>
            </a:b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Ribavirina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para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pacientes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que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no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están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en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hemodiálisis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: 200 mg/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día</a:t>
            </a:r>
            <a:endParaRPr lang="en-US" sz="1400" dirty="0" smtClean="0">
              <a:solidFill>
                <a:srgbClr val="450CE4"/>
              </a:solidFill>
              <a:latin typeface="Helvatica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Ribavirina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para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pacientes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en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hemodiálisis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: 200 mg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administrados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4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horas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antes de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cada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sesión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de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diálisis</a:t>
            </a:r>
            <a:endParaRPr lang="en-US" sz="1400" dirty="0" smtClean="0">
              <a:solidFill>
                <a:srgbClr val="450CE4"/>
              </a:solidFill>
              <a:latin typeface="Helvatica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7740" y="3513400"/>
            <a:ext cx="728747" cy="679919"/>
          </a:xfrm>
          <a:prstGeom prst="rect">
            <a:avLst/>
          </a:prstGeom>
          <a:solidFill>
            <a:schemeClr val="bg1"/>
          </a:solidFill>
          <a:ln>
            <a:solidFill>
              <a:srgbClr val="450C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450CE4"/>
                </a:solidFill>
                <a:latin typeface="Helvatica"/>
              </a:rPr>
              <a:t>GT 1b</a:t>
            </a:r>
            <a:br>
              <a:rPr lang="en-US" sz="1400" b="1" dirty="0" smtClean="0">
                <a:solidFill>
                  <a:srgbClr val="450CE4"/>
                </a:solidFill>
                <a:latin typeface="Helvatica"/>
              </a:rPr>
            </a:br>
            <a:r>
              <a:rPr lang="en-US" sz="1400" b="1" dirty="0" smtClean="0">
                <a:solidFill>
                  <a:srgbClr val="450CE4"/>
                </a:solidFill>
                <a:latin typeface="Helvatica"/>
              </a:rPr>
              <a:t>n = 7</a:t>
            </a:r>
            <a:endParaRPr lang="en-US" sz="1400" b="1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42763" y="2922043"/>
            <a:ext cx="998826" cy="64633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7030A0"/>
                </a:solidFill>
                <a:latin typeface="Helvatica"/>
              </a:rPr>
              <a:t>  90%</a:t>
            </a:r>
          </a:p>
          <a:p>
            <a:pPr algn="ctr"/>
            <a:r>
              <a:rPr lang="es-AR" sz="1600" b="1" dirty="0" smtClean="0">
                <a:solidFill>
                  <a:srgbClr val="7030A0"/>
                </a:solidFill>
                <a:latin typeface="Helvatica"/>
              </a:rPr>
              <a:t>  18/20</a:t>
            </a:r>
            <a:endParaRPr lang="es-AR" sz="1600" b="1" dirty="0">
              <a:solidFill>
                <a:srgbClr val="7030A0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3340139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8636788" cy="32004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450CE4"/>
                </a:solidFill>
                <a:latin typeface="Helvatica"/>
              </a:rPr>
              <a:t>Source: </a:t>
            </a:r>
            <a:r>
              <a:rPr lang="en-US" dirty="0" err="1">
                <a:solidFill>
                  <a:srgbClr val="450CE4"/>
                </a:solidFill>
                <a:latin typeface="Helvatica"/>
              </a:rPr>
              <a:t>Pockros</a:t>
            </a:r>
            <a:r>
              <a:rPr lang="en-US" dirty="0">
                <a:solidFill>
                  <a:srgbClr val="450CE4"/>
                </a:solidFill>
                <a:latin typeface="Helvatica"/>
              </a:rPr>
              <a:t> PJ, Gastroenterology. 2016;150:1590-8.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760"/>
            <a:ext cx="9143999" cy="137104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450CE4"/>
                </a:solidFill>
                <a:latin typeface="Helvatica"/>
              </a:rPr>
              <a:t> RUBY-II: </a:t>
            </a:r>
            <a:r>
              <a:rPr lang="en-US" sz="2800" dirty="0" err="1" smtClean="0">
                <a:solidFill>
                  <a:srgbClr val="450CE4"/>
                </a:solidFill>
                <a:latin typeface="Helvatica"/>
              </a:rPr>
              <a:t>Fase</a:t>
            </a:r>
            <a:r>
              <a:rPr lang="en-US" sz="2800" dirty="0" smtClean="0">
                <a:solidFill>
                  <a:srgbClr val="450CE4"/>
                </a:solidFill>
                <a:latin typeface="Helvatica"/>
              </a:rPr>
              <a:t> 3b – </a:t>
            </a:r>
            <a:r>
              <a:rPr lang="en-US" sz="2800" dirty="0" err="1" smtClean="0">
                <a:solidFill>
                  <a:srgbClr val="450CE4"/>
                </a:solidFill>
                <a:latin typeface="Helvatica"/>
              </a:rPr>
              <a:t>Genotipo</a:t>
            </a:r>
            <a:r>
              <a:rPr lang="en-US" sz="2800" dirty="0" smtClean="0">
                <a:solidFill>
                  <a:srgbClr val="450CE4"/>
                </a:solidFill>
                <a:latin typeface="Helvatica"/>
              </a:rPr>
              <a:t> 1 y 4 </a:t>
            </a:r>
            <a:r>
              <a:rPr lang="en-US" sz="2800" dirty="0">
                <a:solidFill>
                  <a:srgbClr val="450CE4"/>
                </a:solidFill>
                <a:latin typeface="Helvatica"/>
              </a:rPr>
              <a:t/>
            </a:r>
            <a:br>
              <a:rPr lang="en-US" sz="2800" dirty="0">
                <a:solidFill>
                  <a:srgbClr val="450CE4"/>
                </a:solidFill>
                <a:latin typeface="Helvatica"/>
              </a:rPr>
            </a:br>
            <a:r>
              <a:rPr lang="en-US" sz="2800" dirty="0" smtClean="0">
                <a:solidFill>
                  <a:srgbClr val="450CE4"/>
                </a:solidFill>
                <a:latin typeface="Helvatica"/>
              </a:rPr>
              <a:t>Naive, sin </a:t>
            </a:r>
            <a:r>
              <a:rPr lang="en-US" sz="2800" dirty="0" err="1" smtClean="0">
                <a:solidFill>
                  <a:srgbClr val="450CE4"/>
                </a:solidFill>
                <a:latin typeface="Helvatica"/>
              </a:rPr>
              <a:t>Cirrosis</a:t>
            </a:r>
            <a:r>
              <a:rPr lang="en-US" sz="2800" dirty="0" smtClean="0">
                <a:solidFill>
                  <a:srgbClr val="450CE4"/>
                </a:solidFill>
                <a:latin typeface="Helvatica"/>
              </a:rPr>
              <a:t> – </a:t>
            </a:r>
            <a:r>
              <a:rPr lang="en-US" sz="2800" dirty="0" err="1" smtClean="0">
                <a:solidFill>
                  <a:srgbClr val="450CE4"/>
                </a:solidFill>
                <a:latin typeface="Helvatica"/>
              </a:rPr>
              <a:t>Insuficiencia</a:t>
            </a:r>
            <a:r>
              <a:rPr lang="en-US" sz="2800" dirty="0" smtClean="0">
                <a:solidFill>
                  <a:srgbClr val="450CE4"/>
                </a:solidFill>
                <a:latin typeface="Helvatica"/>
              </a:rPr>
              <a:t> Renal </a:t>
            </a:r>
            <a:endParaRPr lang="en-US" sz="2800" dirty="0">
              <a:solidFill>
                <a:srgbClr val="450CE4"/>
              </a:solidFill>
              <a:latin typeface="Helvatica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918229" y="2757559"/>
            <a:ext cx="4023360" cy="0"/>
          </a:xfrm>
          <a:prstGeom prst="line">
            <a:avLst/>
          </a:prstGeom>
          <a:ln w="19050" cmpd="sng">
            <a:solidFill>
              <a:srgbClr val="450C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18229" y="3844963"/>
            <a:ext cx="4023360" cy="0"/>
          </a:xfrm>
          <a:prstGeom prst="line">
            <a:avLst/>
          </a:prstGeom>
          <a:ln w="19050" cmpd="sng">
            <a:solidFill>
              <a:srgbClr val="450C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7740" y="2392689"/>
            <a:ext cx="728747" cy="679919"/>
          </a:xfrm>
          <a:prstGeom prst="rect">
            <a:avLst/>
          </a:prstGeom>
          <a:solidFill>
            <a:schemeClr val="bg1"/>
          </a:solidFill>
          <a:ln>
            <a:solidFill>
              <a:srgbClr val="450C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450CE4"/>
                </a:solidFill>
                <a:latin typeface="Helvatica"/>
              </a:rPr>
              <a:t>GT 1a</a:t>
            </a:r>
            <a:br>
              <a:rPr lang="en-US" sz="1400" b="1" dirty="0" smtClean="0">
                <a:solidFill>
                  <a:srgbClr val="450CE4"/>
                </a:solidFill>
                <a:latin typeface="Helvatica"/>
              </a:rPr>
            </a:br>
            <a:r>
              <a:rPr lang="en-US" sz="1400" b="1" dirty="0" smtClean="0">
                <a:solidFill>
                  <a:srgbClr val="450CE4"/>
                </a:solidFill>
                <a:latin typeface="Helvatica"/>
              </a:rPr>
              <a:t>n = 13</a:t>
            </a:r>
            <a:endParaRPr lang="en-US" sz="1400" b="1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919162" y="2392689"/>
            <a:ext cx="4020818" cy="677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pPr algn="ctr"/>
            <a:r>
              <a:rPr lang="en-US" b="1" dirty="0" smtClean="0">
                <a:solidFill>
                  <a:srgbClr val="450CE4"/>
                </a:solidFill>
                <a:latin typeface="Helvatica"/>
                <a:cs typeface="Arial"/>
              </a:rPr>
              <a:t>3 </a:t>
            </a:r>
            <a:r>
              <a:rPr lang="en-US" sz="1800" b="1" dirty="0" smtClean="0">
                <a:solidFill>
                  <a:srgbClr val="450CE4"/>
                </a:solidFill>
                <a:latin typeface="Helvatica"/>
                <a:cs typeface="Arial"/>
              </a:rPr>
              <a:t>D </a:t>
            </a:r>
            <a:endParaRPr lang="en-US" sz="1800" b="1" dirty="0">
              <a:solidFill>
                <a:srgbClr val="450CE4"/>
              </a:solidFill>
              <a:latin typeface="Helvatica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91500" y="255739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450CE4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450CE4"/>
              </a:solidFill>
              <a:latin typeface="Helvatica"/>
              <a:cs typeface="Arial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919162" y="3513400"/>
            <a:ext cx="4020818" cy="677600"/>
          </a:xfrm>
          <a:prstGeom prst="rect">
            <a:avLst/>
          </a:prstGeom>
          <a:solidFill>
            <a:srgbClr val="0070C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atica"/>
                <a:cs typeface="Arial"/>
              </a:rPr>
              <a:t>2 </a:t>
            </a:r>
            <a:r>
              <a:rPr lang="en-US" sz="1800" b="1" dirty="0" smtClean="0">
                <a:solidFill>
                  <a:schemeClr val="bg1"/>
                </a:solidFill>
                <a:latin typeface="Helvatica"/>
                <a:cs typeface="Arial"/>
              </a:rPr>
              <a:t>D</a:t>
            </a:r>
            <a:endParaRPr lang="en-US" sz="18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91500" y="364235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450CE4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450CE4"/>
              </a:solidFill>
              <a:latin typeface="Helvatica"/>
              <a:cs typeface="Arial"/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-9648" y="1345770"/>
            <a:ext cx="9162291" cy="515104"/>
            <a:chOff x="-6113" y="1362488"/>
            <a:chExt cx="9162291" cy="515104"/>
          </a:xfrm>
          <a:solidFill>
            <a:schemeClr val="bg1"/>
          </a:solidFill>
        </p:grpSpPr>
        <p:sp>
          <p:nvSpPr>
            <p:cNvPr id="49" name="Rectangle 4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35" y="1438686"/>
              <a:ext cx="856487" cy="37186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450CE4"/>
                  </a:solidFill>
                  <a:latin typeface="Helvatica"/>
                </a:rPr>
                <a:t>Semanas</a:t>
              </a:r>
              <a:endParaRPr lang="en-US" sz="1200" dirty="0">
                <a:solidFill>
                  <a:srgbClr val="450CE4"/>
                </a:solidFill>
                <a:latin typeface="Helvatica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60022" y="1362488"/>
              <a:ext cx="337548" cy="5151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450CE4"/>
                  </a:solidFill>
                  <a:latin typeface="Helvatica"/>
                  <a:cs typeface="Arial"/>
                </a:rPr>
                <a:t>0</a:t>
              </a:r>
              <a:endParaRPr lang="en-US" sz="1400" dirty="0">
                <a:solidFill>
                  <a:srgbClr val="450CE4"/>
                </a:solidFill>
                <a:latin typeface="Helvatica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450CE4"/>
                  </a:solidFill>
                  <a:latin typeface="Helvatica"/>
                  <a:cs typeface="Arial"/>
                </a:rPr>
                <a:t>24</a:t>
              </a:r>
              <a:endParaRPr lang="en-US" sz="1400" dirty="0">
                <a:solidFill>
                  <a:srgbClr val="450CE4"/>
                </a:solidFill>
                <a:latin typeface="Helvatica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5145" y="1362488"/>
              <a:ext cx="545592" cy="5151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450CE4"/>
                  </a:solidFill>
                  <a:latin typeface="Helvatica"/>
                  <a:cs typeface="Arial"/>
                </a:rPr>
                <a:t>12</a:t>
              </a:r>
              <a:endParaRPr lang="en-US" sz="1400" dirty="0">
                <a:solidFill>
                  <a:srgbClr val="450CE4"/>
                </a:solidFill>
                <a:latin typeface="Helvatica"/>
                <a:cs typeface="Arial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grpFill/>
            <a:ln w="9525" cmpd="sng">
              <a:solidFill>
                <a:srgbClr val="450C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23239" y="1770940"/>
              <a:ext cx="0" cy="87630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927167" y="1770940"/>
              <a:ext cx="0" cy="81894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127740" y="3513400"/>
            <a:ext cx="728747" cy="679919"/>
          </a:xfrm>
          <a:prstGeom prst="rect">
            <a:avLst/>
          </a:prstGeom>
          <a:solidFill>
            <a:schemeClr val="bg1"/>
          </a:solidFill>
          <a:ln>
            <a:solidFill>
              <a:srgbClr val="450C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450CE4"/>
                </a:solidFill>
                <a:latin typeface="Helvatica"/>
              </a:rPr>
              <a:t>GT </a:t>
            </a:r>
            <a:r>
              <a:rPr lang="en-US" sz="1400" b="1" dirty="0">
                <a:solidFill>
                  <a:srgbClr val="450CE4"/>
                </a:solidFill>
                <a:latin typeface="Helvatica"/>
              </a:rPr>
              <a:t>4</a:t>
            </a:r>
            <a:r>
              <a:rPr lang="en-US" sz="1400" b="1" dirty="0" smtClean="0">
                <a:solidFill>
                  <a:srgbClr val="450CE4"/>
                </a:solidFill>
                <a:latin typeface="Helvatica"/>
              </a:rPr>
              <a:t/>
            </a:r>
            <a:br>
              <a:rPr lang="en-US" sz="1400" b="1" dirty="0" smtClean="0">
                <a:solidFill>
                  <a:srgbClr val="450CE4"/>
                </a:solidFill>
                <a:latin typeface="Helvatica"/>
              </a:rPr>
            </a:br>
            <a:r>
              <a:rPr lang="en-US" sz="1400" b="1" dirty="0" smtClean="0">
                <a:solidFill>
                  <a:srgbClr val="450CE4"/>
                </a:solidFill>
                <a:latin typeface="Helvatica"/>
              </a:rPr>
              <a:t>n = 5</a:t>
            </a:r>
            <a:endParaRPr lang="en-US" sz="1400" b="1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724128" y="2999561"/>
            <a:ext cx="998826" cy="64633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7030A0"/>
                </a:solidFill>
                <a:latin typeface="Helvatica"/>
              </a:rPr>
              <a:t>  92%</a:t>
            </a:r>
          </a:p>
          <a:p>
            <a:pPr algn="ctr"/>
            <a:r>
              <a:rPr lang="es-AR" sz="1600" b="1" dirty="0" smtClean="0">
                <a:solidFill>
                  <a:srgbClr val="7030A0"/>
                </a:solidFill>
                <a:latin typeface="Helvatica"/>
              </a:rPr>
              <a:t>  RV4</a:t>
            </a:r>
            <a:endParaRPr lang="es-AR" sz="1600" b="1" dirty="0">
              <a:solidFill>
                <a:srgbClr val="7030A0"/>
              </a:solidFill>
              <a:latin typeface="Helvatica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7739" y="4869160"/>
            <a:ext cx="881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3333FF"/>
                </a:solidFill>
                <a:latin typeface="Helvatica"/>
              </a:rPr>
              <a:t>Pacientes </a:t>
            </a:r>
            <a:r>
              <a:rPr lang="es-AR" dirty="0" err="1" smtClean="0">
                <a:solidFill>
                  <a:srgbClr val="3333FF"/>
                </a:solidFill>
                <a:latin typeface="Helvatica"/>
              </a:rPr>
              <a:t>Naive</a:t>
            </a:r>
            <a:r>
              <a:rPr lang="es-AR" dirty="0" smtClean="0">
                <a:solidFill>
                  <a:srgbClr val="3333FF"/>
                </a:solidFill>
                <a:latin typeface="Helvatica"/>
              </a:rPr>
              <a:t>, sin Cirrosis y Enfermedad Renal en etapa Terminal y Hemodiálisis</a:t>
            </a:r>
            <a:endParaRPr lang="es-AR" dirty="0">
              <a:solidFill>
                <a:srgbClr val="3333FF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3754929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61746" y="6357958"/>
            <a:ext cx="7382254" cy="32004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Helvatica"/>
              </a:rPr>
              <a:t>Source: Roth D, et al. Lancet 2015;386:1537-45.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450CE4"/>
                </a:solidFill>
                <a:latin typeface="Helvatica"/>
              </a:rPr>
              <a:t>Elbasvir</a:t>
            </a:r>
            <a:r>
              <a:rPr lang="en-US" sz="2400" dirty="0" smtClean="0">
                <a:solidFill>
                  <a:srgbClr val="450CE4"/>
                </a:solidFill>
                <a:latin typeface="Helvatica"/>
              </a:rPr>
              <a:t> + </a:t>
            </a:r>
            <a:r>
              <a:rPr lang="en-US" sz="2400" dirty="0" err="1" smtClean="0">
                <a:solidFill>
                  <a:srgbClr val="450CE4"/>
                </a:solidFill>
                <a:latin typeface="Helvatica"/>
              </a:rPr>
              <a:t>Grazoprevir</a:t>
            </a:r>
            <a:r>
              <a:rPr lang="en-US" sz="2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2400" dirty="0">
                <a:solidFill>
                  <a:srgbClr val="450CE4"/>
                </a:solidFill>
                <a:latin typeface="Helvatica"/>
              </a:rPr>
              <a:t>e</a:t>
            </a:r>
            <a:r>
              <a:rPr lang="en-US" sz="2400" dirty="0" smtClean="0">
                <a:solidFill>
                  <a:srgbClr val="450CE4"/>
                </a:solidFill>
                <a:latin typeface="Helvatica"/>
              </a:rPr>
              <a:t>n </a:t>
            </a:r>
            <a:r>
              <a:rPr lang="en-US" sz="2400" dirty="0">
                <a:solidFill>
                  <a:srgbClr val="450CE4"/>
                </a:solidFill>
                <a:latin typeface="Helvatica"/>
              </a:rPr>
              <a:t>HCV GT1 </a:t>
            </a:r>
            <a:r>
              <a:rPr lang="en-US" sz="2400" dirty="0" smtClean="0">
                <a:solidFill>
                  <a:srgbClr val="450CE4"/>
                </a:solidFill>
                <a:latin typeface="Helvatica"/>
              </a:rPr>
              <a:t>y </a:t>
            </a:r>
            <a:r>
              <a:rPr lang="en-US" sz="2400" dirty="0" err="1" smtClean="0">
                <a:solidFill>
                  <a:srgbClr val="450CE4"/>
                </a:solidFill>
                <a:latin typeface="Helvatica"/>
              </a:rPr>
              <a:t>Enfermedad</a:t>
            </a:r>
            <a:r>
              <a:rPr lang="en-US" sz="2400" dirty="0" smtClean="0">
                <a:solidFill>
                  <a:srgbClr val="450CE4"/>
                </a:solidFill>
                <a:latin typeface="Helvatica"/>
              </a:rPr>
              <a:t> Renal</a:t>
            </a:r>
            <a:r>
              <a:rPr lang="en-US" sz="2400" dirty="0">
                <a:solidFill>
                  <a:srgbClr val="450CE4"/>
                </a:solidFill>
                <a:latin typeface="Helvatica"/>
              </a:rPr>
              <a:t/>
            </a:r>
            <a:br>
              <a:rPr lang="en-US" sz="2400" dirty="0">
                <a:solidFill>
                  <a:srgbClr val="450CE4"/>
                </a:solidFill>
                <a:latin typeface="Helvatica"/>
              </a:rPr>
            </a:br>
            <a:r>
              <a:rPr lang="en-US" sz="2400" dirty="0" smtClean="0">
                <a:solidFill>
                  <a:srgbClr val="450CE4"/>
                </a:solidFill>
                <a:latin typeface="Helvatica"/>
              </a:rPr>
              <a:t>C-SURFER: </a:t>
            </a:r>
            <a:r>
              <a:rPr lang="en-US" sz="2400" dirty="0" err="1" smtClean="0">
                <a:solidFill>
                  <a:srgbClr val="450CE4"/>
                </a:solidFill>
                <a:latin typeface="Helvatica"/>
              </a:rPr>
              <a:t>Diseño</a:t>
            </a:r>
            <a:r>
              <a:rPr lang="en-US" sz="2400" dirty="0" smtClean="0">
                <a:solidFill>
                  <a:srgbClr val="450CE4"/>
                </a:solidFill>
                <a:latin typeface="Helvatica"/>
              </a:rPr>
              <a:t> del </a:t>
            </a:r>
            <a:r>
              <a:rPr lang="en-US" sz="2400" dirty="0" err="1" smtClean="0">
                <a:solidFill>
                  <a:srgbClr val="450CE4"/>
                </a:solidFill>
                <a:latin typeface="Helvatica"/>
              </a:rPr>
              <a:t>Estudio</a:t>
            </a:r>
            <a:endParaRPr lang="en-US" sz="2400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70" name="Rectangle 25"/>
          <p:cNvSpPr>
            <a:spLocks noChangeArrowheads="1"/>
          </p:cNvSpPr>
          <p:nvPr/>
        </p:nvSpPr>
        <p:spPr bwMode="auto">
          <a:xfrm>
            <a:off x="-18288" y="5316761"/>
            <a:ext cx="9162288" cy="10146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Dosis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de la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Droga</a:t>
            </a:r>
            <a:r>
              <a:rPr lang="en-US" sz="1400" dirty="0">
                <a:solidFill>
                  <a:srgbClr val="450CE4"/>
                </a:solidFill>
                <a:latin typeface="Helvatica"/>
              </a:rPr>
              <a:t/>
            </a:r>
            <a:br>
              <a:rPr lang="en-US" sz="1400" dirty="0">
                <a:solidFill>
                  <a:srgbClr val="450CE4"/>
                </a:solidFill>
                <a:latin typeface="Helvatica"/>
              </a:rPr>
            </a:b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Grazoprevir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100 </a:t>
            </a:r>
            <a:r>
              <a:rPr lang="en-US" sz="1400" dirty="0">
                <a:solidFill>
                  <a:srgbClr val="450CE4"/>
                </a:solidFill>
                <a:latin typeface="Helvatica"/>
              </a:rPr>
              <a:t>mg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una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vez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y 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Elbasvir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50 mg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una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vez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,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administrados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por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separado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en el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tratamiento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inmediato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y los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brazos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intensivos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de FC,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administrado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como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combinación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de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dosis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fija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en el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brazo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diferido</a:t>
            </a:r>
            <a:endParaRPr lang="en-US" sz="1400" dirty="0">
              <a:solidFill>
                <a:srgbClr val="450CE4"/>
              </a:solidFill>
              <a:latin typeface="Helvatica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329684" y="2750415"/>
            <a:ext cx="1828800" cy="0"/>
          </a:xfrm>
          <a:prstGeom prst="line">
            <a:avLst/>
          </a:prstGeom>
          <a:ln w="19050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500884" y="2438400"/>
            <a:ext cx="1828800" cy="631880"/>
          </a:xfrm>
          <a:prstGeom prst="rect">
            <a:avLst/>
          </a:prstGeom>
          <a:solidFill>
            <a:srgbClr val="450CE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 algn="ctr"/>
            <a:r>
              <a:rPr lang="en-US" sz="1400" b="1" dirty="0" err="1" smtClean="0">
                <a:solidFill>
                  <a:schemeClr val="bg1"/>
                </a:solidFill>
                <a:latin typeface="Helvatica"/>
                <a:cs typeface="Arial"/>
              </a:rPr>
              <a:t>Tto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  <a:cs typeface="Arial"/>
              </a:rPr>
              <a:t>Inmediato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</a:b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EBZ + GRZ</a:t>
            </a:r>
            <a:endParaRPr lang="en-US" sz="14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77484" y="2559148"/>
            <a:ext cx="866218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7504" y="2413000"/>
            <a:ext cx="1620712" cy="2569464"/>
          </a:xfrm>
          <a:prstGeom prst="rect">
            <a:avLst/>
          </a:prstGeom>
          <a:solidFill>
            <a:srgbClr val="450C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Helvatica"/>
                <a:cs typeface="Arial"/>
              </a:rPr>
              <a:t>Naive</a:t>
            </a:r>
            <a:br>
              <a:rPr lang="en-US" sz="1400" b="1" dirty="0" smtClean="0">
                <a:solidFill>
                  <a:srgbClr val="FFFFFF"/>
                </a:solidFill>
                <a:latin typeface="Helvatica"/>
                <a:cs typeface="Arial"/>
              </a:rPr>
            </a:br>
            <a:r>
              <a:rPr lang="en-US" sz="1400" b="1" dirty="0" err="1" smtClean="0">
                <a:solidFill>
                  <a:srgbClr val="FFFFFF"/>
                </a:solidFill>
                <a:latin typeface="Helvatica"/>
                <a:cs typeface="Arial"/>
              </a:rPr>
              <a:t>Experimentados</a:t>
            </a:r>
            <a:r>
              <a:rPr lang="en-US" sz="1400" b="1" dirty="0" smtClean="0">
                <a:solidFill>
                  <a:srgbClr val="FFFFFF"/>
                </a:solidFill>
                <a:latin typeface="Helvatica"/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latin typeface="Helvatica"/>
                <a:cs typeface="Arial"/>
              </a:rPr>
            </a:br>
            <a:r>
              <a:rPr lang="en-US" sz="1600" b="1" dirty="0" smtClean="0">
                <a:solidFill>
                  <a:srgbClr val="FFFFFF"/>
                </a:solidFill>
                <a:latin typeface="Helvatica"/>
                <a:cs typeface="Arial"/>
              </a:rPr>
              <a:t>GT 1</a:t>
            </a:r>
          </a:p>
          <a:p>
            <a:pPr algn="ctr">
              <a:lnSpc>
                <a:spcPts val="2000"/>
              </a:lnSpc>
            </a:pPr>
            <a:r>
              <a:rPr lang="en-US" sz="1600" b="1" dirty="0" err="1" smtClean="0">
                <a:solidFill>
                  <a:srgbClr val="FFFFFF"/>
                </a:solidFill>
                <a:latin typeface="Helvatica"/>
                <a:cs typeface="Arial"/>
              </a:rPr>
              <a:t>Estadío</a:t>
            </a:r>
            <a:r>
              <a:rPr lang="en-US" sz="1600" b="1" dirty="0" smtClean="0">
                <a:solidFill>
                  <a:srgbClr val="FFFFFF"/>
                </a:solidFill>
                <a:latin typeface="Helvatica"/>
                <a:cs typeface="Arial"/>
              </a:rPr>
              <a:t>  4 o 5 IRC</a:t>
            </a:r>
            <a:endParaRPr lang="en-US" sz="1600" dirty="0">
              <a:solidFill>
                <a:srgbClr val="FFFFFF"/>
              </a:solidFill>
              <a:latin typeface="Helvatica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76400" y="2557212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N=111</a:t>
            </a:r>
            <a:endParaRPr lang="en-US" sz="1400" dirty="0">
              <a:solidFill>
                <a:srgbClr val="0070C0"/>
              </a:solidFill>
              <a:latin typeface="Helvatica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6768084" y="3670544"/>
            <a:ext cx="1828800" cy="0"/>
          </a:xfrm>
          <a:prstGeom prst="line">
            <a:avLst/>
          </a:prstGeom>
          <a:ln w="190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2500883" y="3356552"/>
            <a:ext cx="1842517" cy="631880"/>
          </a:xfrm>
          <a:prstGeom prst="rect">
            <a:avLst/>
          </a:prstGeom>
          <a:solidFill>
            <a:srgbClr val="00B0F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 algn="ctr"/>
            <a:r>
              <a:rPr lang="en-US" sz="1400" b="1" dirty="0" err="1" smtClean="0">
                <a:solidFill>
                  <a:schemeClr val="bg1"/>
                </a:solidFill>
                <a:latin typeface="Helvatica"/>
                <a:cs typeface="Arial"/>
              </a:rPr>
              <a:t>Terapia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  <a:cs typeface="Arial"/>
              </a:rPr>
              <a:t>Diferida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</a:b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Placebo</a:t>
            </a:r>
            <a:endParaRPr lang="en-US" sz="14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215884" y="3467937"/>
            <a:ext cx="9281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76400" y="354213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Helvatica"/>
              </a:rPr>
              <a:t>N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=113</a:t>
            </a:r>
            <a:endParaRPr lang="en-US" sz="1400" dirty="0">
              <a:solidFill>
                <a:srgbClr val="0070C0"/>
              </a:solidFill>
              <a:latin typeface="Helvatica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  <a:solidFill>
            <a:schemeClr val="bg1"/>
          </a:solidFill>
        </p:grpSpPr>
        <p:sp>
          <p:nvSpPr>
            <p:cNvPr id="65" name="Rectangle 6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14282" y="1411256"/>
              <a:ext cx="2286016" cy="39929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rgbClr val="450CE4"/>
                  </a:solidFill>
                  <a:latin typeface="Helvatica"/>
                </a:rPr>
                <a:t>Semanas</a:t>
              </a:r>
              <a:endParaRPr lang="en-US" sz="1400" dirty="0">
                <a:solidFill>
                  <a:srgbClr val="450CE4"/>
                </a:solidFill>
                <a:latin typeface="Helvatica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450CE4"/>
                  </a:solidFill>
                  <a:latin typeface="Helvatica"/>
                  <a:cs typeface="Arial"/>
                </a:rPr>
                <a:t>0</a:t>
              </a:r>
              <a:endParaRPr lang="en-US" sz="1400" dirty="0">
                <a:solidFill>
                  <a:srgbClr val="450CE4"/>
                </a:solidFill>
                <a:latin typeface="Helvatica"/>
                <a:cs typeface="Aria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522208" y="1362488"/>
              <a:ext cx="545592" cy="5151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450CE4"/>
                  </a:solidFill>
                  <a:latin typeface="Helvatica"/>
                  <a:cs typeface="Arial"/>
                </a:rPr>
                <a:t>40</a:t>
              </a:r>
              <a:endParaRPr lang="en-US" sz="1400" dirty="0">
                <a:solidFill>
                  <a:srgbClr val="450CE4"/>
                </a:solidFill>
                <a:latin typeface="Helvatica"/>
                <a:cs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450CE4"/>
                  </a:solidFill>
                  <a:latin typeface="Helvatica"/>
                  <a:cs typeface="Arial"/>
                </a:rPr>
                <a:t>12</a:t>
              </a:r>
              <a:endParaRPr lang="en-US" sz="1400" dirty="0">
                <a:solidFill>
                  <a:srgbClr val="450CE4"/>
                </a:solidFill>
                <a:latin typeface="Helvatica"/>
                <a:cs typeface="Arial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72000" y="1362488"/>
              <a:ext cx="545592" cy="5151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450CE4"/>
                  </a:solidFill>
                  <a:latin typeface="Helvatica"/>
                  <a:cs typeface="Arial"/>
                </a:rPr>
                <a:t>16</a:t>
              </a:r>
              <a:endParaRPr lang="en-US" sz="1400" dirty="0">
                <a:solidFill>
                  <a:srgbClr val="450CE4"/>
                </a:solidFill>
                <a:latin typeface="Helvatica"/>
                <a:cs typeface="Arial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grpFill/>
            <a:ln w="9525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4874520" y="1770940"/>
              <a:ext cx="2280" cy="81894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8795004" y="1770940"/>
              <a:ext cx="0" cy="81894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/>
          <p:cNvSpPr/>
          <p:nvPr/>
        </p:nvSpPr>
        <p:spPr>
          <a:xfrm>
            <a:off x="6541008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50CE4"/>
                </a:solidFill>
                <a:latin typeface="Helvatica"/>
                <a:cs typeface="Arial"/>
              </a:rPr>
              <a:t>28</a:t>
            </a:r>
            <a:endParaRPr lang="en-US" sz="1400" dirty="0">
              <a:solidFill>
                <a:srgbClr val="450CE4"/>
              </a:solidFill>
              <a:latin typeface="Helvatica"/>
              <a:cs typeface="Arial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H="1" flipV="1">
            <a:off x="6826250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4939283" y="3352800"/>
            <a:ext cx="1842517" cy="631880"/>
          </a:xfrm>
          <a:prstGeom prst="rect">
            <a:avLst/>
          </a:prstGeom>
          <a:solidFill>
            <a:srgbClr val="7030A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 algn="ctr"/>
            <a:r>
              <a:rPr lang="en-US" sz="1200" b="1" dirty="0" smtClean="0">
                <a:latin typeface="Helvatica"/>
                <a:cs typeface="Arial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  <a:cs typeface="Arial"/>
              </a:rPr>
              <a:t>Terapia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Helvatica"/>
                <a:cs typeface="Arial"/>
              </a:rPr>
              <a:t>Diferida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</a:br>
            <a:r>
              <a:rPr lang="en-US" sz="1400" b="1" dirty="0">
                <a:solidFill>
                  <a:schemeClr val="bg1"/>
                </a:solidFill>
                <a:latin typeface="Helvatica"/>
                <a:cs typeface="Arial"/>
              </a:rPr>
              <a:t>EBZ + </a:t>
            </a:r>
            <a:r>
              <a:rPr lang="en-US" sz="1400" b="1" dirty="0" smtClean="0">
                <a:solidFill>
                  <a:schemeClr val="bg1"/>
                </a:solidFill>
                <a:latin typeface="Helvatica"/>
                <a:cs typeface="Arial"/>
              </a:rPr>
              <a:t>GRZ</a:t>
            </a:r>
            <a:endParaRPr lang="en-US" sz="14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867400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50CE4"/>
                </a:solidFill>
                <a:latin typeface="Helvatica"/>
                <a:cs typeface="Arial"/>
              </a:rPr>
              <a:t>24</a:t>
            </a:r>
            <a:endParaRPr lang="en-US" sz="1400" dirty="0">
              <a:solidFill>
                <a:srgbClr val="450CE4"/>
              </a:solidFill>
              <a:latin typeface="Helvatica"/>
              <a:cs typeface="Arial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 flipV="1">
            <a:off x="6152642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2500883" y="4343400"/>
            <a:ext cx="1842517" cy="631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 algn="ctr"/>
            <a:r>
              <a:rPr lang="en-US" sz="1400" b="1" dirty="0">
                <a:solidFill>
                  <a:srgbClr val="450CE4"/>
                </a:solidFill>
                <a:latin typeface="Helvatica"/>
                <a:cs typeface="Arial"/>
              </a:rPr>
              <a:t>Intensive PK</a:t>
            </a:r>
            <a:br>
              <a:rPr lang="en-US" sz="1400" b="1" dirty="0">
                <a:solidFill>
                  <a:srgbClr val="450CE4"/>
                </a:solidFill>
                <a:latin typeface="Helvatica"/>
                <a:cs typeface="Arial"/>
              </a:rPr>
            </a:br>
            <a:r>
              <a:rPr lang="en-US" sz="1400" b="1" dirty="0">
                <a:solidFill>
                  <a:srgbClr val="450CE4"/>
                </a:solidFill>
                <a:latin typeface="Helvatica"/>
                <a:cs typeface="Arial"/>
              </a:rPr>
              <a:t>EBZ + </a:t>
            </a:r>
            <a:r>
              <a:rPr lang="en-US" sz="1400" b="1" dirty="0" smtClean="0">
                <a:solidFill>
                  <a:srgbClr val="450CE4"/>
                </a:solidFill>
                <a:latin typeface="Helvatica"/>
                <a:cs typeface="Arial"/>
              </a:rPr>
              <a:t>GRZ</a:t>
            </a:r>
            <a:endParaRPr lang="en-US" sz="1400" b="1" dirty="0">
              <a:solidFill>
                <a:srgbClr val="450CE4"/>
              </a:solidFill>
              <a:latin typeface="Helvatica"/>
              <a:cs typeface="Arial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676400" y="447142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Helvatica"/>
              </a:rPr>
              <a:t>N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=11</a:t>
            </a:r>
            <a:endParaRPr lang="en-US" sz="1400" dirty="0">
              <a:solidFill>
                <a:srgbClr val="0070C0"/>
              </a:solidFill>
              <a:latin typeface="Helvatica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4329684" y="4648200"/>
            <a:ext cx="1828800" cy="0"/>
          </a:xfrm>
          <a:prstGeom prst="line">
            <a:avLst/>
          </a:prstGeom>
          <a:ln w="190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5777484" y="4456933"/>
            <a:ext cx="866218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"/>
                <a:cs typeface="Arial"/>
              </a:rPr>
              <a:t>RVS 12</a:t>
            </a:r>
            <a:endParaRPr lang="en-US" sz="1400" b="1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752601" y="4267200"/>
            <a:ext cx="7415782" cy="0"/>
          </a:xfrm>
          <a:prstGeom prst="line">
            <a:avLst/>
          </a:prstGeom>
          <a:ln w="12700" cmpd="sng">
            <a:solidFill>
              <a:srgbClr val="450CE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72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468880"/>
            <a:ext cx="8229600" cy="4389120"/>
          </a:xfrm>
        </p:spPr>
        <p:txBody>
          <a:bodyPr/>
          <a:lstStyle/>
          <a:p>
            <a:pPr>
              <a:buNone/>
            </a:pPr>
            <a:endParaRPr lang="es-AR" dirty="0" smtClean="0">
              <a:solidFill>
                <a:srgbClr val="FF0000"/>
              </a:solidFill>
              <a:latin typeface="Helvetica"/>
            </a:endParaRPr>
          </a:p>
          <a:p>
            <a:pPr>
              <a:buNone/>
            </a:pPr>
            <a:endParaRPr lang="es-AR" dirty="0" smtClean="0">
              <a:solidFill>
                <a:srgbClr val="FF0000"/>
              </a:solidFill>
              <a:latin typeface="Helvetica"/>
            </a:endParaRPr>
          </a:p>
          <a:p>
            <a:pPr>
              <a:buNone/>
            </a:pPr>
            <a:endParaRPr lang="es-AR" dirty="0" smtClean="0">
              <a:solidFill>
                <a:srgbClr val="FF0000"/>
              </a:solidFill>
              <a:latin typeface="Helvetica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-214346" y="714356"/>
          <a:ext cx="8929718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9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400390"/>
              </p:ext>
            </p:extLst>
          </p:nvPr>
        </p:nvGraphicFramePr>
        <p:xfrm>
          <a:off x="457200" y="17526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 "/>
              </a:rPr>
              <a:t>Elbasvir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 "/>
              </a:rPr>
              <a:t> +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 "/>
              </a:rPr>
              <a:t>Grazoprevir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 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 "/>
                <a:cs typeface="Arial"/>
              </a:rPr>
              <a:t>en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 "/>
                <a:cs typeface="Arial"/>
              </a:rPr>
              <a:t>GT1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 "/>
                <a:cs typeface="Arial"/>
              </a:rPr>
              <a:t>y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 "/>
                <a:cs typeface="Arial"/>
              </a:rPr>
              <a:t>Enfermedad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 "/>
                <a:cs typeface="Arial"/>
              </a:rPr>
              <a:t> Renal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 "/>
                <a:cs typeface="Arial"/>
              </a:rPr>
              <a:t/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Helvatica "/>
                <a:cs typeface="Arial"/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 "/>
                <a:cs typeface="Arial"/>
              </a:rPr>
              <a:t>C-SURFER: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atica "/>
                <a:cs typeface="Arial"/>
              </a:rPr>
              <a:t>Resultados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Helvatica 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00166" y="6357958"/>
            <a:ext cx="7429552" cy="500042"/>
          </a:xfrm>
        </p:spPr>
        <p:txBody>
          <a:bodyPr/>
          <a:lstStyle/>
          <a:p>
            <a:pPr algn="r"/>
            <a:r>
              <a:rPr lang="en-US" b="0" dirty="0">
                <a:solidFill>
                  <a:srgbClr val="0070C0"/>
                </a:solidFill>
                <a:latin typeface="Helvatica "/>
              </a:rPr>
              <a:t>Source: Roth D, et al. Lancet 2015;386:1537-45</a:t>
            </a:r>
            <a:r>
              <a:rPr lang="en-US" b="0" dirty="0">
                <a:latin typeface="Helvatica "/>
              </a:rPr>
              <a:t>.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00554" y="5813234"/>
            <a:ext cx="9157047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365760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11213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5824558"/>
            <a:ext cx="9143999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365760" bIns="91440" anchor="ctr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rgbClr val="0070C0"/>
                </a:solidFill>
                <a:latin typeface="Helvatica"/>
              </a:rPr>
              <a:t>El análisis modificado excluyó a los pacientes que no recibieron ≥1 dosis de medicamento o que murieron o discontinuaron temprano por razones no relacionadas con el tratamiento de VHC.</a:t>
            </a:r>
            <a:r>
              <a:rPr lang="es-ES" sz="900" dirty="0">
                <a:solidFill>
                  <a:srgbClr val="0070C0"/>
                </a:solidFill>
                <a:latin typeface="Helvatica"/>
              </a:rPr>
              <a:t> </a:t>
            </a:r>
            <a:endParaRPr lang="es-ES" sz="2000" dirty="0">
              <a:solidFill>
                <a:srgbClr val="0070C0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182661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Helvatica"/>
              </a:rPr>
              <a:t>Elbasvir-Grazoprevir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en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Pctes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Naive  GT 1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, 4 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y 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6</a:t>
            </a:r>
            <a:br>
              <a:rPr lang="en-US" dirty="0">
                <a:solidFill>
                  <a:srgbClr val="0070C0"/>
                </a:solidFill>
                <a:latin typeface="Helvatica"/>
              </a:rPr>
            </a:br>
            <a:r>
              <a:rPr lang="en-US" dirty="0">
                <a:solidFill>
                  <a:srgbClr val="0070C0"/>
                </a:solidFill>
                <a:latin typeface="Helvatica"/>
              </a:rPr>
              <a:t>C-EDGE TN: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Resultados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0" y="1214423"/>
            <a:ext cx="9144000" cy="53208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AR" dirty="0" smtClean="0">
                <a:solidFill>
                  <a:schemeClr val="bg1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Variantes basales asociadas a la resistencia NS5A y RVS 12 en GT1</a:t>
            </a:r>
            <a:endParaRPr lang="en-US" dirty="0">
              <a:solidFill>
                <a:schemeClr val="bg1"/>
              </a:solidFill>
              <a:latin typeface="Helvatica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18" y="6461760"/>
            <a:ext cx="8696338" cy="320040"/>
          </a:xfrm>
        </p:spPr>
        <p:txBody>
          <a:bodyPr/>
          <a:lstStyle/>
          <a:p>
            <a:pPr algn="r"/>
            <a:r>
              <a:rPr lang="en-US" b="0" dirty="0">
                <a:latin typeface="Helvatica"/>
              </a:rPr>
              <a:t>Source: </a:t>
            </a:r>
            <a:r>
              <a:rPr lang="en-US" b="0" dirty="0" err="1">
                <a:latin typeface="Helvatica"/>
              </a:rPr>
              <a:t>Zeuzem</a:t>
            </a:r>
            <a:r>
              <a:rPr lang="en-US" b="0" dirty="0">
                <a:latin typeface="Helvatica"/>
              </a:rPr>
              <a:t> S, et al. Ann Intern Med. 2015;163:1-13</a:t>
            </a:r>
            <a:r>
              <a:rPr lang="en-US" dirty="0">
                <a:latin typeface="Helvatica"/>
              </a:rPr>
              <a:t>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142844" y="1879628"/>
          <a:ext cx="8858311" cy="387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000364" y="4941936"/>
            <a:ext cx="114300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Helvatica"/>
              </a:rPr>
              <a:t>133/135</a:t>
            </a:r>
            <a:endParaRPr lang="en-US" sz="1600" b="1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28794" y="4941936"/>
            <a:ext cx="1071569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Helvatica"/>
              </a:rPr>
              <a:t>11/19</a:t>
            </a:r>
            <a:endParaRPr lang="en-US" sz="1600" b="1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29454" y="4929198"/>
            <a:ext cx="114300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Helvatica"/>
              </a:rPr>
              <a:t>112/112</a:t>
            </a:r>
            <a:endParaRPr lang="en-US" sz="1600" b="1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86446" y="4941936"/>
            <a:ext cx="114300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Helvatica"/>
              </a:rPr>
              <a:t>17/18</a:t>
            </a:r>
            <a:endParaRPr lang="en-US" sz="1600" b="1" dirty="0">
              <a:solidFill>
                <a:srgbClr val="FFFFFF"/>
              </a:solidFill>
              <a:latin typeface="Helvatica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-6950" y="5715016"/>
            <a:ext cx="9157047" cy="6862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s-AR" sz="1400" dirty="0" smtClean="0">
                <a:solidFill>
                  <a:srgbClr val="0070C0"/>
                </a:solidFill>
                <a:latin typeface="Helvatica"/>
              </a:rPr>
              <a:t>* Pacientes con RAV GT1a inicial con un cambio ≤5 veces mayor a </a:t>
            </a:r>
            <a:r>
              <a:rPr lang="es-AR" sz="1400" dirty="0" err="1" smtClean="0">
                <a:solidFill>
                  <a:srgbClr val="0070C0"/>
                </a:solidFill>
                <a:latin typeface="Helvatica"/>
              </a:rPr>
              <a:t>elbasvir</a:t>
            </a:r>
            <a:r>
              <a:rPr lang="es-AR" sz="1400" dirty="0" smtClean="0">
                <a:solidFill>
                  <a:srgbClr val="0070C0"/>
                </a:solidFill>
                <a:latin typeface="Helvatica"/>
              </a:rPr>
              <a:t>: SVR12 = 90% (9 de 10)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s-AR" sz="1400" dirty="0" smtClean="0">
                <a:solidFill>
                  <a:srgbClr val="0070C0"/>
                </a:solidFill>
                <a:latin typeface="Helvatica"/>
              </a:rPr>
              <a:t>* Pacientes con RAV GT1a inicial con un cambio &gt; 5 veces a </a:t>
            </a:r>
            <a:r>
              <a:rPr lang="es-AR" sz="1400" dirty="0" err="1" smtClean="0">
                <a:solidFill>
                  <a:srgbClr val="0070C0"/>
                </a:solidFill>
                <a:latin typeface="Helvatica"/>
              </a:rPr>
              <a:t>elbasvir</a:t>
            </a:r>
            <a:r>
              <a:rPr lang="es-AR" sz="1400" dirty="0" smtClean="0">
                <a:solidFill>
                  <a:srgbClr val="0070C0"/>
                </a:solidFill>
                <a:latin typeface="Helvatica"/>
              </a:rPr>
              <a:t>: SVR12 = 22% (2 de 9)</a:t>
            </a:r>
            <a:endParaRPr lang="en-US" sz="1400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4284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780826"/>
          </a:xfrm>
          <a:solidFill>
            <a:schemeClr val="bg1"/>
          </a:solidFill>
        </p:spPr>
        <p:txBody>
          <a:bodyPr/>
          <a:lstStyle/>
          <a:p>
            <a:r>
              <a:rPr lang="es-AR" dirty="0" smtClean="0">
                <a:solidFill>
                  <a:srgbClr val="3333FF"/>
                </a:solidFill>
                <a:latin typeface="Helvatica"/>
              </a:rPr>
              <a:t/>
            </a:r>
            <a:br>
              <a:rPr lang="es-AR" dirty="0" smtClean="0">
                <a:solidFill>
                  <a:srgbClr val="3333FF"/>
                </a:solidFill>
                <a:latin typeface="Helvatica"/>
              </a:rPr>
            </a:br>
            <a:r>
              <a:rPr lang="es-AR" dirty="0">
                <a:solidFill>
                  <a:srgbClr val="3333FF"/>
                </a:solidFill>
                <a:latin typeface="Helvatica"/>
              </a:rPr>
              <a:t/>
            </a:r>
            <a:br>
              <a:rPr lang="es-AR" dirty="0">
                <a:solidFill>
                  <a:srgbClr val="3333FF"/>
                </a:solidFill>
                <a:latin typeface="Helvatica"/>
              </a:rPr>
            </a:br>
            <a:r>
              <a:rPr lang="es-AR" dirty="0" err="1" smtClean="0">
                <a:solidFill>
                  <a:srgbClr val="3333FF"/>
                </a:solidFill>
                <a:latin typeface="Helvatica"/>
              </a:rPr>
              <a:t>Coinfección</a:t>
            </a:r>
            <a:r>
              <a:rPr lang="es-AR" dirty="0" smtClean="0">
                <a:solidFill>
                  <a:srgbClr val="3333FF"/>
                </a:solidFill>
                <a:latin typeface="Helvatica"/>
              </a:rPr>
              <a:t> HCV/ HIV</a:t>
            </a:r>
            <a:endParaRPr lang="es-AR" dirty="0">
              <a:solidFill>
                <a:srgbClr val="3333FF"/>
              </a:solidFill>
              <a:latin typeface="Helvatica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320031" y="1780826"/>
            <a:ext cx="8503935" cy="3736406"/>
          </a:xfrm>
        </p:spPr>
        <p:txBody>
          <a:bodyPr>
            <a:normAutofit/>
          </a:bodyPr>
          <a:lstStyle/>
          <a:p>
            <a:pPr algn="ctr"/>
            <a:r>
              <a:rPr lang="es-AR" sz="2000" dirty="0" smtClean="0">
                <a:solidFill>
                  <a:srgbClr val="3333FF"/>
                </a:solidFill>
                <a:latin typeface="Helvatica"/>
              </a:rPr>
              <a:t>Resultados son similares </a:t>
            </a:r>
            <a:r>
              <a:rPr lang="es-AR" sz="2000" dirty="0" err="1" smtClean="0">
                <a:solidFill>
                  <a:srgbClr val="3333FF"/>
                </a:solidFill>
                <a:latin typeface="Helvatica"/>
              </a:rPr>
              <a:t>Monoinfectados</a:t>
            </a:r>
            <a:endParaRPr lang="es-AR" sz="2000" dirty="0">
              <a:solidFill>
                <a:srgbClr val="3333FF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1120228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661248"/>
          </a:xfrm>
          <a:solidFill>
            <a:schemeClr val="bg1"/>
          </a:solidFill>
        </p:spPr>
        <p:txBody>
          <a:bodyPr/>
          <a:lstStyle/>
          <a:p>
            <a:r>
              <a:rPr lang="es-AR" dirty="0" smtClean="0">
                <a:solidFill>
                  <a:srgbClr val="3333FF"/>
                </a:solidFill>
                <a:latin typeface="Helvatica"/>
              </a:rPr>
              <a:t/>
            </a:r>
            <a:br>
              <a:rPr lang="es-AR" dirty="0" smtClean="0">
                <a:solidFill>
                  <a:srgbClr val="3333FF"/>
                </a:solidFill>
                <a:latin typeface="Helvatica"/>
              </a:rPr>
            </a:br>
            <a:r>
              <a:rPr lang="es-AR" dirty="0" smtClean="0">
                <a:solidFill>
                  <a:srgbClr val="3333FF"/>
                </a:solidFill>
                <a:latin typeface="Helvatica"/>
              </a:rPr>
              <a:t>Genotipo 2 - 3</a:t>
            </a:r>
            <a:endParaRPr lang="es-AR" dirty="0">
              <a:solidFill>
                <a:srgbClr val="3333FF"/>
              </a:solidFill>
              <a:latin typeface="Helvatica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55874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5380587" y="3909716"/>
            <a:ext cx="2980940" cy="0"/>
          </a:xfrm>
          <a:prstGeom prst="line">
            <a:avLst/>
          </a:prstGeom>
          <a:ln w="28575" cmpd="sng">
            <a:solidFill>
              <a:srgbClr val="3333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80587" y="2743200"/>
            <a:ext cx="2980940" cy="0"/>
          </a:xfrm>
          <a:prstGeom prst="line">
            <a:avLst/>
          </a:prstGeom>
          <a:ln w="28575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644642" y="6428208"/>
            <a:ext cx="7382254" cy="320040"/>
          </a:xfrm>
        </p:spPr>
        <p:txBody>
          <a:bodyPr/>
          <a:lstStyle/>
          <a:p>
            <a:pPr algn="r"/>
            <a:r>
              <a:rPr lang="en-US" dirty="0">
                <a:latin typeface="Helvatica"/>
              </a:rPr>
              <a:t>Source: Nelson DR, et al. Hepatology 2015;61:1127-35</a:t>
            </a:r>
            <a:r>
              <a:rPr lang="en-US" dirty="0" smtClean="0">
                <a:latin typeface="Helvatica"/>
              </a:rPr>
              <a:t>.</a:t>
            </a:r>
            <a:endParaRPr lang="en-US" dirty="0">
              <a:latin typeface="Helva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" y="3505200"/>
            <a:ext cx="2189988" cy="8381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450CE4"/>
                </a:solidFill>
                <a:latin typeface="Helvatica"/>
              </a:rPr>
              <a:t>Tratamiento</a:t>
            </a:r>
            <a:r>
              <a:rPr lang="en-US" sz="20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2000" dirty="0" err="1" smtClean="0">
                <a:solidFill>
                  <a:srgbClr val="450CE4"/>
                </a:solidFill>
                <a:latin typeface="Helvatica"/>
              </a:rPr>
              <a:t>Experimentado</a:t>
            </a:r>
            <a:endParaRPr lang="en-US" sz="2000" dirty="0" smtClean="0">
              <a:solidFill>
                <a:srgbClr val="450CE4"/>
              </a:solidFill>
              <a:latin typeface="Helvatica"/>
            </a:endParaRPr>
          </a:p>
          <a:p>
            <a:pPr algn="ctr"/>
            <a:r>
              <a:rPr lang="en-US" sz="2000" dirty="0">
                <a:solidFill>
                  <a:srgbClr val="450CE4"/>
                </a:solidFill>
                <a:latin typeface="Helvatica"/>
              </a:rPr>
              <a:t>n</a:t>
            </a:r>
            <a:r>
              <a:rPr lang="en-US" sz="2000" dirty="0" smtClean="0">
                <a:solidFill>
                  <a:srgbClr val="450CE4"/>
                </a:solidFill>
                <a:latin typeface="Helvatica"/>
              </a:rPr>
              <a:t>=51</a:t>
            </a:r>
            <a:endParaRPr lang="en-US" sz="2000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2342561"/>
            <a:ext cx="2188464" cy="9340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50CE4"/>
                </a:solidFill>
                <a:latin typeface="Helvatica"/>
              </a:rPr>
              <a:t>Naive</a:t>
            </a:r>
          </a:p>
          <a:p>
            <a:pPr algn="ctr"/>
            <a:r>
              <a:rPr lang="en-US" sz="2000" dirty="0">
                <a:solidFill>
                  <a:srgbClr val="450CE4"/>
                </a:solidFill>
                <a:latin typeface="Helvatica"/>
              </a:rPr>
              <a:t>n</a:t>
            </a:r>
            <a:r>
              <a:rPr lang="en-US" sz="2000" dirty="0" smtClean="0">
                <a:solidFill>
                  <a:srgbClr val="450CE4"/>
                </a:solidFill>
                <a:latin typeface="Helvatica"/>
              </a:rPr>
              <a:t>=101</a:t>
            </a:r>
            <a:endParaRPr lang="en-US" sz="2000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952512" y="2528320"/>
            <a:ext cx="90456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450CE4"/>
                </a:solidFill>
                <a:latin typeface="Helvatica"/>
                <a:cs typeface="Arial"/>
              </a:rPr>
              <a:t>RVS 12</a:t>
            </a:r>
            <a:endParaRPr lang="en-US" sz="1600" b="1" dirty="0">
              <a:solidFill>
                <a:srgbClr val="450CE4"/>
              </a:solidFill>
              <a:latin typeface="Helvatica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52512" y="3684020"/>
            <a:ext cx="90456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450CE4"/>
                </a:solidFill>
                <a:latin typeface="Helvatica"/>
                <a:cs typeface="Arial"/>
              </a:rPr>
              <a:t>RVS 12</a:t>
            </a:r>
            <a:endParaRPr lang="en-US" sz="1600" b="1" dirty="0">
              <a:solidFill>
                <a:srgbClr val="450CE4"/>
              </a:solidFill>
              <a:latin typeface="Helvatica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-51424"/>
            <a:ext cx="9144000" cy="134682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33FF"/>
                </a:solidFill>
                <a:latin typeface="Helvatica"/>
              </a:rPr>
              <a:t>Daclatasvir + </a:t>
            </a:r>
            <a:r>
              <a:rPr lang="en-US" sz="2800" dirty="0" err="1" smtClean="0">
                <a:solidFill>
                  <a:srgbClr val="3333FF"/>
                </a:solidFill>
                <a:latin typeface="Helvatica"/>
              </a:rPr>
              <a:t>Sofosbuvir</a:t>
            </a:r>
            <a:r>
              <a:rPr lang="en-US" sz="2800" dirty="0" smtClean="0">
                <a:solidFill>
                  <a:srgbClr val="3333FF"/>
                </a:solidFill>
                <a:latin typeface="Helvatica"/>
              </a:rPr>
              <a:t> para GT </a:t>
            </a:r>
            <a:r>
              <a:rPr lang="en-US" sz="2800" dirty="0">
                <a:solidFill>
                  <a:srgbClr val="3333FF"/>
                </a:solidFill>
                <a:latin typeface="Helvatica"/>
              </a:rPr>
              <a:t>3</a:t>
            </a:r>
            <a:br>
              <a:rPr lang="en-US" sz="2800" dirty="0">
                <a:solidFill>
                  <a:srgbClr val="3333FF"/>
                </a:solidFill>
                <a:latin typeface="Helvatica"/>
              </a:rPr>
            </a:br>
            <a:r>
              <a:rPr lang="en-US" sz="2800" dirty="0" smtClean="0">
                <a:solidFill>
                  <a:srgbClr val="3333FF"/>
                </a:solidFill>
                <a:latin typeface="Helvatica"/>
              </a:rPr>
              <a:t>ALLY -  3</a:t>
            </a:r>
            <a:endParaRPr lang="en-US" sz="2800" dirty="0">
              <a:solidFill>
                <a:srgbClr val="3333FF"/>
              </a:solidFill>
              <a:latin typeface="Helvatica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392883" y="3525072"/>
            <a:ext cx="2974645" cy="769557"/>
          </a:xfrm>
          <a:prstGeom prst="rect">
            <a:avLst/>
          </a:prstGeom>
          <a:solidFill>
            <a:srgbClr val="450CE4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atica"/>
                <a:cs typeface="Arial"/>
              </a:rPr>
              <a:t>Daclatasvir + Sofosbuvir</a:t>
            </a:r>
            <a:endParaRPr lang="en-US" sz="1600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2392884" y="2334623"/>
            <a:ext cx="2980436" cy="7690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800" b="1" dirty="0" smtClean="0">
                <a:solidFill>
                  <a:srgbClr val="3333FF"/>
                </a:solidFill>
                <a:latin typeface="Helvatica"/>
                <a:cs typeface="Arial"/>
              </a:rPr>
              <a:t>Daclatasvir + Sofosbuvir</a:t>
            </a:r>
            <a:endParaRPr lang="en-US" sz="1600" dirty="0" smtClean="0">
              <a:solidFill>
                <a:srgbClr val="3333FF"/>
              </a:solidFill>
              <a:latin typeface="Helvatica"/>
              <a:cs typeface="Arial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-12330" y="5029200"/>
            <a:ext cx="9180577" cy="9143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600" b="1" dirty="0" err="1" smtClean="0">
                <a:solidFill>
                  <a:srgbClr val="450CE4"/>
                </a:solidFill>
                <a:latin typeface="Helvatica"/>
              </a:rPr>
              <a:t>Dosis</a:t>
            </a:r>
            <a:r>
              <a:rPr lang="en-US" sz="1600" b="1" dirty="0" smtClean="0">
                <a:solidFill>
                  <a:srgbClr val="450CE4"/>
                </a:solidFill>
                <a:latin typeface="Helvatica"/>
              </a:rPr>
              <a:t> de la </a:t>
            </a:r>
            <a:r>
              <a:rPr lang="en-US" sz="1600" b="1" dirty="0" err="1" smtClean="0">
                <a:solidFill>
                  <a:srgbClr val="450CE4"/>
                </a:solidFill>
                <a:latin typeface="Helvatica"/>
              </a:rPr>
              <a:t>Droga</a:t>
            </a:r>
            <a:r>
              <a:rPr lang="en-US" sz="1600" dirty="0">
                <a:solidFill>
                  <a:srgbClr val="450CE4"/>
                </a:solidFill>
                <a:latin typeface="Helvatica"/>
              </a:rPr>
              <a:t/>
            </a:r>
            <a:br>
              <a:rPr lang="en-US" sz="1600" dirty="0">
                <a:solidFill>
                  <a:srgbClr val="450CE4"/>
                </a:solidFill>
                <a:latin typeface="Helvatica"/>
              </a:rPr>
            </a:br>
            <a:r>
              <a:rPr lang="en-US" sz="1600" dirty="0" smtClean="0">
                <a:solidFill>
                  <a:srgbClr val="450CE4"/>
                </a:solidFill>
                <a:latin typeface="Helvatica"/>
              </a:rPr>
              <a:t>Daclatasvir: 60 mg </a:t>
            </a:r>
            <a:r>
              <a:rPr lang="en-US" sz="1600" dirty="0" err="1" smtClean="0">
                <a:solidFill>
                  <a:srgbClr val="450CE4"/>
                </a:solidFill>
                <a:latin typeface="Helvatica"/>
              </a:rPr>
              <a:t>una</a:t>
            </a:r>
            <a:r>
              <a:rPr lang="en-US" sz="16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600" dirty="0" err="1" smtClean="0">
                <a:solidFill>
                  <a:srgbClr val="450CE4"/>
                </a:solidFill>
                <a:latin typeface="Helvatica"/>
              </a:rPr>
              <a:t>vez</a:t>
            </a:r>
            <a:r>
              <a:rPr lang="en-US" sz="1600" dirty="0" smtClean="0">
                <a:solidFill>
                  <a:srgbClr val="450CE4"/>
                </a:solidFill>
                <a:latin typeface="Helvatica"/>
              </a:rPr>
              <a:t> al </a:t>
            </a:r>
            <a:r>
              <a:rPr lang="en-US" sz="1600" dirty="0" err="1" smtClean="0">
                <a:solidFill>
                  <a:srgbClr val="450CE4"/>
                </a:solidFill>
                <a:latin typeface="Helvatica"/>
              </a:rPr>
              <a:t>día</a:t>
            </a:r>
            <a:r>
              <a:rPr lang="en-US" sz="1600" dirty="0">
                <a:solidFill>
                  <a:srgbClr val="450CE4"/>
                </a:solidFill>
                <a:latin typeface="Helvatica"/>
              </a:rPr>
              <a:t/>
            </a:r>
            <a:br>
              <a:rPr lang="en-US" sz="1600" dirty="0">
                <a:solidFill>
                  <a:srgbClr val="450CE4"/>
                </a:solidFill>
                <a:latin typeface="Helvatica"/>
              </a:rPr>
            </a:br>
            <a:r>
              <a:rPr lang="en-US" sz="1600" dirty="0">
                <a:solidFill>
                  <a:srgbClr val="450CE4"/>
                </a:solidFill>
                <a:latin typeface="Helvatica"/>
              </a:rPr>
              <a:t>Sofosbuvir: </a:t>
            </a:r>
            <a:r>
              <a:rPr lang="en-US" sz="1600" dirty="0" smtClean="0">
                <a:solidFill>
                  <a:srgbClr val="450CE4"/>
                </a:solidFill>
                <a:latin typeface="Helvatica"/>
              </a:rPr>
              <a:t>400 mg </a:t>
            </a:r>
            <a:r>
              <a:rPr lang="en-US" sz="1600" dirty="0" err="1" smtClean="0">
                <a:solidFill>
                  <a:srgbClr val="450CE4"/>
                </a:solidFill>
                <a:latin typeface="Helvatica"/>
              </a:rPr>
              <a:t>una</a:t>
            </a:r>
            <a:r>
              <a:rPr lang="en-US" sz="16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600" dirty="0" err="1" smtClean="0">
                <a:solidFill>
                  <a:srgbClr val="450CE4"/>
                </a:solidFill>
                <a:latin typeface="Helvatica"/>
              </a:rPr>
              <a:t>vez</a:t>
            </a:r>
            <a:r>
              <a:rPr lang="en-US" sz="1600" dirty="0" smtClean="0">
                <a:solidFill>
                  <a:srgbClr val="450CE4"/>
                </a:solidFill>
                <a:latin typeface="Helvatica"/>
              </a:rPr>
              <a:t> al </a:t>
            </a:r>
            <a:r>
              <a:rPr lang="en-US" sz="1600" dirty="0" err="1" smtClean="0">
                <a:solidFill>
                  <a:srgbClr val="450CE4"/>
                </a:solidFill>
                <a:latin typeface="Helvatica"/>
              </a:rPr>
              <a:t>día</a:t>
            </a:r>
            <a:endParaRPr lang="en-US" sz="1600" dirty="0">
              <a:solidFill>
                <a:srgbClr val="450CE4"/>
              </a:solidFill>
              <a:latin typeface="Helvatic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113" y="1499648"/>
            <a:ext cx="9162291" cy="515104"/>
            <a:chOff x="-6113" y="1362488"/>
            <a:chExt cx="9162291" cy="515104"/>
          </a:xfrm>
        </p:grpSpPr>
        <p:sp>
          <p:nvSpPr>
            <p:cNvPr id="22" name="Rectangle 21"/>
            <p:cNvSpPr/>
            <p:nvPr/>
          </p:nvSpPr>
          <p:spPr>
            <a:xfrm>
              <a:off x="-6113" y="1465202"/>
              <a:ext cx="9162291" cy="41071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200" y="1411256"/>
              <a:ext cx="230868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450CE4"/>
                  </a:solidFill>
                  <a:latin typeface="Helvatica"/>
                </a:rPr>
                <a:t>Semanas</a:t>
              </a:r>
              <a:endParaRPr lang="en-US" sz="1400" b="1" dirty="0">
                <a:solidFill>
                  <a:srgbClr val="450CE4"/>
                </a:solidFill>
                <a:latin typeface="Helvatica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113619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450CE4"/>
                  </a:solidFill>
                  <a:latin typeface="Helvatica"/>
                  <a:cs typeface="Arial"/>
                </a:rPr>
                <a:t>0</a:t>
              </a:r>
              <a:endParaRPr lang="en-US" sz="1400" b="1" dirty="0">
                <a:solidFill>
                  <a:srgbClr val="450CE4"/>
                </a:solidFill>
                <a:latin typeface="Helvatica"/>
                <a:cs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8288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450CE4"/>
                  </a:solidFill>
                  <a:latin typeface="Helvatica"/>
                  <a:cs typeface="Arial"/>
                </a:rPr>
                <a:t>24</a:t>
              </a:r>
              <a:endParaRPr lang="en-US" sz="1400" b="1" dirty="0">
                <a:solidFill>
                  <a:srgbClr val="450CE4"/>
                </a:solidFill>
                <a:latin typeface="Helvatica"/>
                <a:cs typeface="Arial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384880" y="1770940"/>
              <a:ext cx="0" cy="87630"/>
            </a:xfrm>
            <a:prstGeom prst="line">
              <a:avLst/>
            </a:prstGeom>
            <a:ln w="12700" cmpd="sng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355676" y="1770940"/>
              <a:ext cx="0" cy="81894"/>
            </a:xfrm>
            <a:prstGeom prst="line">
              <a:avLst/>
            </a:prstGeom>
            <a:ln w="12700" cmpd="sng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06297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450CE4"/>
                  </a:solidFill>
                  <a:latin typeface="Helvatica"/>
                  <a:cs typeface="Arial"/>
                </a:rPr>
                <a:t>12</a:t>
              </a:r>
              <a:endParaRPr lang="en-US" sz="1400" b="1" dirty="0">
                <a:solidFill>
                  <a:srgbClr val="450CE4"/>
                </a:solidFill>
                <a:latin typeface="Helvatica"/>
                <a:cs typeface="Arial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5344995" y="1770940"/>
              <a:ext cx="0" cy="81894"/>
            </a:xfrm>
            <a:prstGeom prst="line">
              <a:avLst/>
            </a:prstGeom>
            <a:ln w="12700" cmpd="sng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5979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04" y="0"/>
            <a:ext cx="9149103" cy="12741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Sofosbuvir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+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Daclatasvir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 para 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HCV GT 3</a:t>
            </a:r>
            <a:br>
              <a:rPr lang="en-US" dirty="0">
                <a:solidFill>
                  <a:srgbClr val="0070C0"/>
                </a:solidFill>
                <a:latin typeface="Helvatica"/>
              </a:rPr>
            </a:br>
            <a:r>
              <a:rPr lang="en-US" dirty="0" smtClean="0">
                <a:solidFill>
                  <a:srgbClr val="0070C0"/>
                </a:solidFill>
                <a:latin typeface="Helvatica"/>
              </a:rPr>
              <a:t>ALLY - 3: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Resultados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ALLY -3: RVS12, </a:t>
            </a:r>
            <a:r>
              <a:rPr lang="en-US" dirty="0" err="1" smtClean="0">
                <a:solidFill>
                  <a:srgbClr val="0070C0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por</a:t>
            </a:r>
            <a:r>
              <a:rPr lang="en-US" dirty="0" smtClean="0">
                <a:solidFill>
                  <a:srgbClr val="0070C0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Estadío</a:t>
            </a:r>
            <a:r>
              <a:rPr lang="en-US" dirty="0" smtClean="0">
                <a:solidFill>
                  <a:srgbClr val="0070C0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 de la </a:t>
            </a:r>
            <a:r>
              <a:rPr lang="en-US" dirty="0" err="1" smtClean="0">
                <a:solidFill>
                  <a:srgbClr val="0070C0"/>
                </a:solidFill>
                <a:latin typeface="Helvatica"/>
                <a:ea typeface="ＭＳ Ｐゴシック" pitchFamily="-110" charset="-128"/>
                <a:cs typeface="ＭＳ Ｐゴシック" pitchFamily="-110" charset="-128"/>
              </a:rPr>
              <a:t>Enfermedad</a:t>
            </a:r>
            <a:endParaRPr lang="en-US" dirty="0">
              <a:solidFill>
                <a:srgbClr val="0070C0"/>
              </a:solidFill>
              <a:latin typeface="Helvatica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619672" y="6351647"/>
            <a:ext cx="7388319" cy="32004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450CE4"/>
                </a:solidFill>
                <a:latin typeface="Helvatica"/>
              </a:rPr>
              <a:t>Source: Nelson DR, et al. Hepatology 2015;61:1127-35</a:t>
            </a:r>
            <a:r>
              <a:rPr lang="en-US" dirty="0" smtClean="0">
                <a:solidFill>
                  <a:srgbClr val="450CE4"/>
                </a:solidFill>
                <a:latin typeface="Helvatica"/>
              </a:rPr>
              <a:t>.</a:t>
            </a:r>
            <a:endParaRPr lang="en-US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9370" y="4985776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73/75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1642" y="4985776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11/19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3268" y="4985776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9/13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7606" y="4985776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32/34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871303"/>
              </p:ext>
            </p:extLst>
          </p:nvPr>
        </p:nvGraphicFramePr>
        <p:xfrm>
          <a:off x="646113" y="18288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1475657" y="4725144"/>
            <a:ext cx="1211046" cy="7644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105/109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23375" y="4862972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20/32</a:t>
            </a:r>
            <a:endParaRPr lang="en-US" sz="1400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48874" y="4905628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73/75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7469" y="4916862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450CE4"/>
                </a:solidFill>
                <a:latin typeface="Helvatica"/>
              </a:rPr>
              <a:t>11/19</a:t>
            </a:r>
            <a:endParaRPr lang="en-US" sz="1400" b="1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39864" y="4725144"/>
            <a:ext cx="831667" cy="7519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32/34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78064" y="4862972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450CE4"/>
                </a:solidFill>
                <a:latin typeface="Helvatica"/>
              </a:rPr>
              <a:t>9/13</a:t>
            </a:r>
            <a:endParaRPr lang="en-US" sz="1400" b="1" dirty="0">
              <a:solidFill>
                <a:srgbClr val="450CE4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10981280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5486400" y="4509120"/>
            <a:ext cx="2980940" cy="0"/>
          </a:xfrm>
          <a:prstGeom prst="line">
            <a:avLst/>
          </a:prstGeom>
          <a:ln w="28575" cmpd="sng">
            <a:solidFill>
              <a:srgbClr val="3333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90056" y="3356992"/>
            <a:ext cx="2980940" cy="0"/>
          </a:xfrm>
          <a:prstGeom prst="line">
            <a:avLst/>
          </a:prstGeom>
          <a:ln w="28575" cmpd="sng">
            <a:solidFill>
              <a:srgbClr val="3333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0" y="6461760"/>
            <a:ext cx="8731696" cy="32004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Helvatica"/>
              </a:rPr>
              <a:t>Source: Leroy V, et al. Hepatology 2016;63:1430-41.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2640" y="2950215"/>
            <a:ext cx="1043935" cy="7772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Helvatica"/>
              </a:rPr>
              <a:t>N = 24</a:t>
            </a:r>
            <a:endParaRPr lang="en-US" sz="1600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57460" y="3103048"/>
            <a:ext cx="90988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Helvatica"/>
                <a:cs typeface="Arial"/>
              </a:rPr>
              <a:t>RVS 12</a:t>
            </a:r>
            <a:endParaRPr lang="en-US" sz="1600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80421" y="4293016"/>
            <a:ext cx="933772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Helvatica"/>
                <a:cs typeface="Arial"/>
              </a:rPr>
              <a:t>RVS 12</a:t>
            </a:r>
            <a:endParaRPr lang="en-US" sz="1600" dirty="0">
              <a:solidFill>
                <a:srgbClr val="0070C0"/>
              </a:solidFill>
              <a:latin typeface="Helvatica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-18063" y="0"/>
            <a:ext cx="9162063" cy="160423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Helvatica"/>
              </a:rPr>
              <a:t/>
            </a:r>
            <a:br>
              <a:rPr lang="en-US" sz="2800" dirty="0" smtClean="0">
                <a:solidFill>
                  <a:srgbClr val="00B0F0"/>
                </a:solidFill>
                <a:latin typeface="Helvatica"/>
              </a:rPr>
            </a:br>
            <a:r>
              <a:rPr lang="en-US" sz="2800" dirty="0" err="1" smtClean="0">
                <a:solidFill>
                  <a:srgbClr val="00B0F0"/>
                </a:solidFill>
                <a:latin typeface="Helvatica"/>
              </a:rPr>
              <a:t>Daclatasvir</a:t>
            </a:r>
            <a:r>
              <a:rPr lang="en-US" sz="2800" dirty="0" smtClean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Helvatica"/>
              </a:rPr>
              <a:t>+ Sofosbuvir + RBV </a:t>
            </a:r>
            <a:r>
              <a:rPr lang="en-US" sz="2800" dirty="0" smtClean="0">
                <a:solidFill>
                  <a:srgbClr val="00B0F0"/>
                </a:solidFill>
                <a:latin typeface="Helvatica"/>
              </a:rPr>
              <a:t>para GT </a:t>
            </a:r>
            <a:r>
              <a:rPr lang="en-US" sz="2800" dirty="0">
                <a:solidFill>
                  <a:srgbClr val="00B0F0"/>
                </a:solidFill>
                <a:latin typeface="Helvatica"/>
              </a:rPr>
              <a:t>3 </a:t>
            </a:r>
            <a:br>
              <a:rPr lang="en-US" sz="2800" dirty="0">
                <a:solidFill>
                  <a:srgbClr val="00B0F0"/>
                </a:solidFill>
                <a:latin typeface="Helvatica"/>
              </a:rPr>
            </a:br>
            <a:r>
              <a:rPr lang="en-US" sz="2800" dirty="0" err="1" smtClean="0">
                <a:solidFill>
                  <a:srgbClr val="00B0F0"/>
                </a:solidFill>
                <a:latin typeface="Helvatica"/>
              </a:rPr>
              <a:t>Enfermedad</a:t>
            </a:r>
            <a:r>
              <a:rPr lang="en-US" sz="2800" dirty="0" smtClean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Helvatica"/>
              </a:rPr>
              <a:t>Hepática</a:t>
            </a:r>
            <a:r>
              <a:rPr lang="en-US" sz="2800" dirty="0" smtClean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Helvatica"/>
              </a:rPr>
              <a:t>Avanzada</a:t>
            </a:r>
            <a:r>
              <a:rPr lang="en-US" sz="2800" dirty="0">
                <a:solidFill>
                  <a:srgbClr val="00B0F0"/>
                </a:solidFill>
                <a:latin typeface="Helvatica"/>
              </a:rPr>
              <a:t/>
            </a:r>
            <a:br>
              <a:rPr lang="en-US" sz="2800" dirty="0">
                <a:solidFill>
                  <a:srgbClr val="00B0F0"/>
                </a:solidFill>
                <a:latin typeface="Helvatica"/>
              </a:rPr>
            </a:br>
            <a:r>
              <a:rPr lang="en-US" sz="2800" dirty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Helvatica"/>
              </a:rPr>
              <a:t>ALLY - 3+</a:t>
            </a:r>
            <a:endParaRPr lang="en-US" sz="2800" dirty="0">
              <a:solidFill>
                <a:srgbClr val="00B0F0"/>
              </a:solidFill>
              <a:latin typeface="Helvatica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630884" y="4116176"/>
            <a:ext cx="3855516" cy="7695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atica"/>
                <a:cs typeface="Arial"/>
              </a:rPr>
              <a:t>DCV + SOF + RBV</a:t>
            </a:r>
            <a:endParaRPr lang="en-US" sz="1600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605971" y="2958378"/>
            <a:ext cx="2915502" cy="769049"/>
          </a:xfrm>
          <a:prstGeom prst="rect">
            <a:avLst/>
          </a:prstGeom>
          <a:solidFill>
            <a:srgbClr val="0070C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Helvatica"/>
                <a:cs typeface="Arial"/>
              </a:rPr>
              <a:t>DCV + SOF + RBV</a:t>
            </a:r>
            <a:endParaRPr lang="en-US" sz="1600" dirty="0" smtClean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-18063" y="5139264"/>
            <a:ext cx="9180577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err="1" smtClean="0">
                <a:solidFill>
                  <a:srgbClr val="0070C0"/>
                </a:solidFill>
                <a:latin typeface="Helvatica"/>
              </a:rPr>
              <a:t>Dosis</a:t>
            </a:r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 de la </a:t>
            </a:r>
            <a:r>
              <a:rPr lang="en-US" sz="1400" b="1" dirty="0" err="1" smtClean="0">
                <a:solidFill>
                  <a:srgbClr val="0070C0"/>
                </a:solidFill>
                <a:latin typeface="Helvatica"/>
              </a:rPr>
              <a:t>droga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/>
            </a:r>
            <a:br>
              <a:rPr lang="en-US" sz="1400" dirty="0">
                <a:solidFill>
                  <a:srgbClr val="0070C0"/>
                </a:solidFill>
                <a:latin typeface="Helvatica"/>
              </a:rPr>
            </a:b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Daclatasvir (DCV): 60 mg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una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vez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/>
            </a:r>
            <a:br>
              <a:rPr lang="en-US" sz="1400" dirty="0">
                <a:solidFill>
                  <a:srgbClr val="0070C0"/>
                </a:solidFill>
                <a:latin typeface="Helvatica"/>
              </a:rPr>
            </a:b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Sofosbuvir (SOF: 400 mg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una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vez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al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Helvatica"/>
              </a:rPr>
            </a:b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Ribavirina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(RBV): GT1,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basada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en el peso y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dividida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(1000 mg/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si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&lt; 75kg 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o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1200 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mg/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Helvatica"/>
              </a:rPr>
              <a:t>si</a:t>
            </a:r>
            <a:r>
              <a:rPr lang="en-US" sz="1400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Helvatica"/>
              </a:rPr>
              <a:t>≥ 75kg)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44956" y="1978130"/>
            <a:ext cx="9162291" cy="548659"/>
            <a:chOff x="-6113" y="1328933"/>
            <a:chExt cx="9162291" cy="548659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327" y="1411256"/>
              <a:ext cx="996281" cy="39929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B0F0"/>
                  </a:solidFill>
                  <a:latin typeface="Helvatica"/>
                </a:rPr>
                <a:t>Semanas</a:t>
              </a:r>
              <a:endParaRPr lang="en-US" sz="1400" b="1" dirty="0">
                <a:solidFill>
                  <a:srgbClr val="00B0F0"/>
                </a:solidFill>
                <a:latin typeface="Helvatica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33747" y="1362488"/>
              <a:ext cx="545592" cy="5151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B0F0"/>
                  </a:solidFill>
                  <a:latin typeface="Helvatica"/>
                  <a:cs typeface="Arial"/>
                </a:rPr>
                <a:t>0</a:t>
              </a:r>
              <a:endParaRPr lang="en-US" sz="1400" b="1" dirty="0">
                <a:solidFill>
                  <a:srgbClr val="00B0F0"/>
                </a:solidFill>
                <a:latin typeface="Helvatica"/>
                <a:cs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03008" y="1362488"/>
              <a:ext cx="545592" cy="5151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B0F0"/>
                  </a:solidFill>
                  <a:latin typeface="Helvatica"/>
                  <a:cs typeface="Arial"/>
                </a:rPr>
                <a:t>24</a:t>
              </a:r>
              <a:endParaRPr lang="en-US" sz="1400" b="1" dirty="0">
                <a:solidFill>
                  <a:srgbClr val="00B0F0"/>
                </a:solidFill>
                <a:latin typeface="Helvatica"/>
                <a:cs typeface="Arial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grpFill/>
            <a:ln w="9525" cmpd="sng">
              <a:solidFill>
                <a:srgbClr val="450C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600200" y="1770940"/>
              <a:ext cx="0" cy="87630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7570996" y="1770940"/>
              <a:ext cx="0" cy="81894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287012" y="1328933"/>
              <a:ext cx="545592" cy="5151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B0F0"/>
                  </a:solidFill>
                  <a:latin typeface="Helvatica"/>
                  <a:cs typeface="Arial"/>
                </a:rPr>
                <a:t>12</a:t>
              </a:r>
              <a:endParaRPr lang="en-US" sz="1400" b="1" dirty="0">
                <a:solidFill>
                  <a:srgbClr val="00B0F0"/>
                </a:solidFill>
                <a:latin typeface="Helvatica"/>
                <a:cs typeface="Arial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4560315" y="1770940"/>
              <a:ext cx="0" cy="81894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5213230" y="1827992"/>
            <a:ext cx="504057" cy="839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  <a:latin typeface="Helvatica"/>
                <a:cs typeface="Arial"/>
              </a:rPr>
              <a:t>16</a:t>
            </a:r>
            <a:endParaRPr lang="en-US" sz="1400" b="1" dirty="0">
              <a:solidFill>
                <a:srgbClr val="00B0F0"/>
              </a:solidFill>
              <a:latin typeface="Helvatica"/>
              <a:cs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486399" y="239106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8447307" y="2391060"/>
            <a:ext cx="1" cy="1476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174511" y="2000645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  <a:latin typeface="Helvatica"/>
                <a:cs typeface="Arial"/>
              </a:rPr>
              <a:t>28</a:t>
            </a:r>
            <a:endParaRPr lang="en-US" sz="1400" b="1" dirty="0">
              <a:solidFill>
                <a:srgbClr val="00B0F0"/>
              </a:solidFill>
              <a:latin typeface="Helvatica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1028" y="4105681"/>
            <a:ext cx="1043935" cy="7800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Helvatica"/>
              </a:rPr>
              <a:t>N = 26</a:t>
            </a:r>
            <a:endParaRPr lang="en-US" sz="1600" b="1" dirty="0">
              <a:solidFill>
                <a:srgbClr val="0070C0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3743173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04" y="0"/>
            <a:ext cx="9149104" cy="174650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  <a:latin typeface="Helvatica"/>
              </a:rPr>
              <a:t/>
            </a:r>
            <a:br>
              <a:rPr lang="en-US" dirty="0">
                <a:solidFill>
                  <a:srgbClr val="0070C0"/>
                </a:solidFill>
                <a:latin typeface="Helvatica"/>
              </a:rPr>
            </a:br>
            <a:r>
              <a:rPr lang="en-US" dirty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ALLY - 3+: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Resultados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ALLY-3+: SVR12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by Treatment Arm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18" y="6461760"/>
            <a:ext cx="8659670" cy="32004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Helvatica"/>
              </a:rPr>
              <a:t>Source: Leroy V, et al. Hepatology 2016;63:1430-41.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646113" y="18288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2123728" y="4953000"/>
            <a:ext cx="115212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45/50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55976" y="4953000"/>
            <a:ext cx="12241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21/24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60231" y="4953000"/>
            <a:ext cx="122413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24/26</a:t>
            </a:r>
            <a:endParaRPr lang="en-US" sz="1400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5877272"/>
            <a:ext cx="9162288" cy="3200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450CE4"/>
                </a:solidFill>
                <a:latin typeface="Helvatica"/>
              </a:rPr>
              <a:t>Tasas de SVR12 determinadas por el análisis por intención de tratar </a:t>
            </a:r>
            <a:endParaRPr lang="es-ES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83768" y="605215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15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04" y="0"/>
            <a:ext cx="9149104" cy="174650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  <a:latin typeface="Helvatica"/>
              </a:rPr>
              <a:t/>
            </a:r>
            <a:br>
              <a:rPr lang="en-US" dirty="0">
                <a:solidFill>
                  <a:srgbClr val="0070C0"/>
                </a:solidFill>
                <a:latin typeface="Helvatica"/>
              </a:rPr>
            </a:br>
            <a:r>
              <a:rPr lang="en-US" dirty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ALLY - 3+: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Resultados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ALLY-3+: SVR12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by Treatment Arm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18" y="6461760"/>
            <a:ext cx="8659670" cy="32004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Helvatica"/>
              </a:rPr>
              <a:t>Source: Leroy V, et al. Hepatology 2016;63:1430-41.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646113" y="18288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2123728" y="4953000"/>
            <a:ext cx="115212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45/50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55976" y="4953000"/>
            <a:ext cx="12241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Helvatica"/>
              </a:rPr>
              <a:t>21/24</a:t>
            </a:r>
            <a:endParaRPr lang="en-US" sz="14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60231" y="4953000"/>
            <a:ext cx="122413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Helvatica"/>
              </a:rPr>
              <a:t>24/26</a:t>
            </a:r>
            <a:endParaRPr lang="en-US" sz="1400" b="1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5877272"/>
            <a:ext cx="9162288" cy="3200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450CE4"/>
                </a:solidFill>
                <a:latin typeface="Helvatica"/>
              </a:rPr>
              <a:t>Tasas de SVR12 determinadas por el análisis por intención de tratar </a:t>
            </a:r>
            <a:endParaRPr lang="es-ES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83768" y="605215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39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619672" y="6405420"/>
            <a:ext cx="7382254" cy="32004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450CE4"/>
                </a:solidFill>
                <a:latin typeface="Helvatica"/>
              </a:rPr>
              <a:t>Source: Foster </a:t>
            </a:r>
            <a:r>
              <a:rPr lang="en-US" dirty="0" smtClean="0">
                <a:solidFill>
                  <a:srgbClr val="450CE4"/>
                </a:solidFill>
                <a:latin typeface="Helvatica"/>
              </a:rPr>
              <a:t>GR, </a:t>
            </a:r>
            <a:r>
              <a:rPr lang="en-US" dirty="0">
                <a:solidFill>
                  <a:srgbClr val="450CE4"/>
                </a:solidFill>
                <a:latin typeface="Helvatica"/>
              </a:rPr>
              <a:t>et al. N </a:t>
            </a:r>
            <a:r>
              <a:rPr lang="en-US" dirty="0" err="1">
                <a:solidFill>
                  <a:srgbClr val="450CE4"/>
                </a:solidFill>
                <a:latin typeface="Helvatica"/>
              </a:rPr>
              <a:t>Engl</a:t>
            </a:r>
            <a:r>
              <a:rPr lang="en-US" dirty="0">
                <a:solidFill>
                  <a:srgbClr val="450CE4"/>
                </a:solidFill>
                <a:latin typeface="Helvatica"/>
              </a:rPr>
              <a:t> J Med. </a:t>
            </a:r>
            <a:r>
              <a:rPr lang="is-IS" dirty="0" smtClean="0">
                <a:solidFill>
                  <a:srgbClr val="450CE4"/>
                </a:solidFill>
                <a:latin typeface="Helvatica"/>
              </a:rPr>
              <a:t>2015</a:t>
            </a:r>
            <a:r>
              <a:rPr lang="en-US" dirty="0" smtClean="0">
                <a:solidFill>
                  <a:srgbClr val="450CE4"/>
                </a:solidFill>
                <a:latin typeface="Helvatica"/>
              </a:rPr>
              <a:t>;373:2608-17</a:t>
            </a:r>
            <a:r>
              <a:rPr lang="en-US" dirty="0">
                <a:solidFill>
                  <a:srgbClr val="450CE4"/>
                </a:solidFill>
                <a:latin typeface="Helvatica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7301"/>
            <a:ext cx="9144000" cy="157739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7931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Sofosbuvir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 - </a:t>
            </a:r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Velpatasvir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 </a:t>
            </a:r>
            <a:r>
              <a:rPr lang="en-US" dirty="0">
                <a:solidFill>
                  <a:srgbClr val="3333FF"/>
                </a:solidFill>
                <a:latin typeface="Helvatica"/>
              </a:rPr>
              <a:t>e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n </a:t>
            </a:r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Genotipo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 2</a:t>
            </a:r>
            <a:r>
              <a:rPr lang="en-US" dirty="0">
                <a:solidFill>
                  <a:srgbClr val="3333FF"/>
                </a:solidFill>
                <a:latin typeface="Helvatica"/>
              </a:rPr>
              <a:t/>
            </a:r>
            <a:br>
              <a:rPr lang="en-US" dirty="0">
                <a:solidFill>
                  <a:srgbClr val="3333FF"/>
                </a:solidFill>
                <a:latin typeface="Helvatica"/>
              </a:rPr>
            </a:br>
            <a:r>
              <a:rPr lang="en-US" dirty="0" smtClean="0">
                <a:solidFill>
                  <a:srgbClr val="3333FF"/>
                </a:solidFill>
                <a:latin typeface="Helvatica"/>
              </a:rPr>
              <a:t>ASTRAL - 2: </a:t>
            </a:r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Diseño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 del </a:t>
            </a:r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Estudio</a:t>
            </a:r>
            <a:endParaRPr lang="en-US" dirty="0">
              <a:solidFill>
                <a:srgbClr val="3333FF"/>
              </a:solidFill>
              <a:latin typeface="Helvatica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-6949" y="5701542"/>
            <a:ext cx="9162288" cy="5849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algn="r"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Ribavirina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(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basada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en peso y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dividida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): </a:t>
            </a:r>
            <a:r>
              <a:rPr lang="en-US" sz="1400" dirty="0">
                <a:solidFill>
                  <a:srgbClr val="450CE4"/>
                </a:solidFill>
                <a:latin typeface="Helvatica"/>
              </a:rPr>
              <a:t>1000 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mg/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si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>
                <a:solidFill>
                  <a:srgbClr val="450CE4"/>
                </a:solidFill>
                <a:latin typeface="Helvatica"/>
              </a:rPr>
              <a:t>&lt; 75 kg 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o </a:t>
            </a:r>
            <a:r>
              <a:rPr lang="en-US" sz="1400" dirty="0">
                <a:solidFill>
                  <a:srgbClr val="450CE4"/>
                </a:solidFill>
                <a:latin typeface="Helvatica"/>
              </a:rPr>
              <a:t>1200 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mg/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si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 </a:t>
            </a:r>
            <a:r>
              <a:rPr lang="en-US" sz="1400" dirty="0">
                <a:solidFill>
                  <a:srgbClr val="450CE4"/>
                </a:solidFill>
                <a:latin typeface="Helvatica"/>
              </a:rPr>
              <a:t>≥ 75 kg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149598" y="3655514"/>
            <a:ext cx="2285998" cy="0"/>
          </a:xfrm>
          <a:prstGeom prst="line">
            <a:avLst/>
          </a:prstGeom>
          <a:ln w="19050" cmpd="sng">
            <a:solidFill>
              <a:srgbClr val="3333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2926873" y="3457682"/>
            <a:ext cx="2285998" cy="631880"/>
          </a:xfrm>
          <a:prstGeom prst="rect">
            <a:avLst/>
          </a:prstGeom>
          <a:solidFill>
            <a:srgbClr val="7030A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0" rIns="0" anchor="ctr"/>
          <a:lstStyle/>
          <a:p>
            <a:pPr marL="45720" algn="ctr"/>
            <a:r>
              <a:rPr lang="en-US" sz="1600" dirty="0" err="1" smtClean="0">
                <a:solidFill>
                  <a:schemeClr val="bg1"/>
                </a:solidFill>
                <a:latin typeface="Helvatica"/>
                <a:cs typeface="Arial"/>
              </a:rPr>
              <a:t>Sofosbuvir</a:t>
            </a:r>
            <a:r>
              <a:rPr lang="en-US" sz="1600" dirty="0" smtClean="0">
                <a:solidFill>
                  <a:schemeClr val="bg1"/>
                </a:solidFill>
                <a:latin typeface="Helvatica"/>
                <a:cs typeface="Arial"/>
              </a:rPr>
              <a:t> - </a:t>
            </a:r>
            <a:r>
              <a:rPr lang="en-US" sz="1600" dirty="0" err="1" smtClean="0">
                <a:solidFill>
                  <a:schemeClr val="bg1"/>
                </a:solidFill>
                <a:latin typeface="Helvatica"/>
                <a:cs typeface="Arial"/>
              </a:rPr>
              <a:t>Velpatasvir</a:t>
            </a:r>
            <a:endParaRPr lang="en-US" sz="1600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440165" y="3368242"/>
            <a:ext cx="9692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50CE4"/>
                </a:solidFill>
                <a:latin typeface="Helvatica"/>
                <a:cs typeface="Arial"/>
              </a:rPr>
              <a:t>RVS 12</a:t>
            </a:r>
            <a:endParaRPr lang="en-US" dirty="0">
              <a:solidFill>
                <a:srgbClr val="450CE4"/>
              </a:solidFill>
              <a:latin typeface="Helvatica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7505" y="3336529"/>
            <a:ext cx="1840172" cy="167944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ts val="20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Helvatica"/>
                <a:cs typeface="Arial"/>
              </a:rPr>
              <a:t>Naive o </a:t>
            </a:r>
            <a:r>
              <a:rPr lang="en-US" sz="1600" b="1" dirty="0" err="1" smtClean="0">
                <a:solidFill>
                  <a:srgbClr val="FFFFFF"/>
                </a:solidFill>
                <a:latin typeface="Helvatica"/>
                <a:cs typeface="Arial"/>
              </a:rPr>
              <a:t>Experimentado</a:t>
            </a:r>
            <a:r>
              <a:rPr lang="en-US" sz="1600" b="1" dirty="0" smtClean="0">
                <a:solidFill>
                  <a:srgbClr val="FFFFFF"/>
                </a:solidFill>
                <a:latin typeface="Helvatica"/>
                <a:cs typeface="Arial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Helvatica"/>
                <a:cs typeface="Arial"/>
              </a:rPr>
              <a:t>GT 2</a:t>
            </a:r>
            <a:endParaRPr lang="en-US" sz="1600" b="1" i="1" dirty="0">
              <a:solidFill>
                <a:srgbClr val="FFFFFF"/>
              </a:solidFill>
              <a:latin typeface="Helvatica"/>
              <a:cs typeface="Arial"/>
            </a:endParaRPr>
          </a:p>
          <a:p>
            <a:pPr algn="ctr">
              <a:lnSpc>
                <a:spcPts val="2000"/>
              </a:lnSpc>
            </a:pPr>
            <a:r>
              <a:rPr lang="en-US" sz="1600" b="1" dirty="0">
                <a:solidFill>
                  <a:srgbClr val="FFFFFF"/>
                </a:solidFill>
                <a:latin typeface="Helvatica"/>
                <a:cs typeface="Arial"/>
              </a:rPr>
              <a:t>(N=266)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149596" y="4679432"/>
            <a:ext cx="2286000" cy="0"/>
          </a:xfrm>
          <a:prstGeom prst="line">
            <a:avLst/>
          </a:prstGeom>
          <a:ln w="19050" cmpd="sng">
            <a:solidFill>
              <a:srgbClr val="450C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953155" y="4395881"/>
            <a:ext cx="2253998" cy="631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 algn="ctr"/>
            <a:r>
              <a:rPr lang="en-US" sz="1600" dirty="0" smtClean="0">
                <a:solidFill>
                  <a:srgbClr val="450CE4"/>
                </a:solidFill>
                <a:latin typeface="Helvatica"/>
                <a:cs typeface="Arial"/>
              </a:rPr>
              <a:t>Sofosbuvir + </a:t>
            </a:r>
            <a:r>
              <a:rPr lang="en-US" sz="1600" dirty="0" err="1" smtClean="0">
                <a:solidFill>
                  <a:srgbClr val="450CE4"/>
                </a:solidFill>
                <a:latin typeface="Helvatica"/>
                <a:cs typeface="Arial"/>
              </a:rPr>
              <a:t>Ribavirina</a:t>
            </a:r>
            <a:endParaRPr lang="en-US" sz="1600" dirty="0">
              <a:solidFill>
                <a:srgbClr val="450CE4"/>
              </a:solidFill>
              <a:latin typeface="Helvatica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53880" y="4476742"/>
            <a:ext cx="1150567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50CE4"/>
                </a:solidFill>
                <a:latin typeface="Helvatica"/>
                <a:cs typeface="Arial"/>
              </a:rPr>
              <a:t>RVS 12</a:t>
            </a:r>
            <a:endParaRPr lang="en-US" dirty="0">
              <a:solidFill>
                <a:srgbClr val="450CE4"/>
              </a:solidFill>
              <a:latin typeface="Helvatica"/>
              <a:cs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59572" y="2088231"/>
            <a:ext cx="9162291" cy="4107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-86715" y="2023895"/>
            <a:ext cx="2860965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3333FF"/>
                </a:solidFill>
                <a:latin typeface="Helvatica"/>
              </a:rPr>
              <a:t>Semanas</a:t>
            </a:r>
            <a:endParaRPr lang="en-US" b="1" dirty="0">
              <a:solidFill>
                <a:srgbClr val="3333FF"/>
              </a:solidFill>
              <a:latin typeface="Helvatica"/>
            </a:endParaRPr>
          </a:p>
        </p:txBody>
      </p:sp>
      <p:sp>
        <p:nvSpPr>
          <p:cNvPr id="59" name="Rectangle 58"/>
          <p:cNvSpPr/>
          <p:nvPr/>
        </p:nvSpPr>
        <p:spPr>
          <a:xfrm flipV="1">
            <a:off x="2654077" y="1969181"/>
            <a:ext cx="545592" cy="5240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FF"/>
                </a:solidFill>
                <a:latin typeface="Helvatica"/>
                <a:cs typeface="Arial"/>
              </a:rPr>
              <a:t>0</a:t>
            </a:r>
            <a:endParaRPr lang="en-US" b="1" dirty="0">
              <a:solidFill>
                <a:srgbClr val="3333FF"/>
              </a:solidFill>
              <a:latin typeface="Helvatica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876800" y="1999619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FF"/>
                </a:solidFill>
                <a:latin typeface="Helvatica"/>
                <a:cs typeface="Arial"/>
              </a:rPr>
              <a:t>12</a:t>
            </a:r>
            <a:endParaRPr lang="en-US" b="1" dirty="0">
              <a:solidFill>
                <a:srgbClr val="3333FF"/>
              </a:solidFill>
              <a:latin typeface="Helvatica"/>
              <a:cs typeface="Arial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-6949" y="2503153"/>
            <a:ext cx="9162291" cy="11472"/>
          </a:xfrm>
          <a:prstGeom prst="line">
            <a:avLst/>
          </a:prstGeom>
          <a:ln w="9525" cmpd="sng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926873" y="240169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149596" y="2467942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181085" y="2057009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FF"/>
                </a:solidFill>
                <a:latin typeface="Helvatica"/>
                <a:cs typeface="Arial"/>
              </a:rPr>
              <a:t>24</a:t>
            </a:r>
            <a:endParaRPr lang="en-US" b="1" dirty="0">
              <a:solidFill>
                <a:srgbClr val="3333FF"/>
              </a:solidFill>
              <a:latin typeface="Helvatica"/>
              <a:cs typeface="Arial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7419597" y="2450032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042821" y="3544532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3333FF"/>
                </a:solidFill>
                <a:latin typeface="Helvatica"/>
              </a:rPr>
              <a:t>N=134</a:t>
            </a:r>
            <a:endParaRPr lang="en-US" sz="1600" b="1" dirty="0">
              <a:solidFill>
                <a:srgbClr val="3333FF"/>
              </a:solidFill>
              <a:latin typeface="Helvatica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013613" y="4509131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3333FF"/>
                </a:solidFill>
                <a:latin typeface="Helvatica"/>
              </a:rPr>
              <a:t>N=132</a:t>
            </a:r>
            <a:endParaRPr lang="en-US" sz="1600" b="1" dirty="0">
              <a:solidFill>
                <a:srgbClr val="3333FF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11799333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 smtClean="0">
                <a:solidFill>
                  <a:srgbClr val="00B0F0"/>
                </a:solidFill>
                <a:latin typeface="Helvetica"/>
              </a:rPr>
              <a:t/>
            </a:r>
            <a:br>
              <a:rPr lang="es-AR" b="1" dirty="0" smtClean="0">
                <a:solidFill>
                  <a:srgbClr val="00B0F0"/>
                </a:solidFill>
                <a:latin typeface="Helvetica"/>
              </a:rPr>
            </a:br>
            <a:r>
              <a:rPr lang="es-AR" b="1" dirty="0" smtClean="0">
                <a:solidFill>
                  <a:srgbClr val="00B0F0"/>
                </a:solidFill>
                <a:latin typeface="Helvetica"/>
              </a:rPr>
              <a:t/>
            </a:r>
            <a:br>
              <a:rPr lang="es-AR" b="1" dirty="0" smtClean="0">
                <a:solidFill>
                  <a:srgbClr val="00B0F0"/>
                </a:solidFill>
                <a:latin typeface="Helvetica"/>
              </a:rPr>
            </a:br>
            <a:r>
              <a:rPr lang="es-AR" b="1" dirty="0" smtClean="0">
                <a:solidFill>
                  <a:srgbClr val="00B0F0"/>
                </a:solidFill>
                <a:latin typeface="Helvetica"/>
              </a:rPr>
              <a:t/>
            </a:r>
            <a:br>
              <a:rPr lang="es-AR" b="1" dirty="0" smtClean="0">
                <a:solidFill>
                  <a:srgbClr val="00B0F0"/>
                </a:solidFill>
                <a:latin typeface="Helvetica"/>
              </a:rPr>
            </a:br>
            <a:r>
              <a:rPr lang="es-AR" b="1" dirty="0" smtClean="0">
                <a:solidFill>
                  <a:srgbClr val="00B0F0"/>
                </a:solidFill>
                <a:latin typeface="Helvetica"/>
              </a:rPr>
              <a:t>Optimizar la terapia maximizando las tasas de  RVS en los pacientes con genotipo 1</a:t>
            </a:r>
            <a:endParaRPr lang="es-AR" b="1" dirty="0">
              <a:solidFill>
                <a:srgbClr val="00B0F0"/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57184" cy="184482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Sofosbuvir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 - </a:t>
            </a:r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Velpatasvir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 </a:t>
            </a:r>
            <a:r>
              <a:rPr lang="en-US" dirty="0">
                <a:solidFill>
                  <a:srgbClr val="3333FF"/>
                </a:solidFill>
                <a:latin typeface="Helvatica"/>
              </a:rPr>
              <a:t>e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n  </a:t>
            </a:r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Genotipo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 </a:t>
            </a:r>
            <a:r>
              <a:rPr lang="en-US" dirty="0">
                <a:solidFill>
                  <a:srgbClr val="3333FF"/>
                </a:solidFill>
                <a:latin typeface="Helvatica"/>
              </a:rPr>
              <a:t>2</a:t>
            </a:r>
            <a:br>
              <a:rPr lang="en-US" dirty="0">
                <a:solidFill>
                  <a:srgbClr val="3333FF"/>
                </a:solidFill>
                <a:latin typeface="Helvatica"/>
              </a:rPr>
            </a:br>
            <a:r>
              <a:rPr lang="en-US" dirty="0" smtClean="0">
                <a:solidFill>
                  <a:srgbClr val="3333FF"/>
                </a:solidFill>
                <a:latin typeface="Helvatica"/>
              </a:rPr>
              <a:t>ASTRAL - 2: </a:t>
            </a:r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Resultados</a:t>
            </a:r>
            <a:endParaRPr lang="en-US" dirty="0">
              <a:solidFill>
                <a:srgbClr val="3333FF"/>
              </a:solidFill>
              <a:latin typeface="Helvatic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47664" y="6381328"/>
            <a:ext cx="7388319" cy="320040"/>
          </a:xfrm>
        </p:spPr>
        <p:txBody>
          <a:bodyPr>
            <a:noAutofit/>
          </a:bodyPr>
          <a:lstStyle/>
          <a:p>
            <a:pPr algn="r"/>
            <a:r>
              <a:rPr lang="en-US" sz="1600" dirty="0">
                <a:latin typeface="Helvatica"/>
              </a:rPr>
              <a:t>Source: Foster </a:t>
            </a:r>
            <a:r>
              <a:rPr lang="en-US" sz="1600" dirty="0" smtClean="0">
                <a:latin typeface="Helvatica"/>
              </a:rPr>
              <a:t>GR, </a:t>
            </a:r>
            <a:r>
              <a:rPr lang="en-US" sz="1600" dirty="0">
                <a:latin typeface="Helvatica"/>
              </a:rPr>
              <a:t>et al. N </a:t>
            </a:r>
            <a:r>
              <a:rPr lang="en-US" sz="1600" dirty="0" err="1">
                <a:latin typeface="Helvatica"/>
              </a:rPr>
              <a:t>Engl</a:t>
            </a:r>
            <a:r>
              <a:rPr lang="en-US" sz="1600" dirty="0">
                <a:latin typeface="Helvatica"/>
              </a:rPr>
              <a:t> J Med. </a:t>
            </a:r>
            <a:r>
              <a:rPr lang="is-IS" sz="1600" dirty="0" smtClean="0">
                <a:latin typeface="Helvatica"/>
              </a:rPr>
              <a:t>2015</a:t>
            </a:r>
            <a:r>
              <a:rPr lang="en-US" sz="1600" dirty="0" smtClean="0">
                <a:latin typeface="Helvatica"/>
              </a:rPr>
              <a:t>;373:2608-17</a:t>
            </a:r>
            <a:r>
              <a:rPr lang="en-US" sz="1600" dirty="0">
                <a:latin typeface="Helvatica"/>
              </a:rPr>
              <a:t>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939895"/>
              </p:ext>
            </p:extLst>
          </p:nvPr>
        </p:nvGraphicFramePr>
        <p:xfrm>
          <a:off x="925064" y="1828800"/>
          <a:ext cx="7290697" cy="42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69847" y="4888477"/>
            <a:ext cx="1382782" cy="4001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Helvatica"/>
              </a:rPr>
              <a:t>133/134</a:t>
            </a:r>
            <a:endParaRPr lang="en-US" sz="20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2111" y="4888477"/>
            <a:ext cx="1386889" cy="4001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FF"/>
                </a:solidFill>
                <a:latin typeface="Helvatica"/>
              </a:rPr>
              <a:t>124/132</a:t>
            </a:r>
            <a:endParaRPr lang="en-US" sz="2000" dirty="0">
              <a:solidFill>
                <a:srgbClr val="FFFFFF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32898295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465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Sofosbuvir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 - </a:t>
            </a:r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Velpatasvir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 </a:t>
            </a:r>
            <a:r>
              <a:rPr lang="en-US" dirty="0">
                <a:solidFill>
                  <a:srgbClr val="3333FF"/>
                </a:solidFill>
                <a:latin typeface="Helvatica"/>
              </a:rPr>
              <a:t>e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n </a:t>
            </a:r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Genotipo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  </a:t>
            </a:r>
            <a:r>
              <a:rPr lang="en-US" dirty="0">
                <a:solidFill>
                  <a:srgbClr val="3333FF"/>
                </a:solidFill>
                <a:latin typeface="Helvatica"/>
              </a:rPr>
              <a:t>2</a:t>
            </a:r>
            <a:br>
              <a:rPr lang="en-US" dirty="0">
                <a:solidFill>
                  <a:srgbClr val="3333FF"/>
                </a:solidFill>
                <a:latin typeface="Helvatica"/>
              </a:rPr>
            </a:br>
            <a:r>
              <a:rPr lang="en-US" dirty="0" smtClean="0">
                <a:solidFill>
                  <a:srgbClr val="3333FF"/>
                </a:solidFill>
                <a:latin typeface="Helvatica"/>
              </a:rPr>
              <a:t>ASTRAL - 2: </a:t>
            </a:r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Resultados</a:t>
            </a:r>
            <a:endParaRPr lang="en-US" dirty="0">
              <a:solidFill>
                <a:srgbClr val="3333FF"/>
              </a:solidFill>
              <a:latin typeface="Helvatic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426396" y="6381328"/>
            <a:ext cx="7388319" cy="320040"/>
          </a:xfrm>
        </p:spPr>
        <p:txBody>
          <a:bodyPr>
            <a:noAutofit/>
          </a:bodyPr>
          <a:lstStyle/>
          <a:p>
            <a:pPr algn="r"/>
            <a:r>
              <a:rPr lang="en-US" dirty="0">
                <a:solidFill>
                  <a:srgbClr val="3333FF"/>
                </a:solidFill>
                <a:latin typeface="Helvatica"/>
              </a:rPr>
              <a:t>Source: Foster 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GR, </a:t>
            </a:r>
            <a:r>
              <a:rPr lang="en-US" dirty="0">
                <a:solidFill>
                  <a:srgbClr val="3333FF"/>
                </a:solidFill>
                <a:latin typeface="Helvatica"/>
              </a:rPr>
              <a:t>et al. N </a:t>
            </a:r>
            <a:r>
              <a:rPr lang="en-US" dirty="0" err="1">
                <a:solidFill>
                  <a:srgbClr val="3333FF"/>
                </a:solidFill>
                <a:latin typeface="Helvatica"/>
              </a:rPr>
              <a:t>Engl</a:t>
            </a:r>
            <a:r>
              <a:rPr lang="en-US" dirty="0">
                <a:solidFill>
                  <a:srgbClr val="3333FF"/>
                </a:solidFill>
                <a:latin typeface="Helvatica"/>
              </a:rPr>
              <a:t> J Med. </a:t>
            </a:r>
            <a:r>
              <a:rPr lang="is-IS" dirty="0" smtClean="0">
                <a:solidFill>
                  <a:srgbClr val="3333FF"/>
                </a:solidFill>
                <a:latin typeface="Helvatica"/>
              </a:rPr>
              <a:t>2015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;373:2608-17</a:t>
            </a:r>
            <a:r>
              <a:rPr lang="en-US" sz="1600" dirty="0">
                <a:latin typeface="Helvatica"/>
              </a:rPr>
              <a:t>.</a:t>
            </a: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779738"/>
              </p:ext>
            </p:extLst>
          </p:nvPr>
        </p:nvGraphicFramePr>
        <p:xfrm>
          <a:off x="505695" y="1828800"/>
          <a:ext cx="8077200" cy="428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630374" y="5033911"/>
            <a:ext cx="636078" cy="307777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99/100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3381448" y="5033910"/>
            <a:ext cx="612842" cy="307777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15/15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5188331" y="5018522"/>
            <a:ext cx="622570" cy="307777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15/15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6959605" y="5018522"/>
            <a:ext cx="617706" cy="307777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atica"/>
              </a:rPr>
              <a:t>4/4</a:t>
            </a:r>
            <a:endParaRPr lang="en-US" sz="1400" b="1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250824" y="5053904"/>
            <a:ext cx="636078" cy="307777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3333FF"/>
                </a:solidFill>
                <a:latin typeface="Helvatica"/>
              </a:rPr>
              <a:t>92/96</a:t>
            </a:r>
            <a:endParaRPr lang="en-US" sz="1400" b="1" dirty="0">
              <a:solidFill>
                <a:srgbClr val="3333FF"/>
              </a:solidFill>
              <a:latin typeface="Helvatica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4068620" y="5018522"/>
            <a:ext cx="612843" cy="307777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3333FF"/>
                </a:solidFill>
                <a:latin typeface="Helvatica"/>
              </a:rPr>
              <a:t>14/15</a:t>
            </a:r>
            <a:endParaRPr lang="en-US" sz="1400" b="1" dirty="0">
              <a:solidFill>
                <a:srgbClr val="3333FF"/>
              </a:solidFill>
              <a:latin typeface="Helvatica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5851041" y="5018522"/>
            <a:ext cx="609799" cy="307777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450CE4"/>
                </a:solidFill>
                <a:latin typeface="Helvatica"/>
              </a:rPr>
              <a:t>13/16</a:t>
            </a:r>
            <a:endParaRPr lang="en-US" sz="1400" b="1" dirty="0">
              <a:solidFill>
                <a:srgbClr val="450CE4"/>
              </a:solidFill>
              <a:latin typeface="Helvatica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7651641" y="5018522"/>
            <a:ext cx="607979" cy="307777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3333FF"/>
                </a:solidFill>
                <a:latin typeface="Helvatica"/>
              </a:rPr>
              <a:t>4/4</a:t>
            </a:r>
            <a:endParaRPr lang="en-US" sz="1400" b="1" dirty="0">
              <a:solidFill>
                <a:srgbClr val="3333FF"/>
              </a:solidFill>
              <a:latin typeface="Helvatica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1707240" y="5844720"/>
            <a:ext cx="27407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rgbClr val="3333FF"/>
                </a:solidFill>
                <a:latin typeface="Helvatica"/>
                <a:ea typeface="Arial" charset="0"/>
                <a:cs typeface="Arial" charset="0"/>
              </a:rPr>
              <a:t>Naive</a:t>
            </a:r>
            <a:endParaRPr lang="en-US" sz="2000" b="1" dirty="0">
              <a:solidFill>
                <a:srgbClr val="3333FF"/>
              </a:solidFill>
              <a:latin typeface="Helvatica"/>
              <a:ea typeface="Arial" charset="0"/>
              <a:cs typeface="Arial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997290" y="5779860"/>
            <a:ext cx="3520387" cy="0"/>
          </a:xfrm>
          <a:prstGeom prst="line">
            <a:avLst/>
          </a:prstGeom>
          <a:ln w="19050" cmpd="sng">
            <a:solidFill>
              <a:srgbClr val="450CE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376215" y="5779860"/>
            <a:ext cx="3520387" cy="0"/>
          </a:xfrm>
          <a:prstGeom prst="line">
            <a:avLst/>
          </a:prstGeom>
          <a:ln w="19050" cmpd="sng">
            <a:solidFill>
              <a:srgbClr val="3333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5483220" y="5844720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2000" b="1" dirty="0" err="1" smtClean="0">
                <a:solidFill>
                  <a:srgbClr val="3333FF"/>
                </a:solidFill>
                <a:latin typeface="Helvatica"/>
              </a:rPr>
              <a:t>Experimentado</a:t>
            </a:r>
            <a:endParaRPr lang="en-US" sz="2000" b="1" dirty="0">
              <a:solidFill>
                <a:srgbClr val="3333FF"/>
              </a:solidFill>
              <a:latin typeface="Helvatica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97328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750415"/>
            <a:ext cx="1828800" cy="0"/>
          </a:xfrm>
          <a:prstGeom prst="line">
            <a:avLst/>
          </a:prstGeom>
          <a:ln w="19050" cmpd="sng">
            <a:solidFill>
              <a:srgbClr val="450C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676400" y="6476675"/>
            <a:ext cx="7382254" cy="32004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3333FF"/>
                </a:solidFill>
                <a:latin typeface="Helvatica"/>
              </a:rPr>
              <a:t>Source: Foster 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GR, </a:t>
            </a:r>
            <a:r>
              <a:rPr lang="en-US" dirty="0">
                <a:solidFill>
                  <a:srgbClr val="3333FF"/>
                </a:solidFill>
                <a:latin typeface="Helvatica"/>
              </a:rPr>
              <a:t>et al. N </a:t>
            </a:r>
            <a:r>
              <a:rPr lang="en-US" dirty="0" err="1">
                <a:solidFill>
                  <a:srgbClr val="3333FF"/>
                </a:solidFill>
                <a:latin typeface="Helvatica"/>
              </a:rPr>
              <a:t>Engl</a:t>
            </a:r>
            <a:r>
              <a:rPr lang="en-US" dirty="0">
                <a:solidFill>
                  <a:srgbClr val="3333FF"/>
                </a:solidFill>
                <a:latin typeface="Helvatica"/>
              </a:rPr>
              <a:t> J Med. </a:t>
            </a:r>
            <a:r>
              <a:rPr lang="is-IS" dirty="0" smtClean="0">
                <a:solidFill>
                  <a:srgbClr val="3333FF"/>
                </a:solidFill>
                <a:latin typeface="Helvatica"/>
              </a:rPr>
              <a:t>2015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;373:2608-17</a:t>
            </a:r>
            <a:r>
              <a:rPr lang="en-US" dirty="0">
                <a:solidFill>
                  <a:srgbClr val="3333FF"/>
                </a:solidFill>
                <a:latin typeface="Helvatica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438400"/>
            <a:ext cx="1828800" cy="631880"/>
          </a:xfrm>
          <a:prstGeom prst="rect">
            <a:avLst/>
          </a:prstGeom>
          <a:solidFill>
            <a:srgbClr val="450CE4"/>
          </a:solidFill>
          <a:ln w="12700" cmpd="sng">
            <a:solidFill>
              <a:srgbClr val="3333FF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 algn="ctr"/>
            <a:r>
              <a:rPr lang="en-US" b="1" dirty="0" smtClean="0">
                <a:solidFill>
                  <a:schemeClr val="bg1"/>
                </a:solidFill>
                <a:latin typeface="Helvatica"/>
                <a:cs typeface="Arial"/>
              </a:rPr>
              <a:t>SOF - VEL</a:t>
            </a:r>
            <a:endParaRPr lang="en-US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559148"/>
            <a:ext cx="117078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333FF"/>
                </a:solidFill>
                <a:latin typeface="Helvatica"/>
                <a:cs typeface="Arial"/>
              </a:rPr>
              <a:t>RVS 12</a:t>
            </a:r>
            <a:endParaRPr lang="en-US" sz="2000" dirty="0">
              <a:solidFill>
                <a:srgbClr val="3333FF"/>
              </a:solidFill>
              <a:latin typeface="Helvatica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841" y="2438400"/>
            <a:ext cx="1732759" cy="1679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en-US" sz="1400" b="1" dirty="0" smtClean="0">
              <a:solidFill>
                <a:srgbClr val="3333FF"/>
              </a:solidFill>
              <a:latin typeface="Helvatica"/>
              <a:cs typeface="Arial"/>
            </a:endParaRPr>
          </a:p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3333FF"/>
                </a:solidFill>
                <a:latin typeface="Helvatica"/>
                <a:cs typeface="Arial"/>
              </a:rPr>
              <a:t>Naive o </a:t>
            </a:r>
            <a:r>
              <a:rPr lang="en-US" sz="1400" b="1" dirty="0" err="1" smtClean="0">
                <a:solidFill>
                  <a:srgbClr val="3333FF"/>
                </a:solidFill>
                <a:latin typeface="Helvatica"/>
                <a:cs typeface="Arial"/>
              </a:rPr>
              <a:t>Experimentado</a:t>
            </a:r>
            <a:r>
              <a:rPr lang="en-US" sz="1400" b="1" dirty="0" smtClean="0">
                <a:solidFill>
                  <a:srgbClr val="3333FF"/>
                </a:solidFill>
                <a:latin typeface="Helvatica"/>
                <a:cs typeface="Arial"/>
              </a:rPr>
              <a:t> GT </a:t>
            </a:r>
            <a:r>
              <a:rPr lang="en-US" sz="1400" b="1" dirty="0">
                <a:solidFill>
                  <a:srgbClr val="3333FF"/>
                </a:solidFill>
                <a:latin typeface="Helvatica"/>
                <a:cs typeface="Arial"/>
              </a:rPr>
              <a:t>3</a:t>
            </a:r>
            <a:endParaRPr lang="en-US" sz="1400" b="1" i="1" dirty="0" smtClean="0">
              <a:solidFill>
                <a:srgbClr val="3333FF"/>
              </a:solidFill>
              <a:latin typeface="Helvatica"/>
              <a:cs typeface="Arial"/>
            </a:endParaRPr>
          </a:p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rgbClr val="3333FF"/>
                </a:solidFill>
                <a:latin typeface="Helvatica"/>
                <a:cs typeface="Arial"/>
              </a:rPr>
              <a:t>(N=552)</a:t>
            </a:r>
            <a:endParaRPr lang="en-US" sz="1400" dirty="0">
              <a:solidFill>
                <a:srgbClr val="3333FF"/>
              </a:solidFill>
              <a:latin typeface="Helvatica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76400" y="2557212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3333FF"/>
                </a:solidFill>
                <a:latin typeface="Helvatica"/>
              </a:rPr>
              <a:t>N=277</a:t>
            </a:r>
            <a:endParaRPr lang="en-US" sz="1600" b="1" dirty="0">
              <a:solidFill>
                <a:srgbClr val="3333FF"/>
              </a:solidFill>
              <a:latin typeface="Helvatica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3778494"/>
            <a:ext cx="1828800" cy="0"/>
          </a:xfrm>
          <a:prstGeom prst="line">
            <a:avLst/>
          </a:prstGeom>
          <a:ln w="19050" cmpd="sng">
            <a:solidFill>
              <a:srgbClr val="3333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3464502"/>
            <a:ext cx="3651759" cy="631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3333FF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 algn="ctr"/>
            <a:r>
              <a:rPr lang="en-US" b="1" dirty="0" smtClean="0">
                <a:solidFill>
                  <a:srgbClr val="3333FF"/>
                </a:solidFill>
                <a:latin typeface="Helvatica"/>
                <a:cs typeface="Arial"/>
              </a:rPr>
              <a:t>SOF + RBV</a:t>
            </a:r>
            <a:endParaRPr lang="en-US" b="1" dirty="0">
              <a:solidFill>
                <a:srgbClr val="3333FF"/>
              </a:solidFill>
              <a:latin typeface="Helvatica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682430" y="3573880"/>
            <a:ext cx="113772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333FF"/>
                </a:solidFill>
                <a:latin typeface="Helvatica"/>
                <a:cs typeface="Arial"/>
              </a:rPr>
              <a:t>RVS 12</a:t>
            </a:r>
            <a:endParaRPr lang="en-US" sz="2000" dirty="0">
              <a:solidFill>
                <a:srgbClr val="3333FF"/>
              </a:solidFill>
              <a:latin typeface="Helvatica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76400" y="357388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3333FF"/>
                </a:solidFill>
                <a:latin typeface="Helvatica"/>
              </a:rPr>
              <a:t>N=275</a:t>
            </a:r>
            <a:endParaRPr lang="en-US" sz="1600" b="1" dirty="0">
              <a:solidFill>
                <a:srgbClr val="3333FF"/>
              </a:solidFill>
              <a:latin typeface="Helvatica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8859" y="1476106"/>
            <a:ext cx="9165037" cy="538646"/>
            <a:chOff x="-8859" y="1338946"/>
            <a:chExt cx="9165037" cy="538646"/>
          </a:xfrm>
        </p:grpSpPr>
        <p:sp>
          <p:nvSpPr>
            <p:cNvPr id="40" name="Rectangle 39"/>
            <p:cNvSpPr/>
            <p:nvPr/>
          </p:nvSpPr>
          <p:spPr>
            <a:xfrm>
              <a:off x="-8859" y="1338946"/>
              <a:ext cx="9162291" cy="41071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79512" y="1411256"/>
              <a:ext cx="2299332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rgbClr val="3333FF"/>
                  </a:solidFill>
                  <a:latin typeface="Helvatica"/>
                </a:rPr>
                <a:t>Semanas</a:t>
              </a:r>
              <a:endParaRPr lang="en-US" b="1" dirty="0">
                <a:solidFill>
                  <a:srgbClr val="3333FF"/>
                </a:solidFill>
                <a:latin typeface="Helvatica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3333FF"/>
                  </a:solidFill>
                  <a:latin typeface="Helvatica"/>
                  <a:cs typeface="Arial"/>
                </a:rPr>
                <a:t>0</a:t>
              </a:r>
              <a:endParaRPr lang="en-US" b="1" dirty="0">
                <a:solidFill>
                  <a:srgbClr val="3333FF"/>
                </a:solidFill>
                <a:latin typeface="Helvatica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3333FF"/>
                  </a:solidFill>
                  <a:latin typeface="Helvatica"/>
                  <a:cs typeface="Arial"/>
                </a:rPr>
                <a:t>12</a:t>
              </a:r>
              <a:endParaRPr lang="en-US" b="1" dirty="0">
                <a:solidFill>
                  <a:srgbClr val="3333FF"/>
                </a:solidFill>
                <a:latin typeface="Helvatica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rgbClr val="450C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7607808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FF"/>
                </a:solidFill>
                <a:latin typeface="Helvatica"/>
                <a:cs typeface="Arial"/>
              </a:rPr>
              <a:t>36</a:t>
            </a:r>
            <a:endParaRPr lang="en-US" b="1" dirty="0">
              <a:solidFill>
                <a:srgbClr val="3333FF"/>
              </a:solidFill>
              <a:latin typeface="Helvatica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7893050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39595" y="5181879"/>
            <a:ext cx="9162288" cy="382330"/>
          </a:xfrm>
          <a:prstGeom prst="rect">
            <a:avLst/>
          </a:prstGeom>
          <a:solidFill>
            <a:srgbClr val="450CE4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schemeClr val="bg1"/>
                </a:solidFill>
                <a:latin typeface="Helvatica"/>
              </a:rPr>
              <a:t>* Aleatorización </a:t>
            </a:r>
            <a:r>
              <a:rPr lang="es-ES" sz="1400" dirty="0">
                <a:solidFill>
                  <a:schemeClr val="bg1"/>
                </a:solidFill>
                <a:latin typeface="Helvatica"/>
              </a:rPr>
              <a:t>estratificada según la experiencia del tratamiento y el estado de la cirrosis.</a:t>
            </a:r>
            <a:r>
              <a:rPr lang="es-ES" sz="900" dirty="0">
                <a:solidFill>
                  <a:schemeClr val="bg1"/>
                </a:solidFill>
                <a:latin typeface="Helvatica"/>
              </a:rPr>
              <a:t> </a:t>
            </a:r>
            <a:endParaRPr lang="es-ES" sz="20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7400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FF"/>
                </a:solidFill>
                <a:latin typeface="Helvatica"/>
                <a:cs typeface="Arial"/>
              </a:rPr>
              <a:t>24</a:t>
            </a:r>
            <a:endParaRPr lang="en-US" b="1" dirty="0">
              <a:solidFill>
                <a:srgbClr val="3333FF"/>
              </a:solidFill>
              <a:latin typeface="Helvatica"/>
              <a:cs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6152642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8859" y="-49268"/>
            <a:ext cx="9152859" cy="137500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Sofosbuvir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 - </a:t>
            </a:r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Velpatasvir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 en </a:t>
            </a:r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Genotipo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 3</a:t>
            </a:r>
            <a:r>
              <a:rPr lang="en-US" dirty="0">
                <a:solidFill>
                  <a:srgbClr val="3333FF"/>
                </a:solidFill>
                <a:latin typeface="Helvatica"/>
              </a:rPr>
              <a:t/>
            </a:r>
            <a:br>
              <a:rPr lang="en-US" dirty="0">
                <a:solidFill>
                  <a:srgbClr val="3333FF"/>
                </a:solidFill>
                <a:latin typeface="Helvatica"/>
              </a:rPr>
            </a:br>
            <a:r>
              <a:rPr lang="en-US" dirty="0" smtClean="0">
                <a:solidFill>
                  <a:srgbClr val="3333FF"/>
                </a:solidFill>
                <a:latin typeface="Helvatica"/>
              </a:rPr>
              <a:t>ASTRAL - 3: </a:t>
            </a:r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Diseño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 del </a:t>
            </a:r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Estudio</a:t>
            </a:r>
            <a:endParaRPr lang="en-US" dirty="0">
              <a:solidFill>
                <a:srgbClr val="3333FF"/>
              </a:solidFill>
              <a:latin typeface="Helvatica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-6949" y="5692908"/>
            <a:ext cx="9162288" cy="5554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600" dirty="0" err="1" smtClean="0">
                <a:solidFill>
                  <a:srgbClr val="3333FF"/>
                </a:solidFill>
                <a:latin typeface="Helvatica"/>
              </a:rPr>
              <a:t>Ribavirina</a:t>
            </a:r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 (</a:t>
            </a:r>
            <a:r>
              <a:rPr lang="en-US" sz="1600" dirty="0" err="1" smtClean="0">
                <a:solidFill>
                  <a:srgbClr val="3333FF"/>
                </a:solidFill>
                <a:latin typeface="Helvatica"/>
              </a:rPr>
              <a:t>basada</a:t>
            </a:r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 </a:t>
            </a:r>
            <a:r>
              <a:rPr lang="en-US" sz="1600" dirty="0" err="1" smtClean="0">
                <a:solidFill>
                  <a:srgbClr val="3333FF"/>
                </a:solidFill>
                <a:latin typeface="Helvatica"/>
              </a:rPr>
              <a:t>según</a:t>
            </a:r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 el peso y </a:t>
            </a:r>
            <a:r>
              <a:rPr lang="en-US" sz="1600" dirty="0" err="1" smtClean="0">
                <a:solidFill>
                  <a:srgbClr val="3333FF"/>
                </a:solidFill>
                <a:latin typeface="Helvatica"/>
              </a:rPr>
              <a:t>dividida</a:t>
            </a:r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): </a:t>
            </a:r>
            <a:r>
              <a:rPr lang="en-US" sz="1600" dirty="0">
                <a:solidFill>
                  <a:srgbClr val="3333FF"/>
                </a:solidFill>
                <a:latin typeface="Helvatica"/>
              </a:rPr>
              <a:t>1000 </a:t>
            </a:r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mg/</a:t>
            </a:r>
            <a:r>
              <a:rPr lang="en-US" sz="1600" dirty="0" err="1" smtClean="0">
                <a:solidFill>
                  <a:srgbClr val="3333FF"/>
                </a:solidFill>
                <a:latin typeface="Helvatica"/>
              </a:rPr>
              <a:t>día</a:t>
            </a:r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 </a:t>
            </a:r>
            <a:r>
              <a:rPr lang="en-US" sz="1600" dirty="0" err="1" smtClean="0">
                <a:solidFill>
                  <a:srgbClr val="3333FF"/>
                </a:solidFill>
                <a:latin typeface="Helvatica"/>
              </a:rPr>
              <a:t>si</a:t>
            </a:r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  </a:t>
            </a:r>
            <a:r>
              <a:rPr lang="en-US" sz="1600" dirty="0">
                <a:solidFill>
                  <a:srgbClr val="3333FF"/>
                </a:solidFill>
                <a:latin typeface="Helvatica"/>
              </a:rPr>
              <a:t>&lt; 75 kg </a:t>
            </a:r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o </a:t>
            </a:r>
            <a:r>
              <a:rPr lang="en-US" sz="1600" dirty="0">
                <a:solidFill>
                  <a:srgbClr val="3333FF"/>
                </a:solidFill>
                <a:latin typeface="Helvatica"/>
              </a:rPr>
              <a:t>1200 </a:t>
            </a:r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mg/</a:t>
            </a:r>
            <a:r>
              <a:rPr lang="en-US" sz="1600" dirty="0" err="1" smtClean="0">
                <a:solidFill>
                  <a:srgbClr val="3333FF"/>
                </a:solidFill>
                <a:latin typeface="Helvatica"/>
              </a:rPr>
              <a:t>día</a:t>
            </a:r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 </a:t>
            </a:r>
            <a:r>
              <a:rPr lang="en-US" sz="1600" dirty="0" err="1" smtClean="0">
                <a:solidFill>
                  <a:srgbClr val="3333FF"/>
                </a:solidFill>
                <a:latin typeface="Helvatica"/>
              </a:rPr>
              <a:t>si</a:t>
            </a:r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  </a:t>
            </a:r>
            <a:r>
              <a:rPr lang="en-US" sz="1600" dirty="0">
                <a:solidFill>
                  <a:srgbClr val="3333FF"/>
                </a:solidFill>
                <a:latin typeface="Helvatica"/>
              </a:rPr>
              <a:t>≥ 75 kg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525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75792" cy="17728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Sofosbuvir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-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Velpatasvir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>e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n 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Genotipo</a:t>
            </a:r>
            <a:r>
              <a:rPr lang="en-US" dirty="0" smtClean="0">
                <a:solidFill>
                  <a:srgbClr val="0070C0"/>
                </a:solidFill>
                <a:latin typeface="Helvatica"/>
              </a:rPr>
              <a:t> 3</a:t>
            </a:r>
            <a:r>
              <a:rPr lang="en-US" dirty="0">
                <a:solidFill>
                  <a:srgbClr val="0070C0"/>
                </a:solidFill>
                <a:latin typeface="Helvatica"/>
              </a:rPr>
              <a:t/>
            </a:r>
            <a:br>
              <a:rPr lang="en-US" dirty="0">
                <a:solidFill>
                  <a:srgbClr val="0070C0"/>
                </a:solidFill>
                <a:latin typeface="Helvatica"/>
              </a:rPr>
            </a:br>
            <a:r>
              <a:rPr lang="en-US" dirty="0" smtClean="0">
                <a:solidFill>
                  <a:srgbClr val="0070C0"/>
                </a:solidFill>
                <a:latin typeface="Helvatica"/>
              </a:rPr>
              <a:t>ASTRAL - 3: </a:t>
            </a:r>
            <a:r>
              <a:rPr lang="en-US" dirty="0" err="1" smtClean="0">
                <a:solidFill>
                  <a:srgbClr val="0070C0"/>
                </a:solidFill>
                <a:latin typeface="Helvatica"/>
              </a:rPr>
              <a:t>Resultados</a:t>
            </a:r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5681" y="6309320"/>
            <a:ext cx="7388319" cy="259228"/>
          </a:xfrm>
        </p:spPr>
        <p:txBody>
          <a:bodyPr>
            <a:noAutofit/>
          </a:bodyPr>
          <a:lstStyle/>
          <a:p>
            <a:pPr algn="r"/>
            <a:r>
              <a:rPr lang="en-US" sz="1600" dirty="0">
                <a:solidFill>
                  <a:srgbClr val="3333FF"/>
                </a:solidFill>
                <a:latin typeface="Helvatica"/>
              </a:rPr>
              <a:t>Source :Foster </a:t>
            </a:r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GR, </a:t>
            </a:r>
            <a:r>
              <a:rPr lang="en-US" sz="1600" dirty="0">
                <a:solidFill>
                  <a:srgbClr val="3333FF"/>
                </a:solidFill>
                <a:latin typeface="Helvatica"/>
              </a:rPr>
              <a:t>et al. N </a:t>
            </a:r>
            <a:r>
              <a:rPr lang="en-US" sz="1600" dirty="0" err="1">
                <a:solidFill>
                  <a:srgbClr val="3333FF"/>
                </a:solidFill>
                <a:latin typeface="Helvatica"/>
              </a:rPr>
              <a:t>Engl</a:t>
            </a:r>
            <a:r>
              <a:rPr lang="en-US" sz="1600" dirty="0">
                <a:solidFill>
                  <a:srgbClr val="3333FF"/>
                </a:solidFill>
                <a:latin typeface="Helvatica"/>
              </a:rPr>
              <a:t> J Med. </a:t>
            </a:r>
            <a:r>
              <a:rPr lang="is-IS" sz="1600" dirty="0" smtClean="0">
                <a:solidFill>
                  <a:srgbClr val="3333FF"/>
                </a:solidFill>
                <a:latin typeface="Helvatica"/>
              </a:rPr>
              <a:t>2015</a:t>
            </a:r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;373:2608-17</a:t>
            </a:r>
            <a:r>
              <a:rPr lang="en-US" sz="1600" dirty="0">
                <a:solidFill>
                  <a:srgbClr val="3333FF"/>
                </a:solidFill>
                <a:latin typeface="Helvatica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5029200"/>
            <a:ext cx="1309511" cy="338554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264/277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243690" y="5029200"/>
            <a:ext cx="1309510" cy="338554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221/275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794968"/>
              </p:ext>
            </p:extLst>
          </p:nvPr>
        </p:nvGraphicFramePr>
        <p:xfrm>
          <a:off x="683568" y="1828800"/>
          <a:ext cx="753219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19400" y="4937611"/>
            <a:ext cx="1309511" cy="369332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  <a:latin typeface="Helvatica"/>
              </a:rPr>
              <a:t>264/277</a:t>
            </a:r>
            <a:endParaRPr lang="en-US" sz="18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867400" y="4937611"/>
            <a:ext cx="1309510" cy="369332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bg1"/>
                </a:solidFill>
                <a:latin typeface="Helvatica"/>
              </a:rPr>
              <a:t>221/275</a:t>
            </a:r>
            <a:endParaRPr lang="en-US" sz="1800" b="1" dirty="0">
              <a:solidFill>
                <a:schemeClr val="bg1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1166990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540552" cy="15567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  <a:latin typeface="Helvatica"/>
              </a:rPr>
              <a:t/>
            </a:r>
            <a:br>
              <a:rPr lang="en-US" dirty="0" smtClean="0">
                <a:solidFill>
                  <a:srgbClr val="3333FF"/>
                </a:solidFill>
                <a:latin typeface="Helvatica"/>
              </a:rPr>
            </a:br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Sofosbuvir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 - </a:t>
            </a:r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Velpatasvir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 </a:t>
            </a:r>
            <a:r>
              <a:rPr lang="en-US" dirty="0">
                <a:solidFill>
                  <a:srgbClr val="3333FF"/>
                </a:solidFill>
                <a:latin typeface="Helvatica"/>
              </a:rPr>
              <a:t>e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n </a:t>
            </a:r>
            <a:r>
              <a:rPr lang="en-US" dirty="0">
                <a:solidFill>
                  <a:srgbClr val="3333FF"/>
                </a:solidFill>
                <a:latin typeface="Helvatica"/>
              </a:rPr>
              <a:t>HCV </a:t>
            </a:r>
            <a:r>
              <a:rPr lang="en-US" dirty="0" err="1" smtClean="0">
                <a:solidFill>
                  <a:srgbClr val="3333FF"/>
                </a:solidFill>
                <a:latin typeface="Helvatica"/>
              </a:rPr>
              <a:t>Genotipo</a:t>
            </a:r>
            <a:r>
              <a:rPr lang="en-US" dirty="0" smtClean="0">
                <a:solidFill>
                  <a:srgbClr val="3333FF"/>
                </a:solidFill>
                <a:latin typeface="Helvatica"/>
              </a:rPr>
              <a:t> 3</a:t>
            </a:r>
            <a:r>
              <a:rPr lang="en-US" dirty="0">
                <a:solidFill>
                  <a:srgbClr val="3333FF"/>
                </a:solidFill>
                <a:latin typeface="Helvatica"/>
              </a:rPr>
              <a:t/>
            </a:r>
            <a:br>
              <a:rPr lang="en-US" dirty="0">
                <a:solidFill>
                  <a:srgbClr val="3333FF"/>
                </a:solidFill>
                <a:latin typeface="Helvatica"/>
              </a:rPr>
            </a:br>
            <a:r>
              <a:rPr lang="en-US" dirty="0" smtClean="0">
                <a:latin typeface="Helvatica"/>
              </a:rPr>
              <a:t>ASTRAL-3: Results</a:t>
            </a:r>
            <a:endParaRPr lang="en-US" dirty="0">
              <a:latin typeface="Helvatica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1386842"/>
            <a:ext cx="9144000" cy="328742"/>
          </a:xfrm>
          <a:solidFill>
            <a:schemeClr val="bg1"/>
          </a:solidFill>
        </p:spPr>
        <p:txBody>
          <a:bodyPr/>
          <a:lstStyle/>
          <a:p>
            <a:endParaRPr lang="en-US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450881" y="6381328"/>
            <a:ext cx="7388319" cy="320040"/>
          </a:xfrm>
        </p:spPr>
        <p:txBody>
          <a:bodyPr>
            <a:noAutofit/>
          </a:bodyPr>
          <a:lstStyle/>
          <a:p>
            <a:pPr algn="r"/>
            <a:r>
              <a:rPr lang="en-US" sz="1600" dirty="0">
                <a:latin typeface="Helvatica"/>
              </a:rPr>
              <a:t>Source: Foster </a:t>
            </a:r>
            <a:r>
              <a:rPr lang="en-US" sz="1600" dirty="0" smtClean="0">
                <a:latin typeface="Helvatica"/>
              </a:rPr>
              <a:t>GR, </a:t>
            </a:r>
            <a:r>
              <a:rPr lang="en-US" sz="1600" dirty="0">
                <a:latin typeface="Helvatica"/>
              </a:rPr>
              <a:t>et al. N </a:t>
            </a:r>
            <a:r>
              <a:rPr lang="en-US" sz="1600" dirty="0" err="1">
                <a:latin typeface="Helvatica"/>
              </a:rPr>
              <a:t>Engl</a:t>
            </a:r>
            <a:r>
              <a:rPr lang="en-US" sz="1600" dirty="0">
                <a:latin typeface="Helvatica"/>
              </a:rPr>
              <a:t> J Med. </a:t>
            </a:r>
            <a:r>
              <a:rPr lang="is-IS" sz="1600" dirty="0" smtClean="0">
                <a:latin typeface="Helvatica"/>
              </a:rPr>
              <a:t>2015</a:t>
            </a:r>
            <a:r>
              <a:rPr lang="en-US" sz="1600" dirty="0" smtClean="0">
                <a:latin typeface="Helvatica"/>
              </a:rPr>
              <a:t>;373:2608-17</a:t>
            </a:r>
            <a:r>
              <a:rPr lang="en-US" sz="1600" dirty="0">
                <a:latin typeface="Helvatica"/>
              </a:rPr>
              <a:t>.</a:t>
            </a: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389326"/>
              </p:ext>
            </p:extLst>
          </p:nvPr>
        </p:nvGraphicFramePr>
        <p:xfrm>
          <a:off x="251520" y="1828799"/>
          <a:ext cx="8640959" cy="439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448464" y="5128488"/>
            <a:ext cx="636078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Helvatica"/>
              </a:rPr>
              <a:t>160/163</a:t>
            </a:r>
            <a:endParaRPr lang="en-US" sz="12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3370679" y="5128486"/>
            <a:ext cx="612842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Helvatica"/>
              </a:rPr>
              <a:t>40/43</a:t>
            </a:r>
            <a:endParaRPr lang="en-US" sz="12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5301467" y="5135113"/>
            <a:ext cx="622570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Helvatica"/>
              </a:rPr>
              <a:t>31/34</a:t>
            </a:r>
            <a:endParaRPr lang="en-US" sz="12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7234734" y="5128484"/>
            <a:ext cx="617706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Helvatica"/>
              </a:rPr>
              <a:t>33/37</a:t>
            </a:r>
            <a:endParaRPr lang="en-US" sz="12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170157" y="5128487"/>
            <a:ext cx="636078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Helvatica"/>
              </a:rPr>
              <a:t>141/156</a:t>
            </a:r>
            <a:endParaRPr lang="en-US" sz="12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4083577" y="5135113"/>
            <a:ext cx="612843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Helvatica"/>
              </a:rPr>
              <a:t>33/45</a:t>
            </a:r>
            <a:endParaRPr lang="en-US" sz="12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5973762" y="5128485"/>
            <a:ext cx="609799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Helvatica"/>
              </a:rPr>
              <a:t>22/31</a:t>
            </a:r>
            <a:endParaRPr lang="en-US" sz="12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7876038" y="5141740"/>
            <a:ext cx="607979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Helvatica"/>
              </a:rPr>
              <a:t>22/38</a:t>
            </a:r>
            <a:endParaRPr lang="en-US" sz="1200" dirty="0">
              <a:solidFill>
                <a:schemeClr val="bg1"/>
              </a:solidFill>
              <a:latin typeface="Helvatica"/>
            </a:endParaRP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1433487" y="5844720"/>
            <a:ext cx="3247975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Helvatica"/>
                <a:ea typeface="Arial" charset="0"/>
                <a:cs typeface="Arial" charset="0"/>
              </a:rPr>
              <a:t>Naive </a:t>
            </a:r>
            <a:endParaRPr lang="en-US" sz="2000" b="1" dirty="0">
              <a:solidFill>
                <a:srgbClr val="0070C0"/>
              </a:solidFill>
              <a:latin typeface="Helvatica"/>
              <a:ea typeface="Arial" charset="0"/>
              <a:cs typeface="Arial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997290" y="5779860"/>
            <a:ext cx="3520387" cy="0"/>
          </a:xfrm>
          <a:prstGeom prst="line">
            <a:avLst/>
          </a:prstGeom>
          <a:ln w="19050" cmpd="sng">
            <a:solidFill>
              <a:srgbClr val="3333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76215" y="5779860"/>
            <a:ext cx="3520387" cy="0"/>
          </a:xfrm>
          <a:prstGeom prst="line">
            <a:avLst/>
          </a:prstGeom>
          <a:ln w="19050" cmpd="sng">
            <a:solidFill>
              <a:srgbClr val="450CE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5483220" y="5844720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Helvatica"/>
              </a:rPr>
              <a:t>Experimentado</a:t>
            </a:r>
            <a:endParaRPr lang="en-US" sz="2000" b="1" dirty="0">
              <a:solidFill>
                <a:srgbClr val="0070C0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2742627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  <a:latin typeface="Helvatica"/>
              </a:rPr>
              <a:t>Sofosbuvir</a:t>
            </a:r>
            <a:r>
              <a:rPr lang="en-US" sz="2400" dirty="0" smtClean="0">
                <a:solidFill>
                  <a:srgbClr val="00B0F0"/>
                </a:solidFill>
                <a:latin typeface="Helvatica"/>
              </a:rPr>
              <a:t> - </a:t>
            </a:r>
            <a:r>
              <a:rPr lang="en-US" sz="2400" dirty="0" err="1" smtClean="0">
                <a:solidFill>
                  <a:srgbClr val="00B0F0"/>
                </a:solidFill>
                <a:latin typeface="Helvatica"/>
              </a:rPr>
              <a:t>Velpatasvir</a:t>
            </a:r>
            <a:r>
              <a:rPr lang="en-US" sz="2400" dirty="0" smtClean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Helvatica"/>
              </a:rPr>
              <a:t>e</a:t>
            </a:r>
            <a:r>
              <a:rPr lang="en-US" sz="2400" dirty="0" smtClean="0">
                <a:solidFill>
                  <a:srgbClr val="00B0F0"/>
                </a:solidFill>
                <a:latin typeface="Helvatica"/>
              </a:rPr>
              <a:t>n </a:t>
            </a:r>
            <a:r>
              <a:rPr lang="en-US" sz="2400" dirty="0" err="1" smtClean="0">
                <a:solidFill>
                  <a:srgbClr val="00B0F0"/>
                </a:solidFill>
                <a:latin typeface="Helvatica"/>
              </a:rPr>
              <a:t>Genotipo</a:t>
            </a:r>
            <a:r>
              <a:rPr lang="en-US" sz="2400" dirty="0" smtClean="0">
                <a:solidFill>
                  <a:srgbClr val="00B0F0"/>
                </a:solidFill>
                <a:latin typeface="Helvatica"/>
              </a:rPr>
              <a:t> 3</a:t>
            </a:r>
            <a:r>
              <a:rPr lang="en-US" sz="2400" dirty="0">
                <a:solidFill>
                  <a:srgbClr val="00B0F0"/>
                </a:solidFill>
                <a:latin typeface="Helvatica"/>
              </a:rPr>
              <a:t/>
            </a:r>
            <a:br>
              <a:rPr lang="en-US" sz="2400" dirty="0">
                <a:solidFill>
                  <a:srgbClr val="00B0F0"/>
                </a:solidFill>
                <a:latin typeface="Helvatica"/>
              </a:rPr>
            </a:br>
            <a:r>
              <a:rPr lang="en-US" sz="2400" dirty="0" smtClean="0">
                <a:solidFill>
                  <a:srgbClr val="00B0F0"/>
                </a:solidFill>
                <a:latin typeface="Helvatica"/>
              </a:rPr>
              <a:t>ASTRAL - 3: Resistencia</a:t>
            </a:r>
            <a:endParaRPr lang="en-US" sz="2400" dirty="0">
              <a:solidFill>
                <a:srgbClr val="00B0F0"/>
              </a:solidFill>
              <a:latin typeface="Helvatic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657203" y="6323510"/>
            <a:ext cx="7388319" cy="32004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450CE4"/>
                </a:solidFill>
                <a:latin typeface="Helvatica"/>
              </a:rPr>
              <a:t>Source: Foster </a:t>
            </a:r>
            <a:r>
              <a:rPr lang="en-US" dirty="0" smtClean="0">
                <a:solidFill>
                  <a:srgbClr val="450CE4"/>
                </a:solidFill>
                <a:latin typeface="Helvatica"/>
              </a:rPr>
              <a:t>GR, </a:t>
            </a:r>
            <a:r>
              <a:rPr lang="en-US" dirty="0">
                <a:solidFill>
                  <a:srgbClr val="450CE4"/>
                </a:solidFill>
                <a:latin typeface="Helvatica"/>
              </a:rPr>
              <a:t>et al. N </a:t>
            </a:r>
            <a:r>
              <a:rPr lang="en-US" dirty="0" err="1">
                <a:solidFill>
                  <a:srgbClr val="450CE4"/>
                </a:solidFill>
                <a:latin typeface="Helvatica"/>
              </a:rPr>
              <a:t>Engl</a:t>
            </a:r>
            <a:r>
              <a:rPr lang="en-US" dirty="0">
                <a:solidFill>
                  <a:srgbClr val="450CE4"/>
                </a:solidFill>
                <a:latin typeface="Helvatica"/>
              </a:rPr>
              <a:t> J Med. </a:t>
            </a:r>
            <a:r>
              <a:rPr lang="is-IS" dirty="0" smtClean="0">
                <a:solidFill>
                  <a:srgbClr val="450CE4"/>
                </a:solidFill>
                <a:latin typeface="Helvatica"/>
              </a:rPr>
              <a:t>2015</a:t>
            </a:r>
            <a:r>
              <a:rPr lang="en-US" dirty="0" smtClean="0">
                <a:solidFill>
                  <a:srgbClr val="450CE4"/>
                </a:solidFill>
                <a:latin typeface="Helvatica"/>
              </a:rPr>
              <a:t>;373:2608-17</a:t>
            </a:r>
            <a:r>
              <a:rPr lang="en-US" dirty="0">
                <a:solidFill>
                  <a:srgbClr val="450CE4"/>
                </a:solidFill>
                <a:latin typeface="Helvatica"/>
              </a:rPr>
              <a:t>.</a:t>
            </a:r>
          </a:p>
        </p:txBody>
      </p:sp>
      <p:sp>
        <p:nvSpPr>
          <p:cNvPr id="71" name="Content Placeholder 4"/>
          <p:cNvSpPr txBox="1">
            <a:spLocks/>
          </p:cNvSpPr>
          <p:nvPr/>
        </p:nvSpPr>
        <p:spPr>
          <a:xfrm>
            <a:off x="801540" y="5730676"/>
            <a:ext cx="7702550" cy="670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2E2E2">
                  <a:lumMod val="75000"/>
                </a:srgbClr>
              </a:buClr>
            </a:pPr>
            <a:r>
              <a:rPr lang="en-US" sz="1800" dirty="0" smtClean="0">
                <a:solidFill>
                  <a:srgbClr val="3333FF"/>
                </a:solidFill>
                <a:latin typeface="Helvatica"/>
              </a:rPr>
              <a:t>RVS 12 </a:t>
            </a:r>
            <a:r>
              <a:rPr lang="en-US" sz="1800" dirty="0" err="1" smtClean="0">
                <a:solidFill>
                  <a:srgbClr val="3333FF"/>
                </a:solidFill>
                <a:latin typeface="Helvatica"/>
              </a:rPr>
              <a:t>fue</a:t>
            </a:r>
            <a:r>
              <a:rPr lang="en-US" sz="1800" dirty="0" smtClean="0">
                <a:solidFill>
                  <a:srgbClr val="3333FF"/>
                </a:solidFill>
                <a:latin typeface="Helvatica"/>
              </a:rPr>
              <a:t>  84% (21/25) en </a:t>
            </a:r>
            <a:r>
              <a:rPr lang="en-US" sz="1800" dirty="0" err="1" smtClean="0">
                <a:solidFill>
                  <a:srgbClr val="3333FF"/>
                </a:solidFill>
                <a:latin typeface="Helvatica"/>
              </a:rPr>
              <a:t>pacientes</a:t>
            </a:r>
            <a:r>
              <a:rPr lang="en-US" sz="1800" dirty="0" smtClean="0">
                <a:solidFill>
                  <a:srgbClr val="3333FF"/>
                </a:solidFill>
                <a:latin typeface="Helvatica"/>
              </a:rPr>
              <a:t> con Y93H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657453" y="2009746"/>
            <a:ext cx="1773237" cy="404813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Helvatica"/>
              </a:rPr>
              <a:t>Total, </a:t>
            </a:r>
            <a:r>
              <a:rPr lang="en-US" sz="1800" b="1" dirty="0" smtClean="0">
                <a:solidFill>
                  <a:srgbClr val="0070C0"/>
                </a:solidFill>
                <a:latin typeface="Helvatica"/>
              </a:rPr>
              <a:t>n=274</a:t>
            </a:r>
            <a:endParaRPr lang="en-US" sz="1800" b="1" dirty="0">
              <a:solidFill>
                <a:srgbClr val="0070C0"/>
              </a:solidFill>
              <a:latin typeface="Helvatic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6263" y="2431554"/>
            <a:ext cx="7381902" cy="3145568"/>
            <a:chOff x="625448" y="2431554"/>
            <a:chExt cx="7381902" cy="3145568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2492375" y="5382717"/>
              <a:ext cx="2147888" cy="0"/>
            </a:xfrm>
            <a:prstGeom prst="line">
              <a:avLst/>
            </a:prstGeom>
            <a:ln>
              <a:solidFill>
                <a:srgbClr val="9DB7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711415"/>
                </p:ext>
              </p:extLst>
            </p:nvPr>
          </p:nvGraphicFramePr>
          <p:xfrm>
            <a:off x="2568575" y="2431554"/>
            <a:ext cx="5438775" cy="30527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75" name="Straight Connector 74"/>
            <p:cNvCxnSpPr/>
            <p:nvPr/>
          </p:nvCxnSpPr>
          <p:spPr bwMode="auto">
            <a:xfrm flipV="1">
              <a:off x="5652655" y="2545855"/>
              <a:ext cx="405245" cy="71119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flipH="1" flipV="1">
              <a:off x="5643563" y="4627067"/>
              <a:ext cx="436564" cy="78581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7"/>
            <p:cNvSpPr txBox="1">
              <a:spLocks noChangeArrowheads="1"/>
            </p:cNvSpPr>
            <p:nvPr/>
          </p:nvSpPr>
          <p:spPr bwMode="auto">
            <a:xfrm>
              <a:off x="3013075" y="3276600"/>
              <a:ext cx="1558925" cy="99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dirty="0" smtClean="0">
                  <a:solidFill>
                    <a:schemeClr val="bg1"/>
                  </a:solidFill>
                  <a:latin typeface="Helvatica"/>
                </a:rPr>
                <a:t>84% </a:t>
              </a:r>
              <a:br>
                <a:rPr lang="en-US" dirty="0" smtClean="0">
                  <a:solidFill>
                    <a:schemeClr val="bg1"/>
                  </a:solidFill>
                  <a:latin typeface="Helvatica"/>
                </a:rPr>
              </a:br>
              <a:r>
                <a:rPr lang="en-US" dirty="0" smtClean="0">
                  <a:solidFill>
                    <a:schemeClr val="bg1"/>
                  </a:solidFill>
                  <a:latin typeface="Helvatica"/>
                </a:rPr>
                <a:t>No BL NS5A RAVs</a:t>
              </a:r>
              <a:endParaRPr lang="en-US" dirty="0">
                <a:solidFill>
                  <a:schemeClr val="bg1"/>
                </a:solidFill>
                <a:latin typeface="Helvatica"/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en-US" dirty="0" smtClean="0">
                  <a:solidFill>
                    <a:schemeClr val="bg1"/>
                  </a:solidFill>
                  <a:latin typeface="Helvatica"/>
                </a:rPr>
                <a:t>N=231</a:t>
              </a:r>
              <a:endParaRPr lang="en-US" dirty="0">
                <a:solidFill>
                  <a:schemeClr val="bg1"/>
                </a:solidFill>
                <a:latin typeface="Helvatica"/>
              </a:endParaRPr>
            </a:p>
          </p:txBody>
        </p:sp>
        <p:sp>
          <p:nvSpPr>
            <p:cNvPr id="78" name="TextBox 78"/>
            <p:cNvSpPr txBox="1">
              <a:spLocks noChangeArrowheads="1"/>
            </p:cNvSpPr>
            <p:nvPr/>
          </p:nvSpPr>
          <p:spPr bwMode="auto">
            <a:xfrm>
              <a:off x="4376739" y="3623481"/>
              <a:ext cx="1589824" cy="664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600" dirty="0" smtClean="0">
                  <a:solidFill>
                    <a:schemeClr val="tx2"/>
                  </a:solidFill>
                  <a:latin typeface="Helvatica"/>
                </a:rPr>
                <a:t>16% </a:t>
              </a:r>
              <a:br>
                <a:rPr lang="en-US" sz="1600" dirty="0" smtClean="0">
                  <a:solidFill>
                    <a:schemeClr val="tx2"/>
                  </a:solidFill>
                  <a:latin typeface="Helvatica"/>
                </a:rPr>
              </a:br>
              <a:r>
                <a:rPr lang="en-US" sz="1600" dirty="0" smtClean="0">
                  <a:solidFill>
                    <a:schemeClr val="tx2"/>
                  </a:solidFill>
                  <a:latin typeface="Helvatica"/>
                </a:rPr>
                <a:t>BL</a:t>
              </a:r>
              <a:r>
                <a:rPr lang="en-US" sz="1600" dirty="0">
                  <a:solidFill>
                    <a:schemeClr val="tx2"/>
                  </a:solidFill>
                  <a:latin typeface="Helvatica"/>
                </a:rPr>
                <a:t> </a:t>
              </a:r>
              <a:r>
                <a:rPr lang="en-US" sz="1600" dirty="0" smtClean="0">
                  <a:solidFill>
                    <a:schemeClr val="tx2"/>
                  </a:solidFill>
                  <a:latin typeface="Helvatica"/>
                </a:rPr>
                <a:t>NS5ARAVs</a:t>
              </a:r>
              <a:endParaRPr lang="en-US" sz="1600" dirty="0">
                <a:solidFill>
                  <a:schemeClr val="tx2"/>
                </a:solidFill>
                <a:latin typeface="Helvatica"/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600" dirty="0" smtClean="0">
                  <a:solidFill>
                    <a:schemeClr val="tx2"/>
                  </a:solidFill>
                  <a:latin typeface="Helvatica"/>
                </a:rPr>
                <a:t>N=43</a:t>
              </a:r>
              <a:endParaRPr lang="en-US" sz="1600" dirty="0">
                <a:solidFill>
                  <a:schemeClr val="tx2"/>
                </a:solidFill>
                <a:latin typeface="Helvatica"/>
              </a:endParaRPr>
            </a:p>
          </p:txBody>
        </p:sp>
        <p:graphicFrame>
          <p:nvGraphicFramePr>
            <p:cNvPr id="79" name="Chart 7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87901653"/>
                </p:ext>
              </p:extLst>
            </p:nvPr>
          </p:nvGraphicFramePr>
          <p:xfrm>
            <a:off x="1393825" y="2453779"/>
            <a:ext cx="1698625" cy="3051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0" name="TextBox 80"/>
            <p:cNvSpPr txBox="1">
              <a:spLocks noChangeArrowheads="1"/>
            </p:cNvSpPr>
            <p:nvPr/>
          </p:nvSpPr>
          <p:spPr bwMode="auto">
            <a:xfrm>
              <a:off x="1876425" y="2639517"/>
              <a:ext cx="754063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Helvatica"/>
                </a:rPr>
                <a:t>97% </a:t>
              </a:r>
              <a:endParaRPr lang="en-US" sz="1600" b="1" dirty="0">
                <a:solidFill>
                  <a:schemeClr val="bg1"/>
                </a:solidFill>
                <a:latin typeface="Helvatica"/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atica"/>
                </a:rPr>
                <a:t>SVR12</a:t>
              </a:r>
            </a:p>
          </p:txBody>
        </p:sp>
        <p:sp>
          <p:nvSpPr>
            <p:cNvPr id="81" name="TextBox 81"/>
            <p:cNvSpPr txBox="1">
              <a:spLocks noChangeArrowheads="1"/>
            </p:cNvSpPr>
            <p:nvPr/>
          </p:nvSpPr>
          <p:spPr bwMode="auto">
            <a:xfrm>
              <a:off x="1777392" y="5176342"/>
              <a:ext cx="968377" cy="24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Helvatica"/>
                </a:rPr>
                <a:t>225/231</a:t>
              </a:r>
              <a:endParaRPr lang="en-US" b="1" dirty="0">
                <a:solidFill>
                  <a:schemeClr val="bg1"/>
                </a:solidFill>
                <a:latin typeface="Helvatica"/>
              </a:endParaRPr>
            </a:p>
          </p:txBody>
        </p:sp>
        <p:graphicFrame>
          <p:nvGraphicFramePr>
            <p:cNvPr id="82" name="Chart 82"/>
            <p:cNvGraphicFramePr>
              <a:graphicFrameLocks/>
            </p:cNvGraphicFramePr>
            <p:nvPr>
              <p:extLst/>
            </p:nvPr>
          </p:nvGraphicFramePr>
          <p:xfrm>
            <a:off x="5765800" y="2488704"/>
            <a:ext cx="1619250" cy="3013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3" name="TextBox 83"/>
            <p:cNvSpPr txBox="1">
              <a:spLocks noChangeArrowheads="1"/>
            </p:cNvSpPr>
            <p:nvPr/>
          </p:nvSpPr>
          <p:spPr bwMode="auto">
            <a:xfrm>
              <a:off x="6096000" y="2953554"/>
              <a:ext cx="990599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b="1" dirty="0" smtClean="0">
                  <a:solidFill>
                    <a:schemeClr val="tx2"/>
                  </a:solidFill>
                  <a:latin typeface="Helvatica"/>
                </a:rPr>
                <a:t>88% </a:t>
              </a:r>
              <a:endParaRPr lang="en-US" b="1" dirty="0">
                <a:solidFill>
                  <a:schemeClr val="tx2"/>
                </a:solidFill>
                <a:latin typeface="Helvatica"/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en-US" b="1" dirty="0">
                  <a:solidFill>
                    <a:schemeClr val="tx2"/>
                  </a:solidFill>
                  <a:latin typeface="Helvatica"/>
                </a:rPr>
                <a:t>SVR12</a:t>
              </a:r>
            </a:p>
          </p:txBody>
        </p:sp>
        <p:sp>
          <p:nvSpPr>
            <p:cNvPr id="84" name="TextBox 84"/>
            <p:cNvSpPr txBox="1">
              <a:spLocks noChangeArrowheads="1"/>
            </p:cNvSpPr>
            <p:nvPr/>
          </p:nvSpPr>
          <p:spPr bwMode="auto">
            <a:xfrm>
              <a:off x="6187281" y="5114483"/>
              <a:ext cx="808036" cy="24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b="1" dirty="0" smtClean="0">
                  <a:solidFill>
                    <a:schemeClr val="tx2"/>
                  </a:solidFill>
                  <a:latin typeface="Helvatica"/>
                </a:rPr>
                <a:t>38/43</a:t>
              </a:r>
              <a:endParaRPr lang="en-US" b="1" dirty="0">
                <a:solidFill>
                  <a:schemeClr val="tx2"/>
                </a:solidFill>
                <a:latin typeface="Helvatica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2776538" y="2514104"/>
              <a:ext cx="1600200" cy="0"/>
            </a:xfrm>
            <a:prstGeom prst="line">
              <a:avLst/>
            </a:prstGeom>
            <a:ln>
              <a:solidFill>
                <a:srgbClr val="9DB7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1576395" y="5416054"/>
              <a:ext cx="5851892" cy="0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587500" y="2499817"/>
              <a:ext cx="0" cy="2906712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17"/>
            <p:cNvSpPr txBox="1">
              <a:spLocks noChangeArrowheads="1"/>
            </p:cNvSpPr>
            <p:nvPr/>
          </p:nvSpPr>
          <p:spPr bwMode="auto">
            <a:xfrm>
              <a:off x="1247561" y="5054624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3333FF"/>
                  </a:solidFill>
                </a:rPr>
                <a:t>10</a:t>
              </a:r>
            </a:p>
          </p:txBody>
        </p:sp>
        <p:sp>
          <p:nvSpPr>
            <p:cNvPr id="89" name="TextBox 26"/>
            <p:cNvSpPr txBox="1">
              <a:spLocks noChangeArrowheads="1"/>
            </p:cNvSpPr>
            <p:nvPr/>
          </p:nvSpPr>
          <p:spPr bwMode="auto">
            <a:xfrm>
              <a:off x="1235075" y="4795342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3333FF"/>
                  </a:solidFill>
                  <a:latin typeface="Helvatica"/>
                </a:rPr>
                <a:t>20</a:t>
              </a:r>
            </a:p>
          </p:txBody>
        </p:sp>
        <p:sp>
          <p:nvSpPr>
            <p:cNvPr id="90" name="TextBox 28"/>
            <p:cNvSpPr txBox="1">
              <a:spLocks noChangeArrowheads="1"/>
            </p:cNvSpPr>
            <p:nvPr/>
          </p:nvSpPr>
          <p:spPr bwMode="auto">
            <a:xfrm>
              <a:off x="1235075" y="4544517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3333FF"/>
                  </a:solidFill>
                  <a:latin typeface="Helvatica"/>
                </a:rPr>
                <a:t>30</a:t>
              </a:r>
            </a:p>
          </p:txBody>
        </p:sp>
        <p:sp>
          <p:nvSpPr>
            <p:cNvPr id="91" name="TextBox 29"/>
            <p:cNvSpPr txBox="1">
              <a:spLocks noChangeArrowheads="1"/>
            </p:cNvSpPr>
            <p:nvPr/>
          </p:nvSpPr>
          <p:spPr bwMode="auto">
            <a:xfrm>
              <a:off x="1235075" y="4252417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3333FF"/>
                  </a:solidFill>
                  <a:latin typeface="Helvatica"/>
                </a:rPr>
                <a:t>40</a:t>
              </a:r>
            </a:p>
          </p:txBody>
        </p:sp>
        <p:sp>
          <p:nvSpPr>
            <p:cNvPr id="92" name="TextBox 30"/>
            <p:cNvSpPr txBox="1">
              <a:spLocks noChangeArrowheads="1"/>
            </p:cNvSpPr>
            <p:nvPr/>
          </p:nvSpPr>
          <p:spPr bwMode="auto">
            <a:xfrm>
              <a:off x="1235075" y="3939679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3333FF"/>
                  </a:solidFill>
                  <a:latin typeface="Helvatica"/>
                </a:rPr>
                <a:t>50</a:t>
              </a:r>
            </a:p>
          </p:txBody>
        </p:sp>
        <p:sp>
          <p:nvSpPr>
            <p:cNvPr id="93" name="TextBox 31"/>
            <p:cNvSpPr txBox="1">
              <a:spLocks noChangeArrowheads="1"/>
            </p:cNvSpPr>
            <p:nvPr/>
          </p:nvSpPr>
          <p:spPr bwMode="auto">
            <a:xfrm>
              <a:off x="1235075" y="3638054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3333FF"/>
                  </a:solidFill>
                  <a:latin typeface="Helvatica"/>
                </a:rPr>
                <a:t>60</a:t>
              </a:r>
            </a:p>
          </p:txBody>
        </p:sp>
        <p:sp>
          <p:nvSpPr>
            <p:cNvPr id="94" name="TextBox 32"/>
            <p:cNvSpPr txBox="1">
              <a:spLocks noChangeArrowheads="1"/>
            </p:cNvSpPr>
            <p:nvPr/>
          </p:nvSpPr>
          <p:spPr bwMode="auto">
            <a:xfrm>
              <a:off x="1235075" y="3338017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3333FF"/>
                  </a:solidFill>
                  <a:latin typeface="Helvatica"/>
                </a:rPr>
                <a:t>70</a:t>
              </a:r>
            </a:p>
          </p:txBody>
        </p:sp>
        <p:sp>
          <p:nvSpPr>
            <p:cNvPr id="95" name="TextBox 33"/>
            <p:cNvSpPr txBox="1">
              <a:spLocks noChangeArrowheads="1"/>
            </p:cNvSpPr>
            <p:nvPr/>
          </p:nvSpPr>
          <p:spPr bwMode="auto">
            <a:xfrm>
              <a:off x="1235075" y="3044329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3333FF"/>
                  </a:solidFill>
                  <a:latin typeface="Helvatica"/>
                </a:rPr>
                <a:t>80</a:t>
              </a:r>
            </a:p>
          </p:txBody>
        </p:sp>
        <p:sp>
          <p:nvSpPr>
            <p:cNvPr id="96" name="TextBox 34"/>
            <p:cNvSpPr txBox="1">
              <a:spLocks noChangeArrowheads="1"/>
            </p:cNvSpPr>
            <p:nvPr/>
          </p:nvSpPr>
          <p:spPr bwMode="auto">
            <a:xfrm>
              <a:off x="1235075" y="2707779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3333FF"/>
                  </a:solidFill>
                  <a:latin typeface="Helvatica"/>
                </a:rPr>
                <a:t>90</a:t>
              </a:r>
            </a:p>
          </p:txBody>
        </p:sp>
        <p:sp>
          <p:nvSpPr>
            <p:cNvPr id="97" name="TextBox 35"/>
            <p:cNvSpPr txBox="1">
              <a:spLocks noChangeArrowheads="1"/>
            </p:cNvSpPr>
            <p:nvPr/>
          </p:nvSpPr>
          <p:spPr bwMode="auto">
            <a:xfrm>
              <a:off x="1160463" y="2437904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3333FF"/>
                  </a:solidFill>
                  <a:latin typeface="Helvatica"/>
                </a:rPr>
                <a:t>100</a:t>
              </a:r>
            </a:p>
          </p:txBody>
        </p:sp>
        <p:sp>
          <p:nvSpPr>
            <p:cNvPr id="98" name="TextBox 18"/>
            <p:cNvSpPr txBox="1">
              <a:spLocks noChangeArrowheads="1"/>
            </p:cNvSpPr>
            <p:nvPr/>
          </p:nvSpPr>
          <p:spPr bwMode="auto">
            <a:xfrm rot="16200000">
              <a:off x="59011" y="3662630"/>
              <a:ext cx="15329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 dirty="0" smtClean="0">
                  <a:solidFill>
                    <a:srgbClr val="3333FF"/>
                  </a:solidFill>
                  <a:latin typeface="Helvatica"/>
                </a:rPr>
                <a:t>RVS 12 </a:t>
              </a:r>
              <a:r>
                <a:rPr lang="en-US" sz="2000" b="1" dirty="0">
                  <a:solidFill>
                    <a:srgbClr val="3333FF"/>
                  </a:solidFill>
                  <a:latin typeface="Helvatica"/>
                </a:rPr>
                <a:t>(%)</a:t>
              </a:r>
            </a:p>
          </p:txBody>
        </p:sp>
        <p:sp>
          <p:nvSpPr>
            <p:cNvPr id="34" name="TextBox 17"/>
            <p:cNvSpPr txBox="1">
              <a:spLocks noChangeArrowheads="1"/>
            </p:cNvSpPr>
            <p:nvPr/>
          </p:nvSpPr>
          <p:spPr bwMode="auto">
            <a:xfrm>
              <a:off x="1315890" y="526934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 smtClean="0">
                  <a:solidFill>
                    <a:srgbClr val="3333FF"/>
                  </a:solidFill>
                  <a:latin typeface="Helvatica"/>
                </a:rPr>
                <a:t>0</a:t>
              </a:r>
              <a:endParaRPr lang="en-US" sz="1400" dirty="0">
                <a:solidFill>
                  <a:srgbClr val="3333FF"/>
                </a:solidFill>
                <a:latin typeface="Helvatica"/>
              </a:endParaRPr>
            </a:p>
          </p:txBody>
        </p:sp>
      </p:grpSp>
      <p:sp>
        <p:nvSpPr>
          <p:cNvPr id="4" name="Rectangle 1"/>
          <p:cNvSpPr>
            <a:spLocks noGrp="1" noChangeArrowheads="1"/>
          </p:cNvSpPr>
          <p:nvPr>
            <p:ph type="body" idx="10"/>
          </p:nvPr>
        </p:nvSpPr>
        <p:spPr bwMode="auto">
          <a:xfrm>
            <a:off x="0" y="993804"/>
            <a:ext cx="9144000" cy="1046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Helvatica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elvatica"/>
              </a:rPr>
              <a:t>Variantes basales asociadas a la resistencia NS5A y </a:t>
            </a:r>
            <a:r>
              <a:rPr lang="es-ES" b="1" dirty="0" smtClean="0">
                <a:solidFill>
                  <a:srgbClr val="7030A0"/>
                </a:solidFill>
                <a:latin typeface="Helvatica"/>
              </a:rPr>
              <a:t>RVS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elvatica"/>
              </a:rPr>
              <a:t>12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dirty="0">
              <a:solidFill>
                <a:schemeClr val="bg1"/>
              </a:solidFill>
              <a:latin typeface="Helvatica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26258729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AR" dirty="0" smtClean="0">
                <a:solidFill>
                  <a:srgbClr val="0070C0"/>
                </a:solidFill>
                <a:latin typeface="Helvatica"/>
              </a:rPr>
              <a:t/>
            </a:r>
            <a:br>
              <a:rPr lang="es-AR" dirty="0" smtClean="0">
                <a:solidFill>
                  <a:srgbClr val="0070C0"/>
                </a:solidFill>
                <a:latin typeface="Helvatica"/>
              </a:rPr>
            </a:br>
            <a:r>
              <a:rPr lang="es-AR" dirty="0" smtClean="0">
                <a:solidFill>
                  <a:srgbClr val="0070C0"/>
                </a:solidFill>
                <a:latin typeface="Helvatica"/>
              </a:rPr>
              <a:t>AASLD</a:t>
            </a:r>
            <a:endParaRPr lang="es-AR" dirty="0">
              <a:solidFill>
                <a:srgbClr val="0070C0"/>
              </a:solidFill>
              <a:latin typeface="Helvatica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107504" y="2060848"/>
            <a:ext cx="8928992" cy="1184342"/>
          </a:xfrm>
        </p:spPr>
        <p:txBody>
          <a:bodyPr>
            <a:normAutofit/>
          </a:bodyPr>
          <a:lstStyle/>
          <a:p>
            <a:r>
              <a:rPr lang="es-AR" sz="1600" dirty="0" smtClean="0">
                <a:solidFill>
                  <a:srgbClr val="0070C0"/>
                </a:solidFill>
                <a:latin typeface="Helvatica"/>
              </a:rPr>
              <a:t>     </a:t>
            </a:r>
            <a:r>
              <a:rPr lang="es-AR" sz="2000" dirty="0" smtClean="0">
                <a:solidFill>
                  <a:srgbClr val="0070C0"/>
                </a:solidFill>
                <a:latin typeface="Helvatica"/>
              </a:rPr>
              <a:t>SOFOBUSVIR + VELPATASVIR + RBV                          12 SEMANAS</a:t>
            </a:r>
          </a:p>
          <a:p>
            <a:endParaRPr lang="es-AR" dirty="0"/>
          </a:p>
        </p:txBody>
      </p:sp>
      <p:sp>
        <p:nvSpPr>
          <p:cNvPr id="5" name="Flecha derecha 4"/>
          <p:cNvSpPr/>
          <p:nvPr/>
        </p:nvSpPr>
        <p:spPr>
          <a:xfrm>
            <a:off x="5436096" y="2132382"/>
            <a:ext cx="978408" cy="684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/>
          <p:cNvSpPr txBox="1"/>
          <p:nvPr/>
        </p:nvSpPr>
        <p:spPr>
          <a:xfrm>
            <a:off x="107504" y="3789040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rgbClr val="0070C0"/>
                </a:solidFill>
                <a:latin typeface="Helvatica"/>
              </a:rPr>
              <a:t>Pacientes con genotipo 3</a:t>
            </a:r>
          </a:p>
          <a:p>
            <a:pPr algn="ctr"/>
            <a:endParaRPr lang="es-AR" dirty="0" smtClean="0">
              <a:solidFill>
                <a:srgbClr val="0070C0"/>
              </a:solidFill>
              <a:latin typeface="Helvatica"/>
            </a:endParaRPr>
          </a:p>
          <a:p>
            <a:pPr algn="ctr"/>
            <a:r>
              <a:rPr lang="es-AR" dirty="0" smtClean="0">
                <a:solidFill>
                  <a:srgbClr val="0070C0"/>
                </a:solidFill>
                <a:latin typeface="Helvatica"/>
              </a:rPr>
              <a:t>Cirróticos Experimentado</a:t>
            </a:r>
          </a:p>
          <a:p>
            <a:pPr algn="ctr"/>
            <a:endParaRPr lang="es-AR" dirty="0" smtClean="0">
              <a:solidFill>
                <a:srgbClr val="0070C0"/>
              </a:solidFill>
              <a:latin typeface="Helvatica"/>
            </a:endParaRPr>
          </a:p>
          <a:p>
            <a:pPr algn="ctr"/>
            <a:r>
              <a:rPr lang="es-AR" dirty="0" smtClean="0">
                <a:solidFill>
                  <a:srgbClr val="0070C0"/>
                </a:solidFill>
                <a:latin typeface="Helvatica"/>
              </a:rPr>
              <a:t>No cirróticos con sustitución basal Y 93 H</a:t>
            </a:r>
            <a:endParaRPr lang="es-AR" dirty="0">
              <a:solidFill>
                <a:srgbClr val="0070C0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1437106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2800" b="1" dirty="0" smtClean="0">
                <a:solidFill>
                  <a:srgbClr val="00B0F0"/>
                </a:solidFill>
                <a:latin typeface="Helvatica"/>
                <a:cs typeface="Arial" pitchFamily="34" charset="0"/>
              </a:rPr>
              <a:t/>
            </a:r>
            <a:br>
              <a:rPr lang="es-AR" sz="2800" b="1" dirty="0" smtClean="0">
                <a:solidFill>
                  <a:srgbClr val="00B0F0"/>
                </a:solidFill>
                <a:latin typeface="Helvatica"/>
                <a:cs typeface="Arial" pitchFamily="34" charset="0"/>
              </a:rPr>
            </a:br>
            <a:r>
              <a:rPr lang="es-AR" sz="2800" b="1" dirty="0" smtClean="0">
                <a:solidFill>
                  <a:srgbClr val="00B0F0"/>
                </a:solidFill>
                <a:latin typeface="Helvatica"/>
                <a:cs typeface="Arial" pitchFamily="34" charset="0"/>
              </a:rPr>
              <a:t>CONCLUSIONES</a:t>
            </a:r>
            <a:endParaRPr lang="es-AR" sz="2800" b="1" dirty="0">
              <a:solidFill>
                <a:srgbClr val="00B0F0"/>
              </a:solidFill>
              <a:latin typeface="Helvatica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AR" sz="28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0070C0"/>
                </a:solidFill>
                <a:latin typeface="Helvatica"/>
                <a:ea typeface="Calibri" pitchFamily="34" charset="0"/>
                <a:cs typeface="Arial" pitchFamily="34" charset="0"/>
              </a:rPr>
              <a:t>La </a:t>
            </a:r>
            <a:r>
              <a:rPr lang="es-AR" b="1" dirty="0" err="1">
                <a:solidFill>
                  <a:srgbClr val="0070C0"/>
                </a:solidFill>
                <a:latin typeface="Helvatica"/>
                <a:ea typeface="Calibri" pitchFamily="34" charset="0"/>
                <a:cs typeface="Arial" pitchFamily="34" charset="0"/>
              </a:rPr>
              <a:t>R</a:t>
            </a:r>
            <a:r>
              <a:rPr lang="es-AR" b="1" dirty="0" err="1" smtClean="0">
                <a:solidFill>
                  <a:srgbClr val="0070C0"/>
                </a:solidFill>
                <a:latin typeface="Helvatica"/>
                <a:ea typeface="Calibri" pitchFamily="34" charset="0"/>
                <a:cs typeface="Arial" pitchFamily="34" charset="0"/>
              </a:rPr>
              <a:t>ibavirina</a:t>
            </a:r>
            <a:r>
              <a:rPr lang="es-AR" b="1" dirty="0" smtClean="0">
                <a:solidFill>
                  <a:srgbClr val="0070C0"/>
                </a:solidFill>
                <a:latin typeface="Helvatica"/>
                <a:ea typeface="Calibri" pitchFamily="34" charset="0"/>
                <a:cs typeface="Arial" pitchFamily="34" charset="0"/>
              </a:rPr>
              <a:t> ha sido un componente importante en el tratamiento de la infección por el virus de la hepatitis C (HCV) </a:t>
            </a:r>
            <a:endParaRPr lang="es-AR" dirty="0" smtClean="0">
              <a:solidFill>
                <a:srgbClr val="0070C0"/>
              </a:solidFill>
              <a:latin typeface="Helvatica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s-AR" b="1" dirty="0" smtClean="0">
              <a:solidFill>
                <a:srgbClr val="0070C0"/>
              </a:solidFill>
              <a:latin typeface="Helvatica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0070C0"/>
                </a:solidFill>
                <a:latin typeface="Helvatica"/>
                <a:ea typeface="Calibri" pitchFamily="34" charset="0"/>
                <a:cs typeface="Arial" pitchFamily="34" charset="0"/>
              </a:rPr>
              <a:t>En la era libre de Interferón, la </a:t>
            </a:r>
            <a:r>
              <a:rPr lang="es-AR" b="1" dirty="0" err="1">
                <a:solidFill>
                  <a:srgbClr val="0070C0"/>
                </a:solidFill>
                <a:latin typeface="Helvatica"/>
                <a:ea typeface="Calibri" pitchFamily="34" charset="0"/>
                <a:cs typeface="Arial" pitchFamily="34" charset="0"/>
              </a:rPr>
              <a:t>R</a:t>
            </a:r>
            <a:r>
              <a:rPr lang="es-AR" b="1" dirty="0" err="1" smtClean="0">
                <a:solidFill>
                  <a:srgbClr val="0070C0"/>
                </a:solidFill>
                <a:latin typeface="Helvatica"/>
                <a:ea typeface="Calibri" pitchFamily="34" charset="0"/>
                <a:cs typeface="Arial" pitchFamily="34" charset="0"/>
              </a:rPr>
              <a:t>ibavirina</a:t>
            </a:r>
            <a:r>
              <a:rPr lang="es-AR" b="1" dirty="0" smtClean="0">
                <a:solidFill>
                  <a:srgbClr val="0070C0"/>
                </a:solidFill>
                <a:latin typeface="Helvatica"/>
                <a:ea typeface="Calibri" pitchFamily="34" charset="0"/>
                <a:cs typeface="Arial" pitchFamily="34" charset="0"/>
              </a:rPr>
              <a:t>  conserva un papel importante en el tratamiento óptimo de algunos subgrupos de pacientes difíciles de curar</a:t>
            </a:r>
            <a:endParaRPr lang="es-AR" dirty="0" smtClean="0">
              <a:solidFill>
                <a:srgbClr val="0070C0"/>
              </a:solidFill>
              <a:latin typeface="Helvatica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s-AR" b="1" dirty="0" smtClean="0">
              <a:solidFill>
                <a:srgbClr val="0070C0"/>
              </a:solidFill>
              <a:latin typeface="Helvatica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0070C0"/>
                </a:solidFill>
                <a:latin typeface="Helvatica"/>
                <a:ea typeface="Calibri" pitchFamily="34" charset="0"/>
                <a:cs typeface="Arial" pitchFamily="34" charset="0"/>
              </a:rPr>
              <a:t>El perfil de seguridad de la </a:t>
            </a:r>
            <a:r>
              <a:rPr lang="es-AR" b="1" dirty="0" err="1">
                <a:solidFill>
                  <a:srgbClr val="0070C0"/>
                </a:solidFill>
                <a:latin typeface="Helvatica"/>
                <a:ea typeface="Calibri" pitchFamily="34" charset="0"/>
                <a:cs typeface="Arial" pitchFamily="34" charset="0"/>
              </a:rPr>
              <a:t>R</a:t>
            </a:r>
            <a:r>
              <a:rPr lang="es-AR" b="1" dirty="0" err="1" smtClean="0">
                <a:solidFill>
                  <a:srgbClr val="0070C0"/>
                </a:solidFill>
                <a:latin typeface="Helvatica"/>
                <a:ea typeface="Calibri" pitchFamily="34" charset="0"/>
                <a:cs typeface="Arial" pitchFamily="34" charset="0"/>
              </a:rPr>
              <a:t>ibavirina</a:t>
            </a:r>
            <a:r>
              <a:rPr lang="es-AR" b="1" dirty="0" smtClean="0">
                <a:solidFill>
                  <a:srgbClr val="0070C0"/>
                </a:solidFill>
                <a:latin typeface="Helvatica"/>
                <a:ea typeface="Calibri" pitchFamily="34" charset="0"/>
                <a:cs typeface="Arial" pitchFamily="34" charset="0"/>
              </a:rPr>
              <a:t>  mejora cuando se administra con todas las combinaciones de antivirales de acción directa oral (DAA) en ausencia de Interferón</a:t>
            </a:r>
            <a:endParaRPr lang="es-AR" dirty="0" smtClean="0">
              <a:solidFill>
                <a:srgbClr val="0070C0"/>
              </a:solidFill>
              <a:latin typeface="Helvatica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s-AR" b="1" dirty="0" smtClean="0">
              <a:solidFill>
                <a:srgbClr val="0070C0"/>
              </a:solidFill>
              <a:latin typeface="Helvatica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0070C0"/>
                </a:solidFill>
                <a:latin typeface="Helvatica"/>
                <a:ea typeface="Calibri" pitchFamily="34" charset="0"/>
                <a:cs typeface="Arial" pitchFamily="34" charset="0"/>
              </a:rPr>
              <a:t>Recientemente, se han adquirido nuevos conocimientos sobre el mecanismo antiviral por el cual la </a:t>
            </a:r>
            <a:r>
              <a:rPr lang="es-AR" b="1" dirty="0" err="1">
                <a:solidFill>
                  <a:srgbClr val="0070C0"/>
                </a:solidFill>
                <a:latin typeface="Helvatica"/>
                <a:ea typeface="Calibri" pitchFamily="34" charset="0"/>
                <a:cs typeface="Arial" pitchFamily="34" charset="0"/>
              </a:rPr>
              <a:t>R</a:t>
            </a:r>
            <a:r>
              <a:rPr lang="es-AR" b="1" dirty="0" err="1" smtClean="0">
                <a:solidFill>
                  <a:srgbClr val="0070C0"/>
                </a:solidFill>
                <a:latin typeface="Helvatica"/>
                <a:ea typeface="Calibri" pitchFamily="34" charset="0"/>
                <a:cs typeface="Arial" pitchFamily="34" charset="0"/>
              </a:rPr>
              <a:t>ibavirina</a:t>
            </a:r>
            <a:r>
              <a:rPr lang="es-AR" b="1" dirty="0" smtClean="0">
                <a:solidFill>
                  <a:srgbClr val="0070C0"/>
                </a:solidFill>
                <a:latin typeface="Helvatica"/>
                <a:ea typeface="Calibri" pitchFamily="34" charset="0"/>
                <a:cs typeface="Arial" pitchFamily="34" charset="0"/>
              </a:rPr>
              <a:t> retarda o impide la aparición de sustituciones asociadas a  resistencia (RAS)</a:t>
            </a:r>
            <a:endParaRPr lang="es-AR" dirty="0" smtClean="0">
              <a:solidFill>
                <a:srgbClr val="0070C0"/>
              </a:solidFill>
              <a:latin typeface="Helvatica"/>
              <a:cs typeface="Arial" pitchFamily="34" charset="0"/>
            </a:endParaRPr>
          </a:p>
          <a:p>
            <a:pPr algn="just">
              <a:buNone/>
            </a:pPr>
            <a:endParaRPr lang="es-AR" b="1" dirty="0" smtClean="0">
              <a:solidFill>
                <a:srgbClr val="FFFF00"/>
              </a:solidFill>
              <a:latin typeface="Helvatica"/>
            </a:endParaRPr>
          </a:p>
          <a:p>
            <a:pPr marL="0" indent="0" algn="just">
              <a:buNone/>
            </a:pPr>
            <a:endParaRPr lang="es-AR" dirty="0"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25977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105177">
            <a:off x="776913" y="692332"/>
            <a:ext cx="7629364" cy="4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tira_P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839"/>
            <a:ext cx="9144000" cy="61316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 rot="20502391">
            <a:off x="2751675" y="4548800"/>
            <a:ext cx="2516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err="1" smtClean="0">
                <a:solidFill>
                  <a:srgbClr val="0066CC"/>
                </a:solidFill>
                <a:latin typeface="Myriad Pro"/>
              </a:rPr>
              <a:t>Dra</a:t>
            </a:r>
            <a:r>
              <a:rPr lang="es-AR" sz="2000" b="1" dirty="0" smtClean="0">
                <a:solidFill>
                  <a:srgbClr val="0066CC"/>
                </a:solidFill>
                <a:latin typeface="Myriad Pro"/>
              </a:rPr>
              <a:t> Sixto Marcela</a:t>
            </a:r>
            <a:endParaRPr lang="es-AR" sz="2000" b="1" dirty="0">
              <a:solidFill>
                <a:srgbClr val="0066CC"/>
              </a:solidFill>
              <a:latin typeface="Myriad Pro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969726" y="5642196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rgbClr val="0070C0"/>
                </a:solidFill>
                <a:latin typeface="Helvatica"/>
              </a:rPr>
              <a:t>misixto@hotmail.com</a:t>
            </a:r>
            <a:endParaRPr lang="es-AR" sz="2400" dirty="0">
              <a:solidFill>
                <a:srgbClr val="0070C0"/>
              </a:solidFill>
              <a:latin typeface="Helvatica"/>
            </a:endParaRPr>
          </a:p>
        </p:txBody>
      </p:sp>
    </p:spTree>
    <p:extLst>
      <p:ext uri="{BB962C8B-B14F-4D97-AF65-F5344CB8AC3E}">
        <p14:creationId xmlns:p14="http://schemas.microsoft.com/office/powerpoint/2010/main" val="2626926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000" dirty="0" smtClean="0">
                <a:solidFill>
                  <a:schemeClr val="accent4">
                    <a:lumMod val="75000"/>
                  </a:schemeClr>
                </a:solidFill>
                <a:latin typeface="Helvetica"/>
              </a:rPr>
              <a:t> </a:t>
            </a:r>
            <a:br>
              <a:rPr lang="es-AR" sz="4000" dirty="0" smtClean="0">
                <a:solidFill>
                  <a:schemeClr val="accent4">
                    <a:lumMod val="75000"/>
                  </a:schemeClr>
                </a:solidFill>
                <a:latin typeface="Helvetica"/>
              </a:rPr>
            </a:br>
            <a:r>
              <a:rPr lang="es-AR" sz="3100" dirty="0" smtClean="0">
                <a:solidFill>
                  <a:srgbClr val="00B0F0"/>
                </a:solidFill>
                <a:latin typeface="Helvetica"/>
              </a:rPr>
              <a:t>LEDIPASVIR + SOFOSBUVIR</a:t>
            </a:r>
            <a:endParaRPr lang="es-AR" sz="3100" dirty="0">
              <a:solidFill>
                <a:srgbClr val="00B0F0"/>
              </a:solidFill>
              <a:latin typeface="Helvetica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57158" y="1571612"/>
            <a:ext cx="8329642" cy="5000660"/>
          </a:xfrm>
        </p:spPr>
        <p:txBody>
          <a:bodyPr>
            <a:normAutofit/>
          </a:bodyPr>
          <a:lstStyle/>
          <a:p>
            <a:pPr marL="164592" indent="-164592">
              <a:lnSpc>
                <a:spcPts val="2800"/>
              </a:lnSpc>
              <a:spcBef>
                <a:spcPts val="1800"/>
              </a:spcBef>
              <a:buClr>
                <a:srgbClr val="FF0000"/>
              </a:buCl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Helvetica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Helvetica"/>
              </a:rPr>
              <a:t>Pacientes</a:t>
            </a:r>
            <a:r>
              <a:rPr lang="en-US" sz="2400" b="1" dirty="0" smtClean="0">
                <a:solidFill>
                  <a:schemeClr val="accent1"/>
                </a:solidFill>
                <a:latin typeface="Helvetica"/>
              </a:rPr>
              <a:t> Naive</a:t>
            </a:r>
            <a:r>
              <a:rPr lang="en-US" sz="2400" dirty="0" smtClean="0">
                <a:solidFill>
                  <a:schemeClr val="accent1"/>
                </a:solidFill>
                <a:latin typeface="Helvetica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Helvetica"/>
              </a:rPr>
              <a:t>( </a:t>
            </a:r>
            <a:r>
              <a:rPr lang="en-US" sz="2400" b="1" dirty="0" err="1" smtClean="0">
                <a:solidFill>
                  <a:schemeClr val="accent1"/>
                </a:solidFill>
                <a:latin typeface="Helvetica"/>
              </a:rPr>
              <a:t>Fase</a:t>
            </a:r>
            <a:r>
              <a:rPr lang="en-US" sz="2400" b="1" dirty="0" smtClean="0">
                <a:solidFill>
                  <a:schemeClr val="accent1"/>
                </a:solidFill>
                <a:latin typeface="Helvetica"/>
              </a:rPr>
              <a:t> 3)</a:t>
            </a:r>
            <a:r>
              <a:rPr lang="en-US" sz="2800" dirty="0" smtClean="0">
                <a:solidFill>
                  <a:srgbClr val="0070C0"/>
                </a:solidFill>
                <a:latin typeface="Helvetica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Helvetic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ION-1</a:t>
            </a:r>
            <a:r>
              <a:rPr lang="en-US" sz="2400" dirty="0" smtClean="0">
                <a:solidFill>
                  <a:srgbClr val="FF0000"/>
                </a:solidFill>
                <a:latin typeface="Helvetica"/>
              </a:rPr>
              <a:t>: </a:t>
            </a:r>
            <a:r>
              <a:rPr lang="en-US" sz="1800" dirty="0" smtClean="0">
                <a:solidFill>
                  <a:srgbClr val="0070C0"/>
                </a:solidFill>
                <a:latin typeface="Helvetica"/>
              </a:rPr>
              <a:t>GT-1 / LDV-SOF +/- RBV x 12 or 24 </a:t>
            </a:r>
            <a:r>
              <a:rPr lang="en-US" sz="1800" dirty="0" err="1" smtClean="0">
                <a:solidFill>
                  <a:srgbClr val="0070C0"/>
                </a:solidFill>
                <a:latin typeface="Helvetica"/>
              </a:rPr>
              <a:t>semanas</a:t>
            </a:r>
            <a:r>
              <a:rPr lang="en-US" sz="2400" dirty="0" smtClean="0">
                <a:solidFill>
                  <a:srgbClr val="0070C0"/>
                </a:solidFill>
                <a:latin typeface="Helvetica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Helvetic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ION-3</a:t>
            </a:r>
            <a:r>
              <a:rPr lang="en-US" sz="2400" dirty="0" smtClean="0">
                <a:solidFill>
                  <a:srgbClr val="FF0000"/>
                </a:solidFill>
                <a:latin typeface="Helvetica"/>
              </a:rPr>
              <a:t>:</a:t>
            </a:r>
            <a:r>
              <a:rPr lang="en-US" sz="2400" dirty="0" smtClean="0">
                <a:solidFill>
                  <a:srgbClr val="0070C0"/>
                </a:solidFill>
                <a:latin typeface="Helvetica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Helvetica"/>
              </a:rPr>
              <a:t>GT-1 / LDV-SOF +/- RBV x 8 </a:t>
            </a:r>
            <a:r>
              <a:rPr lang="en-US" sz="1800" dirty="0" err="1" smtClean="0">
                <a:solidFill>
                  <a:srgbClr val="0070C0"/>
                </a:solidFill>
                <a:latin typeface="Helvetica"/>
              </a:rPr>
              <a:t>semanas</a:t>
            </a:r>
            <a:r>
              <a:rPr lang="en-US" sz="1800" dirty="0" smtClean="0">
                <a:solidFill>
                  <a:srgbClr val="0070C0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Helvetica"/>
              </a:rPr>
              <a:t>vs</a:t>
            </a:r>
            <a:r>
              <a:rPr lang="en-US" sz="1800" dirty="0" smtClean="0">
                <a:solidFill>
                  <a:srgbClr val="0070C0"/>
                </a:solidFill>
                <a:latin typeface="Helvetica"/>
              </a:rPr>
              <a:t> LDV/SOF x 12 </a:t>
            </a:r>
            <a:r>
              <a:rPr lang="en-US" sz="1800" dirty="0" err="1" smtClean="0">
                <a:solidFill>
                  <a:srgbClr val="0070C0"/>
                </a:solidFill>
                <a:latin typeface="Helvetica"/>
              </a:rPr>
              <a:t>semanas</a:t>
            </a:r>
            <a:endParaRPr lang="en-US" sz="1800" dirty="0" smtClean="0">
              <a:solidFill>
                <a:srgbClr val="0070C0"/>
              </a:solidFill>
              <a:latin typeface="Helvetica"/>
            </a:endParaRPr>
          </a:p>
          <a:p>
            <a:pPr marL="164592" indent="-164592">
              <a:lnSpc>
                <a:spcPts val="2800"/>
              </a:lnSpc>
              <a:spcBef>
                <a:spcPts val="1800"/>
              </a:spcBef>
              <a:buClr>
                <a:srgbClr val="FF0000"/>
              </a:buClr>
              <a:buNone/>
            </a:pPr>
            <a:endParaRPr lang="en-US" sz="2400" b="1" dirty="0" smtClean="0">
              <a:solidFill>
                <a:schemeClr val="accent1"/>
              </a:solidFill>
              <a:latin typeface="Helvetica"/>
            </a:endParaRPr>
          </a:p>
          <a:p>
            <a:pPr marL="164592" indent="-164592">
              <a:lnSpc>
                <a:spcPts val="2800"/>
              </a:lnSpc>
              <a:spcBef>
                <a:spcPts val="1800"/>
              </a:spcBef>
              <a:buClr>
                <a:srgbClr val="FF0000"/>
              </a:buClr>
              <a:buNone/>
            </a:pPr>
            <a:r>
              <a:rPr lang="en-US" sz="2400" b="1" dirty="0" err="1" smtClean="0">
                <a:solidFill>
                  <a:schemeClr val="accent1"/>
                </a:solidFill>
                <a:latin typeface="Helvetica"/>
              </a:rPr>
              <a:t>Pacientes</a:t>
            </a:r>
            <a:r>
              <a:rPr lang="en-US" sz="2400" b="1" dirty="0" smtClean="0">
                <a:solidFill>
                  <a:schemeClr val="accent1"/>
                </a:solidFill>
                <a:latin typeface="Helvetica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Helvetica"/>
              </a:rPr>
              <a:t>Fallados</a:t>
            </a:r>
            <a:r>
              <a:rPr lang="en-US" sz="2400" b="1" dirty="0" smtClean="0">
                <a:solidFill>
                  <a:schemeClr val="accent1"/>
                </a:solidFill>
                <a:latin typeface="Helvetica"/>
              </a:rPr>
              <a:t>  ( </a:t>
            </a:r>
            <a:r>
              <a:rPr lang="en-US" sz="2400" b="1" dirty="0" err="1" smtClean="0">
                <a:solidFill>
                  <a:schemeClr val="accent1"/>
                </a:solidFill>
                <a:latin typeface="Helvetica"/>
              </a:rPr>
              <a:t>Fase</a:t>
            </a:r>
            <a:r>
              <a:rPr lang="en-US" sz="2400" b="1" dirty="0" smtClean="0">
                <a:solidFill>
                  <a:schemeClr val="accent1"/>
                </a:solidFill>
                <a:latin typeface="Helvetica"/>
              </a:rPr>
              <a:t> 3)</a:t>
            </a:r>
            <a:r>
              <a:rPr lang="en-US" sz="2800" dirty="0" smtClean="0">
                <a:solidFill>
                  <a:srgbClr val="0070C0"/>
                </a:solidFill>
                <a:latin typeface="Helvetica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Helvetic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ION-2</a:t>
            </a:r>
            <a:r>
              <a:rPr lang="en-US" sz="2400" dirty="0" smtClean="0">
                <a:solidFill>
                  <a:srgbClr val="FF0000"/>
                </a:solidFill>
                <a:latin typeface="Helvetica"/>
              </a:rPr>
              <a:t>:</a:t>
            </a:r>
            <a:r>
              <a:rPr lang="en-US" sz="2400" dirty="0" smtClean="0">
                <a:solidFill>
                  <a:srgbClr val="0070C0"/>
                </a:solidFill>
                <a:latin typeface="Helvetica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Helvetica"/>
              </a:rPr>
              <a:t>GT-1 / LDV-SOF +/- RBV x 12 or 24 </a:t>
            </a:r>
            <a:r>
              <a:rPr lang="en-US" sz="1800" dirty="0" err="1" smtClean="0">
                <a:solidFill>
                  <a:srgbClr val="0070C0"/>
                </a:solidFill>
                <a:latin typeface="Helvetica"/>
              </a:rPr>
              <a:t>semanas</a:t>
            </a:r>
            <a:endParaRPr lang="en-US" sz="1800" dirty="0" smtClean="0">
              <a:solidFill>
                <a:srgbClr val="0070C0"/>
              </a:solidFill>
              <a:latin typeface="Helvetica"/>
            </a:endParaRPr>
          </a:p>
          <a:p>
            <a:pPr marL="164592" indent="-164592">
              <a:lnSpc>
                <a:spcPts val="2800"/>
              </a:lnSpc>
              <a:spcBef>
                <a:spcPts val="1800"/>
              </a:spcBef>
              <a:buClr>
                <a:srgbClr val="FF0000"/>
              </a:buClr>
              <a:buNone/>
            </a:pPr>
            <a:endParaRPr lang="en-US" sz="2400" b="1" dirty="0" smtClean="0">
              <a:solidFill>
                <a:schemeClr val="accent1"/>
              </a:solidFill>
              <a:latin typeface="Helvetica"/>
            </a:endParaRPr>
          </a:p>
          <a:p>
            <a:pPr marL="164592" indent="-164592">
              <a:lnSpc>
                <a:spcPts val="2800"/>
              </a:lnSpc>
              <a:spcBef>
                <a:spcPts val="1800"/>
              </a:spcBef>
              <a:buClr>
                <a:srgbClr val="FF0000"/>
              </a:buClr>
              <a:buNone/>
            </a:pPr>
            <a:r>
              <a:rPr lang="en-US" sz="2400" b="1" dirty="0" err="1" smtClean="0">
                <a:solidFill>
                  <a:schemeClr val="accent1"/>
                </a:solidFill>
                <a:latin typeface="Helvetica"/>
              </a:rPr>
              <a:t>Pacientes</a:t>
            </a:r>
            <a:r>
              <a:rPr lang="en-US" sz="2400" b="1" dirty="0" smtClean="0">
                <a:solidFill>
                  <a:schemeClr val="accent1"/>
                </a:solidFill>
                <a:latin typeface="Helvetica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Helvetica"/>
              </a:rPr>
              <a:t>Fallados</a:t>
            </a:r>
            <a:r>
              <a:rPr lang="en-US" sz="2400" b="1" dirty="0" smtClean="0">
                <a:solidFill>
                  <a:schemeClr val="accent1"/>
                </a:solidFill>
                <a:latin typeface="Helvetica"/>
              </a:rPr>
              <a:t> a PEG/RBV + IP con   </a:t>
            </a:r>
            <a:r>
              <a:rPr lang="en-US" sz="2400" b="1" dirty="0" err="1" smtClean="0">
                <a:solidFill>
                  <a:schemeClr val="accent1"/>
                </a:solidFill>
                <a:latin typeface="Helvetica"/>
              </a:rPr>
              <a:t>Cirrosis</a:t>
            </a:r>
            <a:r>
              <a:rPr lang="en-US" sz="2400" b="1" dirty="0" smtClean="0">
                <a:solidFill>
                  <a:schemeClr val="accent1"/>
                </a:solidFill>
                <a:latin typeface="Helvetica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Helvetica"/>
              </a:rPr>
              <a:t>compensada</a:t>
            </a:r>
            <a:r>
              <a:rPr lang="en-US" sz="2400" b="1" dirty="0" smtClean="0">
                <a:solidFill>
                  <a:schemeClr val="accent1"/>
                </a:solidFill>
                <a:latin typeface="Helvetica"/>
              </a:rPr>
              <a:t> (</a:t>
            </a:r>
            <a:r>
              <a:rPr lang="en-US" sz="2400" b="1" dirty="0" err="1" smtClean="0">
                <a:solidFill>
                  <a:schemeClr val="accent1"/>
                </a:solidFill>
                <a:latin typeface="Helvetica"/>
              </a:rPr>
              <a:t>Fase</a:t>
            </a:r>
            <a:r>
              <a:rPr lang="en-US" sz="2400" b="1" dirty="0" smtClean="0">
                <a:solidFill>
                  <a:schemeClr val="accent1"/>
                </a:solidFill>
                <a:latin typeface="Helvetica"/>
              </a:rPr>
              <a:t> 2)                           </a:t>
            </a:r>
            <a:r>
              <a:rPr lang="en-US" sz="2800" dirty="0" smtClean="0">
                <a:solidFill>
                  <a:srgbClr val="0070C0"/>
                </a:solidFill>
                <a:latin typeface="Helvetica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Helvetic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SIRIUS</a:t>
            </a:r>
            <a:r>
              <a:rPr lang="en-US" sz="1800" dirty="0" smtClean="0">
                <a:solidFill>
                  <a:srgbClr val="FF0000"/>
                </a:solidFill>
                <a:latin typeface="Helvetica"/>
              </a:rPr>
              <a:t>: </a:t>
            </a:r>
            <a:r>
              <a:rPr lang="en-US" sz="1800" dirty="0" smtClean="0">
                <a:solidFill>
                  <a:srgbClr val="0070C0"/>
                </a:solidFill>
                <a:latin typeface="Helvetica"/>
              </a:rPr>
              <a:t>GT-1 / LDV-SOF + RBV x 12 </a:t>
            </a:r>
            <a:r>
              <a:rPr lang="en-US" sz="1800" dirty="0" err="1" smtClean="0">
                <a:solidFill>
                  <a:srgbClr val="0070C0"/>
                </a:solidFill>
                <a:latin typeface="Helvetica"/>
              </a:rPr>
              <a:t>semanas</a:t>
            </a:r>
            <a:r>
              <a:rPr lang="en-US" sz="1800" dirty="0" smtClean="0">
                <a:solidFill>
                  <a:srgbClr val="0070C0"/>
                </a:solidFill>
                <a:latin typeface="Helvetica"/>
              </a:rPr>
              <a:t> o LSV-SOF x 24 </a:t>
            </a:r>
            <a:r>
              <a:rPr lang="en-US" sz="1800" dirty="0" err="1" smtClean="0">
                <a:solidFill>
                  <a:srgbClr val="0070C0"/>
                </a:solidFill>
                <a:latin typeface="Helvetica"/>
              </a:rPr>
              <a:t>semanas</a:t>
            </a:r>
            <a:endParaRPr lang="en-US" sz="1800" dirty="0" smtClean="0">
              <a:solidFill>
                <a:srgbClr val="0070C0"/>
              </a:solidFill>
              <a:latin typeface="Helvetica"/>
            </a:endParaRPr>
          </a:p>
          <a:p>
            <a:pPr>
              <a:buNone/>
            </a:pPr>
            <a:endParaRPr lang="es-AR" dirty="0">
              <a:solidFill>
                <a:srgbClr val="0070C0"/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336104"/>
            <a:ext cx="1828800" cy="0"/>
          </a:xfrm>
          <a:prstGeom prst="line">
            <a:avLst/>
          </a:prstGeom>
          <a:ln w="19050" cmpd="sng">
            <a:solidFill>
              <a:srgbClr val="3333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52957" y="6460981"/>
            <a:ext cx="7382254" cy="320040"/>
          </a:xfrm>
        </p:spPr>
        <p:txBody>
          <a:bodyPr>
            <a:noAutofit/>
          </a:bodyPr>
          <a:lstStyle/>
          <a:p>
            <a:pPr algn="r"/>
            <a:r>
              <a:rPr lang="en-US" sz="1600" dirty="0">
                <a:latin typeface="Helvatica"/>
              </a:rPr>
              <a:t>Source: </a:t>
            </a:r>
            <a:r>
              <a:rPr lang="en-US" sz="1600" dirty="0" err="1">
                <a:latin typeface="Helvatica"/>
              </a:rPr>
              <a:t>Afdhal</a:t>
            </a:r>
            <a:r>
              <a:rPr lang="en-US" sz="1600" dirty="0">
                <a:latin typeface="Helvatica"/>
              </a:rPr>
              <a:t> N, et al. N </a:t>
            </a:r>
            <a:r>
              <a:rPr lang="en-US" sz="1600" dirty="0" err="1">
                <a:latin typeface="Helvatica"/>
              </a:rPr>
              <a:t>Engl</a:t>
            </a:r>
            <a:r>
              <a:rPr lang="en-US" sz="1600" dirty="0">
                <a:latin typeface="Helvatica"/>
              </a:rPr>
              <a:t> J Med. 2014;370:1889-98.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6345"/>
            <a:ext cx="9144000" cy="139296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Ledipasvir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-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Sofosbuvir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</a:t>
            </a:r>
            <a:r>
              <a:rPr lang="en-US" dirty="0">
                <a:solidFill>
                  <a:srgbClr val="00B0F0"/>
                </a:solidFill>
                <a:latin typeface="Helvatica"/>
              </a:rPr>
              <a:t>+/-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Ribavirina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en </a:t>
            </a:r>
            <a:r>
              <a:rPr lang="en-US" dirty="0">
                <a:solidFill>
                  <a:srgbClr val="00B0F0"/>
                </a:solidFill>
                <a:latin typeface="Helvatica"/>
              </a:rPr>
              <a:t>GT 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1 Naive</a:t>
            </a:r>
            <a:r>
              <a:rPr lang="en-US" dirty="0">
                <a:solidFill>
                  <a:srgbClr val="00B0F0"/>
                </a:solidFill>
                <a:latin typeface="Helvatica"/>
              </a:rPr>
              <a:t/>
            </a:r>
            <a:br>
              <a:rPr lang="en-US" dirty="0">
                <a:solidFill>
                  <a:srgbClr val="00B0F0"/>
                </a:solidFill>
                <a:latin typeface="Helvatica"/>
              </a:rPr>
            </a:br>
            <a:r>
              <a:rPr lang="en-US" dirty="0">
                <a:solidFill>
                  <a:srgbClr val="00B0F0"/>
                </a:solidFill>
                <a:latin typeface="Helvatica"/>
              </a:rPr>
              <a:t>ION-1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Estudio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: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Diseño</a:t>
            </a:r>
            <a:r>
              <a:rPr lang="en-US" dirty="0" smtClean="0">
                <a:solidFill>
                  <a:srgbClr val="00B0F0"/>
                </a:solidFill>
                <a:latin typeface="Helvatica"/>
              </a:rPr>
              <a:t> del </a:t>
            </a:r>
            <a:r>
              <a:rPr lang="en-US" dirty="0" err="1" smtClean="0">
                <a:solidFill>
                  <a:srgbClr val="00B0F0"/>
                </a:solidFill>
                <a:latin typeface="Helvatica"/>
              </a:rPr>
              <a:t>Estudio</a:t>
            </a:r>
            <a:endParaRPr lang="en-US" dirty="0">
              <a:solidFill>
                <a:srgbClr val="00B0F0"/>
              </a:solidFill>
              <a:latin typeface="Helvatic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161024"/>
            <a:ext cx="1828800" cy="357567"/>
          </a:xfrm>
          <a:prstGeom prst="rect">
            <a:avLst/>
          </a:prstGeom>
          <a:solidFill>
            <a:srgbClr val="7030A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atica"/>
                <a:cs typeface="Arial"/>
              </a:rPr>
              <a:t>LDV - SOF</a:t>
            </a:r>
            <a:endParaRPr lang="en-US" sz="1600" b="1" dirty="0">
              <a:solidFill>
                <a:schemeClr val="bg1"/>
              </a:solidFill>
              <a:latin typeface="Helvatica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144837"/>
            <a:ext cx="95475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450CE4"/>
                </a:solidFill>
                <a:latin typeface="Helvatica"/>
                <a:cs typeface="Arial"/>
              </a:rPr>
              <a:t>RVS 12</a:t>
            </a:r>
            <a:endParaRPr lang="en-US" sz="1600" b="1" dirty="0">
              <a:solidFill>
                <a:srgbClr val="450CE4"/>
              </a:solidFill>
              <a:latin typeface="Helvatica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138344"/>
            <a:ext cx="1528543" cy="9784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Helvatica"/>
                <a:cs typeface="Arial"/>
              </a:rPr>
              <a:t>GT - 1</a:t>
            </a:r>
            <a:br>
              <a:rPr lang="en-US" b="1" dirty="0" smtClean="0">
                <a:solidFill>
                  <a:srgbClr val="FFFFFF"/>
                </a:solidFill>
                <a:latin typeface="Helvatica"/>
                <a:cs typeface="Arial"/>
              </a:rPr>
            </a:br>
            <a:r>
              <a:rPr lang="en-US" b="1" dirty="0" smtClean="0">
                <a:solidFill>
                  <a:srgbClr val="FFFFFF"/>
                </a:solidFill>
                <a:latin typeface="Helvatica"/>
                <a:cs typeface="Arial"/>
              </a:rPr>
              <a:t>Naive</a:t>
            </a:r>
            <a:endParaRPr lang="en-US" i="1" dirty="0">
              <a:solidFill>
                <a:srgbClr val="FFFFFF"/>
              </a:solidFill>
              <a:latin typeface="Helvatica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13834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n =</a:t>
            </a:r>
            <a:r>
              <a:rPr lang="en-US" sz="1600" dirty="0">
                <a:solidFill>
                  <a:srgbClr val="3333FF"/>
                </a:solidFill>
                <a:latin typeface="Helvatica"/>
              </a:rPr>
              <a:t> </a:t>
            </a:r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214</a:t>
            </a:r>
            <a:endParaRPr lang="en-US" sz="1600" dirty="0">
              <a:solidFill>
                <a:srgbClr val="3333FF"/>
              </a:solidFill>
              <a:latin typeface="Helvatica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158484" y="3871547"/>
            <a:ext cx="1828800" cy="0"/>
          </a:xfrm>
          <a:prstGeom prst="line">
            <a:avLst/>
          </a:prstGeom>
          <a:ln w="19050" cmpd="sng">
            <a:solidFill>
              <a:srgbClr val="450C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688307"/>
            <a:ext cx="3657600" cy="357567"/>
          </a:xfrm>
          <a:prstGeom prst="rect">
            <a:avLst/>
          </a:prstGeom>
          <a:solidFill>
            <a:srgbClr val="7030A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atica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606284" y="3668940"/>
            <a:ext cx="92615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3333FF"/>
                </a:solidFill>
                <a:latin typeface="Helvatica"/>
                <a:cs typeface="Arial"/>
              </a:rPr>
              <a:t>RVS 12</a:t>
            </a:r>
            <a:endParaRPr lang="en-US" sz="1600" b="1" dirty="0">
              <a:solidFill>
                <a:srgbClr val="3333FF"/>
              </a:solidFill>
              <a:latin typeface="Helvatica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4471814"/>
            <a:ext cx="1828800" cy="0"/>
          </a:xfrm>
          <a:prstGeom prst="line">
            <a:avLst/>
          </a:prstGeom>
          <a:ln w="19050" cmpd="sng">
            <a:solidFill>
              <a:srgbClr val="3333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4288574"/>
            <a:ext cx="36576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3333FF"/>
                </a:solidFill>
                <a:latin typeface="Helvatica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4283668"/>
            <a:ext cx="92615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3333FF"/>
                </a:solidFill>
                <a:latin typeface="Helvatica"/>
                <a:cs typeface="Arial"/>
              </a:rPr>
              <a:t>RVS 12</a:t>
            </a:r>
            <a:endParaRPr lang="en-US" sz="1600" b="1" dirty="0">
              <a:solidFill>
                <a:srgbClr val="3333FF"/>
              </a:solidFill>
              <a:latin typeface="Helvatica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5680" y="2942017"/>
            <a:ext cx="1828800" cy="0"/>
          </a:xfrm>
          <a:prstGeom prst="line">
            <a:avLst/>
          </a:prstGeom>
          <a:ln w="19050" cmpd="sng">
            <a:solidFill>
              <a:srgbClr val="3333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758777"/>
            <a:ext cx="1828800" cy="357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450CE4"/>
                </a:solidFill>
                <a:latin typeface="Helvatica"/>
                <a:cs typeface="Arial"/>
              </a:rPr>
              <a:t>LDV - SOF </a:t>
            </a:r>
            <a:r>
              <a:rPr lang="en-US" sz="1600" b="1" dirty="0">
                <a:solidFill>
                  <a:srgbClr val="450CE4"/>
                </a:solidFill>
                <a:latin typeface="Helvatica"/>
                <a:cs typeface="Arial"/>
              </a:rPr>
              <a:t>+ 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93480" y="2739410"/>
            <a:ext cx="93876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450CE4"/>
                </a:solidFill>
                <a:latin typeface="Helvatica"/>
                <a:cs typeface="Arial"/>
              </a:rPr>
              <a:t>RVS 12</a:t>
            </a:r>
            <a:endParaRPr lang="en-US" sz="1600" b="1" dirty="0">
              <a:solidFill>
                <a:srgbClr val="450CE4"/>
              </a:solidFill>
              <a:latin typeface="Helvatica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7"/>
            <a:ext cx="1528543" cy="978406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Helvatica"/>
                <a:cs typeface="Arial"/>
              </a:rPr>
              <a:t>GT - 1</a:t>
            </a:r>
            <a:br>
              <a:rPr lang="en-US" b="1" dirty="0" smtClean="0">
                <a:solidFill>
                  <a:srgbClr val="FFFFFF"/>
                </a:solidFill>
                <a:latin typeface="Helvatica"/>
                <a:cs typeface="Arial"/>
              </a:rPr>
            </a:br>
            <a:r>
              <a:rPr lang="en-US" b="1" dirty="0" smtClean="0">
                <a:solidFill>
                  <a:srgbClr val="FFFFFF"/>
                </a:solidFill>
                <a:latin typeface="Helvatica"/>
                <a:cs typeface="Arial"/>
              </a:rPr>
              <a:t>Naive</a:t>
            </a:r>
            <a:endParaRPr lang="en-US" i="1" dirty="0">
              <a:solidFill>
                <a:srgbClr val="FFFFFF"/>
              </a:solidFill>
              <a:latin typeface="Helvatica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72161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n =</a:t>
            </a:r>
            <a:r>
              <a:rPr lang="en-US" sz="1600" dirty="0">
                <a:solidFill>
                  <a:srgbClr val="3333FF"/>
                </a:solidFill>
                <a:latin typeface="Helvatica"/>
              </a:rPr>
              <a:t> </a:t>
            </a:r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217</a:t>
            </a:r>
            <a:endParaRPr lang="en-US" sz="1600" dirty="0">
              <a:solidFill>
                <a:srgbClr val="3333FF"/>
              </a:solidFill>
              <a:latin typeface="Helva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66576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n =</a:t>
            </a:r>
            <a:r>
              <a:rPr lang="en-US" sz="1600" dirty="0">
                <a:solidFill>
                  <a:srgbClr val="3333FF"/>
                </a:solidFill>
                <a:latin typeface="Helvatica"/>
              </a:rPr>
              <a:t> </a:t>
            </a:r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217</a:t>
            </a:r>
            <a:endParaRPr lang="en-US" sz="1600" dirty="0">
              <a:solidFill>
                <a:srgbClr val="3333FF"/>
              </a:solidFill>
              <a:latin typeface="Helvatic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426720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n =</a:t>
            </a:r>
            <a:r>
              <a:rPr lang="en-US" sz="1600" dirty="0">
                <a:solidFill>
                  <a:srgbClr val="3333FF"/>
                </a:solidFill>
                <a:latin typeface="Helvatica"/>
              </a:rPr>
              <a:t> </a:t>
            </a:r>
            <a:r>
              <a:rPr lang="en-US" sz="1600" dirty="0" smtClean="0">
                <a:solidFill>
                  <a:srgbClr val="3333FF"/>
                </a:solidFill>
                <a:latin typeface="Helvatica"/>
              </a:rPr>
              <a:t>217</a:t>
            </a:r>
            <a:endParaRPr lang="en-US" sz="1600" dirty="0">
              <a:solidFill>
                <a:srgbClr val="3333FF"/>
              </a:solidFill>
              <a:latin typeface="Helvatica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6113" y="1310443"/>
            <a:ext cx="9181938" cy="567149"/>
            <a:chOff x="-6113" y="1310443"/>
            <a:chExt cx="9181938" cy="567149"/>
          </a:xfrm>
        </p:grpSpPr>
        <p:sp>
          <p:nvSpPr>
            <p:cNvPr id="38" name="Rectangle 37"/>
            <p:cNvSpPr/>
            <p:nvPr/>
          </p:nvSpPr>
          <p:spPr>
            <a:xfrm>
              <a:off x="13534" y="1310443"/>
              <a:ext cx="9162291" cy="410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3535" y="1411256"/>
              <a:ext cx="2500694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rgbClr val="450CE4"/>
                  </a:solidFill>
                  <a:latin typeface="Helvatica"/>
                </a:rPr>
                <a:t>Semanas</a:t>
              </a:r>
              <a:endParaRPr lang="en-US" sz="1600" b="1" dirty="0">
                <a:solidFill>
                  <a:srgbClr val="450CE4"/>
                </a:solidFill>
                <a:latin typeface="Helvatica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450CE4"/>
                  </a:solidFill>
                  <a:latin typeface="Helvatica"/>
                  <a:cs typeface="Arial"/>
                </a:rPr>
                <a:t>0</a:t>
              </a:r>
              <a:endParaRPr lang="en-US" sz="1600" b="1" dirty="0">
                <a:solidFill>
                  <a:srgbClr val="450CE4"/>
                </a:solidFill>
                <a:latin typeface="Helvatica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450CE4"/>
                  </a:solidFill>
                  <a:latin typeface="Helvatica"/>
                  <a:cs typeface="Arial"/>
                </a:rPr>
                <a:t>36</a:t>
              </a:r>
              <a:endParaRPr lang="en-US" sz="1600" b="1" dirty="0">
                <a:solidFill>
                  <a:srgbClr val="450CE4"/>
                </a:solidFill>
                <a:latin typeface="Helvatica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450CE4"/>
                  </a:solidFill>
                  <a:latin typeface="Helvatica"/>
                  <a:cs typeface="Arial"/>
                </a:rPr>
                <a:t>12</a:t>
              </a:r>
              <a:endParaRPr lang="en-US" sz="1600" b="1" dirty="0">
                <a:solidFill>
                  <a:srgbClr val="450CE4"/>
                </a:solidFill>
                <a:latin typeface="Helvatica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450CE4"/>
                  </a:solidFill>
                  <a:latin typeface="Helvatica"/>
                  <a:cs typeface="Arial"/>
                </a:rPr>
                <a:t>24</a:t>
              </a:r>
              <a:endParaRPr lang="en-US" sz="1600" b="1" dirty="0">
                <a:solidFill>
                  <a:srgbClr val="450CE4"/>
                </a:solidFill>
                <a:latin typeface="Helvatica"/>
                <a:cs typeface="Arial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rgbClr val="450C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-6949" y="5105400"/>
            <a:ext cx="9162288" cy="11429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450CE4"/>
                </a:solidFill>
                <a:latin typeface="Helvatica"/>
                <a:cs typeface="Arial"/>
              </a:rPr>
              <a:t>LDV-SOF</a:t>
            </a:r>
            <a:r>
              <a:rPr lang="en-US" sz="1400" dirty="0">
                <a:solidFill>
                  <a:srgbClr val="450CE4"/>
                </a:solidFill>
                <a:latin typeface="Helvatica"/>
                <a:cs typeface="Arial"/>
              </a:rPr>
              <a:t>= ledipasvir-</a:t>
            </a:r>
            <a:r>
              <a:rPr lang="en-US" sz="1400" dirty="0" smtClean="0">
                <a:solidFill>
                  <a:srgbClr val="450CE4"/>
                </a:solidFill>
                <a:latin typeface="Helvatica"/>
                <a:cs typeface="Arial"/>
              </a:rPr>
              <a:t>sofosbuvir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; </a:t>
            </a:r>
            <a:r>
              <a:rPr lang="en-US" sz="1400" dirty="0">
                <a:solidFill>
                  <a:srgbClr val="450CE4"/>
                </a:solidFill>
                <a:latin typeface="Helvatica"/>
              </a:rPr>
              <a:t>RBV =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ribavirina</a:t>
            </a:r>
            <a:endParaRPr lang="en-US" sz="1400" dirty="0">
              <a:solidFill>
                <a:srgbClr val="450CE4"/>
              </a:solidFill>
              <a:latin typeface="Helvatica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err="1" smtClean="0">
                <a:solidFill>
                  <a:srgbClr val="450CE4"/>
                </a:solidFill>
                <a:latin typeface="Helvatica"/>
              </a:rPr>
              <a:t>Dosis</a:t>
            </a:r>
            <a:r>
              <a:rPr lang="en-US" sz="1400" b="1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b="1" dirty="0" err="1" smtClean="0">
                <a:solidFill>
                  <a:srgbClr val="450CE4"/>
                </a:solidFill>
                <a:latin typeface="Helvatica"/>
              </a:rPr>
              <a:t>Droga</a:t>
            </a:r>
            <a:r>
              <a:rPr lang="en-US" sz="1400" dirty="0">
                <a:solidFill>
                  <a:srgbClr val="450CE4"/>
                </a:solidFill>
                <a:latin typeface="Helvatica"/>
              </a:rPr>
              <a:t/>
            </a:r>
            <a:br>
              <a:rPr lang="en-US" sz="1400" dirty="0">
                <a:solidFill>
                  <a:srgbClr val="450CE4"/>
                </a:solidFill>
                <a:latin typeface="Helvatica"/>
              </a:rPr>
            </a:br>
            <a:r>
              <a:rPr lang="en-US" sz="1400" dirty="0">
                <a:solidFill>
                  <a:srgbClr val="450CE4"/>
                </a:solidFill>
                <a:latin typeface="Helvatica"/>
              </a:rPr>
              <a:t>Ledipasvir-sofosbuvir (90/400 mg):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dosis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fija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combinada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;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una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píldora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por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día</a:t>
            </a:r>
            <a:r>
              <a:rPr lang="en-US" sz="1400" dirty="0">
                <a:solidFill>
                  <a:srgbClr val="450CE4"/>
                </a:solidFill>
                <a:latin typeface="Helvatica"/>
              </a:rPr>
              <a:t/>
            </a:r>
            <a:br>
              <a:rPr lang="en-US" sz="1400" dirty="0">
                <a:solidFill>
                  <a:srgbClr val="450CE4"/>
                </a:solidFill>
                <a:latin typeface="Helvatica"/>
              </a:rPr>
            </a:b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Ribavirina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(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basada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en peso y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dividida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): </a:t>
            </a:r>
            <a:r>
              <a:rPr lang="en-US" sz="1400" dirty="0">
                <a:solidFill>
                  <a:srgbClr val="450CE4"/>
                </a:solidFill>
                <a:latin typeface="Helvatica"/>
              </a:rPr>
              <a:t>1000 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mg/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si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>
                <a:solidFill>
                  <a:srgbClr val="450CE4"/>
                </a:solidFill>
                <a:latin typeface="Helvatica"/>
              </a:rPr>
              <a:t>&lt; 75 kg 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o </a:t>
            </a:r>
            <a:r>
              <a:rPr lang="en-US" sz="1400" dirty="0">
                <a:solidFill>
                  <a:srgbClr val="450CE4"/>
                </a:solidFill>
                <a:latin typeface="Helvatica"/>
              </a:rPr>
              <a:t>1200 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mg/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día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 err="1" smtClean="0">
                <a:solidFill>
                  <a:srgbClr val="450CE4"/>
                </a:solidFill>
                <a:latin typeface="Helvatica"/>
              </a:rPr>
              <a:t>si</a:t>
            </a:r>
            <a:r>
              <a:rPr lang="en-US" sz="1400" dirty="0" smtClean="0">
                <a:solidFill>
                  <a:srgbClr val="450CE4"/>
                </a:solidFill>
                <a:latin typeface="Helvatica"/>
              </a:rPr>
              <a:t> </a:t>
            </a:r>
            <a:r>
              <a:rPr lang="en-US" sz="1400" dirty="0">
                <a:solidFill>
                  <a:srgbClr val="450CE4"/>
                </a:solidFill>
                <a:latin typeface="Helvatica"/>
              </a:rPr>
              <a:t>≥ 75 kg</a:t>
            </a:r>
          </a:p>
        </p:txBody>
      </p:sp>
    </p:spTree>
    <p:extLst>
      <p:ext uri="{BB962C8B-B14F-4D97-AF65-F5344CB8AC3E}">
        <p14:creationId xmlns:p14="http://schemas.microsoft.com/office/powerpoint/2010/main" val="3094893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4691</TotalTime>
  <Words>3325</Words>
  <Application>Microsoft Office PowerPoint</Application>
  <PresentationFormat>Presentación en pantalla (4:3)</PresentationFormat>
  <Paragraphs>1005</Paragraphs>
  <Slides>78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78</vt:i4>
      </vt:variant>
    </vt:vector>
  </HeadingPairs>
  <TitlesOfParts>
    <vt:vector size="90" baseType="lpstr">
      <vt:lpstr>MS PGothic</vt:lpstr>
      <vt:lpstr>MS PGothic</vt:lpstr>
      <vt:lpstr>arial</vt:lpstr>
      <vt:lpstr>arial</vt:lpstr>
      <vt:lpstr>Calibri</vt:lpstr>
      <vt:lpstr>Helvatica</vt:lpstr>
      <vt:lpstr>Helvatica </vt:lpstr>
      <vt:lpstr>Helvetica</vt:lpstr>
      <vt:lpstr>Myriad Pro</vt:lpstr>
      <vt:lpstr>Symbol</vt:lpstr>
      <vt:lpstr>Wingdings</vt:lpstr>
      <vt:lpstr>Tema de Office</vt:lpstr>
      <vt:lpstr>      Hepatitis C: no mas IFN…..        Ribavirina                                         hasta cuando</vt:lpstr>
      <vt:lpstr>Presentación de PowerPoint</vt:lpstr>
      <vt:lpstr>Presentación de PowerPoint</vt:lpstr>
      <vt:lpstr>   </vt:lpstr>
      <vt:lpstr>Presentación de PowerPoint</vt:lpstr>
      <vt:lpstr>Presentación de PowerPoint</vt:lpstr>
      <vt:lpstr>   Optimizar la terapia maximizando las tasas de  RVS en los pacientes con genotipo 1</vt:lpstr>
      <vt:lpstr>  LEDIPASVIR + SOFOSBUVIR</vt:lpstr>
      <vt:lpstr>Ledipasvir - Sofosbuvir +/- Ribavirina en GT 1 Naive ION-1 Estudio: Diseño del Estudio</vt:lpstr>
      <vt:lpstr>Ledipasvir - Sofosbuvir +/- Ribavirina en Pacientes Naive HCV GT 1 - ION-1 Estudio: Resultados</vt:lpstr>
      <vt:lpstr> Ledipasvir - Sofosbuvir por 8 o 12 Semanas en  pacientes Naive GT 1 - ION- 3</vt:lpstr>
      <vt:lpstr> </vt:lpstr>
      <vt:lpstr>Ledipasvir - Sofosbuvir +/- Ribavirina en  Pacientes  experimentados HCV GT 1 ION - 2 </vt:lpstr>
      <vt:lpstr>Ledipasvir-Sofosbuvir en Pacientes Experimentados GT1 con Cirrosis SIRIUS</vt:lpstr>
      <vt:lpstr> Ledipasvir - Sofosbuvir en pacientes Experimentados GT1 con Cirrosis  SIRIUS </vt:lpstr>
      <vt:lpstr>    Recomendaciones EASL  ledipasvir + sofosbuvir + RBV 12 semanas (cirróticos N/E)  Recomendaciones AASLD   ledipasvir + sofosbuvir 12 semanas  (cirróticos Naive)  ledipasvir + sofosbuvir + RBV 12 semanas o ledipasvir + sofosbuvir por 24 semanas (cirróticos Experimentados)  </vt:lpstr>
      <vt:lpstr> </vt:lpstr>
      <vt:lpstr> Se requiere Ribavirina para pacientes con cirrosis y RAV NS5A? </vt:lpstr>
      <vt:lpstr>Ombitasvir-Paritaprevir-Ritonavir y Dasabuvir + RBV en GT1 - SAPPHIRE - II</vt:lpstr>
      <vt:lpstr>3 D + RBV en GT1 SAPPHIRE-II: Resultados por genotipo y subtipo</vt:lpstr>
      <vt:lpstr>Ombitasvir – Paritaprevir - Ritonavir y Dasabuvir +/- RBV en GT1 - PEARL - IV y PEARL - III (Naive)</vt:lpstr>
      <vt:lpstr>Ombitasvir – Paritaprevir - Ritonavir y Dasabuvir +/- RBV en GT1 - PEARL - IV y PEARL - III: Resultados</vt:lpstr>
      <vt:lpstr>Ombitasvir-Paritaprevir-Ritonavir y Dasabuvir +/- RBV en GT1b - PEARL – II ()</vt:lpstr>
      <vt:lpstr>Ombitasvir-Paritaprevir-Ritonavir y Dasabuvir +/- RBV en GT1b - PEARL - II</vt:lpstr>
      <vt:lpstr>3D + Ribavirina en GT1 y Cirrosis Compensada TURQUOISE - II: Regimenes</vt:lpstr>
      <vt:lpstr>3D + Ribavirina en GT1 y Cirrosis Compensada TURQUOISE - II: Resultados</vt:lpstr>
      <vt:lpstr>TURQUOISE - II  3D + Ribavirina en Cirróticos Compensados Genotipo 1a RVS 12 - Basada en Tratamiento Previo</vt:lpstr>
      <vt:lpstr> 3 D en GT1b y Cirróticos Compensados TURQUOISE - III</vt:lpstr>
      <vt:lpstr>3 D en GT1b y Cirróticos Compensados TURQUOISE - III: Resultados</vt:lpstr>
      <vt:lpstr>Todos estos datos muestran que la adición de la RBV es útil para el genotipo 1 a, pero no confiere un beneficio adicional a los pacientes infectados por el genotipo 1b, incluso aquellos con  cirrosis compensada            RBV maximiza las tasas de  RVS a través de la disminución de las tasas de recaída en determinados pacientes infectados con el genotipo 1 a en los que se ha demostrado una barrera más baja comparada con el genotipo 1 b, el cual presenta una barrera más alta a la Resistencia</vt:lpstr>
      <vt:lpstr>Sofosbuvir + Simeprevir +/- Ribavirina para HCV GT 1 COSMOS: Cohorte 1 Resultados</vt:lpstr>
      <vt:lpstr>Sofosbuvir + Simeprevir +/- Ribavirina para HCV GT 1 COSMOS: Cohorte 2 Resultados</vt:lpstr>
      <vt:lpstr>Simeprevir + Sofosbuvir por HCV GT 1 sin Cirrosis OPTIMIST - 1: </vt:lpstr>
      <vt:lpstr>Simeprevir + Sofosbuvir por HCV GT 1 con Cirrosis OPTIMIST-2 : Diseño del Estudio</vt:lpstr>
      <vt:lpstr>Simeprevir + Sofosbuvir HCV GT 1 con Cirrosis OPTIMIST-2: Resultados</vt:lpstr>
      <vt:lpstr>Simeprevir + Sofosbuvir por HCV GT 1 sin Cirrosis OPTIMIST-1 : Resultados</vt:lpstr>
      <vt:lpstr>Elbasvir + Grazoprevir +/- Ribavirina en GT1 C-WORTHY: Cohorte 2 (Respondedores Nulos)</vt:lpstr>
      <vt:lpstr> Elbasvir + Grazoprevir +/- Ribavirina en HCV GT1 C-WORTHY: Resultados en Respondedores Nulos (Cohorte 2)</vt:lpstr>
      <vt:lpstr> Elbasvir-Grazoprevir +/- RBV en GT 1 a  Fallados a PEG + RBV +/- IP </vt:lpstr>
      <vt:lpstr> Elbasvir-Grazoprevir </vt:lpstr>
      <vt:lpstr>Recomienda:  Realizar una Prueba NS5A basal antes de iniciar el tto con          Zepatier, en todos los pacientes infectados con el genotipo 1 a,   con la recomendación de extender el tratamamiento a 16 semanas y agregar RBV a los (+)  Todos estos datos sugieren que la RBV aumenta la barrera a la Resistencia, lo cual es particularmente relevante para los pctes infectados con el genotipo 1a</vt:lpstr>
      <vt:lpstr>Enfermedad Hepática Descompensada y Transplante Hepático</vt:lpstr>
      <vt:lpstr>Ledipasvir-Sofosbuvir + Ribavirina en HCV GT 1,4 SOLAR-1 (Cohorte B = Post Transplante)</vt:lpstr>
      <vt:lpstr>Ledipasvir-Sofosbuvir + Ribavirina en HCV GT 1,4 SOLAR-1 (Cohorte B = Post Transplante)</vt:lpstr>
      <vt:lpstr> Daclatasvir + Sofosbuvir + RBV en Recurrencia HCV  Post Transplante Hepático</vt:lpstr>
      <vt:lpstr>Daclatasvir + Sofosbuvir + RBV en Post Transplante Hepático ALLY-1:Resultados</vt:lpstr>
      <vt:lpstr>ASTRAL 4 Sofosbuvir -Velpatasvir en Cirróticos  Descompensados</vt:lpstr>
      <vt:lpstr> ASTRAL - 4: Resultados por Genotipo</vt:lpstr>
      <vt:lpstr> </vt:lpstr>
      <vt:lpstr>Ledipasvir-Sofosbuvir + Ribavirina en HCV GT 1,4 SOLAR-1 (Cohorte B = Post Transplante)</vt:lpstr>
      <vt:lpstr>Daclatasvir + Sofosbuvir + RBV en Post Transplante Hepático ALLY - 1</vt:lpstr>
      <vt:lpstr> 3D + RBV en Transplantados Hepáticos GT1 CORAL - I (Parte I)</vt:lpstr>
      <vt:lpstr>3D + RBV en Transplantados Hepáticos con Recurrencia HCV GT1 CORAL - I: Resultados</vt:lpstr>
      <vt:lpstr>Coral I (parte II)</vt:lpstr>
      <vt:lpstr>Resultados de las Terapias Post Transplante</vt:lpstr>
      <vt:lpstr> Insuficiencia Renal</vt:lpstr>
      <vt:lpstr> Ombitasvir-Paritaprevir-Ritonavir and Dasabuvir en GT1 y Insuficiencia Renal - RUBY-I: Regimenes</vt:lpstr>
      <vt:lpstr> RUBY-II: Fase 3b – Genotipo 1 y 4  Naive, sin Cirrosis – Insuficiencia Renal </vt:lpstr>
      <vt:lpstr>Elbasvir + Grazoprevir en HCV GT1 y Enfermedad Renal C-SURFER: Diseño del Estudio</vt:lpstr>
      <vt:lpstr>Elbasvir + Grazoprevir en GT1 y Enfermedad Renal  C-SURFER: Resultados</vt:lpstr>
      <vt:lpstr>Elbasvir-Grazoprevir en Pctes Naive  GT 1, 4 y 6 C-EDGE TN: Resultados</vt:lpstr>
      <vt:lpstr>  Coinfección HCV/ HIV</vt:lpstr>
      <vt:lpstr> Genotipo 2 - 3</vt:lpstr>
      <vt:lpstr>Daclatasvir + Sofosbuvir para GT 3 ALLY -  3</vt:lpstr>
      <vt:lpstr>Sofosbuvir + Daclatasvir  para HCV GT 3 ALLY - 3: Resultados</vt:lpstr>
      <vt:lpstr> Daclatasvir + Sofosbuvir + RBV para GT 3  Enfermedad Hepática Avanzada  ALLY - 3+</vt:lpstr>
      <vt:lpstr>  ALLY - 3+: Resultados</vt:lpstr>
      <vt:lpstr>  ALLY - 3+: Resultados</vt:lpstr>
      <vt:lpstr>Sofosbuvir - Velpatasvir en Genotipo 2 ASTRAL - 2: Diseño del Estudio</vt:lpstr>
      <vt:lpstr>Sofosbuvir - Velpatasvir en  Genotipo 2 ASTRAL - 2: Resultados</vt:lpstr>
      <vt:lpstr>Sofosbuvir - Velpatasvir en Genotipo  2 ASTRAL - 2: Resultados</vt:lpstr>
      <vt:lpstr>Sofosbuvir - Velpatasvir en Genotipo 3 ASTRAL - 3: Diseño del Estudio</vt:lpstr>
      <vt:lpstr>Sofosbuvir - Velpatasvir en  Genotipo 3 ASTRAL - 3: Resultados</vt:lpstr>
      <vt:lpstr> Sofosbuvir - Velpatasvir en HCV Genotipo 3 ASTRAL-3: Results</vt:lpstr>
      <vt:lpstr>Sofosbuvir - Velpatasvir en Genotipo 3 ASTRAL - 3: Resistencia</vt:lpstr>
      <vt:lpstr> AASLD</vt:lpstr>
      <vt:lpstr> CONCLUSIONES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Marcela</cp:lastModifiedBy>
  <cp:revision>400</cp:revision>
  <dcterms:created xsi:type="dcterms:W3CDTF">2017-09-25T12:01:28Z</dcterms:created>
  <dcterms:modified xsi:type="dcterms:W3CDTF">2017-11-13T12:07:02Z</dcterms:modified>
</cp:coreProperties>
</file>