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Libre Baskerville" charset="0"/>
      <p:regular r:id="rId9"/>
      <p:bold r:id="rId10"/>
      <p:italic r:id="rId11"/>
    </p:embeddedFont>
    <p:embeddedFont>
      <p:font typeface="Verdana" pitchFamily="34" charset="0"/>
      <p:regular r:id="rId12"/>
      <p:bold r:id="rId13"/>
      <p:italic r:id="rId14"/>
      <p:boldItalic r:id="rId15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16386" name="Shape 88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18434" name="Shape 97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20482" name="Shape 10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22530" name="Shape 12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24578" name="Shape 135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es-ES" smtClean="0"/>
          </a:p>
        </p:txBody>
      </p:sp>
      <p:sp>
        <p:nvSpPr>
          <p:cNvPr id="26626" name="Shape 146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498A7-2F13-4E92-A818-81561CDBEA3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68E7-B7B0-4E8F-8C06-4F548294565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947B-E70D-43B3-A3F8-DD447E379AE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DB29-1423-485A-BFA8-4595ADBEA8C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9CF2A-F8B6-4F4D-8196-AD82F2E41A4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5F9AA-9805-43F2-9DE0-8F60260E10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F671F-F04A-4ADA-A6F3-BDD4F372807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7B524-D2B3-40CE-8AEA-72901A055B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740B8-BC24-4F98-9305-0C87BE213D6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C352F-BE41-4086-9D8A-688EBB56E2F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A5856-2738-446B-B602-7D75F64A14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hape 9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hape 1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7D00D-DD1A-479F-8AAF-96381D22B65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1029" name="Shape 9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1030" name="Shape 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/>
            </a:lvl1pPr>
          </a:lstStyle>
          <a:p>
            <a:fld id="{89C07393-50A5-4E53-B246-17743761FDE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hape 9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Shape 91"/>
          <p:cNvSpPr txBox="1">
            <a:spLocks noGrp="1"/>
          </p:cNvSpPr>
          <p:nvPr>
            <p:ph type="ctrTitle"/>
          </p:nvPr>
        </p:nvSpPr>
        <p:spPr>
          <a:xfrm>
            <a:off x="500063" y="857250"/>
            <a:ext cx="8215312" cy="1470025"/>
          </a:xfrm>
        </p:spPr>
        <p:txBody>
          <a:bodyPr tIns="45700" bIns="45700"/>
          <a:lstStyle/>
          <a:p>
            <a:pPr indent="-2794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Unidad Centinela de Hepatitis Virales Tucumán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406525" y="3092450"/>
            <a:ext cx="6400800" cy="1752600"/>
          </a:xfrm>
        </p:spPr>
        <p:txBody>
          <a:bodyPr tIns="45700" bIns="45700">
            <a:noAutofit/>
          </a:bodyPr>
          <a:lstStyle/>
          <a:p>
            <a:pPr indent="-177800" eaLnBrk="1" fontAlgn="auto" hangingPunct="1">
              <a:spcBef>
                <a:spcPts val="0"/>
              </a:spcBef>
              <a:defRPr/>
            </a:pPr>
            <a:r>
              <a:rPr lang="en-US" sz="2800"/>
              <a:t>26º Reunión Anual De U.C.</a:t>
            </a:r>
          </a:p>
          <a:p>
            <a:pPr indent="-76200" eaLnBrk="1" fontAlgn="auto" hangingPunct="1">
              <a:spcBef>
                <a:spcPts val="240"/>
              </a:spcBef>
              <a:defRPr/>
            </a:pPr>
            <a:endParaRPr sz="1200"/>
          </a:p>
          <a:p>
            <a:pPr indent="-127000" eaLnBrk="1" fontAlgn="auto" hangingPunct="1">
              <a:spcBef>
                <a:spcPts val="400"/>
              </a:spcBef>
              <a:defRPr/>
            </a:pPr>
            <a:r>
              <a:rPr lang="en-US" sz="2000"/>
              <a:t>14 de Noviembre de 2017</a:t>
            </a:r>
          </a:p>
          <a:p>
            <a:pPr indent="-127000" eaLnBrk="1" fontAlgn="auto" hangingPunct="1">
              <a:spcBef>
                <a:spcPts val="400"/>
              </a:spcBef>
              <a:defRPr/>
            </a:pPr>
            <a:r>
              <a:rPr lang="en-US" sz="2000"/>
              <a:t>CABA</a:t>
            </a:r>
          </a:p>
        </p:txBody>
      </p:sp>
      <p:pic>
        <p:nvPicPr>
          <p:cNvPr id="15364" name="Shape 93" descr="E:\Mis documentos\Daniel\Hospital\Hospital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845050"/>
            <a:ext cx="15875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Shape 9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7663" y="4997450"/>
            <a:ext cx="15875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hape 9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hape 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5488"/>
          </a:xfrm>
        </p:spPr>
        <p:txBody>
          <a:bodyPr tIns="45700" bIns="45700"/>
          <a:lstStyle/>
          <a:p>
            <a:pPr indent="-1270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1000"/>
              <a:buFont typeface="Libre Baskerville"/>
              <a:buNone/>
            </a:pPr>
            <a:r>
              <a:rPr lang="en-US" sz="1800" u="sng" smtClean="0">
                <a:solidFill>
                  <a:srgbClr val="000000"/>
                </a:solidFill>
                <a:latin typeface="Libre Baskerville"/>
                <a:cs typeface="Arial" charset="0"/>
                <a:sym typeface="Libre Baskerville"/>
              </a:rPr>
              <a:t>3º  Campaña Nacional para la información, difusión y testeo de HCV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28625" y="1071563"/>
            <a:ext cx="8229600" cy="5786437"/>
          </a:xfrm>
        </p:spPr>
        <p:txBody>
          <a:bodyPr tIns="45700" bIns="45700">
            <a:noAutofit/>
          </a:bodyPr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Char char="•"/>
            </a:pPr>
            <a:r>
              <a:rPr lang="en-US" sz="1800" u="sng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Efector:</a:t>
            </a: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  Unidad Centinela de Hepatitis Virales de Tucumán que funciona en el Servicio de Gastroenterología y Hepatología del  Hospital Ángel C. Padilla.</a:t>
            </a: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20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1800" u="sng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Char char="•"/>
            </a:pPr>
            <a:r>
              <a:rPr lang="en-US" sz="1800" u="sng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Apoyo</a:t>
            </a: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: 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	- Jefatura del Servicio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	- Dirección del Hospital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	- Ministerio de Salud Pública de Provincia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 typeface="Verdana" pitchFamily="34" charset="0"/>
              <a:buNone/>
            </a:pPr>
            <a:r>
              <a:rPr lang="en-US" sz="18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 </a:t>
            </a:r>
          </a:p>
          <a:p>
            <a:pPr indent="-34290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</a:pPr>
            <a:endParaRPr lang="es-ES" sz="1800" smtClean="0">
              <a:solidFill>
                <a:srgbClr val="000000"/>
              </a:solidFill>
              <a:latin typeface="Verdana" pitchFamily="34" charset="0"/>
              <a:cs typeface="Arial" charset="0"/>
              <a:sym typeface="Verdana" pitchFamily="34" charset="0"/>
            </a:endParaRPr>
          </a:p>
        </p:txBody>
      </p:sp>
      <p:pic>
        <p:nvPicPr>
          <p:cNvPr id="17412" name="Shape 102" descr="Campana UC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14563"/>
            <a:ext cx="350043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hape 10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042988"/>
            <a:ext cx="8229600" cy="935037"/>
          </a:xfrm>
        </p:spPr>
        <p:txBody>
          <a:bodyPr tIns="45700" bIns="45700"/>
          <a:lstStyle/>
          <a:p>
            <a:pPr indent="-342900"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Verdana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Se realizó durante 5 días distribuídos en las 2 primeras semanas de septiembre</a:t>
            </a:r>
            <a:r>
              <a:rPr lang="en-US" sz="2400" smtClean="0">
                <a:solidFill>
                  <a:srgbClr val="000000"/>
                </a:solidFill>
                <a:latin typeface="Verdana" pitchFamily="34" charset="0"/>
                <a:cs typeface="Arial" charset="0"/>
                <a:sym typeface="Verdana" pitchFamily="34" charset="0"/>
              </a:rPr>
              <a:t>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571875" y="3000375"/>
            <a:ext cx="1785938" cy="461963"/>
          </a:xfrm>
          <a:prstGeom prst="rect">
            <a:avLst/>
          </a:prstGeom>
          <a:solidFill>
            <a:srgbClr val="CC3300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lIns="91425" tIns="45700" rIns="91425" bIns="45700"/>
          <a:lstStyle/>
          <a:p>
            <a:pPr indent="-15240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None/>
              <a:defRPr/>
            </a:pPr>
            <a:r>
              <a:rPr lang="en-US" sz="2400" b="1" kern="0">
                <a:latin typeface="Verdana"/>
                <a:ea typeface="Verdana"/>
                <a:cs typeface="Verdana"/>
                <a:sym typeface="Verdana"/>
              </a:rPr>
              <a:t>Difusión</a:t>
            </a:r>
          </a:p>
        </p:txBody>
      </p:sp>
      <p:sp>
        <p:nvSpPr>
          <p:cNvPr id="19460" name="Shape 110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582612"/>
          </a:xfrm>
        </p:spPr>
        <p:txBody>
          <a:bodyPr tIns="45700" bIns="45700"/>
          <a:lstStyle/>
          <a:p>
            <a:pPr indent="-1270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1000"/>
              <a:buFont typeface="Libre Baskerville"/>
              <a:buNone/>
            </a:pPr>
            <a:r>
              <a:rPr lang="en-US" sz="1800" u="sng" smtClean="0">
                <a:solidFill>
                  <a:srgbClr val="000000"/>
                </a:solidFill>
                <a:latin typeface="Libre Baskerville"/>
                <a:cs typeface="Arial" charset="0"/>
                <a:sym typeface="Libre Baskerville"/>
              </a:rPr>
              <a:t>3º  Campaña Nacional para la información, difusión y testeo de HCV</a:t>
            </a:r>
          </a:p>
        </p:txBody>
      </p:sp>
      <p:pic>
        <p:nvPicPr>
          <p:cNvPr id="19461" name="Shape 111" descr="IMG-20171108-WA0010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922838"/>
            <a:ext cx="1398587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Shape 112" descr="IMG-20171108-WA0012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4714875"/>
            <a:ext cx="8572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Shape 113" descr="IMG-20171108-WA0013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4714875"/>
            <a:ext cx="10302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Shape 114" descr="IMG-20171108-WA0011.jp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1857375"/>
            <a:ext cx="16525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Shape 115" descr="IMG-20171108-WA0008.jp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4946650"/>
            <a:ext cx="99853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Shape 116"/>
          <p:cNvSpPr txBox="1">
            <a:spLocks noChangeArrowheads="1"/>
          </p:cNvSpPr>
          <p:nvPr/>
        </p:nvSpPr>
        <p:spPr bwMode="auto">
          <a:xfrm>
            <a:off x="6858000" y="4214813"/>
            <a:ext cx="1398588" cy="369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143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CARTELES</a:t>
            </a:r>
          </a:p>
        </p:txBody>
      </p:sp>
      <p:sp>
        <p:nvSpPr>
          <p:cNvPr id="19467" name="Shape 117"/>
          <p:cNvSpPr txBox="1">
            <a:spLocks noChangeArrowheads="1"/>
          </p:cNvSpPr>
          <p:nvPr/>
        </p:nvSpPr>
        <p:spPr bwMode="auto">
          <a:xfrm>
            <a:off x="3924300" y="4438650"/>
            <a:ext cx="962025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143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NOTAS</a:t>
            </a:r>
          </a:p>
        </p:txBody>
      </p:sp>
      <p:sp>
        <p:nvSpPr>
          <p:cNvPr id="19468" name="Shape 118"/>
          <p:cNvSpPr txBox="1">
            <a:spLocks noChangeArrowheads="1"/>
          </p:cNvSpPr>
          <p:nvPr/>
        </p:nvSpPr>
        <p:spPr bwMode="auto">
          <a:xfrm>
            <a:off x="676275" y="4078288"/>
            <a:ext cx="1428750" cy="6429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143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PRENSA escrita/TV</a:t>
            </a:r>
          </a:p>
        </p:txBody>
      </p:sp>
      <p:cxnSp>
        <p:nvCxnSpPr>
          <p:cNvPr id="19469" name="Shape 119"/>
          <p:cNvCxnSpPr>
            <a:cxnSpLocks noChangeShapeType="1"/>
          </p:cNvCxnSpPr>
          <p:nvPr/>
        </p:nvCxnSpPr>
        <p:spPr bwMode="auto">
          <a:xfrm>
            <a:off x="5214938" y="3714750"/>
            <a:ext cx="1428750" cy="642938"/>
          </a:xfrm>
          <a:prstGeom prst="straightConnector1">
            <a:avLst/>
          </a:prstGeom>
          <a:noFill/>
          <a:ln w="57150">
            <a:solidFill>
              <a:srgbClr val="CC3300"/>
            </a:solidFill>
            <a:miter lim="800000"/>
            <a:headEnd/>
            <a:tailEnd type="stealth" w="lg" len="lg"/>
          </a:ln>
        </p:spPr>
      </p:cxnSp>
      <p:cxnSp>
        <p:nvCxnSpPr>
          <p:cNvPr id="19470" name="Shape 120"/>
          <p:cNvCxnSpPr>
            <a:cxnSpLocks noChangeShapeType="1"/>
          </p:cNvCxnSpPr>
          <p:nvPr/>
        </p:nvCxnSpPr>
        <p:spPr bwMode="auto">
          <a:xfrm rot="5400000">
            <a:off x="4142582" y="3996531"/>
            <a:ext cx="571500" cy="1587"/>
          </a:xfrm>
          <a:prstGeom prst="straightConnector1">
            <a:avLst/>
          </a:prstGeom>
          <a:noFill/>
          <a:ln w="57150">
            <a:solidFill>
              <a:srgbClr val="CC3300"/>
            </a:solidFill>
            <a:miter lim="800000"/>
            <a:headEnd/>
            <a:tailEnd type="stealth" w="lg" len="lg"/>
          </a:ln>
        </p:spPr>
      </p:cxnSp>
      <p:cxnSp>
        <p:nvCxnSpPr>
          <p:cNvPr id="19471" name="Shape 121"/>
          <p:cNvCxnSpPr>
            <a:cxnSpLocks noChangeShapeType="1"/>
          </p:cNvCxnSpPr>
          <p:nvPr/>
        </p:nvCxnSpPr>
        <p:spPr bwMode="auto">
          <a:xfrm flipH="1">
            <a:off x="2430463" y="3714750"/>
            <a:ext cx="1355725" cy="546100"/>
          </a:xfrm>
          <a:prstGeom prst="straightConnector1">
            <a:avLst/>
          </a:prstGeom>
          <a:noFill/>
          <a:ln w="57150">
            <a:solidFill>
              <a:srgbClr val="CC3300"/>
            </a:solidFill>
            <a:miter lim="800000"/>
            <a:headEnd/>
            <a:tailEnd type="stealth" w="lg" len="lg"/>
          </a:ln>
        </p:spPr>
      </p:cxnSp>
      <p:pic>
        <p:nvPicPr>
          <p:cNvPr id="19472" name="Shape 122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4075" y="1574800"/>
            <a:ext cx="15748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hape 1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Shape 12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28688"/>
          </a:xfrm>
        </p:spPr>
        <p:txBody>
          <a:bodyPr tIns="45700" bIns="45700"/>
          <a:lstStyle/>
          <a:p>
            <a:pPr indent="-1270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11000"/>
              <a:buFont typeface="Libre Baskerville"/>
              <a:buNone/>
            </a:pPr>
            <a:r>
              <a:rPr lang="en-US" sz="1800" u="sng" smtClean="0">
                <a:solidFill>
                  <a:srgbClr val="000000"/>
                </a:solidFill>
                <a:latin typeface="Libre Baskerville"/>
                <a:cs typeface="Arial" charset="0"/>
                <a:sym typeface="Libre Baskerville"/>
              </a:rPr>
              <a:t>3º  Campaña Nacional para la información, difusión y testeo de HCV</a:t>
            </a:r>
          </a:p>
        </p:txBody>
      </p:sp>
      <p:pic>
        <p:nvPicPr>
          <p:cNvPr id="21507" name="Shape 129"/>
          <p:cNvPicPr preferRelativeResize="0">
            <a:picLocks noGrp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1333500"/>
            <a:ext cx="5859462" cy="4203700"/>
          </a:xfrm>
        </p:spPr>
      </p:pic>
      <p:sp>
        <p:nvSpPr>
          <p:cNvPr id="21508" name="Shape 130"/>
          <p:cNvSpPr txBox="1">
            <a:spLocks noChangeArrowheads="1"/>
          </p:cNvSpPr>
          <p:nvPr/>
        </p:nvSpPr>
        <p:spPr bwMode="auto">
          <a:xfrm>
            <a:off x="0" y="572928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114300"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u="sng"/>
              <a:t>Resultados: </a:t>
            </a:r>
            <a:r>
              <a:rPr lang="en-US" sz="1800"/>
              <a:t>se realizaron 300 test con </a:t>
            </a:r>
            <a:r>
              <a:rPr lang="en-US" sz="1800" b="1" i="1"/>
              <a:t>2 reactivos (0,66%)</a:t>
            </a:r>
          </a:p>
          <a:p>
            <a:pPr indent="-114300"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/>
              <a:t>Por la gran demanda se ofreció a las personas que concurrieron el 5º día test de ELISA con un resultado reactivo.</a:t>
            </a:r>
          </a:p>
        </p:txBody>
      </p:sp>
      <p:pic>
        <p:nvPicPr>
          <p:cNvPr id="21509" name="Shape 131" descr="IMG-20170905-WA0071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443038"/>
            <a:ext cx="25781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Shape 132" descr="IMG-20171108-WA0009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514850"/>
            <a:ext cx="1844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hape 1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hape 13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714375"/>
          </a:xfrm>
        </p:spPr>
        <p:txBody>
          <a:bodyPr tIns="45700" bIns="45700"/>
          <a:lstStyle/>
          <a:p>
            <a:pPr indent="-1270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Libre Baskerville"/>
              <a:buNone/>
            </a:pPr>
            <a:r>
              <a:rPr lang="en-US" sz="2000" u="sng" smtClean="0">
                <a:solidFill>
                  <a:srgbClr val="000000"/>
                </a:solidFill>
                <a:latin typeface="Libre Baskerville"/>
                <a:cs typeface="Arial" charset="0"/>
                <a:sym typeface="Libre Baskerville"/>
              </a:rPr>
              <a:t>3º  Campaña Nacional para la información, difusión y testeo de HCV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795338"/>
            <a:ext cx="9144000" cy="6215062"/>
          </a:xfrm>
        </p:spPr>
        <p:txBody>
          <a:bodyPr tIns="45700" bIns="45700">
            <a:noAutofit/>
          </a:bodyPr>
          <a:lstStyle/>
          <a:p>
            <a:pPr indent="-342900" algn="ctr" eaLnBrk="1" fontAlgn="auto" hangingPunct="1">
              <a:lnSpc>
                <a:spcPct val="90000"/>
              </a:lnSpc>
              <a:spcBef>
                <a:spcPts val="0"/>
              </a:spcBef>
              <a:buFont typeface="Verdana"/>
              <a:buChar char="•"/>
              <a:defRPr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La respuesta de la población fue muy satisfactoria, sin  dificultades durante la realización de la campaña</a:t>
            </a:r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indent="-342900" eaLnBrk="1" fontAlgn="auto" hangingPunct="1">
              <a:lnSpc>
                <a:spcPct val="90000"/>
              </a:lnSpc>
              <a:spcBef>
                <a:spcPts val="480"/>
              </a:spcBef>
              <a:buFont typeface="Arial"/>
              <a:buNone/>
              <a:defRPr/>
            </a:pPr>
            <a:endParaRPr sz="2400"/>
          </a:p>
          <a:p>
            <a:pPr marL="0" indent="-127000" eaLnBrk="1" fontAlgn="auto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/>
            </a:pPr>
            <a:endParaRPr sz="2000" u="sng">
              <a:latin typeface="Verdana"/>
              <a:ea typeface="Verdana"/>
              <a:cs typeface="Verdana"/>
              <a:sym typeface="Verdana"/>
            </a:endParaRPr>
          </a:p>
          <a:p>
            <a:pPr marL="0" indent="-127000" eaLnBrk="1" fontAlgn="auto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/>
            </a:pPr>
            <a:endParaRPr sz="2000" u="sng">
              <a:latin typeface="Verdana"/>
              <a:ea typeface="Verdana"/>
              <a:cs typeface="Verdana"/>
              <a:sym typeface="Verdana"/>
            </a:endParaRPr>
          </a:p>
          <a:p>
            <a:pPr indent="-342900" eaLnBrk="1" fontAlgn="auto" hangingPunct="1">
              <a:lnSpc>
                <a:spcPct val="90000"/>
              </a:lnSpc>
              <a:spcBef>
                <a:spcPts val="400"/>
              </a:spcBef>
              <a:buFont typeface="Verdana"/>
              <a:buChar char="•"/>
              <a:defRPr/>
            </a:pPr>
            <a:r>
              <a:rPr lang="en-US" sz="2000" u="sng">
                <a:latin typeface="Verdana"/>
                <a:ea typeface="Verdana"/>
                <a:cs typeface="Verdana"/>
                <a:sym typeface="Verdana"/>
              </a:rPr>
              <a:t>Sugerencias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indent="-342900" eaLnBrk="1" fontAlgn="auto" hangingPunct="1">
              <a:lnSpc>
                <a:spcPct val="90000"/>
              </a:lnSpc>
              <a:spcBef>
                <a:spcPts val="240"/>
              </a:spcBef>
              <a:buFont typeface="Arial"/>
              <a:buNone/>
              <a:defRPr/>
            </a:pP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42900" eaLnBrk="1" fontAlgn="auto" hangingPunct="1">
              <a:lnSpc>
                <a:spcPct val="90000"/>
              </a:lnSpc>
              <a:spcBef>
                <a:spcPts val="400"/>
              </a:spcBef>
              <a:buFont typeface="Verdana"/>
              <a:buChar char="-"/>
              <a:defRPr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Planilla de encuesta con DNI incluído</a:t>
            </a:r>
          </a:p>
          <a:p>
            <a:pPr indent="-342900" eaLnBrk="1" fontAlgn="auto" hangingPunct="1">
              <a:lnSpc>
                <a:spcPct val="90000"/>
              </a:lnSpc>
              <a:spcBef>
                <a:spcPts val="400"/>
              </a:spcBef>
              <a:buFont typeface="Verdana"/>
              <a:buChar char="-"/>
              <a:defRPr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Contar con más test rápidos!!!</a:t>
            </a:r>
          </a:p>
          <a:p>
            <a:pPr indent="-342900" eaLnBrk="1" fontAlgn="auto" hangingPunct="1">
              <a:lnSpc>
                <a:spcPct val="90000"/>
              </a:lnSpc>
              <a:spcBef>
                <a:spcPts val="400"/>
              </a:spcBef>
              <a:buFont typeface="Verdana"/>
              <a:buChar char="-"/>
              <a:defRPr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Poder acceder a los datos cargados</a:t>
            </a:r>
          </a:p>
        </p:txBody>
      </p:sp>
      <p:pic>
        <p:nvPicPr>
          <p:cNvPr id="23556" name="Shape 140" descr="IMG-20170904-WA0040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866900"/>
            <a:ext cx="237331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Shape 141" descr="IMG-20170905-WA0064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938338"/>
            <a:ext cx="24685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Shape 142" descr="IMG-20170905-WA0066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1866900"/>
            <a:ext cx="27590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Shape 143" descr="21314730_1944553389148526_8442219557998013205_n.jp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4510088"/>
            <a:ext cx="24288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hape 1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80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hape 1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/>
          <a:lstStyle/>
          <a:p>
            <a:pPr indent="-1524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Libre Baskerville"/>
              <a:buNone/>
            </a:pPr>
            <a:r>
              <a:rPr lang="en-US" sz="2400" u="sng" smtClean="0">
                <a:solidFill>
                  <a:srgbClr val="000000"/>
                </a:solidFill>
                <a:latin typeface="Libre Baskerville"/>
                <a:cs typeface="Arial" charset="0"/>
                <a:sym typeface="Libre Baskerville"/>
              </a:rPr>
              <a:t>3º  Campaña Nacional para la información, difusión y testeo de HCV</a:t>
            </a:r>
          </a:p>
        </p:txBody>
      </p:sp>
      <p:pic>
        <p:nvPicPr>
          <p:cNvPr id="25603" name="Shape 150" descr="21728253_1948300125440519_6407591387530403733_n.jpg"/>
          <p:cNvPicPr preferRelativeResize="0">
            <a:picLocks noGr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57275" y="1352550"/>
            <a:ext cx="7085013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189</Words>
  <Application>Microsoft Office PowerPoint</Application>
  <PresentationFormat>Presentación en pantalla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Libre Baskerville</vt:lpstr>
      <vt:lpstr>Verdana</vt:lpstr>
      <vt:lpstr>Diseño predeterminado</vt:lpstr>
      <vt:lpstr>Unidad Centinela de Hepatitis Virales Tucumán</vt:lpstr>
      <vt:lpstr>3º  Campaña Nacional para la información, difusión y testeo de HCV</vt:lpstr>
      <vt:lpstr>3º  Campaña Nacional para la información, difusión y testeo de HCV</vt:lpstr>
      <vt:lpstr>3º  Campaña Nacional para la información, difusión y testeo de HCV</vt:lpstr>
      <vt:lpstr>3º  Campaña Nacional para la información, difusión y testeo de HCV</vt:lpstr>
      <vt:lpstr>3º  Campaña Nacional para la información, difusión y testeo de HCV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Centinela de Hepatitis Virales Tucumán</dc:title>
  <dc:creator>LeMonge</dc:creator>
  <cp:lastModifiedBy>Huespedes-COMRA</cp:lastModifiedBy>
  <cp:revision>3</cp:revision>
  <dcterms:modified xsi:type="dcterms:W3CDTF">2017-11-14T01:27:02Z</dcterms:modified>
</cp:coreProperties>
</file>