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1"/>
  </p:sldMasterIdLst>
  <p:notesMasterIdLst>
    <p:notesMasterId r:id="rId47"/>
  </p:notesMasterIdLst>
  <p:handoutMasterIdLst>
    <p:handoutMasterId r:id="rId48"/>
  </p:handoutMasterIdLst>
  <p:sldIdLst>
    <p:sldId id="559" r:id="rId2"/>
    <p:sldId id="560" r:id="rId3"/>
    <p:sldId id="518" r:id="rId4"/>
    <p:sldId id="506" r:id="rId5"/>
    <p:sldId id="519" r:id="rId6"/>
    <p:sldId id="526" r:id="rId7"/>
    <p:sldId id="523" r:id="rId8"/>
    <p:sldId id="509" r:id="rId9"/>
    <p:sldId id="510" r:id="rId10"/>
    <p:sldId id="524" r:id="rId11"/>
    <p:sldId id="525" r:id="rId12"/>
    <p:sldId id="512" r:id="rId13"/>
    <p:sldId id="513" r:id="rId14"/>
    <p:sldId id="503" r:id="rId15"/>
    <p:sldId id="528" r:id="rId16"/>
    <p:sldId id="529" r:id="rId17"/>
    <p:sldId id="530" r:id="rId18"/>
    <p:sldId id="531" r:id="rId19"/>
    <p:sldId id="532" r:id="rId20"/>
    <p:sldId id="533" r:id="rId21"/>
    <p:sldId id="540" r:id="rId22"/>
    <p:sldId id="534" r:id="rId23"/>
    <p:sldId id="527" r:id="rId24"/>
    <p:sldId id="541" r:id="rId25"/>
    <p:sldId id="542" r:id="rId26"/>
    <p:sldId id="535" r:id="rId27"/>
    <p:sldId id="538" r:id="rId28"/>
    <p:sldId id="561" r:id="rId29"/>
    <p:sldId id="562" r:id="rId30"/>
    <p:sldId id="563" r:id="rId31"/>
    <p:sldId id="564" r:id="rId32"/>
    <p:sldId id="565" r:id="rId33"/>
    <p:sldId id="543" r:id="rId34"/>
    <p:sldId id="545" r:id="rId35"/>
    <p:sldId id="544" r:id="rId36"/>
    <p:sldId id="546" r:id="rId37"/>
    <p:sldId id="547" r:id="rId38"/>
    <p:sldId id="549" r:id="rId39"/>
    <p:sldId id="550" r:id="rId40"/>
    <p:sldId id="552" r:id="rId41"/>
    <p:sldId id="553" r:id="rId42"/>
    <p:sldId id="555" r:id="rId43"/>
    <p:sldId id="556" r:id="rId44"/>
    <p:sldId id="557" r:id="rId45"/>
    <p:sldId id="558" r:id="rId46"/>
  </p:sldIdLst>
  <p:sldSz cx="9144000" cy="6858000" type="screen4x3"/>
  <p:notesSz cx="6858000" cy="9144000"/>
  <p:defaultTextStyle>
    <a:defPPr>
      <a:defRPr lang="es-ES"/>
    </a:defPPr>
    <a:lvl1pPr algn="l" rtl="0" fontAlgn="base">
      <a:spcBef>
        <a:spcPct val="50000"/>
      </a:spcBef>
      <a:spcAft>
        <a:spcPct val="0"/>
      </a:spcAft>
      <a:defRPr sz="1600" kern="1200">
        <a:solidFill>
          <a:schemeClr val="tx1"/>
        </a:solidFill>
        <a:latin typeface="Comic Sans MS" pitchFamily="66" charset="0"/>
        <a:ea typeface="+mn-ea"/>
        <a:cs typeface="+mn-cs"/>
      </a:defRPr>
    </a:lvl1pPr>
    <a:lvl2pPr marL="457200" algn="l" rtl="0" fontAlgn="base">
      <a:spcBef>
        <a:spcPct val="50000"/>
      </a:spcBef>
      <a:spcAft>
        <a:spcPct val="0"/>
      </a:spcAft>
      <a:defRPr sz="1600" kern="1200">
        <a:solidFill>
          <a:schemeClr val="tx1"/>
        </a:solidFill>
        <a:latin typeface="Comic Sans MS" pitchFamily="66" charset="0"/>
        <a:ea typeface="+mn-ea"/>
        <a:cs typeface="+mn-cs"/>
      </a:defRPr>
    </a:lvl2pPr>
    <a:lvl3pPr marL="914400" algn="l" rtl="0" fontAlgn="base">
      <a:spcBef>
        <a:spcPct val="50000"/>
      </a:spcBef>
      <a:spcAft>
        <a:spcPct val="0"/>
      </a:spcAft>
      <a:defRPr sz="1600" kern="1200">
        <a:solidFill>
          <a:schemeClr val="tx1"/>
        </a:solidFill>
        <a:latin typeface="Comic Sans MS" pitchFamily="66" charset="0"/>
        <a:ea typeface="+mn-ea"/>
        <a:cs typeface="+mn-cs"/>
      </a:defRPr>
    </a:lvl3pPr>
    <a:lvl4pPr marL="1371600" algn="l" rtl="0" fontAlgn="base">
      <a:spcBef>
        <a:spcPct val="50000"/>
      </a:spcBef>
      <a:spcAft>
        <a:spcPct val="0"/>
      </a:spcAft>
      <a:defRPr sz="1600" kern="1200">
        <a:solidFill>
          <a:schemeClr val="tx1"/>
        </a:solidFill>
        <a:latin typeface="Comic Sans MS" pitchFamily="66" charset="0"/>
        <a:ea typeface="+mn-ea"/>
        <a:cs typeface="+mn-cs"/>
      </a:defRPr>
    </a:lvl4pPr>
    <a:lvl5pPr marL="1828800" algn="l" rtl="0" fontAlgn="base">
      <a:spcBef>
        <a:spcPct val="50000"/>
      </a:spcBef>
      <a:spcAft>
        <a:spcPct val="0"/>
      </a:spcAft>
      <a:defRPr sz="1600" kern="1200">
        <a:solidFill>
          <a:schemeClr val="tx1"/>
        </a:solidFill>
        <a:latin typeface="Comic Sans MS" pitchFamily="66" charset="0"/>
        <a:ea typeface="+mn-ea"/>
        <a:cs typeface="+mn-cs"/>
      </a:defRPr>
    </a:lvl5pPr>
    <a:lvl6pPr marL="2286000" algn="l" defTabSz="914400" rtl="0" eaLnBrk="1" latinLnBrk="0" hangingPunct="1">
      <a:defRPr sz="1600" kern="1200">
        <a:solidFill>
          <a:schemeClr val="tx1"/>
        </a:solidFill>
        <a:latin typeface="Comic Sans MS" pitchFamily="66" charset="0"/>
        <a:ea typeface="+mn-ea"/>
        <a:cs typeface="+mn-cs"/>
      </a:defRPr>
    </a:lvl6pPr>
    <a:lvl7pPr marL="2743200" algn="l" defTabSz="914400" rtl="0" eaLnBrk="1" latinLnBrk="0" hangingPunct="1">
      <a:defRPr sz="1600" kern="1200">
        <a:solidFill>
          <a:schemeClr val="tx1"/>
        </a:solidFill>
        <a:latin typeface="Comic Sans MS" pitchFamily="66" charset="0"/>
        <a:ea typeface="+mn-ea"/>
        <a:cs typeface="+mn-cs"/>
      </a:defRPr>
    </a:lvl7pPr>
    <a:lvl8pPr marL="3200400" algn="l" defTabSz="914400" rtl="0" eaLnBrk="1" latinLnBrk="0" hangingPunct="1">
      <a:defRPr sz="1600" kern="1200">
        <a:solidFill>
          <a:schemeClr val="tx1"/>
        </a:solidFill>
        <a:latin typeface="Comic Sans MS" pitchFamily="66" charset="0"/>
        <a:ea typeface="+mn-ea"/>
        <a:cs typeface="+mn-cs"/>
      </a:defRPr>
    </a:lvl8pPr>
    <a:lvl9pPr marL="3657600" algn="l" defTabSz="914400" rtl="0" eaLnBrk="1" latinLnBrk="0" hangingPunct="1">
      <a:defRPr sz="16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ABEC"/>
    <a:srgbClr val="FF6600"/>
    <a:srgbClr val="FF0000"/>
    <a:srgbClr val="FF99FF"/>
    <a:srgbClr val="CCECFF"/>
    <a:srgbClr val="33CCFF"/>
    <a:srgbClr val="00002E"/>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40" autoAdjust="0"/>
    <p:restoredTop sz="91382" autoAdjust="0"/>
  </p:normalViewPr>
  <p:slideViewPr>
    <p:cSldViewPr>
      <p:cViewPr varScale="1">
        <p:scale>
          <a:sx n="69" d="100"/>
          <a:sy n="69" d="100"/>
        </p:scale>
        <p:origin x="17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[Libro1]Hoja6!Tabla dinámica2</c:name>
    <c:fmtId val="8"/>
  </c:pivotSource>
  <c:chart>
    <c:autoTitleDeleted val="1"/>
    <c:pivotFmts>
      <c:pivotFmt>
        <c:idx val="0"/>
        <c:spPr>
          <a:solidFill>
            <a:schemeClr val="accent1"/>
          </a:solidFill>
          <a:ln w="38100">
            <a:solidFill>
              <a:schemeClr val="tx1"/>
            </a:solidFill>
          </a:ln>
          <a:effectLst/>
        </c:spPr>
        <c:marker>
          <c:symbol val="none"/>
        </c:marker>
      </c:pivotFmt>
      <c:pivotFmt>
        <c:idx val="1"/>
        <c:spPr>
          <a:solidFill>
            <a:schemeClr val="accent1"/>
          </a:solidFill>
          <a:ln w="38100">
            <a:solidFill>
              <a:schemeClr val="tx1"/>
            </a:solidFill>
          </a:ln>
          <a:effectLst/>
        </c:spPr>
        <c:marker>
          <c:symbol val="none"/>
        </c:marker>
      </c:pivotFmt>
      <c:pivotFmt>
        <c:idx val="2"/>
        <c:spPr>
          <a:solidFill>
            <a:schemeClr val="accent1"/>
          </a:solidFill>
          <a:ln w="38100">
            <a:solidFill>
              <a:schemeClr val="tx1"/>
            </a:solidFill>
          </a:ln>
          <a:effectLst/>
        </c:spPr>
        <c:marker>
          <c:symbol val="none"/>
        </c:marker>
      </c:pivotFmt>
    </c:pivotFmts>
    <c:plotArea>
      <c:layout/>
      <c:barChart>
        <c:barDir val="col"/>
        <c:grouping val="clustered"/>
        <c:varyColors val="0"/>
        <c:ser>
          <c:idx val="0"/>
          <c:order val="0"/>
          <c:tx>
            <c:strRef>
              <c:f>Hoja6!$B$3</c:f>
              <c:strCache>
                <c:ptCount val="1"/>
                <c:pt idx="0">
                  <c:v>Total</c:v>
                </c:pt>
              </c:strCache>
            </c:strRef>
          </c:tx>
          <c:spPr>
            <a:solidFill>
              <a:schemeClr val="accent1"/>
            </a:solidFill>
            <a:ln w="38100">
              <a:solidFill>
                <a:schemeClr val="tx1"/>
              </a:solidFill>
            </a:ln>
            <a:effectLst/>
          </c:spPr>
          <c:invertIfNegative val="0"/>
          <c:cat>
            <c:strRef>
              <c:f>Hoja6!$A$4:$A$13</c:f>
              <c:strCache>
                <c:ptCount val="9"/>
                <c:pt idx="0">
                  <c:v>1-10</c:v>
                </c:pt>
                <c:pt idx="1">
                  <c:v>11-20</c:v>
                </c:pt>
                <c:pt idx="2">
                  <c:v>21-30</c:v>
                </c:pt>
                <c:pt idx="3">
                  <c:v>31-40</c:v>
                </c:pt>
                <c:pt idx="4">
                  <c:v>41-50</c:v>
                </c:pt>
                <c:pt idx="5">
                  <c:v>51-60</c:v>
                </c:pt>
                <c:pt idx="6">
                  <c:v>61-70</c:v>
                </c:pt>
                <c:pt idx="7">
                  <c:v>71-80</c:v>
                </c:pt>
                <c:pt idx="8">
                  <c:v>81-90</c:v>
                </c:pt>
              </c:strCache>
            </c:strRef>
          </c:cat>
          <c:val>
            <c:numRef>
              <c:f>Hoja6!$B$4:$B$13</c:f>
              <c:numCache>
                <c:formatCode>General</c:formatCode>
                <c:ptCount val="9"/>
                <c:pt idx="0">
                  <c:v>2</c:v>
                </c:pt>
                <c:pt idx="1">
                  <c:v>48</c:v>
                </c:pt>
                <c:pt idx="2">
                  <c:v>391</c:v>
                </c:pt>
                <c:pt idx="3">
                  <c:v>335</c:v>
                </c:pt>
                <c:pt idx="4">
                  <c:v>220</c:v>
                </c:pt>
                <c:pt idx="5">
                  <c:v>130</c:v>
                </c:pt>
                <c:pt idx="6">
                  <c:v>42</c:v>
                </c:pt>
                <c:pt idx="7">
                  <c:v>6</c:v>
                </c:pt>
                <c:pt idx="8">
                  <c:v>3</c:v>
                </c:pt>
              </c:numCache>
            </c:numRef>
          </c:val>
        </c:ser>
        <c:dLbls>
          <c:showLegendKey val="0"/>
          <c:showVal val="0"/>
          <c:showCatName val="0"/>
          <c:showSerName val="0"/>
          <c:showPercent val="0"/>
          <c:showBubbleSize val="0"/>
        </c:dLbls>
        <c:gapWidth val="0"/>
        <c:axId val="440612912"/>
        <c:axId val="440616832"/>
      </c:barChart>
      <c:catAx>
        <c:axId val="44061291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Grupo etario</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AR"/>
          </a:p>
        </c:txPr>
        <c:crossAx val="440616832"/>
        <c:crosses val="autoZero"/>
        <c:auto val="1"/>
        <c:lblAlgn val="ctr"/>
        <c:lblOffset val="100"/>
        <c:noMultiLvlLbl val="0"/>
      </c:catAx>
      <c:valAx>
        <c:axId val="440616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Nro de casos</a:t>
                </a:r>
              </a:p>
            </c:rich>
          </c:tx>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AR"/>
          </a:p>
        </c:txPr>
        <c:crossAx val="440612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extLst>
    <c:ext xmlns:c14="http://schemas.microsoft.com/office/drawing/2007/8/2/chart" uri="{781A3756-C4B2-4CAC-9D66-4F8BD8637D16}">
      <c14:pivotOptions>
        <c14:dropZoneFilter val="1"/>
        <c14:dropZoneData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[Libro1]Hoja6!Tabla dinámica2</c:name>
    <c:fmtId val="12"/>
  </c:pivotSource>
  <c:chart>
    <c:autoTitleDeleted val="1"/>
    <c:pivotFmts>
      <c:pivotFmt>
        <c:idx val="0"/>
        <c:spPr>
          <a:solidFill>
            <a:schemeClr val="accent1"/>
          </a:solidFill>
          <a:ln w="38100">
            <a:solidFill>
              <a:schemeClr val="tx1"/>
            </a:solidFill>
          </a:ln>
          <a:effectLst/>
        </c:spPr>
        <c:marker>
          <c:symbol val="none"/>
        </c:marker>
      </c:pivotFmt>
      <c:pivotFmt>
        <c:idx val="1"/>
        <c:spPr>
          <a:solidFill>
            <a:schemeClr val="accent1"/>
          </a:solidFill>
          <a:ln w="38100">
            <a:solidFill>
              <a:schemeClr val="tx1"/>
            </a:solidFill>
          </a:ln>
          <a:effectLst/>
        </c:spPr>
        <c:marker>
          <c:symbol val="none"/>
        </c:marker>
      </c:pivotFmt>
      <c:pivotFmt>
        <c:idx val="2"/>
        <c:spPr>
          <a:solidFill>
            <a:schemeClr val="accent1"/>
          </a:solidFill>
          <a:ln w="38100">
            <a:solidFill>
              <a:schemeClr val="tx1"/>
            </a:solidFill>
          </a:ln>
          <a:effectLst/>
        </c:spPr>
        <c:marker>
          <c:symbol val="none"/>
        </c:marker>
      </c:pivotFmt>
    </c:pivotFmts>
    <c:plotArea>
      <c:layout>
        <c:manualLayout>
          <c:layoutTarget val="inner"/>
          <c:xMode val="edge"/>
          <c:yMode val="edge"/>
          <c:x val="0.11592825896762905"/>
          <c:y val="5.0925925925925923E-2"/>
          <c:w val="0.83129396325459315"/>
          <c:h val="0.73492271799358411"/>
        </c:manualLayout>
      </c:layout>
      <c:barChart>
        <c:barDir val="col"/>
        <c:grouping val="clustered"/>
        <c:varyColors val="0"/>
        <c:ser>
          <c:idx val="0"/>
          <c:order val="0"/>
          <c:tx>
            <c:strRef>
              <c:f>Hoja6!$B$3</c:f>
              <c:strCache>
                <c:ptCount val="1"/>
                <c:pt idx="0">
                  <c:v>Total</c:v>
                </c:pt>
              </c:strCache>
            </c:strRef>
          </c:tx>
          <c:spPr>
            <a:solidFill>
              <a:schemeClr val="accent1"/>
            </a:solidFill>
            <a:ln w="38100">
              <a:solidFill>
                <a:schemeClr val="tx1"/>
              </a:solidFill>
            </a:ln>
            <a:effectLst/>
          </c:spPr>
          <c:invertIfNegative val="0"/>
          <c:cat>
            <c:strRef>
              <c:f>Hoja6!$A$4:$A$13</c:f>
              <c:strCache>
                <c:ptCount val="9"/>
                <c:pt idx="0">
                  <c:v>1-10</c:v>
                </c:pt>
                <c:pt idx="1">
                  <c:v>11-20</c:v>
                </c:pt>
                <c:pt idx="2">
                  <c:v>21-30</c:v>
                </c:pt>
                <c:pt idx="3">
                  <c:v>31-40</c:v>
                </c:pt>
                <c:pt idx="4">
                  <c:v>41-50</c:v>
                </c:pt>
                <c:pt idx="5">
                  <c:v>51-60</c:v>
                </c:pt>
                <c:pt idx="6">
                  <c:v>61-70</c:v>
                </c:pt>
                <c:pt idx="7">
                  <c:v>71-80</c:v>
                </c:pt>
                <c:pt idx="8">
                  <c:v>81-90</c:v>
                </c:pt>
              </c:strCache>
            </c:strRef>
          </c:cat>
          <c:val>
            <c:numRef>
              <c:f>Hoja6!$B$4:$B$13</c:f>
              <c:numCache>
                <c:formatCode>General</c:formatCode>
                <c:ptCount val="9"/>
                <c:pt idx="0">
                  <c:v>4</c:v>
                </c:pt>
                <c:pt idx="1">
                  <c:v>32</c:v>
                </c:pt>
                <c:pt idx="2">
                  <c:v>140</c:v>
                </c:pt>
                <c:pt idx="3">
                  <c:v>216</c:v>
                </c:pt>
                <c:pt idx="4">
                  <c:v>193</c:v>
                </c:pt>
                <c:pt idx="5">
                  <c:v>144</c:v>
                </c:pt>
                <c:pt idx="6">
                  <c:v>46</c:v>
                </c:pt>
                <c:pt idx="7">
                  <c:v>8</c:v>
                </c:pt>
                <c:pt idx="8">
                  <c:v>2</c:v>
                </c:pt>
              </c:numCache>
            </c:numRef>
          </c:val>
        </c:ser>
        <c:dLbls>
          <c:showLegendKey val="0"/>
          <c:showVal val="0"/>
          <c:showCatName val="0"/>
          <c:showSerName val="0"/>
          <c:showPercent val="0"/>
          <c:showBubbleSize val="0"/>
        </c:dLbls>
        <c:gapWidth val="0"/>
        <c:axId val="440617224"/>
        <c:axId val="440616048"/>
      </c:barChart>
      <c:catAx>
        <c:axId val="440617224"/>
        <c:scaling>
          <c:orientation val="minMax"/>
        </c:scaling>
        <c:delete val="0"/>
        <c:axPos val="b"/>
        <c:title>
          <c:tx>
            <c:rich>
              <a:bodyPr rot="0" spcFirstLastPara="1" vertOverflow="ellipsis" vert="horz" wrap="square" anchor="ctr" anchorCtr="1"/>
              <a:lstStyle/>
              <a:p>
                <a:pPr>
                  <a:defRPr lang="es-AR" sz="1200" b="1" i="0" u="none" strike="noStrike" kern="1200" baseline="0">
                    <a:solidFill>
                      <a:schemeClr val="tx1">
                        <a:lumMod val="65000"/>
                        <a:lumOff val="35000"/>
                      </a:schemeClr>
                    </a:solidFill>
                    <a:latin typeface="+mn-lt"/>
                    <a:ea typeface="+mn-ea"/>
                    <a:cs typeface="+mn-cs"/>
                  </a:defRPr>
                </a:pPr>
                <a:r>
                  <a:rPr lang="en-US"/>
                  <a:t>Grupo etario</a:t>
                </a:r>
              </a:p>
            </c:rich>
          </c:tx>
          <c:layout/>
          <c:overlay val="0"/>
          <c:spPr>
            <a:noFill/>
            <a:ln>
              <a:noFill/>
            </a:ln>
            <a:effectLst/>
          </c:spPr>
          <c:txPr>
            <a:bodyPr rot="0" spcFirstLastPara="1" vertOverflow="ellipsis" vert="horz" wrap="square" anchor="ctr" anchorCtr="1"/>
            <a:lstStyle/>
            <a:p>
              <a:pPr>
                <a:defRPr lang="es-AR" sz="1200" b="1"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s-AR" sz="1200" b="1" i="0" u="none" strike="noStrike" kern="1200" baseline="0">
                <a:solidFill>
                  <a:schemeClr val="tx1">
                    <a:lumMod val="65000"/>
                    <a:lumOff val="35000"/>
                  </a:schemeClr>
                </a:solidFill>
                <a:latin typeface="+mn-lt"/>
                <a:ea typeface="+mn-ea"/>
                <a:cs typeface="+mn-cs"/>
              </a:defRPr>
            </a:pPr>
            <a:endParaRPr lang="es-AR"/>
          </a:p>
        </c:txPr>
        <c:crossAx val="440616048"/>
        <c:crosses val="autoZero"/>
        <c:auto val="1"/>
        <c:lblAlgn val="ctr"/>
        <c:lblOffset val="100"/>
        <c:noMultiLvlLbl val="0"/>
      </c:catAx>
      <c:valAx>
        <c:axId val="440616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lang="es-AR" sz="1200" b="1" i="0" u="none" strike="noStrike" kern="1200" baseline="0">
                    <a:solidFill>
                      <a:schemeClr val="tx1">
                        <a:lumMod val="65000"/>
                        <a:lumOff val="35000"/>
                      </a:schemeClr>
                    </a:solidFill>
                    <a:latin typeface="+mn-lt"/>
                    <a:ea typeface="+mn-ea"/>
                    <a:cs typeface="+mn-cs"/>
                  </a:defRPr>
                </a:pPr>
                <a:r>
                  <a:rPr lang="en-US"/>
                  <a:t>Nro de casos</a:t>
                </a:r>
              </a:p>
            </c:rich>
          </c:tx>
          <c:layout/>
          <c:overlay val="0"/>
          <c:spPr>
            <a:noFill/>
            <a:ln>
              <a:noFill/>
            </a:ln>
            <a:effectLst/>
          </c:spPr>
          <c:txPr>
            <a:bodyPr rot="-5400000" spcFirstLastPara="1" vertOverflow="ellipsis" vert="horz" wrap="square" anchor="ctr" anchorCtr="1"/>
            <a:lstStyle/>
            <a:p>
              <a:pPr algn="ctr" rtl="0">
                <a:defRPr lang="es-AR" sz="1200" b="1"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s-AR" sz="1200" b="1" i="0" u="none" strike="noStrike" kern="1200" baseline="0">
                <a:solidFill>
                  <a:schemeClr val="tx1">
                    <a:lumMod val="65000"/>
                    <a:lumOff val="35000"/>
                  </a:schemeClr>
                </a:solidFill>
                <a:latin typeface="+mn-lt"/>
                <a:ea typeface="+mn-ea"/>
                <a:cs typeface="+mn-cs"/>
              </a:defRPr>
            </a:pPr>
            <a:endParaRPr lang="es-AR"/>
          </a:p>
        </c:txPr>
        <c:crossAx val="440617224"/>
        <c:crosses val="autoZero"/>
        <c:crossBetween val="between"/>
      </c:valAx>
      <c:spPr>
        <a:noFill/>
        <a:ln>
          <a:noFill/>
        </a:ln>
        <a:effectLst/>
      </c:spPr>
    </c:plotArea>
    <c:plotVisOnly val="1"/>
    <c:dispBlanksAs val="gap"/>
    <c:showDLblsOverMax val="0"/>
  </c:chart>
  <c:spPr>
    <a:noFill/>
    <a:ln>
      <a:noFill/>
    </a:ln>
    <a:effectLst/>
  </c:spPr>
  <c:txPr>
    <a:bodyPr/>
    <a:lstStyle/>
    <a:p>
      <a:pPr algn="ctr">
        <a:defRPr lang="es-AR" sz="1200" b="1" i="0" u="none" strike="noStrike" kern="1200" baseline="0">
          <a:solidFill>
            <a:schemeClr val="tx1">
              <a:lumMod val="65000"/>
              <a:lumOff val="35000"/>
            </a:schemeClr>
          </a:solidFill>
          <a:latin typeface="+mn-lt"/>
          <a:ea typeface="+mn-ea"/>
          <a:cs typeface="+mn-cs"/>
        </a:defRPr>
      </a:pPr>
      <a:endParaRPr lang="es-AR"/>
    </a:p>
  </c:txPr>
  <c:externalData r:id="rId3">
    <c:autoUpdate val="0"/>
  </c:externalData>
  <c:extLst>
    <c:ext xmlns:c14="http://schemas.microsoft.com/office/drawing/2007/8/2/chart" uri="{781A3756-C4B2-4CAC-9D66-4F8BD8637D16}">
      <c14:pivotOptions>
        <c14:dropZoneFilter val="1"/>
        <c14:dropZoneData val="1"/>
      </c14:pivotOptions>
    </c:ext>
  </c:extLst>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79523881195939"/>
          <c:y val="3.5469911135970797E-2"/>
          <c:w val="0.87001361638871455"/>
          <c:h val="0.6723688038816793"/>
        </c:manualLayout>
      </c:layout>
      <c:barChart>
        <c:barDir val="col"/>
        <c:grouping val="clustered"/>
        <c:varyColors val="0"/>
        <c:ser>
          <c:idx val="0"/>
          <c:order val="0"/>
          <c:tx>
            <c:strRef>
              <c:f>Hoja1!$B$1</c:f>
              <c:strCache>
                <c:ptCount val="1"/>
                <c:pt idx="0">
                  <c:v>Serie 1</c:v>
                </c:pt>
              </c:strCache>
            </c:strRef>
          </c:tx>
          <c:spPr>
            <a:solidFill>
              <a:schemeClr val="accent1"/>
            </a:solidFill>
            <a:ln w="25400">
              <a:solidFill>
                <a:schemeClr val="tx1"/>
              </a:solidFill>
            </a:ln>
            <a:effectLst/>
          </c:spPr>
          <c:invertIfNegative val="0"/>
          <c:cat>
            <c:strRef>
              <c:f>Hoja1!$A$2:$A$9</c:f>
              <c:strCache>
                <c:ptCount val="8"/>
                <c:pt idx="0">
                  <c:v>0-10</c:v>
                </c:pt>
                <c:pt idx="1">
                  <c:v>11-20</c:v>
                </c:pt>
                <c:pt idx="2">
                  <c:v>21-30</c:v>
                </c:pt>
                <c:pt idx="3">
                  <c:v>31-40</c:v>
                </c:pt>
                <c:pt idx="4">
                  <c:v>41-50</c:v>
                </c:pt>
                <c:pt idx="5">
                  <c:v>51-60</c:v>
                </c:pt>
                <c:pt idx="6">
                  <c:v>61-70</c:v>
                </c:pt>
                <c:pt idx="7">
                  <c:v>71-80</c:v>
                </c:pt>
              </c:strCache>
            </c:strRef>
          </c:cat>
          <c:val>
            <c:numRef>
              <c:f>Hoja1!$B$2:$B$9</c:f>
              <c:numCache>
                <c:formatCode>General</c:formatCode>
                <c:ptCount val="8"/>
                <c:pt idx="0">
                  <c:v>0</c:v>
                </c:pt>
                <c:pt idx="1">
                  <c:v>3</c:v>
                </c:pt>
                <c:pt idx="2">
                  <c:v>9</c:v>
                </c:pt>
                <c:pt idx="3">
                  <c:v>14</c:v>
                </c:pt>
                <c:pt idx="4">
                  <c:v>15</c:v>
                </c:pt>
                <c:pt idx="5">
                  <c:v>11</c:v>
                </c:pt>
                <c:pt idx="6">
                  <c:v>2</c:v>
                </c:pt>
                <c:pt idx="7">
                  <c:v>0</c:v>
                </c:pt>
              </c:numCache>
            </c:numRef>
          </c:val>
        </c:ser>
        <c:dLbls>
          <c:showLegendKey val="0"/>
          <c:showVal val="0"/>
          <c:showCatName val="0"/>
          <c:showSerName val="0"/>
          <c:showPercent val="0"/>
          <c:showBubbleSize val="0"/>
        </c:dLbls>
        <c:gapWidth val="0"/>
        <c:axId val="478119032"/>
        <c:axId val="478120208"/>
      </c:barChart>
      <c:catAx>
        <c:axId val="47811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478120208"/>
        <c:crosses val="autoZero"/>
        <c:auto val="1"/>
        <c:lblAlgn val="ctr"/>
        <c:lblOffset val="100"/>
        <c:noMultiLvlLbl val="0"/>
      </c:catAx>
      <c:valAx>
        <c:axId val="4781202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AR" dirty="0" err="1" smtClean="0"/>
                  <a:t>Nro</a:t>
                </a:r>
                <a:r>
                  <a:rPr lang="es-AR" dirty="0" smtClean="0"/>
                  <a:t> de casos</a:t>
                </a:r>
                <a:endParaRPr lang="es-AR"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478119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1491462048902"/>
          <c:y val="0.21709348404575368"/>
          <c:w val="0.87001361638871455"/>
          <c:h val="0.6723688038816793"/>
        </c:manualLayout>
      </c:layout>
      <c:barChart>
        <c:barDir val="col"/>
        <c:grouping val="clustered"/>
        <c:varyColors val="0"/>
        <c:ser>
          <c:idx val="0"/>
          <c:order val="0"/>
          <c:tx>
            <c:strRef>
              <c:f>Hoja1!$B$1</c:f>
              <c:strCache>
                <c:ptCount val="1"/>
              </c:strCache>
            </c:strRef>
          </c:tx>
          <c:spPr>
            <a:solidFill>
              <a:schemeClr val="accent1"/>
            </a:solidFill>
            <a:ln w="25400">
              <a:solidFill>
                <a:schemeClr val="tx1"/>
              </a:solidFill>
            </a:ln>
            <a:effectLst/>
          </c:spPr>
          <c:invertIfNegative val="0"/>
          <c:cat>
            <c:strRef>
              <c:f>Hoja1!$A$2:$A$9</c:f>
              <c:strCache>
                <c:ptCount val="8"/>
                <c:pt idx="0">
                  <c:v>1-10</c:v>
                </c:pt>
                <c:pt idx="1">
                  <c:v>11-20</c:v>
                </c:pt>
                <c:pt idx="2">
                  <c:v>21-30</c:v>
                </c:pt>
                <c:pt idx="3">
                  <c:v>31-40</c:v>
                </c:pt>
                <c:pt idx="4">
                  <c:v>41-50</c:v>
                </c:pt>
                <c:pt idx="5">
                  <c:v>51-60</c:v>
                </c:pt>
                <c:pt idx="6">
                  <c:v>61-70</c:v>
                </c:pt>
                <c:pt idx="7">
                  <c:v>71-80</c:v>
                </c:pt>
              </c:strCache>
            </c:strRef>
          </c:cat>
          <c:val>
            <c:numRef>
              <c:f>Hoja1!$B$2:$B$9</c:f>
              <c:numCache>
                <c:formatCode>General</c:formatCode>
                <c:ptCount val="8"/>
                <c:pt idx="0">
                  <c:v>5</c:v>
                </c:pt>
                <c:pt idx="1">
                  <c:v>24</c:v>
                </c:pt>
                <c:pt idx="2">
                  <c:v>140</c:v>
                </c:pt>
                <c:pt idx="3">
                  <c:v>323</c:v>
                </c:pt>
                <c:pt idx="4">
                  <c:v>597</c:v>
                </c:pt>
                <c:pt idx="5">
                  <c:v>548</c:v>
                </c:pt>
                <c:pt idx="6">
                  <c:v>264</c:v>
                </c:pt>
                <c:pt idx="7">
                  <c:v>81</c:v>
                </c:pt>
              </c:numCache>
            </c:numRef>
          </c:val>
        </c:ser>
        <c:dLbls>
          <c:showLegendKey val="0"/>
          <c:showVal val="0"/>
          <c:showCatName val="0"/>
          <c:showSerName val="0"/>
          <c:showPercent val="0"/>
          <c:showBubbleSize val="0"/>
        </c:dLbls>
        <c:gapWidth val="0"/>
        <c:axId val="479782456"/>
        <c:axId val="479781280"/>
      </c:barChart>
      <c:catAx>
        <c:axId val="479782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479781280"/>
        <c:crosses val="autoZero"/>
        <c:auto val="1"/>
        <c:lblAlgn val="ctr"/>
        <c:lblOffset val="100"/>
        <c:noMultiLvlLbl val="0"/>
      </c:catAx>
      <c:valAx>
        <c:axId val="479781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s-AR" dirty="0" err="1" smtClean="0"/>
                  <a:t>Nro</a:t>
                </a:r>
                <a:r>
                  <a:rPr lang="es-AR" dirty="0" smtClean="0"/>
                  <a:t> de casos</a:t>
                </a:r>
                <a:endParaRPr lang="es-AR" dirty="0"/>
              </a:p>
            </c:rich>
          </c:tx>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s-A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AR"/>
          </a:p>
        </c:txPr>
        <c:crossAx val="479782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A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Comic Sans MS" panose="030F0702030302020204" pitchFamily="66" charset="0"/>
                <a:ea typeface="+mn-ea"/>
                <a:cs typeface="+mn-cs"/>
              </a:defRPr>
            </a:pPr>
            <a:r>
              <a:rPr lang="es-AR" sz="1400"/>
              <a:t>Relación Hepatitis Aguda B/Hepatitis Crónica B</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Comic Sans MS" panose="030F0702030302020204" pitchFamily="66" charset="0"/>
              <a:ea typeface="+mn-ea"/>
              <a:cs typeface="+mn-cs"/>
            </a:defRPr>
          </a:pPr>
          <a:endParaRPr lang="es-AR"/>
        </a:p>
      </c:txPr>
    </c:title>
    <c:autoTitleDeleted val="0"/>
    <c:plotArea>
      <c:layout/>
      <c:barChart>
        <c:barDir val="col"/>
        <c:grouping val="percentStacked"/>
        <c:varyColors val="0"/>
        <c:ser>
          <c:idx val="0"/>
          <c:order val="0"/>
          <c:tx>
            <c:strRef>
              <c:f>Hoja1!$A$2</c:f>
              <c:strCache>
                <c:ptCount val="1"/>
                <c:pt idx="0">
                  <c:v>H_Aguda B</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omic Sans MS" panose="030F0702030302020204" pitchFamily="66" charset="0"/>
                    <a:ea typeface="+mn-ea"/>
                    <a:cs typeface="+mn-cs"/>
                  </a:defRPr>
                </a:pPr>
                <a:endParaRPr lang="es-A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Hoja1!$B$1:$M$1</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Hoja1!$B$2:$M$2</c:f>
              <c:numCache>
                <c:formatCode>###0</c:formatCode>
                <c:ptCount val="12"/>
                <c:pt idx="0">
                  <c:v>150</c:v>
                </c:pt>
                <c:pt idx="1">
                  <c:v>111</c:v>
                </c:pt>
                <c:pt idx="2">
                  <c:v>103</c:v>
                </c:pt>
                <c:pt idx="3">
                  <c:v>108</c:v>
                </c:pt>
                <c:pt idx="4">
                  <c:v>97</c:v>
                </c:pt>
                <c:pt idx="5">
                  <c:v>114</c:v>
                </c:pt>
                <c:pt idx="6">
                  <c:v>111</c:v>
                </c:pt>
                <c:pt idx="7">
                  <c:v>117</c:v>
                </c:pt>
                <c:pt idx="8">
                  <c:v>86</c:v>
                </c:pt>
                <c:pt idx="9">
                  <c:v>100</c:v>
                </c:pt>
                <c:pt idx="10">
                  <c:v>74</c:v>
                </c:pt>
                <c:pt idx="11">
                  <c:v>10</c:v>
                </c:pt>
              </c:numCache>
            </c:numRef>
          </c:val>
        </c:ser>
        <c:ser>
          <c:idx val="1"/>
          <c:order val="1"/>
          <c:tx>
            <c:strRef>
              <c:f>Hoja1!$A$3</c:f>
              <c:strCache>
                <c:ptCount val="1"/>
                <c:pt idx="0">
                  <c:v>H_Crónica B</c:v>
                </c:pt>
              </c:strCache>
            </c:strRef>
          </c:tx>
          <c:spPr>
            <a:solidFill>
              <a:srgbClr val="FF6600"/>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Comic Sans MS" panose="030F0702030302020204" pitchFamily="66" charset="0"/>
                    <a:ea typeface="+mn-ea"/>
                    <a:cs typeface="+mn-cs"/>
                  </a:defRPr>
                </a:pPr>
                <a:endParaRPr lang="es-A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Hoja1!$B$1:$M$1</c:f>
              <c:strCach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strCache>
            </c:strRef>
          </c:cat>
          <c:val>
            <c:numRef>
              <c:f>Hoja1!$B$3:$M$3</c:f>
              <c:numCache>
                <c:formatCode>###0</c:formatCode>
                <c:ptCount val="12"/>
                <c:pt idx="0">
                  <c:v>67</c:v>
                </c:pt>
                <c:pt idx="1">
                  <c:v>98</c:v>
                </c:pt>
                <c:pt idx="2">
                  <c:v>66</c:v>
                </c:pt>
                <c:pt idx="3">
                  <c:v>90</c:v>
                </c:pt>
                <c:pt idx="4">
                  <c:v>62</c:v>
                </c:pt>
                <c:pt idx="5">
                  <c:v>70</c:v>
                </c:pt>
                <c:pt idx="6">
                  <c:v>78</c:v>
                </c:pt>
                <c:pt idx="7">
                  <c:v>80</c:v>
                </c:pt>
                <c:pt idx="8">
                  <c:v>71</c:v>
                </c:pt>
                <c:pt idx="9">
                  <c:v>57</c:v>
                </c:pt>
                <c:pt idx="10">
                  <c:v>42</c:v>
                </c:pt>
                <c:pt idx="11">
                  <c:v>5</c:v>
                </c:pt>
              </c:numCache>
            </c:numRef>
          </c:val>
        </c:ser>
        <c:dLbls>
          <c:showLegendKey val="0"/>
          <c:showVal val="0"/>
          <c:showCatName val="0"/>
          <c:showSerName val="0"/>
          <c:showPercent val="0"/>
          <c:showBubbleSize val="0"/>
        </c:dLbls>
        <c:gapWidth val="219"/>
        <c:overlap val="100"/>
        <c:axId val="482783440"/>
        <c:axId val="482788536"/>
      </c:barChart>
      <c:catAx>
        <c:axId val="48278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mic Sans MS" panose="030F0702030302020204" pitchFamily="66" charset="0"/>
                <a:ea typeface="+mn-ea"/>
                <a:cs typeface="+mn-cs"/>
              </a:defRPr>
            </a:pPr>
            <a:endParaRPr lang="es-AR"/>
          </a:p>
        </c:txPr>
        <c:crossAx val="482788536"/>
        <c:crosses val="autoZero"/>
        <c:auto val="1"/>
        <c:lblAlgn val="ctr"/>
        <c:lblOffset val="100"/>
        <c:noMultiLvlLbl val="0"/>
      </c:catAx>
      <c:valAx>
        <c:axId val="4827885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mic Sans MS" panose="030F0702030302020204" pitchFamily="66" charset="0"/>
                <a:ea typeface="+mn-ea"/>
                <a:cs typeface="+mn-cs"/>
              </a:defRPr>
            </a:pPr>
            <a:endParaRPr lang="es-AR"/>
          </a:p>
        </c:txPr>
        <c:crossAx val="48278344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000" b="0" i="0" u="none" strike="noStrike" kern="1200" baseline="0">
                <a:solidFill>
                  <a:schemeClr val="tx1">
                    <a:lumMod val="65000"/>
                    <a:lumOff val="35000"/>
                  </a:schemeClr>
                </a:solidFill>
                <a:latin typeface="Comic Sans MS" panose="030F0702030302020204" pitchFamily="66" charset="0"/>
                <a:ea typeface="+mn-ea"/>
                <a:cs typeface="+mn-cs"/>
              </a:defRPr>
            </a:pPr>
            <a:endParaRPr lang="es-AR"/>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omic Sans MS" panose="030F0702030302020204" pitchFamily="66" charset="0"/>
              <a:ea typeface="+mn-ea"/>
              <a:cs typeface="+mn-cs"/>
            </a:defRPr>
          </a:pPr>
          <a:endParaRPr lang="es-AR"/>
        </a:p>
      </c:txPr>
    </c:legend>
    <c:plotVisOnly val="1"/>
    <c:dispBlanksAs val="gap"/>
    <c:showDLblsOverMax val="0"/>
  </c:chart>
  <c:spPr>
    <a:noFill/>
    <a:ln>
      <a:noFill/>
    </a:ln>
    <a:effectLst/>
  </c:spPr>
  <c:txPr>
    <a:bodyPr/>
    <a:lstStyle/>
    <a:p>
      <a:pPr>
        <a:defRPr>
          <a:latin typeface="Comic Sans MS" panose="030F0702030302020204" pitchFamily="66" charset="0"/>
        </a:defRPr>
      </a:pPr>
      <a:endParaRPr lang="es-A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png"/></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2691BE-C515-44B0-8C9B-6B8D611958C4}" type="datetimeFigureOut">
              <a:rPr lang="es-AR" smtClean="0"/>
              <a:t>28/06/2019</a:t>
            </a:fld>
            <a:endParaRPr lang="es-A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06837D-7628-4802-ADC8-1D2E8BB14E7C}" type="slidenum">
              <a:rPr lang="es-AR" smtClean="0"/>
              <a:t>‹Nº›</a:t>
            </a:fld>
            <a:endParaRPr lang="es-AR"/>
          </a:p>
        </p:txBody>
      </p:sp>
    </p:spTree>
    <p:extLst>
      <p:ext uri="{BB962C8B-B14F-4D97-AF65-F5344CB8AC3E}">
        <p14:creationId xmlns:p14="http://schemas.microsoft.com/office/powerpoint/2010/main" val="7833257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pitchFamily="34" charset="0"/>
              </a:defRPr>
            </a:lvl1pPr>
          </a:lstStyle>
          <a:p>
            <a:pPr>
              <a:defRPr/>
            </a:pPr>
            <a:endParaRPr lang="es-ES"/>
          </a:p>
        </p:txBody>
      </p:sp>
      <p:sp>
        <p:nvSpPr>
          <p:cNvPr id="890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pitchFamily="34" charset="0"/>
              </a:defRPr>
            </a:lvl1pPr>
          </a:lstStyle>
          <a:p>
            <a:pPr>
              <a:defRPr/>
            </a:pPr>
            <a:endParaRPr lang="es-ES"/>
          </a:p>
        </p:txBody>
      </p:sp>
      <p:sp>
        <p:nvSpPr>
          <p:cNvPr id="686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pitchFamily="34" charset="0"/>
              </a:defRPr>
            </a:lvl1pPr>
          </a:lstStyle>
          <a:p>
            <a:pPr>
              <a:defRPr/>
            </a:pPr>
            <a:endParaRPr lang="es-ES"/>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pitchFamily="34" charset="0"/>
              </a:defRPr>
            </a:lvl1pPr>
          </a:lstStyle>
          <a:p>
            <a:pPr>
              <a:defRPr/>
            </a:pPr>
            <a:fld id="{96CD8D50-2FD3-44BF-8FE6-0BCD60E9E983}" type="slidenum">
              <a:rPr lang="es-ES"/>
              <a:pPr>
                <a:defRPr/>
              </a:pPr>
              <a:t>‹Nº›</a:t>
            </a:fld>
            <a:endParaRPr lang="es-ES"/>
          </a:p>
        </p:txBody>
      </p:sp>
    </p:spTree>
    <p:extLst>
      <p:ext uri="{BB962C8B-B14F-4D97-AF65-F5344CB8AC3E}">
        <p14:creationId xmlns:p14="http://schemas.microsoft.com/office/powerpoint/2010/main" val="35840963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96CD8D50-2FD3-44BF-8FE6-0BCD60E9E983}" type="slidenum">
              <a:rPr lang="es-ES" smtClean="0"/>
              <a:pPr>
                <a:defRPr/>
              </a:pPr>
              <a:t>3</a:t>
            </a:fld>
            <a:endParaRPr lang="es-ES"/>
          </a:p>
        </p:txBody>
      </p:sp>
    </p:spTree>
    <p:extLst>
      <p:ext uri="{BB962C8B-B14F-4D97-AF65-F5344CB8AC3E}">
        <p14:creationId xmlns:p14="http://schemas.microsoft.com/office/powerpoint/2010/main" val="3356696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1 Marcador de imagen de diapositiva"/>
          <p:cNvSpPr>
            <a:spLocks noGrp="1" noRot="1" noChangeAspect="1" noTextEdit="1"/>
          </p:cNvSpPr>
          <p:nvPr>
            <p:ph type="sldImg"/>
          </p:nvPr>
        </p:nvSpPr>
        <p:spPr>
          <a:ln/>
        </p:spPr>
      </p:sp>
      <p:sp>
        <p:nvSpPr>
          <p:cNvPr id="69635" name="2 Marcador de notas"/>
          <p:cNvSpPr>
            <a:spLocks noGrp="1"/>
          </p:cNvSpPr>
          <p:nvPr>
            <p:ph type="body" idx="1"/>
          </p:nvPr>
        </p:nvSpPr>
        <p:spPr>
          <a:noFill/>
          <a:ln/>
        </p:spPr>
        <p:txBody>
          <a:bodyPr/>
          <a:lstStyle/>
          <a:p>
            <a:endParaRPr lang="en-US" smtClean="0">
              <a:latin typeface="Arial" charset="0"/>
            </a:endParaRPr>
          </a:p>
        </p:txBody>
      </p:sp>
      <p:sp>
        <p:nvSpPr>
          <p:cNvPr id="69636" name="3 Marcador de número de diapositiva"/>
          <p:cNvSpPr>
            <a:spLocks noGrp="1"/>
          </p:cNvSpPr>
          <p:nvPr>
            <p:ph type="sldNum" sz="quarter" idx="5"/>
          </p:nvPr>
        </p:nvSpPr>
        <p:spPr>
          <a:noFill/>
        </p:spPr>
        <p:txBody>
          <a:bodyPr/>
          <a:lstStyle/>
          <a:p>
            <a:fld id="{F43F56B8-CE4B-451F-BB0C-92209DFCFCBC}" type="slidenum">
              <a:rPr lang="es-ES" smtClean="0">
                <a:latin typeface="Arial" charset="0"/>
              </a:rPr>
              <a:pPr/>
              <a:t>5</a:t>
            </a:fld>
            <a:endParaRPr lang="es-ES" smtClean="0">
              <a:latin typeface="Arial" charset="0"/>
            </a:endParaRPr>
          </a:p>
        </p:txBody>
      </p:sp>
    </p:spTree>
    <p:extLst>
      <p:ext uri="{BB962C8B-B14F-4D97-AF65-F5344CB8AC3E}">
        <p14:creationId xmlns:p14="http://schemas.microsoft.com/office/powerpoint/2010/main" val="2787748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Marcador de imagen de diapositiva"/>
          <p:cNvSpPr>
            <a:spLocks noGrp="1" noRot="1" noChangeAspect="1" noTextEdit="1"/>
          </p:cNvSpPr>
          <p:nvPr>
            <p:ph type="sldImg"/>
          </p:nvPr>
        </p:nvSpPr>
        <p:spPr>
          <a:ln/>
        </p:spPr>
      </p:sp>
      <p:sp>
        <p:nvSpPr>
          <p:cNvPr id="70659" name="2 Marcador de notas"/>
          <p:cNvSpPr>
            <a:spLocks noGrp="1"/>
          </p:cNvSpPr>
          <p:nvPr>
            <p:ph type="body" idx="1"/>
          </p:nvPr>
        </p:nvSpPr>
        <p:spPr>
          <a:noFill/>
          <a:ln/>
        </p:spPr>
        <p:txBody>
          <a:bodyPr/>
          <a:lstStyle/>
          <a:p>
            <a:endParaRPr lang="en-US" dirty="0" smtClean="0">
              <a:latin typeface="Arial" charset="0"/>
            </a:endParaRPr>
          </a:p>
        </p:txBody>
      </p:sp>
      <p:sp>
        <p:nvSpPr>
          <p:cNvPr id="70660" name="3 Marcador de número de diapositiva"/>
          <p:cNvSpPr>
            <a:spLocks noGrp="1"/>
          </p:cNvSpPr>
          <p:nvPr>
            <p:ph type="sldNum" sz="quarter" idx="5"/>
          </p:nvPr>
        </p:nvSpPr>
        <p:spPr>
          <a:noFill/>
        </p:spPr>
        <p:txBody>
          <a:bodyPr/>
          <a:lstStyle/>
          <a:p>
            <a:fld id="{943D39F4-32D8-4181-B18F-CEC7755DED31}" type="slidenum">
              <a:rPr lang="es-ES" smtClean="0">
                <a:latin typeface="Arial" charset="0"/>
              </a:rPr>
              <a:pPr/>
              <a:t>6</a:t>
            </a:fld>
            <a:endParaRPr lang="es-ES" smtClean="0">
              <a:latin typeface="Arial" charset="0"/>
            </a:endParaRPr>
          </a:p>
        </p:txBody>
      </p:sp>
    </p:spTree>
    <p:extLst>
      <p:ext uri="{BB962C8B-B14F-4D97-AF65-F5344CB8AC3E}">
        <p14:creationId xmlns:p14="http://schemas.microsoft.com/office/powerpoint/2010/main" val="997059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Marcador de imagen de diapositiva"/>
          <p:cNvSpPr>
            <a:spLocks noGrp="1" noRot="1" noChangeAspect="1" noTextEdit="1"/>
          </p:cNvSpPr>
          <p:nvPr>
            <p:ph type="sldImg"/>
          </p:nvPr>
        </p:nvSpPr>
        <p:spPr>
          <a:ln/>
        </p:spPr>
      </p:sp>
      <p:sp>
        <p:nvSpPr>
          <p:cNvPr id="72707" name="2 Marcador de notas"/>
          <p:cNvSpPr>
            <a:spLocks noGrp="1"/>
          </p:cNvSpPr>
          <p:nvPr>
            <p:ph type="body" idx="1"/>
          </p:nvPr>
        </p:nvSpPr>
        <p:spPr>
          <a:noFill/>
          <a:ln/>
        </p:spPr>
        <p:txBody>
          <a:bodyPr/>
          <a:lstStyle/>
          <a:p>
            <a:endParaRPr lang="en-US" smtClean="0">
              <a:latin typeface="Arial" charset="0"/>
            </a:endParaRPr>
          </a:p>
        </p:txBody>
      </p:sp>
      <p:sp>
        <p:nvSpPr>
          <p:cNvPr id="72708" name="3 Marcador de número de diapositiva"/>
          <p:cNvSpPr>
            <a:spLocks noGrp="1"/>
          </p:cNvSpPr>
          <p:nvPr>
            <p:ph type="sldNum" sz="quarter" idx="5"/>
          </p:nvPr>
        </p:nvSpPr>
        <p:spPr>
          <a:noFill/>
        </p:spPr>
        <p:txBody>
          <a:bodyPr/>
          <a:lstStyle/>
          <a:p>
            <a:fld id="{AC3F3105-3E38-4BF9-944E-1ECC5A9BD1B8}" type="slidenum">
              <a:rPr lang="es-ES" smtClean="0">
                <a:latin typeface="Arial" charset="0"/>
              </a:rPr>
              <a:pPr/>
              <a:t>11</a:t>
            </a:fld>
            <a:endParaRPr lang="es-ES" smtClean="0">
              <a:latin typeface="Arial" charset="0"/>
            </a:endParaRPr>
          </a:p>
        </p:txBody>
      </p:sp>
    </p:spTree>
    <p:extLst>
      <p:ext uri="{BB962C8B-B14F-4D97-AF65-F5344CB8AC3E}">
        <p14:creationId xmlns:p14="http://schemas.microsoft.com/office/powerpoint/2010/main" val="216111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Marcador de imagen de diapositiva"/>
          <p:cNvSpPr>
            <a:spLocks noGrp="1" noRot="1" noChangeAspect="1" noTextEdit="1"/>
          </p:cNvSpPr>
          <p:nvPr>
            <p:ph type="sldImg"/>
          </p:nvPr>
        </p:nvSpPr>
        <p:spPr>
          <a:ln/>
        </p:spPr>
      </p:sp>
      <p:sp>
        <p:nvSpPr>
          <p:cNvPr id="73731" name="2 Marcador de notas"/>
          <p:cNvSpPr>
            <a:spLocks noGrp="1"/>
          </p:cNvSpPr>
          <p:nvPr>
            <p:ph type="body" idx="1"/>
          </p:nvPr>
        </p:nvSpPr>
        <p:spPr>
          <a:noFill/>
          <a:ln/>
        </p:spPr>
        <p:txBody>
          <a:bodyPr/>
          <a:lstStyle/>
          <a:p>
            <a:endParaRPr lang="en-US" smtClean="0">
              <a:latin typeface="Arial" charset="0"/>
            </a:endParaRPr>
          </a:p>
        </p:txBody>
      </p:sp>
      <p:sp>
        <p:nvSpPr>
          <p:cNvPr id="73732" name="3 Marcador de número de diapositiva"/>
          <p:cNvSpPr>
            <a:spLocks noGrp="1"/>
          </p:cNvSpPr>
          <p:nvPr>
            <p:ph type="sldNum" sz="quarter" idx="5"/>
          </p:nvPr>
        </p:nvSpPr>
        <p:spPr>
          <a:noFill/>
        </p:spPr>
        <p:txBody>
          <a:bodyPr/>
          <a:lstStyle/>
          <a:p>
            <a:fld id="{024793A0-BD84-4C9C-A69D-FD67D25CE2BD}" type="slidenum">
              <a:rPr lang="es-ES" smtClean="0">
                <a:latin typeface="Arial" charset="0"/>
              </a:rPr>
              <a:pPr/>
              <a:t>12</a:t>
            </a:fld>
            <a:endParaRPr lang="es-ES" smtClean="0">
              <a:latin typeface="Arial" charset="0"/>
            </a:endParaRPr>
          </a:p>
        </p:txBody>
      </p:sp>
    </p:spTree>
    <p:extLst>
      <p:ext uri="{BB962C8B-B14F-4D97-AF65-F5344CB8AC3E}">
        <p14:creationId xmlns:p14="http://schemas.microsoft.com/office/powerpoint/2010/main" val="41397466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1 Marcador de imagen de diapositiva"/>
          <p:cNvSpPr>
            <a:spLocks noGrp="1" noRot="1" noChangeAspect="1" noTextEdit="1"/>
          </p:cNvSpPr>
          <p:nvPr>
            <p:ph type="sldImg"/>
          </p:nvPr>
        </p:nvSpPr>
        <p:spPr>
          <a:ln/>
        </p:spPr>
      </p:sp>
      <p:sp>
        <p:nvSpPr>
          <p:cNvPr id="74755" name="2 Marcador de notas"/>
          <p:cNvSpPr>
            <a:spLocks noGrp="1"/>
          </p:cNvSpPr>
          <p:nvPr>
            <p:ph type="body" idx="1"/>
          </p:nvPr>
        </p:nvSpPr>
        <p:spPr>
          <a:noFill/>
          <a:ln/>
        </p:spPr>
        <p:txBody>
          <a:bodyPr/>
          <a:lstStyle/>
          <a:p>
            <a:endParaRPr lang="en-US" smtClean="0">
              <a:latin typeface="Arial" charset="0"/>
              <a:cs typeface="Arial" charset="0"/>
            </a:endParaRPr>
          </a:p>
        </p:txBody>
      </p:sp>
      <p:sp>
        <p:nvSpPr>
          <p:cNvPr id="74756" name="3 Marcador de número de diapositiva"/>
          <p:cNvSpPr>
            <a:spLocks noGrp="1"/>
          </p:cNvSpPr>
          <p:nvPr>
            <p:ph type="sldNum" sz="quarter" idx="5"/>
          </p:nvPr>
        </p:nvSpPr>
        <p:spPr>
          <a:noFill/>
        </p:spPr>
        <p:txBody>
          <a:bodyPr/>
          <a:lstStyle/>
          <a:p>
            <a:fld id="{1B97F9FE-26AF-40D5-8230-7798FA876E12}" type="slidenum">
              <a:rPr lang="es-AR" smtClean="0">
                <a:latin typeface="Arial" charset="0"/>
                <a:cs typeface="Arial" charset="0"/>
              </a:rPr>
              <a:pPr/>
              <a:t>14</a:t>
            </a:fld>
            <a:endParaRPr lang="es-AR" smtClean="0">
              <a:latin typeface="Arial" charset="0"/>
              <a:cs typeface="Arial" charset="0"/>
            </a:endParaRPr>
          </a:p>
        </p:txBody>
      </p:sp>
    </p:spTree>
    <p:extLst>
      <p:ext uri="{BB962C8B-B14F-4D97-AF65-F5344CB8AC3E}">
        <p14:creationId xmlns:p14="http://schemas.microsoft.com/office/powerpoint/2010/main" val="2584661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extLst/>
        </p:spPr>
        <p:txBody>
          <a:bodyP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eaLnBrk="0" fontAlgn="base" hangingPunct="0">
              <a:spcBef>
                <a:spcPct val="0"/>
              </a:spcBef>
              <a:spcAft>
                <a:spcPct val="0"/>
              </a:spcAft>
              <a:defRPr sz="1400">
                <a:solidFill>
                  <a:schemeClr val="tx1"/>
                </a:solidFill>
                <a:latin typeface="Comic Sans MS" pitchFamily="66" charset="0"/>
              </a:defRPr>
            </a:lvl6pPr>
            <a:lvl7pPr marL="2971800" indent="-228600" eaLnBrk="0" fontAlgn="base" hangingPunct="0">
              <a:spcBef>
                <a:spcPct val="0"/>
              </a:spcBef>
              <a:spcAft>
                <a:spcPct val="0"/>
              </a:spcAft>
              <a:defRPr sz="1400">
                <a:solidFill>
                  <a:schemeClr val="tx1"/>
                </a:solidFill>
                <a:latin typeface="Comic Sans MS" pitchFamily="66" charset="0"/>
              </a:defRPr>
            </a:lvl7pPr>
            <a:lvl8pPr marL="3429000" indent="-228600" eaLnBrk="0" fontAlgn="base" hangingPunct="0">
              <a:spcBef>
                <a:spcPct val="0"/>
              </a:spcBef>
              <a:spcAft>
                <a:spcPct val="0"/>
              </a:spcAft>
              <a:defRPr sz="1400">
                <a:solidFill>
                  <a:schemeClr val="tx1"/>
                </a:solidFill>
                <a:latin typeface="Comic Sans MS" pitchFamily="66" charset="0"/>
              </a:defRPr>
            </a:lvl8pPr>
            <a:lvl9pPr marL="3886200" indent="-228600" eaLnBrk="0" fontAlgn="base" hangingPunct="0">
              <a:spcBef>
                <a:spcPct val="0"/>
              </a:spcBef>
              <a:spcAft>
                <a:spcPct val="0"/>
              </a:spcAft>
              <a:defRPr sz="1400">
                <a:solidFill>
                  <a:schemeClr val="tx1"/>
                </a:solidFill>
                <a:latin typeface="Comic Sans MS" pitchFamily="66" charset="0"/>
              </a:defRPr>
            </a:lvl9pPr>
          </a:lstStyle>
          <a:p>
            <a:pPr eaLnBrk="1" hangingPunct="1">
              <a:defRPr/>
            </a:pPr>
            <a:fld id="{4FEDFF25-4D1D-420C-9902-BB2B8826CC11}" type="slidenum">
              <a:rPr lang="es-AR" sz="1200" smtClean="0">
                <a:solidFill>
                  <a:srgbClr val="000000"/>
                </a:solidFill>
                <a:latin typeface="Arial" charset="0"/>
              </a:rPr>
              <a:pPr eaLnBrk="1" hangingPunct="1">
                <a:defRPr/>
              </a:pPr>
              <a:t>19</a:t>
            </a:fld>
            <a:endParaRPr lang="es-AR" sz="1200">
              <a:solidFill>
                <a:srgbClr val="000000"/>
              </a:solidFill>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r>
              <a:rPr lang="es-AR" altLang="es-AR" sz="2400" dirty="0">
                <a:latin typeface="Comic Sans MS" pitchFamily="66" charset="0"/>
              </a:rPr>
              <a:t>TAPA FOTOS</a:t>
            </a:r>
          </a:p>
        </p:txBody>
      </p:sp>
    </p:spTree>
    <p:extLst>
      <p:ext uri="{BB962C8B-B14F-4D97-AF65-F5344CB8AC3E}">
        <p14:creationId xmlns:p14="http://schemas.microsoft.com/office/powerpoint/2010/main" val="428133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Marcador de imagen de diapositiva"/>
          <p:cNvSpPr>
            <a:spLocks noGrp="1" noRot="1" noChangeAspect="1" noTextEdit="1"/>
          </p:cNvSpPr>
          <p:nvPr>
            <p:ph type="sldImg"/>
          </p:nvPr>
        </p:nvSpPr>
        <p:spPr>
          <a:ln/>
        </p:spPr>
      </p:sp>
      <p:sp>
        <p:nvSpPr>
          <p:cNvPr id="604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AR" smtClean="0"/>
          </a:p>
        </p:txBody>
      </p:sp>
      <p:sp>
        <p:nvSpPr>
          <p:cNvPr id="6042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fld id="{823E5E50-5223-46AE-BEF5-690516C470C8}" type="slidenum">
              <a:rPr lang="es-AR" altLang="es-AR">
                <a:latin typeface="Arial" panose="020B0604020202020204" pitchFamily="34" charset="0"/>
              </a:rPr>
              <a:pPr eaLnBrk="1" hangingPunct="1"/>
              <a:t>27</a:t>
            </a:fld>
            <a:endParaRPr lang="es-AR" altLang="es-AR">
              <a:latin typeface="Arial" panose="020B0604020202020204" pitchFamily="34" charset="0"/>
            </a:endParaRPr>
          </a:p>
        </p:txBody>
      </p:sp>
    </p:spTree>
    <p:extLst>
      <p:ext uri="{BB962C8B-B14F-4D97-AF65-F5344CB8AC3E}">
        <p14:creationId xmlns:p14="http://schemas.microsoft.com/office/powerpoint/2010/main" val="2613561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13" name="4 Marcador de pie de página"/>
          <p:cNvSpPr>
            <a:spLocks noGrp="1"/>
          </p:cNvSpPr>
          <p:nvPr>
            <p:ph type="ftr" sz="quarter" idx="11"/>
          </p:nvPr>
        </p:nvSpPr>
        <p:spPr/>
        <p:txBody>
          <a:bodyPr/>
          <a:lstStyle>
            <a:lvl1pPr>
              <a:defRPr/>
            </a:lvl1pPr>
          </a:lstStyle>
          <a:p>
            <a:pPr>
              <a:defRPr/>
            </a:pPr>
            <a:endParaRPr lang="es-ES"/>
          </a:p>
        </p:txBody>
      </p:sp>
      <p:sp>
        <p:nvSpPr>
          <p:cNvPr id="14" name="5 Marcador de número de diapositiva"/>
          <p:cNvSpPr>
            <a:spLocks noGrp="1"/>
          </p:cNvSpPr>
          <p:nvPr>
            <p:ph type="sldNum" sz="quarter" idx="12"/>
          </p:nvPr>
        </p:nvSpPr>
        <p:spPr/>
        <p:txBody>
          <a:bodyPr/>
          <a:lstStyle>
            <a:lvl1pPr>
              <a:defRPr/>
            </a:lvl1pPr>
          </a:lstStyle>
          <a:p>
            <a:pPr>
              <a:defRPr/>
            </a:pPr>
            <a:fld id="{4C120736-1E95-492E-BB5C-1ABF5509591C}" type="slidenum">
              <a:rPr lang="en-US"/>
              <a:pPr>
                <a:defRPr/>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18F2A32-3D3D-4233-97F7-8BCD96A4F584}" type="slidenum">
              <a:rPr lang="en-US"/>
              <a:pPr>
                <a:defRPr/>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6312A7F2-82E8-4101-ACFB-8295975ACDEE}" type="slidenum">
              <a:rPr lang="en-US"/>
              <a:pPr>
                <a:defRPr/>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A5B1F5F-2995-4B7D-8D6A-C1B7787C5868}" type="slidenum">
              <a:rPr lang="en-US"/>
              <a:pPr>
                <a:defRPr/>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21AC5426-F5EF-484A-8C0C-BE605BC1D41C}" type="slidenum">
              <a:rPr lang="en-US"/>
              <a:pPr>
                <a:defRPr/>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3DC49DBB-790E-46BA-BFAB-4EE53CFB20A5}" type="slidenum">
              <a:rPr lang="en-US"/>
              <a:pPr>
                <a:defRPr/>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3 Marcador de fecha"/>
          <p:cNvSpPr>
            <a:spLocks noGrp="1"/>
          </p:cNvSpPr>
          <p:nvPr>
            <p:ph type="dt" sz="half" idx="10"/>
          </p:nvPr>
        </p:nvSpPr>
        <p:spPr/>
        <p:txBody>
          <a:bodyPr/>
          <a:lstStyle>
            <a:lvl1pPr>
              <a:defRPr/>
            </a:lvl1pPr>
          </a:lstStyle>
          <a:p>
            <a:pPr>
              <a:defRPr/>
            </a:pPr>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74283D26-3BCD-46E1-A3F9-804607D493B3}" type="slidenum">
              <a:rPr lang="en-US"/>
              <a:pPr>
                <a:defRPr/>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3 Marcador de fecha"/>
          <p:cNvSpPr>
            <a:spLocks noGrp="1"/>
          </p:cNvSpPr>
          <p:nvPr>
            <p:ph type="dt" sz="half" idx="10"/>
          </p:nvPr>
        </p:nvSpPr>
        <p:spPr/>
        <p:txBody>
          <a:bodyPr/>
          <a:lstStyle>
            <a:lvl1pPr>
              <a:defRPr/>
            </a:lvl1pPr>
          </a:lstStyle>
          <a:p>
            <a:pPr>
              <a:defRPr/>
            </a:pPr>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C95DA086-6741-4656-8AB7-09DCAF093F92}" type="slidenum">
              <a:rPr lang="en-US"/>
              <a:pPr>
                <a:defRPr/>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7AD90F52-8F73-4E52-AA3D-CCBBF73E7E67}" type="slidenum">
              <a:rPr lang="en-US"/>
              <a:pPr>
                <a:defRPr/>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F76BE6B4-0265-470C-94D8-DADEC24EA20D}" type="slidenum">
              <a:rPr lang="en-US"/>
              <a:pPr>
                <a:defRPr/>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8B2FD986-2B60-4372-A71A-77DA8C570932}" type="slidenum">
              <a:rPr lang="en-US"/>
              <a:pPr>
                <a:defRPr/>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921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s-ES"/>
          </a:p>
        </p:txBody>
      </p:sp>
      <p:sp>
        <p:nvSpPr>
          <p:cNvPr id="6" name="5 Marcador de número de diapositiva"/>
          <p:cNvSpPr>
            <a:spLocks noGrp="1"/>
          </p:cNvSpPr>
          <p:nvPr>
            <p:ph type="sldNum" sz="quarter" idx="4"/>
          </p:nvPr>
        </p:nvSpPr>
        <p:spPr>
          <a:xfrm>
            <a:off x="14164222" y="11281093"/>
            <a:ext cx="310838" cy="45719"/>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EBA9F7-3179-4ED1-9B60-5C0439010AD5}" type="slidenum">
              <a:rPr lang="en-US"/>
              <a:pPr>
                <a:defRPr/>
              </a:pPr>
              <a:t>‹Nº›</a:t>
            </a:fld>
            <a:endParaRPr lang="en-US"/>
          </a:p>
        </p:txBody>
      </p:sp>
      <p:pic>
        <p:nvPicPr>
          <p:cNvPr id="9223" name="Picture 47" descr="oblea malbran"/>
          <p:cNvPicPr>
            <a:picLocks noChangeAspect="1" noChangeArrowheads="1"/>
          </p:cNvPicPr>
          <p:nvPr userDrawn="1"/>
        </p:nvPicPr>
        <p:blipFill>
          <a:blip r:embed="rId13" cstate="print"/>
          <a:srcRect/>
          <a:stretch>
            <a:fillRect/>
          </a:stretch>
        </p:blipFill>
        <p:spPr bwMode="auto">
          <a:xfrm>
            <a:off x="107950" y="6248400"/>
            <a:ext cx="450850" cy="609600"/>
          </a:xfrm>
          <a:prstGeom prst="rect">
            <a:avLst/>
          </a:prstGeom>
          <a:noFill/>
          <a:ln w="9525">
            <a:noFill/>
            <a:miter lim="800000"/>
            <a:headEnd/>
            <a:tailEnd/>
          </a:ln>
        </p:spPr>
      </p:pic>
      <p:sp>
        <p:nvSpPr>
          <p:cNvPr id="8" name="Text Box 48"/>
          <p:cNvSpPr txBox="1">
            <a:spLocks noChangeArrowheads="1"/>
          </p:cNvSpPr>
          <p:nvPr userDrawn="1"/>
        </p:nvSpPr>
        <p:spPr bwMode="auto">
          <a:xfrm>
            <a:off x="539750" y="6156325"/>
            <a:ext cx="3200400" cy="701675"/>
          </a:xfrm>
          <a:prstGeom prst="rect">
            <a:avLst/>
          </a:prstGeom>
          <a:noFill/>
          <a:ln>
            <a:noFill/>
          </a:ln>
          <a:extLst/>
        </p:spPr>
        <p:txBody>
          <a:bodyPr>
            <a:spAutoFit/>
          </a:bodyPr>
          <a:lstStyle>
            <a:lvl1pPr eaLnBrk="0" hangingPunct="0">
              <a:defRPr sz="1600">
                <a:solidFill>
                  <a:schemeClr val="tx1"/>
                </a:solidFill>
                <a:latin typeface="Comic Sans MS" pitchFamily="66" charset="0"/>
              </a:defRPr>
            </a:lvl1pPr>
            <a:lvl2pPr marL="742950" indent="-285750" eaLnBrk="0" hangingPunct="0">
              <a:defRPr sz="1600">
                <a:solidFill>
                  <a:schemeClr val="tx1"/>
                </a:solidFill>
                <a:latin typeface="Comic Sans MS" pitchFamily="66" charset="0"/>
              </a:defRPr>
            </a:lvl2pPr>
            <a:lvl3pPr marL="1143000" indent="-228600" eaLnBrk="0" hangingPunct="0">
              <a:defRPr sz="1600">
                <a:solidFill>
                  <a:schemeClr val="tx1"/>
                </a:solidFill>
                <a:latin typeface="Comic Sans MS" pitchFamily="66" charset="0"/>
              </a:defRPr>
            </a:lvl3pPr>
            <a:lvl4pPr marL="1600200" indent="-228600" eaLnBrk="0" hangingPunct="0">
              <a:defRPr sz="1600">
                <a:solidFill>
                  <a:schemeClr val="tx1"/>
                </a:solidFill>
                <a:latin typeface="Comic Sans MS" pitchFamily="66" charset="0"/>
              </a:defRPr>
            </a:lvl4pPr>
            <a:lvl5pPr marL="2057400" indent="-228600" eaLnBrk="0" hangingPunct="0">
              <a:defRPr sz="1600">
                <a:solidFill>
                  <a:schemeClr val="tx1"/>
                </a:solidFill>
                <a:latin typeface="Comic Sans MS" pitchFamily="66" charset="0"/>
              </a:defRPr>
            </a:lvl5pPr>
            <a:lvl6pPr marL="2514600" indent="-228600" eaLnBrk="0" fontAlgn="base" hangingPunct="0">
              <a:spcBef>
                <a:spcPct val="50000"/>
              </a:spcBef>
              <a:spcAft>
                <a:spcPct val="0"/>
              </a:spcAft>
              <a:defRPr sz="1600">
                <a:solidFill>
                  <a:schemeClr val="tx1"/>
                </a:solidFill>
                <a:latin typeface="Comic Sans MS" pitchFamily="66" charset="0"/>
              </a:defRPr>
            </a:lvl6pPr>
            <a:lvl7pPr marL="2971800" indent="-228600" eaLnBrk="0" fontAlgn="base" hangingPunct="0">
              <a:spcBef>
                <a:spcPct val="50000"/>
              </a:spcBef>
              <a:spcAft>
                <a:spcPct val="0"/>
              </a:spcAft>
              <a:defRPr sz="1600">
                <a:solidFill>
                  <a:schemeClr val="tx1"/>
                </a:solidFill>
                <a:latin typeface="Comic Sans MS" pitchFamily="66" charset="0"/>
              </a:defRPr>
            </a:lvl7pPr>
            <a:lvl8pPr marL="3429000" indent="-228600" eaLnBrk="0" fontAlgn="base" hangingPunct="0">
              <a:spcBef>
                <a:spcPct val="50000"/>
              </a:spcBef>
              <a:spcAft>
                <a:spcPct val="0"/>
              </a:spcAft>
              <a:defRPr sz="1600">
                <a:solidFill>
                  <a:schemeClr val="tx1"/>
                </a:solidFill>
                <a:latin typeface="Comic Sans MS" pitchFamily="66" charset="0"/>
              </a:defRPr>
            </a:lvl8pPr>
            <a:lvl9pPr marL="3886200" indent="-228600" eaLnBrk="0" fontAlgn="base" hangingPunct="0">
              <a:spcBef>
                <a:spcPct val="50000"/>
              </a:spcBef>
              <a:spcAft>
                <a:spcPct val="0"/>
              </a:spcAft>
              <a:defRPr sz="1600">
                <a:solidFill>
                  <a:schemeClr val="tx1"/>
                </a:solidFill>
                <a:latin typeface="Comic Sans MS" pitchFamily="66" charset="0"/>
              </a:defRPr>
            </a:lvl9pPr>
          </a:lstStyle>
          <a:p>
            <a:pPr eaLnBrk="1" hangingPunct="1">
              <a:defRPr/>
            </a:pPr>
            <a:r>
              <a:rPr lang="es-MX" sz="1000" smtClean="0"/>
              <a:t>Servicio Hepatitis y Gastroenteritis</a:t>
            </a:r>
          </a:p>
          <a:p>
            <a:pPr eaLnBrk="1" hangingPunct="1">
              <a:defRPr/>
            </a:pPr>
            <a:r>
              <a:rPr lang="es-MX" sz="1000" smtClean="0"/>
              <a:t>Laboratorio Nacional de Referencia</a:t>
            </a:r>
          </a:p>
          <a:p>
            <a:pPr eaLnBrk="1" hangingPunct="1">
              <a:defRPr/>
            </a:pPr>
            <a:r>
              <a:rPr lang="es-MX" sz="1000" smtClean="0"/>
              <a:t>INEI-ANLIS C.G. MALBRAN</a:t>
            </a:r>
            <a:endParaRPr lang="es-ES" sz="2400" smtClean="0"/>
          </a:p>
        </p:txBody>
      </p:sp>
      <p:pic>
        <p:nvPicPr>
          <p:cNvPr id="33794" name="Picture 2" descr="Congreso Hepato XX/1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8244408" y="6163641"/>
            <a:ext cx="693836" cy="59253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42"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Microsoft_Excel_97-2003_Worksheet10.xls"/><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1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Microsoft_Excel_97-2003_Worksheet12.xls"/><Relationship Id="rId5" Type="http://schemas.openxmlformats.org/officeDocument/2006/relationships/image" Target="../media/image16.emf"/><Relationship Id="rId4" Type="http://schemas.openxmlformats.org/officeDocument/2006/relationships/oleObject" Target="../embeddings/Microsoft_Excel_97-2003_Worksheet1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13.xls"/><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8.em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www.anlis.gov.ar/inst/INEI/virolog/hepatitis/index"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www.hepatitisviral.com.ar/informes-de-epidemiologi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Microsoft_Excel_97-2003_Worksheet14.xls"/><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32.emf"/><Relationship Id="rId5" Type="http://schemas.openxmlformats.org/officeDocument/2006/relationships/oleObject" Target="../embeddings/Microsoft_Excel_97-2003_Worksheet15.xls"/><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png"/><Relationship Id="rId7" Type="http://schemas.openxmlformats.org/officeDocument/2006/relationships/image" Target="../media/image40.jp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9.jpg"/><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emf"/><Relationship Id="rId5" Type="http://schemas.openxmlformats.org/officeDocument/2006/relationships/oleObject" Target="../embeddings/Microsoft_Excel_97-2003_Worksheet2.xls"/><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7.gif"/><Relationship Id="rId7" Type="http://schemas.openxmlformats.org/officeDocument/2006/relationships/image" Target="../media/image49.jpeg"/><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image" Target="../media/image48.jpeg"/><Relationship Id="rId5" Type="http://schemas.openxmlformats.org/officeDocument/2006/relationships/image" Target="../media/image46.png"/><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Microsoft_Excel_97-2003_Worksheet4.xls"/><Relationship Id="rId3" Type="http://schemas.openxmlformats.org/officeDocument/2006/relationships/notesSlide" Target="../notesSlides/notesSlide2.xml"/><Relationship Id="rId7" Type="http://schemas.openxmlformats.org/officeDocument/2006/relationships/chart" Target="../charts/chart2.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hart" Target="../charts/chart1.xml"/><Relationship Id="rId5" Type="http://schemas.openxmlformats.org/officeDocument/2006/relationships/image" Target="../media/image8.emf"/><Relationship Id="rId4" Type="http://schemas.openxmlformats.org/officeDocument/2006/relationships/oleObject" Target="../embeddings/Microsoft_Excel_97-2003_Worksheet3.xls"/><Relationship Id="rId9"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notesSlide" Target="../notesSlides/notesSlide3.xml"/><Relationship Id="rId7" Type="http://schemas.openxmlformats.org/officeDocument/2006/relationships/image" Target="../media/image11.e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Microsoft_Excel_97-2003_Worksheet6.xls"/><Relationship Id="rId5" Type="http://schemas.openxmlformats.org/officeDocument/2006/relationships/image" Target="../media/image10.emf"/><Relationship Id="rId4" Type="http://schemas.openxmlformats.org/officeDocument/2006/relationships/oleObject" Target="../embeddings/Microsoft_Excel_97-2003_Worksheet5.xls"/><Relationship Id="rId9"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Excel_97-2003_Worksheet7.xls"/><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2.emf"/></Relationships>
</file>

<file path=ppt/slides/_rels/slide8.xml.rels><?xml version="1.0" encoding="UTF-8" standalone="yes"?>
<Relationships xmlns="http://schemas.openxmlformats.org/package/2006/relationships"><Relationship Id="rId3" Type="http://schemas.openxmlformats.org/officeDocument/2006/relationships/oleObject" Target="../embeddings/Microsoft_Excel_97-2003_Worksheet8.xls"/><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Excel_97-2003_Worksheet9.xls"/><Relationship Id="rId2" Type="http://schemas.openxmlformats.org/officeDocument/2006/relationships/slideLayout" Target="../slideLayouts/slideLayout7.xml"/><Relationship Id="rId1" Type="http://schemas.openxmlformats.org/officeDocument/2006/relationships/vmlDrawing" Target="../drawings/vmlDrawing6.v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67944" y="2780928"/>
            <a:ext cx="4896544" cy="2862322"/>
          </a:xfrm>
          <a:prstGeom prst="rect">
            <a:avLst/>
          </a:prstGeom>
          <a:ln w="28575">
            <a:solidFill>
              <a:srgbClr val="2AABEC"/>
            </a:solidFill>
          </a:ln>
        </p:spPr>
        <p:txBody>
          <a:bodyPr wrap="square">
            <a:spAutoFit/>
          </a:bodyPr>
          <a:lstStyle/>
          <a:p>
            <a:pPr algn="ctr"/>
            <a:r>
              <a:rPr lang="es-AR" sz="2000" dirty="0"/>
              <a:t>28º Reunión Anual de Unidades Centinela para Hepatitis Virales</a:t>
            </a:r>
            <a:r>
              <a:rPr lang="es-AR" sz="2000" dirty="0" smtClean="0"/>
              <a:t>,</a:t>
            </a:r>
          </a:p>
          <a:p>
            <a:pPr algn="ctr"/>
            <a:r>
              <a:rPr lang="es-AR" sz="2000" dirty="0" smtClean="0"/>
              <a:t> </a:t>
            </a:r>
            <a:r>
              <a:rPr lang="es-AR" sz="2000" dirty="0"/>
              <a:t>Actualización y Fortalecimiento de su Estrategia de Vigilancia </a:t>
            </a:r>
            <a:endParaRPr lang="es-AR" sz="2000" dirty="0" smtClean="0"/>
          </a:p>
          <a:p>
            <a:pPr algn="ctr"/>
            <a:r>
              <a:rPr lang="es-AR" sz="2000" dirty="0" smtClean="0">
                <a:solidFill>
                  <a:schemeClr val="accent1"/>
                </a:solidFill>
              </a:rPr>
              <a:t>Coordinadores</a:t>
            </a:r>
            <a:r>
              <a:rPr lang="es-AR" sz="2000" dirty="0">
                <a:solidFill>
                  <a:schemeClr val="accent1"/>
                </a:solidFill>
              </a:rPr>
              <a:t>: </a:t>
            </a:r>
            <a:endParaRPr lang="es-AR" sz="2000" dirty="0" smtClean="0">
              <a:solidFill>
                <a:schemeClr val="accent1"/>
              </a:solidFill>
            </a:endParaRPr>
          </a:p>
          <a:p>
            <a:pPr algn="ctr"/>
            <a:r>
              <a:rPr lang="es-AR" sz="2000" dirty="0" smtClean="0"/>
              <a:t>Dr</a:t>
            </a:r>
            <a:r>
              <a:rPr lang="es-AR" sz="2000" dirty="0"/>
              <a:t>. Jorge González </a:t>
            </a:r>
            <a:r>
              <a:rPr lang="es-AR" sz="2000" dirty="0" smtClean="0"/>
              <a:t>– </a:t>
            </a:r>
          </a:p>
          <a:p>
            <a:pPr algn="ctr"/>
            <a:r>
              <a:rPr lang="es-AR" sz="2000" dirty="0" smtClean="0"/>
              <a:t>Dr</a:t>
            </a:r>
            <a:r>
              <a:rPr lang="es-AR" sz="2000" dirty="0"/>
              <a:t>. Nick Walsh (OPS – EE.UU.) </a:t>
            </a:r>
          </a:p>
        </p:txBody>
      </p:sp>
      <p:pic>
        <p:nvPicPr>
          <p:cNvPr id="5" name="Imagen 4"/>
          <p:cNvPicPr>
            <a:picLocks noChangeAspect="1"/>
          </p:cNvPicPr>
          <p:nvPr/>
        </p:nvPicPr>
        <p:blipFill>
          <a:blip r:embed="rId2"/>
          <a:stretch>
            <a:fillRect/>
          </a:stretch>
        </p:blipFill>
        <p:spPr>
          <a:xfrm>
            <a:off x="3739238" y="324172"/>
            <a:ext cx="5404762" cy="1534983"/>
          </a:xfrm>
          <a:prstGeom prst="rect">
            <a:avLst/>
          </a:prstGeom>
        </p:spPr>
      </p:pic>
      <p:grpSp>
        <p:nvGrpSpPr>
          <p:cNvPr id="31" name="Group 40663"/>
          <p:cNvGrpSpPr>
            <a:grpSpLocks/>
          </p:cNvGrpSpPr>
          <p:nvPr/>
        </p:nvGrpSpPr>
        <p:grpSpPr bwMode="auto">
          <a:xfrm>
            <a:off x="115121" y="31616"/>
            <a:ext cx="2800695" cy="5919411"/>
            <a:chOff x="504" y="10440"/>
            <a:chExt cx="3715" cy="9624"/>
          </a:xfrm>
          <a:effectLst/>
          <a:scene3d>
            <a:camera prst="obliqueTopRight"/>
            <a:lightRig rig="threePt" dir="t"/>
          </a:scene3d>
        </p:grpSpPr>
        <p:pic>
          <p:nvPicPr>
            <p:cNvPr id="32" name="Picture 40664" descr="world-map-Argentine"/>
            <p:cNvPicPr>
              <a:picLocks noChangeAspect="1" noChangeArrowheads="1"/>
            </p:cNvPicPr>
            <p:nvPr/>
          </p:nvPicPr>
          <p:blipFill>
            <a:blip r:embed="rId3"/>
            <a:srcRect/>
            <a:stretch>
              <a:fillRect/>
            </a:stretch>
          </p:blipFill>
          <p:spPr bwMode="auto">
            <a:xfrm>
              <a:off x="504" y="17771"/>
              <a:ext cx="3715" cy="2293"/>
            </a:xfrm>
            <a:prstGeom prst="rect">
              <a:avLst/>
            </a:prstGeom>
            <a:noFill/>
            <a:effectLst>
              <a:outerShdw dist="89803" dir="2700000" algn="ctr" rotWithShape="0">
                <a:srgbClr val="0099CC">
                  <a:alpha val="50000"/>
                </a:srgbClr>
              </a:outerShdw>
            </a:effectLst>
          </p:spPr>
        </p:pic>
        <p:grpSp>
          <p:nvGrpSpPr>
            <p:cNvPr id="33" name="Group 40665"/>
            <p:cNvGrpSpPr>
              <a:grpSpLocks/>
            </p:cNvGrpSpPr>
            <p:nvPr/>
          </p:nvGrpSpPr>
          <p:grpSpPr bwMode="auto">
            <a:xfrm>
              <a:off x="647" y="10440"/>
              <a:ext cx="3324" cy="7200"/>
              <a:chOff x="8706" y="10152"/>
              <a:chExt cx="3324" cy="7200"/>
            </a:xfrm>
          </p:grpSpPr>
          <p:pic>
            <p:nvPicPr>
              <p:cNvPr id="34" name="Picture 40666" descr="ARGENTINA-XP [1600x1200]"/>
              <p:cNvPicPr>
                <a:picLocks noChangeAspect="1" noChangeArrowheads="1"/>
              </p:cNvPicPr>
              <p:nvPr/>
            </p:nvPicPr>
            <p:blipFill>
              <a:blip r:embed="rId4"/>
              <a:srcRect/>
              <a:stretch>
                <a:fillRect/>
              </a:stretch>
            </p:blipFill>
            <p:spPr bwMode="auto">
              <a:xfrm>
                <a:off x="8706" y="10152"/>
                <a:ext cx="3324" cy="7200"/>
              </a:xfrm>
              <a:prstGeom prst="rect">
                <a:avLst/>
              </a:prstGeom>
              <a:noFill/>
              <a:ln w="9525">
                <a:noFill/>
                <a:miter lim="800000"/>
                <a:headEnd/>
                <a:tailEnd/>
              </a:ln>
            </p:spPr>
          </p:pic>
          <p:sp>
            <p:nvSpPr>
              <p:cNvPr id="35" name="Oval 40667"/>
              <p:cNvSpPr>
                <a:spLocks noChangeArrowheads="1"/>
              </p:cNvSpPr>
              <p:nvPr/>
            </p:nvSpPr>
            <p:spPr bwMode="auto">
              <a:xfrm>
                <a:off x="9918" y="12474"/>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36" name="Oval 40668"/>
              <p:cNvSpPr>
                <a:spLocks noChangeArrowheads="1"/>
              </p:cNvSpPr>
              <p:nvPr/>
            </p:nvSpPr>
            <p:spPr bwMode="auto">
              <a:xfrm>
                <a:off x="9870" y="12064"/>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37" name="Oval 40669"/>
              <p:cNvSpPr>
                <a:spLocks noChangeArrowheads="1"/>
              </p:cNvSpPr>
              <p:nvPr/>
            </p:nvSpPr>
            <p:spPr bwMode="auto">
              <a:xfrm>
                <a:off x="9990" y="11384"/>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38" name="Oval 40670"/>
              <p:cNvSpPr>
                <a:spLocks noChangeArrowheads="1"/>
              </p:cNvSpPr>
              <p:nvPr/>
            </p:nvSpPr>
            <p:spPr bwMode="auto">
              <a:xfrm>
                <a:off x="9620" y="11156"/>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39" name="Oval 40671"/>
              <p:cNvSpPr>
                <a:spLocks noChangeArrowheads="1"/>
              </p:cNvSpPr>
              <p:nvPr/>
            </p:nvSpPr>
            <p:spPr bwMode="auto">
              <a:xfrm>
                <a:off x="9716" y="10745"/>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40" name="Oval 40672"/>
              <p:cNvSpPr>
                <a:spLocks noChangeArrowheads="1"/>
              </p:cNvSpPr>
              <p:nvPr/>
            </p:nvSpPr>
            <p:spPr bwMode="auto">
              <a:xfrm>
                <a:off x="9680" y="10571"/>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41" name="Oval 40673"/>
              <p:cNvSpPr>
                <a:spLocks noChangeArrowheads="1"/>
              </p:cNvSpPr>
              <p:nvPr/>
            </p:nvSpPr>
            <p:spPr bwMode="auto">
              <a:xfrm>
                <a:off x="11554" y="11270"/>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42" name="Oval 40674"/>
              <p:cNvSpPr>
                <a:spLocks noChangeArrowheads="1"/>
              </p:cNvSpPr>
              <p:nvPr/>
            </p:nvSpPr>
            <p:spPr bwMode="auto">
              <a:xfrm>
                <a:off x="10806" y="11237"/>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43" name="Oval 40675"/>
              <p:cNvSpPr>
                <a:spLocks noChangeArrowheads="1"/>
              </p:cNvSpPr>
              <p:nvPr/>
            </p:nvSpPr>
            <p:spPr bwMode="auto">
              <a:xfrm>
                <a:off x="10962" y="11375"/>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44" name="Oval 40676"/>
              <p:cNvSpPr>
                <a:spLocks noChangeArrowheads="1"/>
              </p:cNvSpPr>
              <p:nvPr/>
            </p:nvSpPr>
            <p:spPr bwMode="auto">
              <a:xfrm>
                <a:off x="10614" y="12010"/>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45" name="Oval 40677"/>
              <p:cNvSpPr>
                <a:spLocks noChangeArrowheads="1"/>
              </p:cNvSpPr>
              <p:nvPr/>
            </p:nvSpPr>
            <p:spPr bwMode="auto">
              <a:xfrm>
                <a:off x="10758" y="12172"/>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46" name="Oval 40678"/>
              <p:cNvSpPr>
                <a:spLocks noChangeArrowheads="1"/>
              </p:cNvSpPr>
              <p:nvPr/>
            </p:nvSpPr>
            <p:spPr bwMode="auto">
              <a:xfrm>
                <a:off x="10542" y="12474"/>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47" name="Oval 40679"/>
              <p:cNvSpPr>
                <a:spLocks noChangeArrowheads="1"/>
              </p:cNvSpPr>
              <p:nvPr/>
            </p:nvSpPr>
            <p:spPr bwMode="auto">
              <a:xfrm>
                <a:off x="9548" y="12625"/>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48" name="Oval 40680"/>
              <p:cNvSpPr>
                <a:spLocks noChangeArrowheads="1"/>
              </p:cNvSpPr>
              <p:nvPr/>
            </p:nvSpPr>
            <p:spPr bwMode="auto">
              <a:xfrm>
                <a:off x="9049" y="12172"/>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49" name="Oval 40681"/>
              <p:cNvSpPr>
                <a:spLocks noChangeArrowheads="1"/>
              </p:cNvSpPr>
              <p:nvPr/>
            </p:nvSpPr>
            <p:spPr bwMode="auto">
              <a:xfrm>
                <a:off x="9085" y="12450"/>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50" name="Oval 40682"/>
              <p:cNvSpPr>
                <a:spLocks noChangeArrowheads="1"/>
              </p:cNvSpPr>
              <p:nvPr/>
            </p:nvSpPr>
            <p:spPr bwMode="auto">
              <a:xfrm>
                <a:off x="9133" y="13821"/>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51" name="Oval 40683"/>
              <p:cNvSpPr>
                <a:spLocks noChangeArrowheads="1"/>
              </p:cNvSpPr>
              <p:nvPr/>
            </p:nvSpPr>
            <p:spPr bwMode="auto">
              <a:xfrm>
                <a:off x="9812" y="14598"/>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52" name="Oval 40684"/>
              <p:cNvSpPr>
                <a:spLocks noChangeArrowheads="1"/>
              </p:cNvSpPr>
              <p:nvPr/>
            </p:nvSpPr>
            <p:spPr bwMode="auto">
              <a:xfrm>
                <a:off x="10254" y="13635"/>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53" name="Oval 40685"/>
              <p:cNvSpPr>
                <a:spLocks noChangeArrowheads="1"/>
              </p:cNvSpPr>
              <p:nvPr/>
            </p:nvSpPr>
            <p:spPr bwMode="auto">
              <a:xfrm>
                <a:off x="10902" y="13533"/>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54" name="Oval 40686"/>
              <p:cNvSpPr>
                <a:spLocks noChangeArrowheads="1"/>
              </p:cNvSpPr>
              <p:nvPr/>
            </p:nvSpPr>
            <p:spPr bwMode="auto">
              <a:xfrm>
                <a:off x="11046" y="13061"/>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55" name="Oval 40687"/>
              <p:cNvSpPr>
                <a:spLocks noChangeArrowheads="1"/>
              </p:cNvSpPr>
              <p:nvPr/>
            </p:nvSpPr>
            <p:spPr bwMode="auto">
              <a:xfrm>
                <a:off x="10986" y="12935"/>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sp>
            <p:nvSpPr>
              <p:cNvPr id="56" name="Oval 40688"/>
              <p:cNvSpPr>
                <a:spLocks noChangeArrowheads="1"/>
              </p:cNvSpPr>
              <p:nvPr/>
            </p:nvSpPr>
            <p:spPr bwMode="auto">
              <a:xfrm>
                <a:off x="10902" y="13016"/>
                <a:ext cx="144" cy="162"/>
              </a:xfrm>
              <a:prstGeom prst="ellipse">
                <a:avLst/>
              </a:prstGeom>
              <a:solidFill>
                <a:srgbClr val="FF0000"/>
              </a:solidFill>
              <a:ln w="9525">
                <a:solidFill>
                  <a:sysClr val="windowText" lastClr="000000"/>
                </a:solidFill>
                <a:round/>
                <a:headEnd/>
                <a:tailEnd/>
              </a:ln>
            </p:spPr>
            <p:txBody>
              <a:bodyPr wrap="none" anchor="ctr"/>
              <a:lstStyle/>
              <a:p>
                <a:pPr marL="0" marR="0" lvl="0" indent="0" defTabSz="3628796" eaLnBrk="1" fontAlgn="auto" latinLnBrk="0" hangingPunct="1">
                  <a:lnSpc>
                    <a:spcPct val="100000"/>
                  </a:lnSpc>
                  <a:spcBef>
                    <a:spcPts val="0"/>
                  </a:spcBef>
                  <a:spcAft>
                    <a:spcPts val="0"/>
                  </a:spcAft>
                  <a:buClrTx/>
                  <a:buSzTx/>
                  <a:buFontTx/>
                  <a:buNone/>
                  <a:tabLst/>
                  <a:defRPr/>
                </a:pPr>
                <a:endParaRPr kumimoji="0" lang="es-ES" sz="7143" b="0" i="0" u="none" strike="noStrike" kern="0" cap="none" spc="0" normalizeH="0" baseline="0" noProof="0">
                  <a:ln>
                    <a:noFill/>
                  </a:ln>
                  <a:solidFill>
                    <a:prstClr val="black"/>
                  </a:solidFill>
                  <a:effectLst/>
                  <a:uLnTx/>
                  <a:uFillTx/>
                  <a:latin typeface="Calibri"/>
                  <a:cs typeface="Arial" charset="0"/>
                </a:endParaRPr>
              </a:p>
            </p:txBody>
          </p:sp>
        </p:grpSp>
      </p:grpSp>
    </p:spTree>
    <p:extLst>
      <p:ext uri="{BB962C8B-B14F-4D97-AF65-F5344CB8AC3E}">
        <p14:creationId xmlns:p14="http://schemas.microsoft.com/office/powerpoint/2010/main" val="3783191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2 Gráfico"/>
          <p:cNvGraphicFramePr>
            <a:graphicFrameLocks/>
          </p:cNvGraphicFramePr>
          <p:nvPr>
            <p:extLst>
              <p:ext uri="{D42A27DB-BD31-4B8C-83A1-F6EECF244321}">
                <p14:modId xmlns:p14="http://schemas.microsoft.com/office/powerpoint/2010/main" val="3895744624"/>
              </p:ext>
            </p:extLst>
          </p:nvPr>
        </p:nvGraphicFramePr>
        <p:xfrm>
          <a:off x="-79375" y="901700"/>
          <a:ext cx="8432800" cy="5553075"/>
        </p:xfrm>
        <a:graphic>
          <a:graphicData uri="http://schemas.openxmlformats.org/presentationml/2006/ole">
            <mc:AlternateContent xmlns:mc="http://schemas.openxmlformats.org/markup-compatibility/2006">
              <mc:Choice xmlns:v="urn:schemas-microsoft-com:vml" Requires="v">
                <p:oleObj spid="_x0000_s30762" name="Worksheet" r:id="rId3" imgW="8429694" imgH="5553007" progId="Excel.Sheet.8">
                  <p:embed/>
                </p:oleObj>
              </mc:Choice>
              <mc:Fallback>
                <p:oleObj name="Worksheet" r:id="rId3" imgW="8429694" imgH="5553007" progId="Excel.Sheet.8">
                  <p:embed/>
                  <p:pic>
                    <p:nvPicPr>
                      <p:cNvPr id="0" name=""/>
                      <p:cNvPicPr>
                        <a:picLocks noChangeArrowheads="1"/>
                      </p:cNvPicPr>
                      <p:nvPr/>
                    </p:nvPicPr>
                    <p:blipFill>
                      <a:blip r:embed="rId4"/>
                      <a:srcRect/>
                      <a:stretch>
                        <a:fillRect/>
                      </a:stretch>
                    </p:blipFill>
                    <p:spPr bwMode="auto">
                      <a:xfrm>
                        <a:off x="-79375" y="901700"/>
                        <a:ext cx="8432800" cy="555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4 CuadroTexto"/>
          <p:cNvSpPr txBox="1">
            <a:spLocks noChangeArrowheads="1"/>
          </p:cNvSpPr>
          <p:nvPr/>
        </p:nvSpPr>
        <p:spPr bwMode="auto">
          <a:xfrm>
            <a:off x="28575" y="26988"/>
            <a:ext cx="9144000" cy="2000548"/>
          </a:xfrm>
          <a:prstGeom prst="rect">
            <a:avLst/>
          </a:prstGeom>
          <a:noFill/>
          <a:ln w="9525">
            <a:noFill/>
            <a:miter lim="800000"/>
            <a:headEnd/>
            <a:tailEnd/>
          </a:ln>
        </p:spPr>
        <p:txBody>
          <a:bodyPr>
            <a:spAutoFit/>
          </a:bodyPr>
          <a:lstStyle/>
          <a:p>
            <a:pPr algn="ctr">
              <a:defRPr/>
            </a:pPr>
            <a:r>
              <a:rPr lang="es-ES" b="1" dirty="0">
                <a:solidFill>
                  <a:srgbClr val="2AABEC"/>
                </a:solidFill>
              </a:rPr>
              <a:t>INFORMACIÓN OBTENIDA POR LAS UNIDADES CENTINELA:</a:t>
            </a:r>
          </a:p>
          <a:p>
            <a:pPr algn="ctr">
              <a:defRPr/>
            </a:pPr>
            <a:r>
              <a:rPr lang="es-ES" sz="2400" b="1" i="1" dirty="0">
                <a:solidFill>
                  <a:srgbClr val="2AABEC"/>
                </a:solidFill>
                <a:effectLst>
                  <a:outerShdw blurRad="38100" dist="38100" dir="2700000" algn="tl">
                    <a:srgbClr val="000000">
                      <a:alpha val="43137"/>
                    </a:srgbClr>
                  </a:outerShdw>
                </a:effectLst>
              </a:rPr>
              <a:t>FACTORES DE  RIESGO. HEPATITIS </a:t>
            </a:r>
            <a:r>
              <a:rPr lang="es-ES" sz="2400" b="1" i="1" dirty="0" smtClean="0">
                <a:solidFill>
                  <a:srgbClr val="2AABEC"/>
                </a:solidFill>
                <a:effectLst>
                  <a:outerShdw blurRad="38100" dist="38100" dir="2700000" algn="tl">
                    <a:srgbClr val="000000">
                      <a:alpha val="43137"/>
                    </a:srgbClr>
                  </a:outerShdw>
                </a:effectLst>
              </a:rPr>
              <a:t>B y C</a:t>
            </a:r>
            <a:endParaRPr lang="es-ES" sz="2400" b="1" i="1" dirty="0">
              <a:solidFill>
                <a:srgbClr val="2AABEC"/>
              </a:solidFill>
              <a:effectLst>
                <a:outerShdw blurRad="38100" dist="38100" dir="2700000" algn="tl">
                  <a:srgbClr val="000000">
                    <a:alpha val="43137"/>
                  </a:srgbClr>
                </a:outerShdw>
              </a:effectLst>
            </a:endParaRPr>
          </a:p>
          <a:p>
            <a:pPr algn="ctr">
              <a:defRPr/>
            </a:pPr>
            <a:r>
              <a:rPr lang="es-ES" b="1" dirty="0">
                <a:solidFill>
                  <a:srgbClr val="2AABEC"/>
                </a:solidFill>
              </a:rPr>
              <a:t>(FECHA DE CONSULTA </a:t>
            </a:r>
            <a:r>
              <a:rPr lang="es-ES" b="1" dirty="0">
                <a:solidFill>
                  <a:srgbClr val="2AABEC"/>
                </a:solidFill>
                <a:effectLst>
                  <a:outerShdw blurRad="38100" dist="38100" dir="2700000" algn="tl">
                    <a:srgbClr val="000000"/>
                  </a:outerShdw>
                </a:effectLst>
              </a:rPr>
              <a:t>ENERO </a:t>
            </a:r>
            <a:r>
              <a:rPr lang="es-ES" b="1" dirty="0" smtClean="0">
                <a:solidFill>
                  <a:srgbClr val="2AABEC"/>
                </a:solidFill>
                <a:effectLst>
                  <a:outerShdw blurRad="38100" dist="38100" dir="2700000" algn="tl">
                    <a:srgbClr val="000000"/>
                  </a:outerShdw>
                </a:effectLst>
              </a:rPr>
              <a:t>2007-JULIO  2018</a:t>
            </a:r>
            <a:r>
              <a:rPr lang="es-ES" b="1" dirty="0" smtClean="0">
                <a:solidFill>
                  <a:srgbClr val="2AABEC"/>
                </a:solidFill>
              </a:rPr>
              <a:t>)</a:t>
            </a:r>
            <a:endParaRPr lang="es-ES" b="1" dirty="0">
              <a:solidFill>
                <a:srgbClr val="2AABEC"/>
              </a:solidFill>
            </a:endParaRPr>
          </a:p>
          <a:p>
            <a:pPr algn="ctr">
              <a:defRPr/>
            </a:pPr>
            <a:endParaRPr lang="es-ES" dirty="0">
              <a:solidFill>
                <a:srgbClr val="2AABEC"/>
              </a:solidFill>
            </a:endParaRPr>
          </a:p>
          <a:p>
            <a:pPr>
              <a:defRPr/>
            </a:pPr>
            <a:endParaRPr lang="es-ES" dirty="0"/>
          </a:p>
        </p:txBody>
      </p:sp>
      <p:sp>
        <p:nvSpPr>
          <p:cNvPr id="5124" name="3 CuadroTexto"/>
          <p:cNvSpPr txBox="1">
            <a:spLocks noChangeArrowheads="1"/>
          </p:cNvSpPr>
          <p:nvPr/>
        </p:nvSpPr>
        <p:spPr bwMode="auto">
          <a:xfrm>
            <a:off x="3995936" y="6483350"/>
            <a:ext cx="4897437" cy="246062"/>
          </a:xfrm>
          <a:prstGeom prst="rect">
            <a:avLst/>
          </a:prstGeom>
          <a:noFill/>
          <a:ln w="9525">
            <a:noFill/>
            <a:miter lim="800000"/>
            <a:headEnd/>
            <a:tailEnd/>
          </a:ln>
        </p:spPr>
        <p:txBody>
          <a:bodyPr>
            <a:spAutoFit/>
          </a:bodyPr>
          <a:lstStyle/>
          <a:p>
            <a:r>
              <a:rPr lang="es-ES" sz="1000" dirty="0"/>
              <a:t>Factores de Riesgo: Variable de </a:t>
            </a:r>
            <a:r>
              <a:rPr lang="es-ES" sz="1000" dirty="0" err="1"/>
              <a:t>rpta</a:t>
            </a:r>
            <a:r>
              <a:rPr lang="es-ES" sz="1000" dirty="0"/>
              <a:t> </a:t>
            </a:r>
            <a:r>
              <a:rPr lang="es-ES" sz="1000" dirty="0" err="1"/>
              <a:t>multiple</a:t>
            </a:r>
            <a:r>
              <a:rPr lang="es-ES" sz="1000" dirty="0"/>
              <a:t>, los % pueden sumar más de 100.</a:t>
            </a:r>
          </a:p>
        </p:txBody>
      </p:sp>
    </p:spTree>
    <p:extLst>
      <p:ext uri="{BB962C8B-B14F-4D97-AF65-F5344CB8AC3E}">
        <p14:creationId xmlns:p14="http://schemas.microsoft.com/office/powerpoint/2010/main" val="24797597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1"/>
          <p:cNvSpPr>
            <a:spLocks noChangeArrowheads="1"/>
          </p:cNvSpPr>
          <p:nvPr/>
        </p:nvSpPr>
        <p:spPr bwMode="auto">
          <a:xfrm>
            <a:off x="0" y="21684"/>
            <a:ext cx="9144000" cy="1785104"/>
          </a:xfrm>
          <a:prstGeom prst="rect">
            <a:avLst/>
          </a:prstGeom>
          <a:noFill/>
          <a:ln w="9525">
            <a:noFill/>
            <a:miter lim="800000"/>
            <a:headEnd/>
            <a:tailEnd/>
          </a:ln>
        </p:spPr>
        <p:txBody>
          <a:bodyPr anchor="ctr">
            <a:spAutoFit/>
          </a:bodyPr>
          <a:lstStyle/>
          <a:p>
            <a:pPr algn="ctr">
              <a:defRPr/>
            </a:pPr>
            <a:r>
              <a:rPr lang="es-ES" sz="2000" b="1" dirty="0">
                <a:solidFill>
                  <a:srgbClr val="2AABEC"/>
                </a:solidFill>
              </a:rPr>
              <a:t>INFORMACIÓN OBTENIDA POR LAS UNIDADES CENTINELA: </a:t>
            </a:r>
          </a:p>
          <a:p>
            <a:pPr algn="ctr">
              <a:defRPr/>
            </a:pPr>
            <a:r>
              <a:rPr lang="es-ES" sz="2000" b="1" i="1" dirty="0">
                <a:solidFill>
                  <a:srgbClr val="2AABEC"/>
                </a:solidFill>
                <a:effectLst>
                  <a:outerShdw blurRad="38100" dist="38100" dir="2700000" algn="tl">
                    <a:srgbClr val="000000">
                      <a:alpha val="43137"/>
                    </a:srgbClr>
                  </a:outerShdw>
                </a:effectLst>
              </a:rPr>
              <a:t>GENOTIPOS DE HEPATITIS C</a:t>
            </a:r>
          </a:p>
          <a:p>
            <a:pPr algn="ctr">
              <a:defRPr/>
            </a:pPr>
            <a:r>
              <a:rPr lang="es-ES" sz="2000" b="1" dirty="0">
                <a:solidFill>
                  <a:srgbClr val="2AABEC"/>
                </a:solidFill>
              </a:rPr>
              <a:t>(FECHA DE CONSULTA: </a:t>
            </a:r>
            <a:r>
              <a:rPr lang="es-ES" sz="2000" b="1" dirty="0" smtClean="0">
                <a:solidFill>
                  <a:srgbClr val="2AABEC"/>
                </a:solidFill>
              </a:rPr>
              <a:t>ENERO 2007- JULIO 2018)</a:t>
            </a:r>
            <a:endParaRPr lang="es-ES" sz="2000" b="1" dirty="0">
              <a:solidFill>
                <a:srgbClr val="2AABEC"/>
              </a:solidFill>
            </a:endParaRPr>
          </a:p>
          <a:p>
            <a:pPr algn="ctr">
              <a:defRPr/>
            </a:pPr>
            <a:endParaRPr lang="es-ES" sz="2000" b="1" dirty="0">
              <a:solidFill>
                <a:srgbClr val="2AABEC"/>
              </a:solidFill>
            </a:endParaRPr>
          </a:p>
        </p:txBody>
      </p:sp>
      <p:sp>
        <p:nvSpPr>
          <p:cNvPr id="7173" name="8 CuadroTexto"/>
          <p:cNvSpPr txBox="1">
            <a:spLocks noChangeArrowheads="1"/>
          </p:cNvSpPr>
          <p:nvPr/>
        </p:nvSpPr>
        <p:spPr bwMode="auto">
          <a:xfrm>
            <a:off x="0" y="1700808"/>
            <a:ext cx="8316913" cy="707886"/>
          </a:xfrm>
          <a:prstGeom prst="rect">
            <a:avLst/>
          </a:prstGeom>
          <a:noFill/>
          <a:ln w="9525">
            <a:noFill/>
            <a:miter lim="800000"/>
            <a:headEnd/>
            <a:tailEnd/>
          </a:ln>
        </p:spPr>
        <p:txBody>
          <a:bodyPr>
            <a:spAutoFit/>
          </a:bodyPr>
          <a:lstStyle/>
          <a:p>
            <a:pPr algn="ctr"/>
            <a:r>
              <a:rPr lang="es-ES" dirty="0" smtClean="0"/>
              <a:t>609 Genotipos </a:t>
            </a:r>
            <a:r>
              <a:rPr lang="es-ES" dirty="0"/>
              <a:t>en 18 UC,</a:t>
            </a:r>
          </a:p>
          <a:p>
            <a:pPr algn="ctr"/>
            <a:r>
              <a:rPr lang="es-ES" dirty="0"/>
              <a:t> </a:t>
            </a:r>
            <a:r>
              <a:rPr lang="es-ES" dirty="0" smtClean="0"/>
              <a:t>7 </a:t>
            </a:r>
            <a:r>
              <a:rPr lang="es-ES" dirty="0"/>
              <a:t>UC registraron el </a:t>
            </a:r>
            <a:r>
              <a:rPr lang="es-ES" dirty="0" smtClean="0"/>
              <a:t>84% </a:t>
            </a:r>
            <a:r>
              <a:rPr lang="es-ES" dirty="0"/>
              <a:t>de los genotipos</a:t>
            </a:r>
          </a:p>
        </p:txBody>
      </p:sp>
      <p:graphicFrame>
        <p:nvGraphicFramePr>
          <p:cNvPr id="7170" name="10 Gráfico"/>
          <p:cNvGraphicFramePr>
            <a:graphicFrameLocks/>
          </p:cNvGraphicFramePr>
          <p:nvPr>
            <p:extLst>
              <p:ext uri="{D42A27DB-BD31-4B8C-83A1-F6EECF244321}">
                <p14:modId xmlns:p14="http://schemas.microsoft.com/office/powerpoint/2010/main" val="2147134069"/>
              </p:ext>
            </p:extLst>
          </p:nvPr>
        </p:nvGraphicFramePr>
        <p:xfrm>
          <a:off x="0" y="2565400"/>
          <a:ext cx="4046538" cy="3057525"/>
        </p:xfrm>
        <a:graphic>
          <a:graphicData uri="http://schemas.openxmlformats.org/presentationml/2006/ole">
            <mc:AlternateContent xmlns:mc="http://schemas.openxmlformats.org/markup-compatibility/2006">
              <mc:Choice xmlns:v="urn:schemas-microsoft-com:vml" Requires="v">
                <p:oleObj spid="_x0000_s31824" name="Hoja de cálculo" r:id="rId4" imgW="4048054" imgH="3057436" progId="Excel.Sheet.8">
                  <p:embed/>
                </p:oleObj>
              </mc:Choice>
              <mc:Fallback>
                <p:oleObj name="Hoja de cálculo" r:id="rId4" imgW="4048054" imgH="3057436" progId="Excel.Sheet.8">
                  <p:embed/>
                  <p:pic>
                    <p:nvPicPr>
                      <p:cNvPr id="0" name=""/>
                      <p:cNvPicPr>
                        <a:picLocks noChangeArrowheads="1"/>
                      </p:cNvPicPr>
                      <p:nvPr/>
                    </p:nvPicPr>
                    <p:blipFill>
                      <a:blip r:embed="rId5"/>
                      <a:srcRect/>
                      <a:stretch>
                        <a:fillRect/>
                      </a:stretch>
                    </p:blipFill>
                    <p:spPr bwMode="auto">
                      <a:xfrm>
                        <a:off x="0" y="2565400"/>
                        <a:ext cx="4046538"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171" name="11 Gráfico"/>
          <p:cNvGraphicFramePr>
            <a:graphicFrameLocks/>
          </p:cNvGraphicFramePr>
          <p:nvPr>
            <p:extLst>
              <p:ext uri="{D42A27DB-BD31-4B8C-83A1-F6EECF244321}">
                <p14:modId xmlns:p14="http://schemas.microsoft.com/office/powerpoint/2010/main" val="1755898868"/>
              </p:ext>
            </p:extLst>
          </p:nvPr>
        </p:nvGraphicFramePr>
        <p:xfrm>
          <a:off x="4157663" y="2565400"/>
          <a:ext cx="4110037" cy="3055938"/>
        </p:xfrm>
        <a:graphic>
          <a:graphicData uri="http://schemas.openxmlformats.org/presentationml/2006/ole">
            <mc:AlternateContent xmlns:mc="http://schemas.openxmlformats.org/markup-compatibility/2006">
              <mc:Choice xmlns:v="urn:schemas-microsoft-com:vml" Requires="v">
                <p:oleObj spid="_x0000_s31825" name="Hoja de cálculo" r:id="rId6" imgW="4114697" imgH="3057436" progId="Excel.Sheet.8">
                  <p:embed/>
                </p:oleObj>
              </mc:Choice>
              <mc:Fallback>
                <p:oleObj name="Hoja de cálculo" r:id="rId6" imgW="4114697" imgH="3057436" progId="Excel.Sheet.8">
                  <p:embed/>
                  <p:pic>
                    <p:nvPicPr>
                      <p:cNvPr id="0" name=""/>
                      <p:cNvPicPr>
                        <a:picLocks noChangeArrowheads="1"/>
                      </p:cNvPicPr>
                      <p:nvPr/>
                    </p:nvPicPr>
                    <p:blipFill>
                      <a:blip r:embed="rId7"/>
                      <a:srcRect/>
                      <a:stretch>
                        <a:fillRect/>
                      </a:stretch>
                    </p:blipFill>
                    <p:spPr bwMode="auto">
                      <a:xfrm>
                        <a:off x="4157663" y="2565400"/>
                        <a:ext cx="4110037" cy="3055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2728796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27" name="3 Rectángulo"/>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s-ES" b="1" i="1" dirty="0">
                <a:solidFill>
                  <a:srgbClr val="2AABEC"/>
                </a:solidFill>
                <a:cs typeface="Arial" charset="0"/>
              </a:rPr>
              <a:t>INFORMACIÓN OBTENIDA POR LAS UNIDADES CENTINELA: </a:t>
            </a:r>
          </a:p>
          <a:p>
            <a:pPr algn="ctr"/>
            <a:r>
              <a:rPr lang="es-ES" b="1" i="1" dirty="0">
                <a:solidFill>
                  <a:srgbClr val="2AABEC"/>
                </a:solidFill>
                <a:ea typeface="Times New Roman" pitchFamily="18" charset="0"/>
                <a:cs typeface="Arial" charset="0"/>
              </a:rPr>
              <a:t>COINFECCIÓN HIV en HEPATITIS B y HEPATITIS </a:t>
            </a:r>
            <a:r>
              <a:rPr lang="es-ES" b="1" i="1" dirty="0" smtClean="0">
                <a:solidFill>
                  <a:srgbClr val="2AABEC"/>
                </a:solidFill>
                <a:ea typeface="Times New Roman" pitchFamily="18" charset="0"/>
                <a:cs typeface="Arial" charset="0"/>
              </a:rPr>
              <a:t>C</a:t>
            </a:r>
            <a:endParaRPr lang="es-ES" b="1" i="1" dirty="0">
              <a:solidFill>
                <a:srgbClr val="2AABEC"/>
              </a:solidFill>
              <a:cs typeface="Arial" charset="0"/>
            </a:endParaRPr>
          </a:p>
          <a:p>
            <a:pPr algn="ctr"/>
            <a:r>
              <a:rPr lang="es-ES" b="1" i="1" dirty="0">
                <a:solidFill>
                  <a:srgbClr val="2AABEC"/>
                </a:solidFill>
                <a:cs typeface="Arial" charset="0"/>
              </a:rPr>
              <a:t>FECHA DE CONSULTA enero 2007-julio </a:t>
            </a:r>
            <a:r>
              <a:rPr lang="es-ES" b="1" i="1" dirty="0" smtClean="0">
                <a:solidFill>
                  <a:srgbClr val="2AABEC"/>
                </a:solidFill>
                <a:cs typeface="Arial" charset="0"/>
              </a:rPr>
              <a:t>2018</a:t>
            </a:r>
            <a:endParaRPr lang="es-ES" b="1" i="1" dirty="0">
              <a:solidFill>
                <a:srgbClr val="2AABEC"/>
              </a:solidFill>
              <a:cs typeface="Arial"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234313492"/>
              </p:ext>
            </p:extLst>
          </p:nvPr>
        </p:nvGraphicFramePr>
        <p:xfrm>
          <a:off x="1907703" y="1077218"/>
          <a:ext cx="5328594" cy="4852136"/>
        </p:xfrm>
        <a:graphic>
          <a:graphicData uri="http://schemas.openxmlformats.org/drawingml/2006/table">
            <a:tbl>
              <a:tblPr>
                <a:tableStyleId>{5C22544A-7EE6-4342-B048-85BDC9FD1C3A}</a:tableStyleId>
              </a:tblPr>
              <a:tblGrid>
                <a:gridCol w="1776198"/>
                <a:gridCol w="1776198"/>
                <a:gridCol w="1776198"/>
              </a:tblGrid>
              <a:tr h="510171">
                <a:tc>
                  <a:txBody>
                    <a:bodyPr/>
                    <a:lstStyle/>
                    <a:p>
                      <a:pPr algn="l" fontAlgn="b"/>
                      <a:r>
                        <a:rPr lang="es-AR" sz="2000" b="0" i="0" u="none" strike="noStrike" dirty="0">
                          <a:solidFill>
                            <a:srgbClr val="000000"/>
                          </a:solidFill>
                          <a:effectLst/>
                          <a:latin typeface="Comic Sans MS" panose="030F0702030302020204" pitchFamily="66"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2000" b="0" i="0" u="none" strike="noStrike" dirty="0" err="1" smtClean="0">
                          <a:solidFill>
                            <a:srgbClr val="000000"/>
                          </a:solidFill>
                          <a:effectLst/>
                          <a:latin typeface="Comic Sans MS" panose="030F0702030302020204" pitchFamily="66" charset="0"/>
                        </a:rPr>
                        <a:t>Nro</a:t>
                      </a:r>
                      <a:r>
                        <a:rPr lang="es-AR" sz="2000" b="0" i="0" u="none" strike="noStrike" dirty="0" smtClean="0">
                          <a:solidFill>
                            <a:srgbClr val="000000"/>
                          </a:solidFill>
                          <a:effectLst/>
                          <a:latin typeface="Comic Sans MS" panose="030F0702030302020204" pitchFamily="66" charset="0"/>
                        </a:rPr>
                        <a:t>  </a:t>
                      </a:r>
                      <a:r>
                        <a:rPr lang="es-AR" sz="2000" b="0" i="0" u="none" strike="noStrike" dirty="0">
                          <a:solidFill>
                            <a:srgbClr val="000000"/>
                          </a:solidFill>
                          <a:effectLst/>
                          <a:latin typeface="Comic Sans MS" panose="030F0702030302020204" pitchFamily="66" charset="0"/>
                        </a:rPr>
                        <a:t>Casos Reportados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2000" b="0" i="0" u="none" strike="noStrike">
                          <a:solidFill>
                            <a:srgbClr val="000000"/>
                          </a:solidFill>
                          <a:effectLst/>
                          <a:latin typeface="Comic Sans MS" panose="030F0702030302020204" pitchFamily="66" charset="0"/>
                        </a:rPr>
                        <a:t>% HIV Positivo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5166">
                <a:tc>
                  <a:txBody>
                    <a:bodyPr/>
                    <a:lstStyle/>
                    <a:p>
                      <a:pPr algn="l" fontAlgn="t"/>
                      <a:r>
                        <a:rPr lang="es-AR" sz="2000" b="0" i="0" u="none" strike="noStrike">
                          <a:solidFill>
                            <a:srgbClr val="000000"/>
                          </a:solidFill>
                          <a:effectLst/>
                          <a:latin typeface="Comic Sans MS" panose="030F0702030302020204" pitchFamily="66" charset="0"/>
                        </a:rPr>
                        <a:t>Infección Doble  B y 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dirty="0">
                          <a:solidFill>
                            <a:srgbClr val="000000"/>
                          </a:solidFill>
                          <a:effectLst/>
                          <a:latin typeface="Comic Sans MS" panose="030F0702030302020204" pitchFamily="66" charset="0"/>
                        </a:rPr>
                        <a:t>38.1%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100">
                <a:tc>
                  <a:txBody>
                    <a:bodyPr/>
                    <a:lstStyle/>
                    <a:p>
                      <a:pPr algn="l" fontAlgn="t"/>
                      <a:r>
                        <a:rPr lang="es-AR" sz="2000" b="0" i="0" u="none" strike="noStrike">
                          <a:solidFill>
                            <a:srgbClr val="000000"/>
                          </a:solidFill>
                          <a:effectLst/>
                          <a:latin typeface="Comic Sans MS" panose="030F0702030302020204" pitchFamily="66" charset="0"/>
                        </a:rPr>
                        <a:t>H_Crónica 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1991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100">
                <a:tc>
                  <a:txBody>
                    <a:bodyPr/>
                    <a:lstStyle/>
                    <a:p>
                      <a:pPr algn="l" fontAlgn="t"/>
                      <a:r>
                        <a:rPr lang="es-AR" sz="2000" b="0" i="0" u="none" strike="noStrike">
                          <a:solidFill>
                            <a:srgbClr val="000000"/>
                          </a:solidFill>
                          <a:effectLst/>
                          <a:latin typeface="Comic Sans MS" panose="030F0702030302020204" pitchFamily="66" charset="0"/>
                        </a:rPr>
                        <a:t>H_Crónica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786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100">
                <a:tc>
                  <a:txBody>
                    <a:bodyPr/>
                    <a:lstStyle/>
                    <a:p>
                      <a:pPr algn="l" fontAlgn="t"/>
                      <a:r>
                        <a:rPr lang="es-AR" sz="2000" b="0" i="0" u="none" strike="noStrike">
                          <a:solidFill>
                            <a:srgbClr val="000000"/>
                          </a:solidFill>
                          <a:effectLst/>
                          <a:latin typeface="Comic Sans MS" panose="030F0702030302020204" pitchFamily="66" charset="0"/>
                        </a:rPr>
                        <a:t>H_Aguda C</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3.7%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100">
                <a:tc>
                  <a:txBody>
                    <a:bodyPr/>
                    <a:lstStyle/>
                    <a:p>
                      <a:pPr algn="l" fontAlgn="t"/>
                      <a:r>
                        <a:rPr lang="es-AR" sz="2000" b="0" i="0" u="none" strike="noStrike">
                          <a:solidFill>
                            <a:srgbClr val="000000"/>
                          </a:solidFill>
                          <a:effectLst/>
                          <a:latin typeface="Comic Sans MS" panose="030F0702030302020204" pitchFamily="66" charset="0"/>
                        </a:rPr>
                        <a:t>H_Aguda B</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1181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2.3%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100">
                <a:tc>
                  <a:txBody>
                    <a:bodyPr/>
                    <a:lstStyle/>
                    <a:p>
                      <a:pPr algn="l" fontAlgn="t"/>
                      <a:r>
                        <a:rPr lang="es-AR" sz="2000" b="0" i="0" u="none" strike="noStrike">
                          <a:solidFill>
                            <a:srgbClr val="000000"/>
                          </a:solidFill>
                          <a:effectLst/>
                          <a:latin typeface="Comic Sans MS" panose="030F0702030302020204" pitchFamily="66" charset="0"/>
                        </a:rPr>
                        <a:t>H_ Aguda A</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dirty="0">
                          <a:solidFill>
                            <a:srgbClr val="000000"/>
                          </a:solidFill>
                          <a:effectLst/>
                          <a:latin typeface="Comic Sans MS" panose="030F0702030302020204" pitchFamily="66" charset="0"/>
                        </a:rPr>
                        <a:t>60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1.7%</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100">
                <a:tc>
                  <a:txBody>
                    <a:bodyPr/>
                    <a:lstStyle/>
                    <a:p>
                      <a:pPr algn="l" fontAlgn="t"/>
                      <a:r>
                        <a:rPr lang="es-AR" sz="2000" b="0" i="0" u="none" strike="noStrike">
                          <a:solidFill>
                            <a:srgbClr val="000000"/>
                          </a:solidFill>
                          <a:effectLst/>
                          <a:latin typeface="Comic Sans MS" panose="030F0702030302020204" pitchFamily="66" charset="0"/>
                        </a:rPr>
                        <a:t>Sin Definir</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503</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1.6%</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0161">
                <a:tc>
                  <a:txBody>
                    <a:bodyPr/>
                    <a:lstStyle/>
                    <a:p>
                      <a:pPr algn="l" fontAlgn="t"/>
                      <a:r>
                        <a:rPr lang="es-AR" sz="2000" b="0" i="0" u="none" strike="noStrike">
                          <a:solidFill>
                            <a:srgbClr val="000000"/>
                          </a:solidFill>
                          <a:effectLst/>
                          <a:latin typeface="Comic Sans MS" panose="030F0702030302020204" pitchFamily="66" charset="0"/>
                        </a:rPr>
                        <a:t>H_ Aguda S/E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dirty="0">
                          <a:solidFill>
                            <a:srgbClr val="000000"/>
                          </a:solidFill>
                          <a:effectLst/>
                          <a:latin typeface="Comic Sans MS" panose="030F0702030302020204" pitchFamily="66" charset="0"/>
                        </a:rPr>
                        <a:t>61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dirty="0">
                          <a:solidFill>
                            <a:srgbClr val="000000"/>
                          </a:solidFill>
                          <a:effectLst/>
                          <a:latin typeface="Comic Sans MS" panose="030F0702030302020204" pitchFamily="66"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0100">
                <a:tc>
                  <a:txBody>
                    <a:bodyPr/>
                    <a:lstStyle/>
                    <a:p>
                      <a:pPr algn="l" fontAlgn="t"/>
                      <a:r>
                        <a:rPr lang="es-AR" sz="2000" b="0" i="0" u="none" strike="noStrike" dirty="0" err="1">
                          <a:solidFill>
                            <a:srgbClr val="000000"/>
                          </a:solidFill>
                          <a:effectLst/>
                          <a:latin typeface="Comic Sans MS" panose="030F0702030302020204" pitchFamily="66" charset="0"/>
                        </a:rPr>
                        <a:t>H_Aguda</a:t>
                      </a:r>
                      <a:r>
                        <a:rPr lang="es-AR" sz="2000" b="0" i="0" u="none" strike="noStrike" dirty="0">
                          <a:solidFill>
                            <a:srgbClr val="000000"/>
                          </a:solidFill>
                          <a:effectLst/>
                          <a:latin typeface="Comic Sans MS" panose="030F0702030302020204" pitchFamily="66" charset="0"/>
                        </a:rPr>
                        <a:t> 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a:solidFill>
                            <a:srgbClr val="000000"/>
                          </a:solidFill>
                          <a:effectLst/>
                          <a:latin typeface="Comic Sans MS" panose="030F0702030302020204" pitchFamily="66"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563">
                <a:tc>
                  <a:txBody>
                    <a:bodyPr/>
                    <a:lstStyle/>
                    <a:p>
                      <a:pPr algn="l" fontAlgn="t"/>
                      <a:r>
                        <a:rPr lang="es-AR" sz="2000" b="0" i="0" u="none" strike="noStrike" dirty="0" err="1">
                          <a:solidFill>
                            <a:srgbClr val="000000"/>
                          </a:solidFill>
                          <a:effectLst/>
                          <a:latin typeface="Comic Sans MS" panose="030F0702030302020204" pitchFamily="66" charset="0"/>
                        </a:rPr>
                        <a:t>H_Crónica</a:t>
                      </a:r>
                      <a:r>
                        <a:rPr lang="es-AR" sz="2000" b="0" i="0" u="none" strike="noStrike" dirty="0">
                          <a:solidFill>
                            <a:srgbClr val="000000"/>
                          </a:solidFill>
                          <a:effectLst/>
                          <a:latin typeface="Comic Sans MS" panose="030F0702030302020204" pitchFamily="66" charset="0"/>
                        </a:rPr>
                        <a:t> S/</a:t>
                      </a:r>
                      <a:r>
                        <a:rPr lang="es-AR" sz="2000" b="0" i="0" u="none" strike="noStrike" dirty="0" err="1">
                          <a:solidFill>
                            <a:srgbClr val="000000"/>
                          </a:solidFill>
                          <a:effectLst/>
                          <a:latin typeface="Comic Sans MS" panose="030F0702030302020204" pitchFamily="66" charset="0"/>
                        </a:rPr>
                        <a:t>esp</a:t>
                      </a:r>
                      <a:endParaRPr lang="es-AR" sz="2000" b="0" i="0" u="none" strike="noStrike" dirty="0">
                        <a:solidFill>
                          <a:srgbClr val="000000"/>
                        </a:solidFill>
                        <a:effectLst/>
                        <a:latin typeface="Comic Sans MS" panose="030F0702030302020204" pitchFamily="66"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dirty="0">
                          <a:solidFill>
                            <a:srgbClr val="000000"/>
                          </a:solidFill>
                          <a:effectLst/>
                          <a:latin typeface="Comic Sans MS" panose="030F0702030302020204" pitchFamily="66" charset="0"/>
                        </a:rPr>
                        <a:t>21</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0" i="0" u="none" strike="noStrike" dirty="0">
                          <a:solidFill>
                            <a:srgbClr val="000000"/>
                          </a:solidFill>
                          <a:effectLst/>
                          <a:latin typeface="Comic Sans MS" panose="030F0702030302020204" pitchFamily="66" charset="0"/>
                        </a:rPr>
                        <a:t>0.0%</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9563">
                <a:tc>
                  <a:txBody>
                    <a:bodyPr/>
                    <a:lstStyle/>
                    <a:p>
                      <a:pPr algn="l" fontAlgn="t"/>
                      <a:r>
                        <a:rPr lang="es-AR" sz="2000" b="1" i="1" u="none" strike="noStrike" dirty="0" smtClean="0">
                          <a:solidFill>
                            <a:schemeClr val="tx1"/>
                          </a:solidFill>
                          <a:effectLst/>
                          <a:latin typeface="Comic Sans MS" panose="030F0702030302020204" pitchFamily="66" charset="0"/>
                        </a:rPr>
                        <a:t>TOTAL</a:t>
                      </a:r>
                      <a:endParaRPr lang="es-AR" sz="2000" b="1" i="1" u="none" strike="noStrike" dirty="0">
                        <a:solidFill>
                          <a:schemeClr val="tx1"/>
                        </a:solidFill>
                        <a:effectLst/>
                        <a:latin typeface="Comic Sans MS" panose="030F0702030302020204" pitchFamily="66"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1" i="1" u="none" strike="noStrike" dirty="0" smtClean="0">
                          <a:solidFill>
                            <a:schemeClr val="tx1"/>
                          </a:solidFill>
                          <a:effectLst/>
                          <a:latin typeface="Comic Sans MS" panose="030F0702030302020204" pitchFamily="66" charset="0"/>
                        </a:rPr>
                        <a:t>4682</a:t>
                      </a:r>
                      <a:endParaRPr lang="es-AR" sz="2000" b="1" i="1" u="none" strike="noStrike" dirty="0">
                        <a:solidFill>
                          <a:schemeClr val="tx1"/>
                        </a:solidFill>
                        <a:effectLst/>
                        <a:latin typeface="Comic Sans MS" panose="030F0702030302020204" pitchFamily="66"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t"/>
                      <a:r>
                        <a:rPr lang="es-AR" sz="2000" b="1" i="1" u="none" strike="noStrike" dirty="0" smtClean="0">
                          <a:solidFill>
                            <a:schemeClr val="tx1"/>
                          </a:solidFill>
                          <a:effectLst/>
                          <a:latin typeface="Comic Sans MS" panose="030F0702030302020204" pitchFamily="66" charset="0"/>
                        </a:rPr>
                        <a:t>5,9%</a:t>
                      </a:r>
                      <a:endParaRPr lang="es-AR" sz="2000" b="1" i="1" u="none" strike="noStrike" dirty="0">
                        <a:solidFill>
                          <a:schemeClr val="tx1"/>
                        </a:solidFill>
                        <a:effectLst/>
                        <a:latin typeface="Comic Sans MS" panose="030F0702030302020204" pitchFamily="66"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845043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194" name="Object 2"/>
          <p:cNvGraphicFramePr>
            <a:graphicFrameLocks noChangeAspect="1"/>
          </p:cNvGraphicFramePr>
          <p:nvPr>
            <p:extLst>
              <p:ext uri="{D42A27DB-BD31-4B8C-83A1-F6EECF244321}">
                <p14:modId xmlns:p14="http://schemas.microsoft.com/office/powerpoint/2010/main" val="3647416468"/>
              </p:ext>
            </p:extLst>
          </p:nvPr>
        </p:nvGraphicFramePr>
        <p:xfrm>
          <a:off x="-574676" y="1196752"/>
          <a:ext cx="10006013" cy="5521325"/>
        </p:xfrm>
        <a:graphic>
          <a:graphicData uri="http://schemas.openxmlformats.org/presentationml/2006/ole">
            <mc:AlternateContent xmlns:mc="http://schemas.openxmlformats.org/markup-compatibility/2006">
              <mc:Choice xmlns:v="urn:schemas-microsoft-com:vml" Requires="v">
                <p:oleObj spid="_x0000_s15431" name="Hoja de cálculo" r:id="rId3" imgW="10001402" imgH="5524500" progId="Excel.Sheet.8">
                  <p:embed/>
                </p:oleObj>
              </mc:Choice>
              <mc:Fallback>
                <p:oleObj name="Hoja de cálculo" r:id="rId3" imgW="10001402" imgH="5524500" progId="Excel.Sheet.8">
                  <p:embed/>
                  <p:pic>
                    <p:nvPicPr>
                      <p:cNvPr id="0" name=""/>
                      <p:cNvPicPr>
                        <a:picLocks noChangeAspect="1" noChangeArrowheads="1"/>
                      </p:cNvPicPr>
                      <p:nvPr/>
                    </p:nvPicPr>
                    <p:blipFill>
                      <a:blip r:embed="rId4"/>
                      <a:srcRect/>
                      <a:stretch>
                        <a:fillRect/>
                      </a:stretch>
                    </p:blipFill>
                    <p:spPr bwMode="auto">
                      <a:xfrm>
                        <a:off x="-574676" y="1196752"/>
                        <a:ext cx="10006013" cy="552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6979" name="Text Box 3"/>
          <p:cNvSpPr txBox="1">
            <a:spLocks noChangeArrowheads="1"/>
          </p:cNvSpPr>
          <p:nvPr/>
        </p:nvSpPr>
        <p:spPr bwMode="auto">
          <a:xfrm>
            <a:off x="468313" y="0"/>
            <a:ext cx="7920037" cy="1325563"/>
          </a:xfrm>
          <a:prstGeom prst="rect">
            <a:avLst/>
          </a:prstGeom>
          <a:noFill/>
          <a:ln w="9525" algn="ctr">
            <a:noFill/>
            <a:miter lim="800000"/>
            <a:headEnd/>
            <a:tailEnd/>
          </a:ln>
          <a:effectLst/>
        </p:spPr>
        <p:txBody>
          <a:bodyPr lIns="90000" tIns="46800" rIns="90000" bIns="46800">
            <a:spAutoFit/>
          </a:bodyPr>
          <a:lstStyle/>
          <a:p>
            <a:pPr algn="ctr">
              <a:defRPr/>
            </a:pPr>
            <a:r>
              <a:rPr lang="es-AR" sz="2000" b="1" dirty="0">
                <a:solidFill>
                  <a:srgbClr val="2AABEC"/>
                </a:solidFill>
                <a:effectLst>
                  <a:outerShdw blurRad="38100" dist="38100" dir="2700000" algn="tl">
                    <a:srgbClr val="000000"/>
                  </a:outerShdw>
                </a:effectLst>
                <a:cs typeface="Arial" charset="0"/>
              </a:rPr>
              <a:t>PREVALENCIA DE </a:t>
            </a:r>
            <a:r>
              <a:rPr lang="es-AR" sz="2000" b="1" dirty="0" err="1">
                <a:solidFill>
                  <a:srgbClr val="2AABEC"/>
                </a:solidFill>
                <a:effectLst>
                  <a:outerShdw blurRad="38100" dist="38100" dir="2700000" algn="tl">
                    <a:srgbClr val="000000"/>
                  </a:outerShdw>
                </a:effectLst>
                <a:cs typeface="Arial" charset="0"/>
              </a:rPr>
              <a:t>HBsAg</a:t>
            </a:r>
            <a:r>
              <a:rPr lang="es-AR" sz="2000" b="1" dirty="0">
                <a:solidFill>
                  <a:srgbClr val="2AABEC"/>
                </a:solidFill>
                <a:effectLst>
                  <a:outerShdw blurRad="38100" dist="38100" dir="2700000" algn="tl">
                    <a:srgbClr val="000000"/>
                  </a:outerShdw>
                </a:effectLst>
                <a:cs typeface="Arial" charset="0"/>
              </a:rPr>
              <a:t> EN EMBARAZADAS.</a:t>
            </a:r>
          </a:p>
          <a:p>
            <a:pPr algn="ctr">
              <a:defRPr/>
            </a:pPr>
            <a:r>
              <a:rPr lang="es-AR" sz="2000" b="1" dirty="0">
                <a:solidFill>
                  <a:srgbClr val="2AABEC"/>
                </a:solidFill>
                <a:effectLst>
                  <a:outerShdw blurRad="38100" dist="38100" dir="2700000" algn="tl">
                    <a:srgbClr val="000000"/>
                  </a:outerShdw>
                </a:effectLst>
                <a:cs typeface="Arial" charset="0"/>
              </a:rPr>
              <a:t> DATOS REPORTADOS POR LAS UC </a:t>
            </a:r>
          </a:p>
          <a:p>
            <a:pPr algn="ctr">
              <a:defRPr/>
            </a:pPr>
            <a:r>
              <a:rPr lang="es-AR" sz="2000" b="1" dirty="0">
                <a:solidFill>
                  <a:srgbClr val="2AABEC"/>
                </a:solidFill>
                <a:effectLst>
                  <a:outerShdw blurRad="38100" dist="38100" dir="2700000" algn="tl">
                    <a:srgbClr val="000000"/>
                  </a:outerShdw>
                </a:effectLst>
                <a:cs typeface="Arial" charset="0"/>
              </a:rPr>
              <a:t>1997-2005 (MANUAL) </a:t>
            </a:r>
            <a:r>
              <a:rPr lang="es-AR" sz="2000" b="1" dirty="0" smtClean="0">
                <a:solidFill>
                  <a:srgbClr val="2AABEC"/>
                </a:solidFill>
                <a:effectLst>
                  <a:outerShdw blurRad="38100" dist="38100" dir="2700000" algn="tl">
                    <a:srgbClr val="000000"/>
                  </a:outerShdw>
                </a:effectLst>
                <a:cs typeface="Arial" charset="0"/>
              </a:rPr>
              <a:t>2006-2015 </a:t>
            </a:r>
            <a:r>
              <a:rPr lang="es-AR" sz="2000" b="1" dirty="0">
                <a:solidFill>
                  <a:srgbClr val="2AABEC"/>
                </a:solidFill>
                <a:effectLst>
                  <a:outerShdw blurRad="38100" dist="38100" dir="2700000" algn="tl">
                    <a:srgbClr val="000000"/>
                  </a:outerShdw>
                </a:effectLst>
                <a:cs typeface="Arial" charset="0"/>
              </a:rPr>
              <a:t>(SOFTWARE)</a:t>
            </a:r>
          </a:p>
        </p:txBody>
      </p:sp>
    </p:spTree>
    <p:extLst>
      <p:ext uri="{BB962C8B-B14F-4D97-AF65-F5344CB8AC3E}">
        <p14:creationId xmlns:p14="http://schemas.microsoft.com/office/powerpoint/2010/main" val="77085358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CuadroTexto"/>
          <p:cNvSpPr txBox="1">
            <a:spLocks noChangeArrowheads="1"/>
          </p:cNvSpPr>
          <p:nvPr/>
        </p:nvSpPr>
        <p:spPr bwMode="auto">
          <a:xfrm>
            <a:off x="0" y="0"/>
            <a:ext cx="9144000" cy="338138"/>
          </a:xfrm>
          <a:prstGeom prst="rect">
            <a:avLst/>
          </a:prstGeom>
          <a:noFill/>
          <a:ln w="9525">
            <a:noFill/>
            <a:miter lim="800000"/>
            <a:headEnd/>
            <a:tailEnd/>
          </a:ln>
        </p:spPr>
        <p:txBody>
          <a:bodyPr>
            <a:spAutoFit/>
          </a:bodyPr>
          <a:lstStyle/>
          <a:p>
            <a:pPr algn="ctr"/>
            <a:r>
              <a:rPr lang="es-AR" b="1" i="1" dirty="0">
                <a:solidFill>
                  <a:srgbClr val="2AABEC"/>
                </a:solidFill>
              </a:rPr>
              <a:t>OTRAS INFORMACIONES APORTADAS POR LA RED DE UNIDADES CENTINELA</a:t>
            </a:r>
          </a:p>
        </p:txBody>
      </p:sp>
      <p:sp>
        <p:nvSpPr>
          <p:cNvPr id="3" name="2 CuadroTexto"/>
          <p:cNvSpPr txBox="1"/>
          <p:nvPr/>
        </p:nvSpPr>
        <p:spPr>
          <a:xfrm>
            <a:off x="0" y="620713"/>
            <a:ext cx="9144000" cy="4894262"/>
          </a:xfrm>
          <a:prstGeom prst="rect">
            <a:avLst/>
          </a:prstGeom>
          <a:noFill/>
        </p:spPr>
        <p:txBody>
          <a:bodyPr>
            <a:spAutoFit/>
          </a:bodyPr>
          <a:lstStyle/>
          <a:p>
            <a:pPr>
              <a:buFont typeface="Wingdings" pitchFamily="2" charset="2"/>
              <a:buChar char="Ø"/>
              <a:defRPr/>
            </a:pPr>
            <a:r>
              <a:rPr lang="es-AR" sz="2400" b="1" dirty="0">
                <a:solidFill>
                  <a:srgbClr val="2AABEC"/>
                </a:solidFill>
                <a:effectLst>
                  <a:outerShdw blurRad="38100" dist="38100" dir="2700000" algn="tl">
                    <a:srgbClr val="000000">
                      <a:alpha val="43137"/>
                    </a:srgbClr>
                  </a:outerShdw>
                </a:effectLst>
              </a:rPr>
              <a:t>PREVALENCIA DE </a:t>
            </a:r>
            <a:r>
              <a:rPr lang="es-AR" sz="2400" b="1" dirty="0" err="1">
                <a:solidFill>
                  <a:srgbClr val="2AABEC"/>
                </a:solidFill>
                <a:effectLst>
                  <a:outerShdw blurRad="38100" dist="38100" dir="2700000" algn="tl">
                    <a:srgbClr val="000000">
                      <a:alpha val="43137"/>
                    </a:srgbClr>
                  </a:outerShdw>
                </a:effectLst>
              </a:rPr>
              <a:t>HBsAg</a:t>
            </a:r>
            <a:r>
              <a:rPr lang="es-AR" sz="2400" b="1" dirty="0">
                <a:solidFill>
                  <a:srgbClr val="2AABEC"/>
                </a:solidFill>
                <a:effectLst>
                  <a:outerShdw blurRad="38100" dist="38100" dir="2700000" algn="tl">
                    <a:srgbClr val="000000">
                      <a:alpha val="43137"/>
                    </a:srgbClr>
                  </a:outerShdw>
                </a:effectLst>
              </a:rPr>
              <a:t> EN EMBARAZADAS</a:t>
            </a:r>
          </a:p>
          <a:p>
            <a:pPr>
              <a:defRPr/>
            </a:pPr>
            <a:endParaRPr lang="es-AR" dirty="0"/>
          </a:p>
          <a:p>
            <a:pPr>
              <a:defRPr/>
            </a:pPr>
            <a:r>
              <a:rPr lang="es-AR" dirty="0"/>
              <a:t>Información disponible desde el año 1997 hasta </a:t>
            </a:r>
            <a:r>
              <a:rPr lang="es-AR" dirty="0" smtClean="0"/>
              <a:t>2015.</a:t>
            </a:r>
            <a:endParaRPr lang="es-AR" dirty="0"/>
          </a:p>
          <a:p>
            <a:pPr>
              <a:defRPr/>
            </a:pPr>
            <a:r>
              <a:rPr lang="es-AR" dirty="0"/>
              <a:t>(desde el año 2006 cargados en el software de UC)</a:t>
            </a:r>
          </a:p>
          <a:p>
            <a:pPr>
              <a:defRPr/>
            </a:pPr>
            <a:r>
              <a:rPr lang="es-AR" dirty="0"/>
              <a:t>Reportan anualmente entre </a:t>
            </a:r>
            <a:r>
              <a:rPr lang="es-AR" dirty="0" smtClean="0"/>
              <a:t>5-11 </a:t>
            </a:r>
            <a:r>
              <a:rPr lang="es-AR" dirty="0"/>
              <a:t>UC</a:t>
            </a:r>
          </a:p>
          <a:p>
            <a:pPr>
              <a:defRPr/>
            </a:pPr>
            <a:r>
              <a:rPr lang="es-AR" dirty="0"/>
              <a:t>Resultados globales (desde 1997)</a:t>
            </a:r>
          </a:p>
          <a:p>
            <a:pPr marL="723900">
              <a:buClr>
                <a:srgbClr val="FF0000"/>
              </a:buClr>
              <a:buFont typeface="Wingdings" pitchFamily="2" charset="2"/>
              <a:buChar char="Ø"/>
              <a:defRPr/>
            </a:pPr>
            <a:r>
              <a:rPr lang="es-AR" dirty="0"/>
              <a:t>Embarazadas controladas:             </a:t>
            </a:r>
            <a:r>
              <a:rPr lang="es-AR" dirty="0" smtClean="0"/>
              <a:t>475140</a:t>
            </a:r>
            <a:endParaRPr lang="es-AR" dirty="0"/>
          </a:p>
          <a:p>
            <a:pPr marL="723900">
              <a:buClr>
                <a:srgbClr val="FF0000"/>
              </a:buClr>
              <a:buFont typeface="Wingdings" pitchFamily="2" charset="2"/>
              <a:buChar char="Ø"/>
              <a:defRPr/>
            </a:pPr>
            <a:endParaRPr lang="es-AR" dirty="0"/>
          </a:p>
          <a:p>
            <a:pPr marL="723900">
              <a:buClr>
                <a:srgbClr val="FF0000"/>
              </a:buClr>
              <a:buFont typeface="Wingdings" pitchFamily="2" charset="2"/>
              <a:buChar char="Ø"/>
              <a:defRPr/>
            </a:pPr>
            <a:r>
              <a:rPr lang="es-AR" dirty="0"/>
              <a:t>Embarazadas Detectadas                   </a:t>
            </a:r>
            <a:r>
              <a:rPr lang="es-AR" dirty="0" smtClean="0"/>
              <a:t>565</a:t>
            </a:r>
            <a:endParaRPr lang="es-AR" dirty="0"/>
          </a:p>
          <a:p>
            <a:pPr marL="723900">
              <a:buClr>
                <a:srgbClr val="FF0000"/>
              </a:buClr>
              <a:buFont typeface="Wingdings" pitchFamily="2" charset="2"/>
              <a:buChar char="Ø"/>
              <a:defRPr/>
            </a:pPr>
            <a:r>
              <a:rPr lang="es-AR" b="1" i="1" dirty="0"/>
              <a:t>Prevalencia Global:                 0,12%</a:t>
            </a:r>
          </a:p>
          <a:p>
            <a:pPr marL="723900">
              <a:buClr>
                <a:srgbClr val="FF0000"/>
              </a:buClr>
              <a:buFont typeface="Wingdings" pitchFamily="2" charset="2"/>
              <a:buChar char="Ø"/>
              <a:defRPr/>
            </a:pPr>
            <a:endParaRPr lang="es-AR" dirty="0"/>
          </a:p>
          <a:p>
            <a:pPr marL="723900">
              <a:buClr>
                <a:srgbClr val="FF0000"/>
              </a:buClr>
              <a:buFont typeface="Wingdings" pitchFamily="2" charset="2"/>
              <a:buChar char="Ø"/>
              <a:defRPr/>
            </a:pPr>
            <a:r>
              <a:rPr lang="es-AR" dirty="0"/>
              <a:t>Prevalencias reportadas por UC por año : Entre 0%-0.82%</a:t>
            </a:r>
          </a:p>
          <a:p>
            <a:pPr>
              <a:defRPr/>
            </a:pPr>
            <a:endParaRPr lang="es-AR" dirty="0"/>
          </a:p>
        </p:txBody>
      </p:sp>
      <p:grpSp>
        <p:nvGrpSpPr>
          <p:cNvPr id="67588" name="6 Grupo"/>
          <p:cNvGrpSpPr>
            <a:grpSpLocks/>
          </p:cNvGrpSpPr>
          <p:nvPr/>
        </p:nvGrpSpPr>
        <p:grpSpPr bwMode="auto">
          <a:xfrm>
            <a:off x="3300413" y="5842000"/>
            <a:ext cx="5843587" cy="746125"/>
            <a:chOff x="-12658260" y="620688"/>
            <a:chExt cx="34346226" cy="7860504"/>
          </a:xfrm>
        </p:grpSpPr>
        <p:pic>
          <p:nvPicPr>
            <p:cNvPr id="67590" name="Picture 2" descr="TAPAS INFORMES UC"/>
            <p:cNvPicPr>
              <a:picLocks noChangeAspect="1" noChangeArrowheads="1"/>
            </p:cNvPicPr>
            <p:nvPr/>
          </p:nvPicPr>
          <p:blipFill>
            <a:blip r:embed="rId3" cstate="print"/>
            <a:srcRect/>
            <a:stretch>
              <a:fillRect/>
            </a:stretch>
          </p:blipFill>
          <p:spPr bwMode="auto">
            <a:xfrm>
              <a:off x="0" y="620688"/>
              <a:ext cx="7416800" cy="4895850"/>
            </a:xfrm>
            <a:prstGeom prst="rect">
              <a:avLst/>
            </a:prstGeom>
            <a:noFill/>
            <a:ln w="9525">
              <a:noFill/>
              <a:miter lim="800000"/>
              <a:headEnd/>
              <a:tailEnd/>
            </a:ln>
          </p:spPr>
        </p:pic>
        <p:sp>
          <p:nvSpPr>
            <p:cNvPr id="67591" name="Text Box 4"/>
            <p:cNvSpPr txBox="1">
              <a:spLocks noChangeArrowheads="1"/>
            </p:cNvSpPr>
            <p:nvPr/>
          </p:nvSpPr>
          <p:spPr bwMode="auto">
            <a:xfrm>
              <a:off x="-12658260" y="5235576"/>
              <a:ext cx="34346226" cy="3245616"/>
            </a:xfrm>
            <a:prstGeom prst="rect">
              <a:avLst/>
            </a:prstGeom>
            <a:noFill/>
            <a:ln w="9525">
              <a:noFill/>
              <a:miter lim="800000"/>
              <a:headEnd/>
              <a:tailEnd/>
            </a:ln>
          </p:spPr>
          <p:txBody>
            <a:bodyPr wrap="none">
              <a:spAutoFit/>
            </a:bodyPr>
            <a:lstStyle/>
            <a:p>
              <a:pPr algn="ctr"/>
              <a:r>
                <a:rPr lang="es-ES" sz="1400"/>
                <a:t>Disponibles en</a:t>
              </a:r>
              <a:r>
                <a:rPr lang="es-ES" sz="1400">
                  <a:solidFill>
                    <a:srgbClr val="00002E"/>
                  </a:solidFill>
                </a:rPr>
                <a:t>  </a:t>
              </a:r>
              <a:r>
                <a:rPr lang="es-ES" sz="1400" u="sng">
                  <a:solidFill>
                    <a:srgbClr val="00002E"/>
                  </a:solidFill>
                  <a:hlinkClick r:id="rId4" tooltip="http://www.anlis.gov.ar/inst/INEI/virolog/hepatitis/index.htm"/>
                </a:rPr>
                <a:t>www.anlis.gov.ar/inst/INEI/virolog/hepatitis/index</a:t>
              </a:r>
              <a:r>
                <a:rPr lang="es-ES" sz="1400" b="1"/>
                <a:t> </a:t>
              </a:r>
              <a:endParaRPr lang="es-ES" sz="1400"/>
            </a:p>
          </p:txBody>
        </p:sp>
        <p:pic>
          <p:nvPicPr>
            <p:cNvPr id="67592" name="4 Imagen" descr="INFO 11 CD.jpg"/>
            <p:cNvPicPr>
              <a:picLocks noChangeAspect="1"/>
            </p:cNvPicPr>
            <p:nvPr/>
          </p:nvPicPr>
          <p:blipFill>
            <a:blip r:embed="rId5" cstate="print"/>
            <a:srcRect/>
            <a:stretch>
              <a:fillRect/>
            </a:stretch>
          </p:blipFill>
          <p:spPr bwMode="auto">
            <a:xfrm>
              <a:off x="6588224" y="656692"/>
              <a:ext cx="2268252" cy="2268252"/>
            </a:xfrm>
            <a:prstGeom prst="rect">
              <a:avLst/>
            </a:prstGeom>
            <a:noFill/>
            <a:ln w="9525">
              <a:noFill/>
              <a:miter lim="800000"/>
              <a:headEnd/>
              <a:tailEnd/>
            </a:ln>
          </p:spPr>
        </p:pic>
        <p:pic>
          <p:nvPicPr>
            <p:cNvPr id="67593" name="5 Imagen" descr="informeepi12.jpg"/>
            <p:cNvPicPr>
              <a:picLocks noChangeAspect="1"/>
            </p:cNvPicPr>
            <p:nvPr/>
          </p:nvPicPr>
          <p:blipFill>
            <a:blip r:embed="rId6" cstate="print"/>
            <a:srcRect/>
            <a:stretch>
              <a:fillRect/>
            </a:stretch>
          </p:blipFill>
          <p:spPr bwMode="auto">
            <a:xfrm>
              <a:off x="6624228" y="2708920"/>
              <a:ext cx="2268252" cy="2808312"/>
            </a:xfrm>
            <a:prstGeom prst="rect">
              <a:avLst/>
            </a:prstGeom>
            <a:noFill/>
            <a:ln w="9525">
              <a:noFill/>
              <a:miter lim="800000"/>
              <a:headEnd/>
              <a:tailEnd/>
            </a:ln>
          </p:spPr>
        </p:pic>
      </p:grpSp>
      <p:sp>
        <p:nvSpPr>
          <p:cNvPr id="67589" name="14 CuadroTexto"/>
          <p:cNvSpPr txBox="1">
            <a:spLocks noChangeArrowheads="1"/>
          </p:cNvSpPr>
          <p:nvPr/>
        </p:nvSpPr>
        <p:spPr bwMode="auto">
          <a:xfrm>
            <a:off x="4824413" y="5445125"/>
            <a:ext cx="3492500" cy="369888"/>
          </a:xfrm>
          <a:prstGeom prst="rect">
            <a:avLst/>
          </a:prstGeom>
          <a:noFill/>
          <a:ln w="9525">
            <a:noFill/>
            <a:miter lim="800000"/>
            <a:headEnd/>
            <a:tailEnd/>
          </a:ln>
        </p:spPr>
        <p:txBody>
          <a:bodyPr>
            <a:spAutoFit/>
          </a:bodyPr>
          <a:lstStyle/>
          <a:p>
            <a:r>
              <a:rPr lang="es-AR"/>
              <a:t>Información Adicional en</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9277350" cy="1077218"/>
          </a:xfrm>
          <a:prstGeom prst="rect">
            <a:avLst/>
          </a:prstGeom>
          <a:noFill/>
        </p:spPr>
        <p:txBody>
          <a:bodyPr wrap="square" rtlCol="0">
            <a:spAutoFit/>
          </a:bodyPr>
          <a:lstStyle/>
          <a:p>
            <a:pPr algn="ctr"/>
            <a:r>
              <a:rPr lang="es-AR" b="1" i="1" dirty="0" smtClean="0">
                <a:solidFill>
                  <a:srgbClr val="00B0F0"/>
                </a:solidFill>
              </a:rPr>
              <a:t>LOGROS DE LAS UC: CAPACITACIÓN CONTINUA:</a:t>
            </a:r>
          </a:p>
          <a:p>
            <a:pPr algn="ctr"/>
            <a:r>
              <a:rPr lang="es-AR" b="1" i="1" dirty="0" smtClean="0"/>
              <a:t> </a:t>
            </a:r>
            <a:r>
              <a:rPr lang="es-AR" sz="1200" dirty="0" smtClean="0"/>
              <a:t>28 </a:t>
            </a:r>
            <a:r>
              <a:rPr lang="es-AR" sz="1200" dirty="0" smtClean="0"/>
              <a:t>Reuniones Anuales  desde el año 1992 (</a:t>
            </a:r>
            <a:r>
              <a:rPr lang="es-AR" sz="1200" dirty="0" smtClean="0"/>
              <a:t>27 </a:t>
            </a:r>
            <a:r>
              <a:rPr lang="es-AR" sz="1200" dirty="0" smtClean="0"/>
              <a:t>presenciales, una virtual</a:t>
            </a:r>
            <a:r>
              <a:rPr lang="es-AR" dirty="0" smtClean="0"/>
              <a:t>)</a:t>
            </a:r>
          </a:p>
          <a:p>
            <a:endParaRPr lang="es-AR" b="1" i="1" dirty="0"/>
          </a:p>
        </p:txBody>
      </p:sp>
      <p:graphicFrame>
        <p:nvGraphicFramePr>
          <p:cNvPr id="6" name="Tabla 5"/>
          <p:cNvGraphicFramePr>
            <a:graphicFrameLocks noGrp="1"/>
          </p:cNvGraphicFramePr>
          <p:nvPr>
            <p:extLst>
              <p:ext uri="{D42A27DB-BD31-4B8C-83A1-F6EECF244321}">
                <p14:modId xmlns:p14="http://schemas.microsoft.com/office/powerpoint/2010/main" val="1126297163"/>
              </p:ext>
            </p:extLst>
          </p:nvPr>
        </p:nvGraphicFramePr>
        <p:xfrm>
          <a:off x="516471" y="646331"/>
          <a:ext cx="8244407" cy="5983066"/>
        </p:xfrm>
        <a:graphic>
          <a:graphicData uri="http://schemas.openxmlformats.org/drawingml/2006/table">
            <a:tbl>
              <a:tblPr firstRow="1" firstCol="1" bandRow="1" bandCol="1">
                <a:tableStyleId>{5C22544A-7EE6-4342-B048-85BDC9FD1C3A}</a:tableStyleId>
              </a:tblPr>
              <a:tblGrid>
                <a:gridCol w="569396"/>
                <a:gridCol w="1708987"/>
                <a:gridCol w="1756434"/>
                <a:gridCol w="2107563"/>
                <a:gridCol w="2102027"/>
              </a:tblGrid>
              <a:tr h="103518">
                <a:tc>
                  <a:txBody>
                    <a:bodyPr/>
                    <a:lstStyle/>
                    <a:p>
                      <a:pPr>
                        <a:lnSpc>
                          <a:spcPct val="115000"/>
                        </a:lnSpc>
                        <a:spcAft>
                          <a:spcPts val="1000"/>
                        </a:spcAft>
                      </a:pPr>
                      <a:r>
                        <a:rPr lang="es-AR" sz="500" spc="-100" dirty="0">
                          <a:effectLst/>
                        </a:rPr>
                        <a:t>N°</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dirty="0">
                          <a:effectLst/>
                        </a:rPr>
                        <a:t>Fecha</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Lugar</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Evento asociado</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Invitados especiales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03518">
                <a:tc>
                  <a:txBody>
                    <a:bodyPr/>
                    <a:lstStyle/>
                    <a:p>
                      <a:pPr algn="ctr">
                        <a:lnSpc>
                          <a:spcPct val="115000"/>
                        </a:lnSpc>
                        <a:spcAft>
                          <a:spcPts val="1000"/>
                        </a:spcAft>
                      </a:pPr>
                      <a:r>
                        <a:rPr lang="es-AR" sz="500" spc="-100">
                          <a:effectLst/>
                        </a:rPr>
                        <a:t>1º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dirty="0">
                          <a:effectLst/>
                        </a:rPr>
                        <a:t>Lun. 14 y Mar. 15  Diciembre 1992</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n-US" sz="800" spc="-100">
                          <a:effectLst/>
                        </a:rPr>
                        <a:t>I Nac Microb. Dr.  C. G.Malbrán” Cap.Fed.</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Lanzamiento del Proyecto de Programa</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Todos.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r>
              <a:tr h="185477">
                <a:tc>
                  <a:txBody>
                    <a:bodyPr/>
                    <a:lstStyle/>
                    <a:p>
                      <a:pPr algn="ctr">
                        <a:lnSpc>
                          <a:spcPct val="115000"/>
                        </a:lnSpc>
                        <a:spcAft>
                          <a:spcPts val="1000"/>
                        </a:spcAft>
                      </a:pPr>
                      <a:r>
                        <a:rPr lang="es-AR" sz="500" spc="-100">
                          <a:effectLst/>
                        </a:rPr>
                        <a:t>2º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dirty="0">
                          <a:effectLst/>
                        </a:rPr>
                        <a:t>Dom. 05  Setiembre 1993</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S M deTucumán- Tucumán</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IV Congreso Arg. de Virología SAV – AAM</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it-IT" sz="800" spc="-100" dirty="0">
                          <a:effectLst/>
                        </a:rPr>
                        <a:t>Dr. F. Bonino. H Molinette Turin,Italia y Dra. C. Yoshida. I O. Cruz. </a:t>
                      </a:r>
                      <a:r>
                        <a:rPr lang="pt-BR" sz="800" spc="-100" dirty="0">
                          <a:effectLst/>
                        </a:rPr>
                        <a:t>RJ Brasil.</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25284">
                <a:tc>
                  <a:txBody>
                    <a:bodyPr/>
                    <a:lstStyle/>
                    <a:p>
                      <a:pPr algn="ctr">
                        <a:lnSpc>
                          <a:spcPct val="115000"/>
                        </a:lnSpc>
                        <a:spcAft>
                          <a:spcPts val="1000"/>
                        </a:spcAft>
                      </a:pPr>
                      <a:r>
                        <a:rPr lang="es-AR" sz="500" spc="-100">
                          <a:effectLst/>
                        </a:rPr>
                        <a:t>3º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dirty="0">
                          <a:effectLst/>
                        </a:rPr>
                        <a:t>Jue. 30 Junio y Vie. 01 Julio  1994</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Rosario-Santa Fe</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Visita a  Laboratorios Wiener S. A.</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Todos.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r>
              <a:tr h="151772">
                <a:tc>
                  <a:txBody>
                    <a:bodyPr/>
                    <a:lstStyle/>
                    <a:p>
                      <a:pPr algn="ctr">
                        <a:lnSpc>
                          <a:spcPct val="115000"/>
                        </a:lnSpc>
                        <a:spcAft>
                          <a:spcPts val="1000"/>
                        </a:spcAft>
                      </a:pPr>
                      <a:r>
                        <a:rPr lang="es-AR" sz="500" spc="-100">
                          <a:effectLst/>
                        </a:rPr>
                        <a:t>4º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09 y Mar. 10   Octubre 1995</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Córdoba. Córdoba</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Primera Reunión Nacional</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Dir. Epidemiología de las 24 jurisdicciones.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85477">
                <a:tc>
                  <a:txBody>
                    <a:bodyPr/>
                    <a:lstStyle/>
                    <a:p>
                      <a:pPr algn="ctr">
                        <a:lnSpc>
                          <a:spcPct val="115000"/>
                        </a:lnSpc>
                        <a:spcAft>
                          <a:spcPts val="1000"/>
                        </a:spcAft>
                      </a:pPr>
                      <a:r>
                        <a:rPr lang="es-AR" sz="500" spc="-100">
                          <a:effectLst/>
                        </a:rPr>
                        <a:t>5º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dirty="0">
                          <a:effectLst/>
                        </a:rPr>
                        <a:t>Jue. 19 Setiembre 1996</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Centro Cultural“Gral. San Martín”.Cap. Fed.</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XIV Congreso Latinoam.  yIX Congreso Argentino de Hepatología</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Dra.  Miriam AlterCDC &amp; Prev Atlanta.</a:t>
                      </a:r>
                      <a:r>
                        <a:rPr lang="en-US" sz="800" spc="-100">
                          <a:effectLst/>
                        </a:rPr>
                        <a:t>USA</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07035">
                <a:tc>
                  <a:txBody>
                    <a:bodyPr/>
                    <a:lstStyle/>
                    <a:p>
                      <a:pPr algn="ctr">
                        <a:lnSpc>
                          <a:spcPct val="115000"/>
                        </a:lnSpc>
                        <a:spcAft>
                          <a:spcPts val="1000"/>
                        </a:spcAft>
                      </a:pPr>
                      <a:r>
                        <a:rPr lang="es-AR" sz="500" spc="-100">
                          <a:effectLst/>
                        </a:rPr>
                        <a:t>6º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dirty="0">
                          <a:effectLst/>
                        </a:rPr>
                        <a:t>Jue. 11 y Vie. 12  Diciembre  1997</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INEI-ANLIS“ Dr.  C. G. Malbrán”Cap. Fed.</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T.  “Hepatitis y Servicios de Hemot.: Epidemiología  y  manejo donante Positivo”</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Dr. A. Saez Alquezar.Fundación Prosangue. San Pablo,  Brasil.</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97286">
                <a:tc>
                  <a:txBody>
                    <a:bodyPr/>
                    <a:lstStyle/>
                    <a:p>
                      <a:pPr algn="ctr">
                        <a:lnSpc>
                          <a:spcPct val="115000"/>
                        </a:lnSpc>
                        <a:spcAft>
                          <a:spcPts val="1000"/>
                        </a:spcAft>
                      </a:pPr>
                      <a:r>
                        <a:rPr lang="es-AR" sz="500" spc="-100">
                          <a:effectLst/>
                        </a:rPr>
                        <a:t>7º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dirty="0">
                          <a:effectLst/>
                        </a:rPr>
                        <a:t>Lun. 23 y Mar. 24  Noviembre  1998</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INEI-ANLIS“ Dr.  C. G. </a:t>
                      </a:r>
                      <a:r>
                        <a:rPr lang="es-AR" sz="800" spc="-100" dirty="0" err="1">
                          <a:effectLst/>
                        </a:rPr>
                        <a:t>Malbrán</a:t>
                      </a:r>
                      <a:r>
                        <a:rPr lang="es-AR" sz="800" spc="-100" dirty="0">
                          <a:effectLst/>
                        </a:rPr>
                        <a:t>”. Cap. Fed.</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Taller  :“Consenso en Hepatitis C”</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Asesores y Consultores del Proyecto Progr Nac. de Ctrol de Hepatitis Virales.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07035">
                <a:tc>
                  <a:txBody>
                    <a:bodyPr/>
                    <a:lstStyle/>
                    <a:p>
                      <a:pPr algn="ctr">
                        <a:lnSpc>
                          <a:spcPct val="115000"/>
                        </a:lnSpc>
                        <a:spcAft>
                          <a:spcPts val="1000"/>
                        </a:spcAft>
                      </a:pPr>
                      <a:r>
                        <a:rPr lang="es-AR" sz="500" spc="-100">
                          <a:effectLst/>
                        </a:rPr>
                        <a:t>8º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dirty="0">
                          <a:effectLst/>
                        </a:rPr>
                        <a:t>Lun. 29 y Mar. 30  Noviembre  1999</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INEI-ANLIS“ Dr.  C. G. Malbrán”. Cap. Fed.</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Taller de </a:t>
                      </a:r>
                      <a:r>
                        <a:rPr lang="es-AR" sz="800" spc="-100" dirty="0" err="1">
                          <a:effectLst/>
                        </a:rPr>
                        <a:t>Actualización“Biología</a:t>
                      </a:r>
                      <a:r>
                        <a:rPr lang="es-AR" sz="800" spc="-100" dirty="0">
                          <a:effectLst/>
                        </a:rPr>
                        <a:t> Molecular y Tratamiento”</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Asesores y Consultores del Proyecto Progr Nacional de Control de Hepatitis Virales.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96325">
                <a:tc>
                  <a:txBody>
                    <a:bodyPr/>
                    <a:lstStyle/>
                    <a:p>
                      <a:pPr algn="ctr">
                        <a:lnSpc>
                          <a:spcPct val="115000"/>
                        </a:lnSpc>
                        <a:spcAft>
                          <a:spcPts val="1000"/>
                        </a:spcAft>
                      </a:pPr>
                      <a:r>
                        <a:rPr lang="es-AR" sz="500" spc="-100">
                          <a:effectLst/>
                        </a:rPr>
                        <a:t>9º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dirty="0">
                          <a:effectLst/>
                        </a:rPr>
                        <a:t>Lun. 23 y Mar. 24  Octubre  2000</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INEI-ANLIS“ Dr.  C. G. </a:t>
                      </a:r>
                      <a:r>
                        <a:rPr lang="es-AR" sz="800" spc="-100" dirty="0" err="1">
                          <a:effectLst/>
                        </a:rPr>
                        <a:t>Malbrán</a:t>
                      </a:r>
                      <a:r>
                        <a:rPr lang="es-AR" sz="800" spc="-100" dirty="0">
                          <a:effectLst/>
                        </a:rPr>
                        <a:t>”. Cap. </a:t>
                      </a:r>
                      <a:r>
                        <a:rPr lang="es-AR" sz="800" spc="-100" dirty="0" err="1">
                          <a:effectLst/>
                        </a:rPr>
                        <a:t>Fed</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Simposio Internacional de He. B y CEn conjunto con AAEEH</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fr-FR" sz="800" spc="-100">
                          <a:effectLst/>
                        </a:rPr>
                        <a:t>Dr. Jean M. Pawlotsky.Htal. </a:t>
                      </a:r>
                      <a:r>
                        <a:rPr lang="pt-BR" sz="800" spc="-100">
                          <a:effectLst/>
                        </a:rPr>
                        <a:t>Henri Mondor. </a:t>
                      </a:r>
                      <a:r>
                        <a:rPr lang="en-US" sz="800" spc="-100">
                          <a:effectLst/>
                        </a:rPr>
                        <a:t>Paris.  Francia.</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17926">
                <a:tc>
                  <a:txBody>
                    <a:bodyPr/>
                    <a:lstStyle/>
                    <a:p>
                      <a:pPr algn="ctr">
                        <a:lnSpc>
                          <a:spcPct val="115000"/>
                        </a:lnSpc>
                        <a:spcAft>
                          <a:spcPts val="1000"/>
                        </a:spcAft>
                      </a:pPr>
                      <a:r>
                        <a:rPr lang="es-AR" sz="500" spc="-100">
                          <a:effectLst/>
                        </a:rPr>
                        <a:t>10º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03 y Mar. 04  Diciembre  2001</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t>
                      </a:r>
                      <a:r>
                        <a:rPr lang="es-AR" sz="800" spc="-100" dirty="0" err="1">
                          <a:effectLst/>
                        </a:rPr>
                        <a:t>ANLIS“Dr</a:t>
                      </a:r>
                      <a:r>
                        <a:rPr lang="es-AR" sz="800" spc="-100" dirty="0">
                          <a:effectLst/>
                        </a:rPr>
                        <a:t>.  C. G. </a:t>
                      </a:r>
                      <a:r>
                        <a:rPr lang="es-AR" sz="800" spc="-100" dirty="0" err="1">
                          <a:effectLst/>
                        </a:rPr>
                        <a:t>Malbrán</a:t>
                      </a:r>
                      <a:r>
                        <a:rPr lang="es-AR" sz="800" spc="-100" dirty="0">
                          <a:effectLst/>
                        </a:rPr>
                        <a:t>”. Cap. Fed.</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Simposio  Nacional de Hepatitis CEn conjunto con AAEEH</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Asesores y Consultores del Proyecto Progr Nacional de Control de Hepatitis Virales.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85477">
                <a:tc>
                  <a:txBody>
                    <a:bodyPr/>
                    <a:lstStyle/>
                    <a:p>
                      <a:pPr algn="ctr">
                        <a:lnSpc>
                          <a:spcPct val="115000"/>
                        </a:lnSpc>
                        <a:spcAft>
                          <a:spcPts val="1000"/>
                        </a:spcAft>
                      </a:pPr>
                      <a:r>
                        <a:rPr lang="es-AR" sz="500" spc="-100">
                          <a:effectLst/>
                        </a:rPr>
                        <a:t>11º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dirty="0">
                          <a:effectLst/>
                        </a:rPr>
                        <a:t>Jue. 21 – Sáb. 23  Noviembre 2002</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INEI-ANLIS“ Dr.  C. G. </a:t>
                      </a:r>
                      <a:r>
                        <a:rPr lang="es-AR" sz="800" spc="-100" dirty="0" err="1">
                          <a:effectLst/>
                        </a:rPr>
                        <a:t>Malbrán</a:t>
                      </a:r>
                      <a:r>
                        <a:rPr lang="es-AR" sz="800" spc="-100" dirty="0">
                          <a:effectLst/>
                        </a:rPr>
                        <a:t>” </a:t>
                      </a:r>
                      <a:r>
                        <a:rPr lang="es-AR" sz="800" spc="-100" dirty="0" err="1">
                          <a:effectLst/>
                        </a:rPr>
                        <a:t>Cjo</a:t>
                      </a:r>
                      <a:r>
                        <a:rPr lang="es-AR" sz="800" spc="-100" dirty="0">
                          <a:effectLst/>
                        </a:rPr>
                        <a:t>  “La Plaza”  C. F.</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just">
                        <a:lnSpc>
                          <a:spcPct val="115000"/>
                        </a:lnSpc>
                        <a:spcAft>
                          <a:spcPts val="1000"/>
                        </a:spcAft>
                      </a:pPr>
                      <a:r>
                        <a:rPr lang="es-AR" sz="800" spc="-100">
                          <a:effectLst/>
                        </a:rPr>
                        <a:t>Simp. </a:t>
                      </a:r>
                      <a:r>
                        <a:rPr lang="es-ES_tradnl" sz="800" spc="-100">
                          <a:effectLst/>
                        </a:rPr>
                        <a:t>Internac y  Consenso. Arg. de Hepatitis  B.</a:t>
                      </a:r>
                      <a:r>
                        <a:rPr lang="es-AR" sz="800" spc="-100">
                          <a:effectLst/>
                        </a:rPr>
                        <a:t>En conjunto con AAEEH</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fr-FR" sz="800" spc="-100">
                          <a:effectLst/>
                        </a:rPr>
                        <a:t>Dr. Jean M Pawlotsky.Htal. </a:t>
                      </a:r>
                      <a:r>
                        <a:rPr lang="en-US" sz="800" spc="-100">
                          <a:effectLst/>
                        </a:rPr>
                        <a:t>Henri Mondor. Paris.  Francia.</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07035">
                <a:tc>
                  <a:txBody>
                    <a:bodyPr/>
                    <a:lstStyle/>
                    <a:p>
                      <a:pPr algn="ctr">
                        <a:lnSpc>
                          <a:spcPct val="115000"/>
                        </a:lnSpc>
                        <a:spcAft>
                          <a:spcPts val="1000"/>
                        </a:spcAft>
                      </a:pPr>
                      <a:r>
                        <a:rPr lang="es-AR" sz="500" spc="-100">
                          <a:effectLst/>
                        </a:rPr>
                        <a:t>12º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10 y Mar. 11                  Noviembre 2003</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INEI-ANLIS“ Dr.  C. G. </a:t>
                      </a:r>
                      <a:r>
                        <a:rPr lang="es-AR" sz="800" spc="-100" dirty="0" err="1">
                          <a:effectLst/>
                        </a:rPr>
                        <a:t>Malbrán</a:t>
                      </a:r>
                      <a:r>
                        <a:rPr lang="es-AR" sz="800" spc="-100" dirty="0">
                          <a:effectLst/>
                        </a:rPr>
                        <a:t>”. Cap. Fed.</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just">
                        <a:lnSpc>
                          <a:spcPct val="115000"/>
                        </a:lnSpc>
                        <a:spcAft>
                          <a:spcPts val="1000"/>
                        </a:spcAft>
                      </a:pPr>
                      <a:r>
                        <a:rPr lang="es-AR" sz="800" spc="-100">
                          <a:effectLst/>
                        </a:rPr>
                        <a:t>Taller :  Hacia un Programa Nacional</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Asesores y Consultores del Proyecto Progr Nacional de Control de Hepatitis Virales.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14086">
                <a:tc>
                  <a:txBody>
                    <a:bodyPr/>
                    <a:lstStyle/>
                    <a:p>
                      <a:pPr algn="ctr">
                        <a:lnSpc>
                          <a:spcPct val="115000"/>
                        </a:lnSpc>
                        <a:spcAft>
                          <a:spcPts val="1000"/>
                        </a:spcAft>
                      </a:pPr>
                      <a:r>
                        <a:rPr lang="es-AR" sz="500" spc="-100">
                          <a:effectLst/>
                        </a:rPr>
                        <a:t>13º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15 y Mar 16                 Noviembre 2004</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INEI-ANLIS“ Dr.  C. G. </a:t>
                      </a:r>
                      <a:r>
                        <a:rPr lang="es-AR" sz="800" spc="-100" dirty="0" err="1">
                          <a:effectLst/>
                        </a:rPr>
                        <a:t>Malbrán</a:t>
                      </a:r>
                      <a:r>
                        <a:rPr lang="es-AR" sz="800" spc="-100" dirty="0">
                          <a:effectLst/>
                        </a:rPr>
                        <a:t>”. Cap. Fed.</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just">
                        <a:lnSpc>
                          <a:spcPct val="115000"/>
                        </a:lnSpc>
                        <a:spcAft>
                          <a:spcPts val="1000"/>
                        </a:spcAft>
                      </a:pPr>
                      <a:r>
                        <a:rPr lang="es-AR" sz="800" spc="-100" dirty="0">
                          <a:effectLst/>
                        </a:rPr>
                        <a:t>Simposio Nac. De Hepatitis C En </a:t>
                      </a:r>
                      <a:r>
                        <a:rPr lang="es-ES_tradnl" sz="800" spc="-100" dirty="0">
                          <a:effectLst/>
                        </a:rPr>
                        <a:t>conjunto con </a:t>
                      </a:r>
                      <a:r>
                        <a:rPr lang="es-AR" sz="800" spc="-100" dirty="0">
                          <a:effectLst/>
                        </a:rPr>
                        <a:t>AAEEH</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Invitados Nacionales.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29124">
                <a:tc>
                  <a:txBody>
                    <a:bodyPr/>
                    <a:lstStyle/>
                    <a:p>
                      <a:pPr algn="ctr">
                        <a:lnSpc>
                          <a:spcPct val="115000"/>
                        </a:lnSpc>
                        <a:spcAft>
                          <a:spcPts val="1000"/>
                        </a:spcAft>
                      </a:pPr>
                      <a:r>
                        <a:rPr lang="es-AR" sz="500" spc="-100">
                          <a:effectLst/>
                        </a:rPr>
                        <a:t>14º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10 y Mar. 11                    Octubre 2005</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Mendoza.  Mendoza</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just">
                        <a:lnSpc>
                          <a:spcPct val="115000"/>
                        </a:lnSpc>
                        <a:spcAft>
                          <a:spcPts val="1000"/>
                        </a:spcAft>
                      </a:pPr>
                      <a:r>
                        <a:rPr lang="pt-BR" sz="800" spc="-100">
                          <a:effectLst/>
                        </a:rPr>
                        <a:t>Simposio Intern. de Hepatitis B</a:t>
                      </a:r>
                      <a:r>
                        <a:rPr lang="es-AR" sz="800" spc="-100">
                          <a:effectLst/>
                        </a:rPr>
                        <a:t> En conj. AAEEH</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pt-BR" sz="800" spc="-100">
                          <a:effectLst/>
                        </a:rPr>
                        <a:t>Dr. Morris Sherman. Htal. de Toronto. Canadá</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92485">
                <a:tc>
                  <a:txBody>
                    <a:bodyPr/>
                    <a:lstStyle/>
                    <a:p>
                      <a:pPr algn="ctr">
                        <a:lnSpc>
                          <a:spcPct val="115000"/>
                        </a:lnSpc>
                        <a:spcAft>
                          <a:spcPts val="1000"/>
                        </a:spcAft>
                      </a:pPr>
                      <a:r>
                        <a:rPr lang="es-AR" sz="500" spc="-100">
                          <a:effectLst/>
                        </a:rPr>
                        <a:t>15º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09 y Mar.  10                   Octubre 2006</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INEI-ANLIS “ Dr.  C. G. </a:t>
                      </a:r>
                      <a:r>
                        <a:rPr lang="es-AR" sz="800" spc="-100" dirty="0" err="1">
                          <a:effectLst/>
                        </a:rPr>
                        <a:t>Malbrán</a:t>
                      </a:r>
                      <a:r>
                        <a:rPr lang="es-AR" sz="800" spc="-100" dirty="0">
                          <a:effectLst/>
                        </a:rPr>
                        <a:t>”. C. Fed.</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Seminario : “Diagnost.  y Tratam. de Hepatitis B y C”En </a:t>
                      </a:r>
                      <a:r>
                        <a:rPr lang="es-ES_tradnl" sz="800" spc="-100">
                          <a:effectLst/>
                        </a:rPr>
                        <a:t>conjunto con AAEEH.</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Invitados Nacionales.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85477">
                <a:tc>
                  <a:txBody>
                    <a:bodyPr/>
                    <a:lstStyle/>
                    <a:p>
                      <a:pPr algn="ctr">
                        <a:lnSpc>
                          <a:spcPct val="115000"/>
                        </a:lnSpc>
                        <a:spcAft>
                          <a:spcPts val="1000"/>
                        </a:spcAft>
                      </a:pPr>
                      <a:r>
                        <a:rPr lang="es-AR" sz="500" spc="-100">
                          <a:effectLst/>
                        </a:rPr>
                        <a:t>16º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22 y Mar. 23                    Octubre 2007</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INEI-ANLIS“ Dr.  C. G. </a:t>
                      </a:r>
                      <a:r>
                        <a:rPr lang="es-AR" sz="800" spc="-100" dirty="0" err="1">
                          <a:effectLst/>
                        </a:rPr>
                        <a:t>Malbrán</a:t>
                      </a:r>
                      <a:r>
                        <a:rPr lang="es-AR" sz="800" spc="-100" dirty="0">
                          <a:effectLst/>
                        </a:rPr>
                        <a:t>” Cap. Fed.</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just">
                        <a:lnSpc>
                          <a:spcPct val="115000"/>
                        </a:lnSpc>
                        <a:spcAft>
                          <a:spcPts val="1000"/>
                        </a:spcAft>
                      </a:pPr>
                      <a:r>
                        <a:rPr lang="es-ES_tradnl" sz="800" spc="-100">
                          <a:effectLst/>
                        </a:rPr>
                        <a:t>Simposio  : “Hepatitis B y C  – Coinfección con HIV”. Con AAEEH.</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Invitados Nacionales.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85477">
                <a:tc>
                  <a:txBody>
                    <a:bodyPr/>
                    <a:lstStyle/>
                    <a:p>
                      <a:pPr algn="ctr">
                        <a:lnSpc>
                          <a:spcPct val="115000"/>
                        </a:lnSpc>
                        <a:spcAft>
                          <a:spcPts val="1000"/>
                        </a:spcAft>
                      </a:pPr>
                      <a:r>
                        <a:rPr lang="es-AR" sz="500" spc="-100">
                          <a:effectLst/>
                        </a:rPr>
                        <a:t>17º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20 y Mar 21                     Octubre 2008</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INEI-ANLIS“ Dr.  C. G. </a:t>
                      </a:r>
                      <a:r>
                        <a:rPr lang="es-AR" sz="800" spc="-100" dirty="0" err="1">
                          <a:effectLst/>
                        </a:rPr>
                        <a:t>Malbrán</a:t>
                      </a:r>
                      <a:r>
                        <a:rPr lang="es-AR" sz="800" spc="-100" dirty="0">
                          <a:effectLst/>
                        </a:rPr>
                        <a:t>” Cap. Fed.</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just">
                        <a:lnSpc>
                          <a:spcPct val="115000"/>
                        </a:lnSpc>
                        <a:spcAft>
                          <a:spcPts val="1000"/>
                        </a:spcAft>
                      </a:pPr>
                      <a:r>
                        <a:rPr lang="es-ES_tradnl" sz="800" spc="-100">
                          <a:effectLst/>
                        </a:rPr>
                        <a:t>Simposio Nacional “Hepatitis B y C” en conj. con AAEEH</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Invitados Nacionales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185477">
                <a:tc>
                  <a:txBody>
                    <a:bodyPr/>
                    <a:lstStyle/>
                    <a:p>
                      <a:pPr algn="ctr">
                        <a:lnSpc>
                          <a:spcPct val="115000"/>
                        </a:lnSpc>
                        <a:spcAft>
                          <a:spcPts val="1000"/>
                        </a:spcAft>
                      </a:pPr>
                      <a:r>
                        <a:rPr lang="es-AR" sz="500" spc="-100">
                          <a:effectLst/>
                        </a:rPr>
                        <a:t>18º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19 y Mar 20                   Octubre 2009</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INEI-ANLIS“ Dr.  C. G. </a:t>
                      </a:r>
                      <a:r>
                        <a:rPr lang="es-AR" sz="800" spc="-100" dirty="0" err="1">
                          <a:effectLst/>
                        </a:rPr>
                        <a:t>Malbrán</a:t>
                      </a:r>
                      <a:r>
                        <a:rPr lang="es-AR" sz="800" spc="-100" dirty="0">
                          <a:effectLst/>
                        </a:rPr>
                        <a:t>” Cap. Fed.</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just">
                        <a:lnSpc>
                          <a:spcPct val="115000"/>
                        </a:lnSpc>
                        <a:spcAft>
                          <a:spcPts val="1000"/>
                        </a:spcAft>
                      </a:pPr>
                      <a:r>
                        <a:rPr lang="es-ES_tradnl" sz="800" spc="-100" dirty="0">
                          <a:effectLst/>
                        </a:rPr>
                        <a:t>Taller de </a:t>
                      </a:r>
                      <a:r>
                        <a:rPr lang="es-ES_tradnl" sz="800" spc="-100" dirty="0" err="1">
                          <a:effectLst/>
                        </a:rPr>
                        <a:t>act</a:t>
                      </a:r>
                      <a:r>
                        <a:rPr lang="es-ES_tradnl" sz="800" spc="-100" dirty="0">
                          <a:effectLst/>
                        </a:rPr>
                        <a:t> y </a:t>
                      </a:r>
                      <a:r>
                        <a:rPr lang="es-ES_tradnl" sz="800" spc="-100" dirty="0" err="1">
                          <a:effectLst/>
                        </a:rPr>
                        <a:t>cons</a:t>
                      </a:r>
                      <a:r>
                        <a:rPr lang="es-ES_tradnl" sz="800" spc="-100" dirty="0">
                          <a:effectLst/>
                        </a:rPr>
                        <a:t> c/</a:t>
                      </a:r>
                      <a:r>
                        <a:rPr lang="es-ES_tradnl" sz="800" spc="-100" dirty="0" err="1">
                          <a:effectLst/>
                        </a:rPr>
                        <a:t>exp</a:t>
                      </a:r>
                      <a:r>
                        <a:rPr lang="es-ES_tradnl" sz="800" spc="-100" dirty="0">
                          <a:effectLst/>
                        </a:rPr>
                        <a:t> </a:t>
                      </a:r>
                      <a:r>
                        <a:rPr lang="es-ES_tradnl" sz="800" spc="-100" dirty="0" err="1">
                          <a:effectLst/>
                        </a:rPr>
                        <a:t>nac</a:t>
                      </a:r>
                      <a:r>
                        <a:rPr lang="es-ES_tradnl" sz="800" spc="-100" dirty="0">
                          <a:effectLst/>
                        </a:rPr>
                        <a:t> y disc c </a:t>
                      </a:r>
                      <a:r>
                        <a:rPr lang="es-ES_tradnl" sz="800" spc="-100" dirty="0" err="1">
                          <a:effectLst/>
                        </a:rPr>
                        <a:t>clín</a:t>
                      </a:r>
                      <a:r>
                        <a:rPr lang="es-ES_tradnl" sz="800" spc="-100" dirty="0">
                          <a:effectLst/>
                        </a:rPr>
                        <a:t> (</a:t>
                      </a:r>
                      <a:r>
                        <a:rPr lang="es-ES_tradnl" sz="800" spc="-100" dirty="0" err="1">
                          <a:effectLst/>
                        </a:rPr>
                        <a:t>sist</a:t>
                      </a:r>
                      <a:r>
                        <a:rPr lang="es-ES_tradnl" sz="800" spc="-100" dirty="0">
                          <a:effectLst/>
                        </a:rPr>
                        <a:t> </a:t>
                      </a:r>
                      <a:r>
                        <a:rPr lang="es-ES_tradnl" sz="800" spc="-100" dirty="0" err="1">
                          <a:effectLst/>
                        </a:rPr>
                        <a:t>interact</a:t>
                      </a:r>
                      <a:r>
                        <a:rPr lang="es-ES_tradnl" sz="800" spc="-100" dirty="0">
                          <a:effectLst/>
                        </a:rPr>
                        <a:t>)  en </a:t>
                      </a:r>
                      <a:r>
                        <a:rPr lang="es-ES_tradnl" sz="800" spc="-100" dirty="0" err="1">
                          <a:effectLst/>
                        </a:rPr>
                        <a:t>conj</a:t>
                      </a:r>
                      <a:r>
                        <a:rPr lang="es-ES_tradnl" sz="800" spc="-100" dirty="0">
                          <a:effectLst/>
                        </a:rPr>
                        <a:t> AAEEH.</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Invitados Nacionales</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07035">
                <a:tc>
                  <a:txBody>
                    <a:bodyPr/>
                    <a:lstStyle/>
                    <a:p>
                      <a:pPr algn="ctr">
                        <a:lnSpc>
                          <a:spcPct val="115000"/>
                        </a:lnSpc>
                        <a:spcAft>
                          <a:spcPts val="1000"/>
                        </a:spcAft>
                      </a:pPr>
                      <a:r>
                        <a:rPr lang="es-AR" sz="500" spc="-100">
                          <a:effectLst/>
                        </a:rPr>
                        <a:t>19º</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18 y Mar 19                    Octubre 2010</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Confederación Farmacéutica Argentina</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ES_tradnl" sz="800" spc="-100">
                          <a:effectLst/>
                        </a:rPr>
                        <a:t>TALLER  de Act.  en Hep. Virales : el conocimiento actual es aplicable en Argentina?</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Invitados Nacionales</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69288">
                <a:tc>
                  <a:txBody>
                    <a:bodyPr/>
                    <a:lstStyle/>
                    <a:p>
                      <a:pPr algn="ctr">
                        <a:lnSpc>
                          <a:spcPct val="115000"/>
                        </a:lnSpc>
                        <a:spcAft>
                          <a:spcPts val="1000"/>
                        </a:spcAft>
                      </a:pPr>
                      <a:r>
                        <a:rPr lang="es-AR" sz="500" spc="-100">
                          <a:effectLst/>
                        </a:rPr>
                        <a:t>20°</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24  y  Mar 25                Octubre 2011</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INEI-ANLIS“ Dr.  C. G. Malbrán” Cap. Fed.</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ES_tradnl" sz="800" spc="-100">
                          <a:effectLst/>
                        </a:rPr>
                        <a:t>Simposio Internacional: “Eficientizando estrategias”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Invitados Nacionales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07035">
                <a:tc>
                  <a:txBody>
                    <a:bodyPr/>
                    <a:lstStyle/>
                    <a:p>
                      <a:pPr algn="ctr">
                        <a:lnSpc>
                          <a:spcPct val="115000"/>
                        </a:lnSpc>
                        <a:spcAft>
                          <a:spcPts val="1000"/>
                        </a:spcAft>
                      </a:pPr>
                      <a:r>
                        <a:rPr lang="es-AR" sz="500" spc="-100">
                          <a:effectLst/>
                        </a:rPr>
                        <a:t>21°</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15  y  Mar 16                 Octubre 2012</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INEI-ANLIS“ Dr.  C. G. Malbrán” Cap. Fed.</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nSpc>
                          <a:spcPct val="115000"/>
                        </a:lnSpc>
                        <a:spcAft>
                          <a:spcPts val="1000"/>
                        </a:spcAft>
                      </a:pPr>
                      <a:r>
                        <a:rPr lang="es-ES_tradnl" sz="800" spc="-100">
                          <a:effectLst/>
                        </a:rPr>
                        <a:t>Sinp: </a:t>
                      </a:r>
                      <a:r>
                        <a:rPr lang="es-AR" sz="800">
                          <a:effectLst/>
                        </a:rPr>
                        <a:t>“Expandiendo horizontes para un Programa Nacional de Control”</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Invitados Nacionales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07035">
                <a:tc>
                  <a:txBody>
                    <a:bodyPr/>
                    <a:lstStyle/>
                    <a:p>
                      <a:pPr algn="ctr">
                        <a:lnSpc>
                          <a:spcPct val="115000"/>
                        </a:lnSpc>
                        <a:spcAft>
                          <a:spcPts val="1000"/>
                        </a:spcAft>
                      </a:pPr>
                      <a:r>
                        <a:rPr lang="es-AR" sz="500" spc="-100">
                          <a:effectLst/>
                        </a:rPr>
                        <a:t>22°</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tc>
                <a:tc>
                  <a:txBody>
                    <a:bodyPr/>
                    <a:lstStyle/>
                    <a:p>
                      <a:pPr algn="ctr">
                        <a:lnSpc>
                          <a:spcPct val="115000"/>
                        </a:lnSpc>
                        <a:spcAft>
                          <a:spcPts val="1000"/>
                        </a:spcAft>
                      </a:pPr>
                      <a:r>
                        <a:rPr lang="es-AR" sz="800" spc="-100">
                          <a:effectLst/>
                        </a:rPr>
                        <a:t>Lun  21 y Mar 22                  Octubre 2013</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Garden Park Hotel Tucumám</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a:effectLst/>
                        </a:rPr>
                        <a:t>Simp:“Expandiendo horizontes para un Programa Nac.de Control II”</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Invitados Nacionales</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83217">
                <a:tc>
                  <a:txBody>
                    <a:bodyPr/>
                    <a:lstStyle/>
                    <a:p>
                      <a:pPr algn="ctr">
                        <a:lnSpc>
                          <a:spcPct val="115000"/>
                        </a:lnSpc>
                        <a:spcAft>
                          <a:spcPts val="1000"/>
                        </a:spcAft>
                      </a:pPr>
                      <a:r>
                        <a:rPr lang="es-AR" sz="500" spc="-100">
                          <a:effectLst/>
                        </a:rPr>
                        <a:t>23°</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Lun 27 y Mar 28                  Octubre  2014 </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Hotel Loi Suites . CABA</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a:effectLst/>
                        </a:rPr>
                        <a:t>Simp Intern.”Sinergias para el Control y su Erradicación”</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n-US" sz="800">
                          <a:effectLst/>
                        </a:rPr>
                        <a:t>M. Roggendorf; Inst. </a:t>
                      </a:r>
                      <a:r>
                        <a:rPr lang="es-AR" sz="800">
                          <a:effectLst/>
                        </a:rPr>
                        <a:t>Virol. Essen Alemania / D. Shouval; Htal Hadassah, Jerusalén Israel.</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00646">
                <a:tc>
                  <a:txBody>
                    <a:bodyPr/>
                    <a:lstStyle/>
                    <a:p>
                      <a:pPr algn="ctr">
                        <a:lnSpc>
                          <a:spcPct val="115000"/>
                        </a:lnSpc>
                        <a:spcAft>
                          <a:spcPts val="1000"/>
                        </a:spcAft>
                      </a:pPr>
                      <a:r>
                        <a:rPr lang="es-AR" sz="500" spc="-100">
                          <a:effectLst/>
                        </a:rPr>
                        <a:t>24°</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Lun 30 Novi  y Mar 1     Diciembre 2015</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a:effectLst/>
                        </a:rPr>
                        <a:t>INEI-ANLIS“ Dr.  C. G. Malbrán” Cap. Fed.</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a:effectLst/>
                        </a:rPr>
                        <a:t>“Cuatro ejes de acción para contribuir al Control”</a:t>
                      </a:r>
                      <a:endParaRPr lang="es-AR" sz="80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Invitados Nacionales</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r h="200646">
                <a:tc>
                  <a:txBody>
                    <a:bodyPr/>
                    <a:lstStyle/>
                    <a:p>
                      <a:pPr algn="ctr">
                        <a:lnSpc>
                          <a:spcPct val="115000"/>
                        </a:lnSpc>
                        <a:spcAft>
                          <a:spcPts val="1000"/>
                        </a:spcAft>
                      </a:pPr>
                      <a:r>
                        <a:rPr lang="es-AR" sz="500" spc="-100" dirty="0">
                          <a:effectLst/>
                        </a:rPr>
                        <a:t>25°</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Lun 21  y Mar 22    Noviembre  2016</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INEI-ANLIS“ Dr.  C. G. </a:t>
                      </a:r>
                      <a:r>
                        <a:rPr lang="es-AR" sz="800" spc="-100" dirty="0" err="1">
                          <a:effectLst/>
                        </a:rPr>
                        <a:t>Malbrán</a:t>
                      </a:r>
                      <a:r>
                        <a:rPr lang="es-AR" sz="800" spc="-100" dirty="0">
                          <a:effectLst/>
                        </a:rPr>
                        <a:t>” Cap. Fed.</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dirty="0">
                          <a:effectLst/>
                        </a:rPr>
                        <a:t> </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c>
                  <a:txBody>
                    <a:bodyPr/>
                    <a:lstStyle/>
                    <a:p>
                      <a:pPr algn="ctr">
                        <a:lnSpc>
                          <a:spcPct val="115000"/>
                        </a:lnSpc>
                        <a:spcAft>
                          <a:spcPts val="1000"/>
                        </a:spcAft>
                      </a:pPr>
                      <a:r>
                        <a:rPr lang="es-AR" sz="800" spc="-100" dirty="0">
                          <a:effectLst/>
                        </a:rPr>
                        <a:t>Invitados Nacionales</a:t>
                      </a:r>
                      <a:endParaRPr lang="es-AR"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179" marR="47179" marT="0" marB="0" anchor="ctr"/>
                </a:tc>
              </a:tr>
            </a:tbl>
          </a:graphicData>
        </a:graphic>
      </p:graphicFrame>
      <p:sp>
        <p:nvSpPr>
          <p:cNvPr id="2" name="CuadroTexto 1"/>
          <p:cNvSpPr txBox="1"/>
          <p:nvPr/>
        </p:nvSpPr>
        <p:spPr>
          <a:xfrm>
            <a:off x="611560" y="2060848"/>
            <a:ext cx="8149318" cy="2492990"/>
          </a:xfrm>
          <a:prstGeom prst="rect">
            <a:avLst/>
          </a:prstGeom>
          <a:solidFill>
            <a:srgbClr val="0070C0"/>
          </a:solidFill>
        </p:spPr>
        <p:txBody>
          <a:bodyPr wrap="square" rtlCol="0">
            <a:spAutoFit/>
          </a:bodyPr>
          <a:lstStyle/>
          <a:p>
            <a:r>
              <a:rPr lang="es-US" sz="2400" dirty="0" smtClean="0">
                <a:solidFill>
                  <a:schemeClr val="bg1"/>
                </a:solidFill>
              </a:rPr>
              <a:t>Información completa en los Informes de </a:t>
            </a:r>
            <a:r>
              <a:rPr lang="es-US" sz="2400" dirty="0" smtClean="0">
                <a:solidFill>
                  <a:schemeClr val="bg1"/>
                </a:solidFill>
              </a:rPr>
              <a:t>Epidemiolog</a:t>
            </a:r>
            <a:r>
              <a:rPr lang="es-US" sz="2400" dirty="0">
                <a:solidFill>
                  <a:schemeClr val="bg1"/>
                </a:solidFill>
              </a:rPr>
              <a:t>í</a:t>
            </a:r>
            <a:r>
              <a:rPr lang="es-US" sz="2400" dirty="0" smtClean="0">
                <a:solidFill>
                  <a:schemeClr val="bg1"/>
                </a:solidFill>
              </a:rPr>
              <a:t>a</a:t>
            </a:r>
            <a:endParaRPr lang="es-US" sz="2400" dirty="0" smtClean="0">
              <a:solidFill>
                <a:schemeClr val="bg1"/>
              </a:solidFill>
            </a:endParaRPr>
          </a:p>
          <a:p>
            <a:endParaRPr lang="es-US" sz="2400" dirty="0">
              <a:solidFill>
                <a:schemeClr val="bg1"/>
              </a:solidFill>
            </a:endParaRPr>
          </a:p>
          <a:p>
            <a:pPr algn="ctr"/>
            <a:r>
              <a:rPr lang="es-AR" sz="2400" dirty="0">
                <a:solidFill>
                  <a:schemeClr val="bg1"/>
                </a:solidFill>
                <a:hlinkClick r:id="rId2"/>
              </a:rPr>
              <a:t>http://www.hepatitisviral.com.ar/informes-de-epidemiologia/</a:t>
            </a:r>
            <a:endParaRPr lang="es-US" sz="2400" dirty="0" smtClean="0">
              <a:solidFill>
                <a:schemeClr val="bg1"/>
              </a:solidFill>
            </a:endParaRPr>
          </a:p>
          <a:p>
            <a:endParaRPr lang="es-US" sz="2400" dirty="0" smtClean="0">
              <a:solidFill>
                <a:schemeClr val="bg1"/>
              </a:solidFill>
            </a:endParaRPr>
          </a:p>
        </p:txBody>
      </p:sp>
    </p:spTree>
    <p:extLst>
      <p:ext uri="{BB962C8B-B14F-4D97-AF65-F5344CB8AC3E}">
        <p14:creationId xmlns:p14="http://schemas.microsoft.com/office/powerpoint/2010/main" val="1444558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51342" y="1052736"/>
            <a:ext cx="8892480" cy="4462760"/>
          </a:xfrm>
          <a:prstGeom prst="rect">
            <a:avLst/>
          </a:prstGeom>
          <a:noFill/>
        </p:spPr>
        <p:txBody>
          <a:bodyPr wrap="square" rtlCol="0">
            <a:spAutoFit/>
          </a:bodyPr>
          <a:lstStyle/>
          <a:p>
            <a:r>
              <a:rPr lang="es-AR" b="1" i="1" dirty="0" smtClean="0">
                <a:solidFill>
                  <a:srgbClr val="00B050"/>
                </a:solidFill>
              </a:rPr>
              <a:t>TRABAJOS ACEPTADOS EN CONGRESOS NACIONALES: </a:t>
            </a:r>
            <a:endParaRPr lang="es-AR" dirty="0"/>
          </a:p>
          <a:p>
            <a:pPr marL="285750" indent="-285750">
              <a:buFont typeface="Wingdings" panose="05000000000000000000" pitchFamily="2" charset="2"/>
              <a:buChar char="Ø"/>
            </a:pPr>
            <a:r>
              <a:rPr lang="es-AR" dirty="0" smtClean="0"/>
              <a:t>En casi todas las ediciones del Congreso Argentino de Hepatología, se presentó al menos un trabajo en el que se analiza algún aspecto de los casos registrados en la base de datos  de UC</a:t>
            </a:r>
          </a:p>
          <a:p>
            <a:endParaRPr lang="es-AR" b="1" i="1" dirty="0" smtClean="0">
              <a:solidFill>
                <a:srgbClr val="00B050"/>
              </a:solidFill>
            </a:endParaRPr>
          </a:p>
          <a:p>
            <a:r>
              <a:rPr lang="es-AR" b="1" i="1" dirty="0" smtClean="0">
                <a:solidFill>
                  <a:srgbClr val="00B050"/>
                </a:solidFill>
              </a:rPr>
              <a:t>TRABAJOS ACEPTADOS EN  CONGRESOS INTERNACIONALES</a:t>
            </a:r>
          </a:p>
          <a:p>
            <a:endParaRPr lang="en-US" b="1" dirty="0" smtClean="0"/>
          </a:p>
          <a:p>
            <a:pPr marL="285750" indent="-285750">
              <a:buFont typeface="Arial" panose="020B0604020202020204" pitchFamily="34" charset="0"/>
              <a:buChar char="•"/>
            </a:pPr>
            <a:r>
              <a:rPr lang="en-US" sz="1400" dirty="0" smtClean="0"/>
              <a:t>12th </a:t>
            </a:r>
            <a:r>
              <a:rPr lang="en-US" sz="1400" dirty="0"/>
              <a:t>International Symposium on Viral Hepatitis and Liver Disease, Paris, France, July 1-5, </a:t>
            </a:r>
            <a:r>
              <a:rPr lang="en-US" sz="1400" dirty="0" smtClean="0"/>
              <a:t>2006</a:t>
            </a:r>
            <a:endParaRPr lang="es-AR" sz="1400" i="1" dirty="0" smtClean="0"/>
          </a:p>
          <a:p>
            <a:pPr marL="285750" indent="-285750">
              <a:buFont typeface="Arial" panose="020B0604020202020204" pitchFamily="34" charset="0"/>
              <a:buChar char="•"/>
            </a:pPr>
            <a:r>
              <a:rPr lang="es-ES" sz="1400" dirty="0" smtClean="0"/>
              <a:t>13th </a:t>
            </a:r>
            <a:r>
              <a:rPr lang="es-ES" sz="1400" dirty="0"/>
              <a:t>International </a:t>
            </a:r>
            <a:r>
              <a:rPr lang="es-ES" sz="1400" dirty="0" err="1"/>
              <a:t>Symposium</a:t>
            </a:r>
            <a:r>
              <a:rPr lang="es-ES" sz="1400" dirty="0"/>
              <a:t> </a:t>
            </a:r>
            <a:r>
              <a:rPr lang="es-ES" sz="1400" dirty="0" err="1"/>
              <a:t>on</a:t>
            </a:r>
            <a:r>
              <a:rPr lang="es-ES" sz="1400" dirty="0"/>
              <a:t> Viral Hepatitis and </a:t>
            </a:r>
            <a:r>
              <a:rPr lang="es-ES" sz="1400" dirty="0" err="1"/>
              <a:t>Liver</a:t>
            </a:r>
            <a:r>
              <a:rPr lang="es-ES" sz="1400" dirty="0"/>
              <a:t> 2009-Washington, EEE UU, </a:t>
            </a:r>
            <a:endParaRPr lang="es-AR" sz="1400" dirty="0"/>
          </a:p>
          <a:p>
            <a:pPr marL="285750" indent="-285750">
              <a:buFont typeface="Arial" panose="020B0604020202020204" pitchFamily="34" charset="0"/>
              <a:buChar char="•"/>
            </a:pPr>
            <a:r>
              <a:rPr lang="en-US" sz="1400" dirty="0" smtClean="0"/>
              <a:t>14</a:t>
            </a:r>
            <a:r>
              <a:rPr lang="en-US" sz="1400" baseline="30000" dirty="0" smtClean="0"/>
              <a:t>th</a:t>
            </a:r>
            <a:r>
              <a:rPr lang="en-US" sz="1400" dirty="0" smtClean="0"/>
              <a:t>  </a:t>
            </a:r>
            <a:r>
              <a:rPr lang="en-US" sz="1400" dirty="0"/>
              <a:t>International Symposium on Viral Hepatitis and Liver Disease (ISVHLD). </a:t>
            </a:r>
            <a:r>
              <a:rPr lang="en-US" sz="1400" dirty="0" err="1"/>
              <a:t>Shangai</a:t>
            </a:r>
            <a:r>
              <a:rPr lang="en-US" sz="1400" dirty="0"/>
              <a:t>, 22-25 </a:t>
            </a:r>
            <a:r>
              <a:rPr lang="en-US" sz="1400" dirty="0" err="1"/>
              <a:t>Junio</a:t>
            </a:r>
            <a:r>
              <a:rPr lang="en-US" sz="1400" dirty="0"/>
              <a:t> 2012.</a:t>
            </a:r>
            <a:endParaRPr lang="es-AR" sz="1400" dirty="0"/>
          </a:p>
          <a:p>
            <a:pPr marL="285750" indent="-285750">
              <a:buFont typeface="Arial" panose="020B0604020202020204" pitchFamily="34" charset="0"/>
              <a:buChar char="•"/>
            </a:pPr>
            <a:r>
              <a:rPr lang="en-US" sz="1400" dirty="0" smtClean="0"/>
              <a:t>15th </a:t>
            </a:r>
            <a:r>
              <a:rPr lang="en-US" sz="1400" dirty="0"/>
              <a:t>International Symposium on Viral Hepatitis and Liver Diseases , Berlin, 26 al 28 </a:t>
            </a:r>
            <a:r>
              <a:rPr lang="en-US" sz="1400" dirty="0" err="1"/>
              <a:t>Junio</a:t>
            </a:r>
            <a:r>
              <a:rPr lang="en-US" sz="1400" dirty="0"/>
              <a:t> 2015.</a:t>
            </a:r>
            <a:endParaRPr lang="es-AR" sz="1400" dirty="0"/>
          </a:p>
          <a:p>
            <a:pPr marL="285750" indent="-285750">
              <a:buFont typeface="Arial" panose="020B0604020202020204" pitchFamily="34" charset="0"/>
              <a:buChar char="•"/>
            </a:pPr>
            <a:r>
              <a:rPr lang="es-ES" sz="1400" dirty="0" smtClean="0"/>
              <a:t>16th </a:t>
            </a:r>
            <a:r>
              <a:rPr lang="es-ES" sz="1400" dirty="0"/>
              <a:t>ISVHLD Global Hepatitis Summit, in Toronto </a:t>
            </a:r>
            <a:r>
              <a:rPr lang="es-ES" sz="1400" dirty="0" err="1"/>
              <a:t>Canada</a:t>
            </a:r>
            <a:r>
              <a:rPr lang="es-ES" sz="1400" dirty="0"/>
              <a:t> June 14th – 17th, 2018.</a:t>
            </a:r>
            <a:endParaRPr lang="es-AR" sz="1400" dirty="0"/>
          </a:p>
          <a:p>
            <a:pPr marL="285750" indent="-285750">
              <a:buFont typeface="Arial" panose="020B0604020202020204" pitchFamily="34" charset="0"/>
              <a:buChar char="•"/>
            </a:pPr>
            <a:r>
              <a:rPr lang="es-AR" sz="1400" dirty="0" err="1" smtClean="0"/>
              <a:t>World</a:t>
            </a:r>
            <a:r>
              <a:rPr lang="es-AR" sz="1400" dirty="0" smtClean="0"/>
              <a:t> Hepatitis Summit,  San Pablo, Brasil;</a:t>
            </a:r>
            <a:endParaRPr lang="es-AR" sz="1400" dirty="0"/>
          </a:p>
        </p:txBody>
      </p:sp>
      <p:sp>
        <p:nvSpPr>
          <p:cNvPr id="5" name="CuadroTexto 4"/>
          <p:cNvSpPr txBox="1"/>
          <p:nvPr/>
        </p:nvSpPr>
        <p:spPr>
          <a:xfrm>
            <a:off x="13014" y="0"/>
            <a:ext cx="8942294" cy="707886"/>
          </a:xfrm>
          <a:prstGeom prst="rect">
            <a:avLst/>
          </a:prstGeom>
          <a:noFill/>
        </p:spPr>
        <p:txBody>
          <a:bodyPr wrap="square" rtlCol="0">
            <a:spAutoFit/>
          </a:bodyPr>
          <a:lstStyle/>
          <a:p>
            <a:r>
              <a:rPr lang="es-AR" b="1" i="1" dirty="0" smtClean="0">
                <a:solidFill>
                  <a:srgbClr val="2AABEC"/>
                </a:solidFill>
              </a:rPr>
              <a:t>LOGROS DE LAS UNIDADES CENTINELA</a:t>
            </a:r>
          </a:p>
          <a:p>
            <a:r>
              <a:rPr lang="es-AR" b="1" i="1" dirty="0" smtClean="0">
                <a:solidFill>
                  <a:srgbClr val="2AABEC"/>
                </a:solidFill>
              </a:rPr>
              <a:t>DIFUSIÓN DE LA INFORMACIÓN</a:t>
            </a:r>
            <a:endParaRPr lang="es-AR" dirty="0">
              <a:solidFill>
                <a:srgbClr val="2AABEC"/>
              </a:solidFill>
            </a:endParaRPr>
          </a:p>
        </p:txBody>
      </p:sp>
    </p:spTree>
    <p:extLst>
      <p:ext uri="{BB962C8B-B14F-4D97-AF65-F5344CB8AC3E}">
        <p14:creationId xmlns:p14="http://schemas.microsoft.com/office/powerpoint/2010/main" val="4469603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8942294" cy="1077218"/>
          </a:xfrm>
          <a:prstGeom prst="rect">
            <a:avLst/>
          </a:prstGeom>
          <a:noFill/>
        </p:spPr>
        <p:txBody>
          <a:bodyPr wrap="square" rtlCol="0">
            <a:spAutoFit/>
          </a:bodyPr>
          <a:lstStyle/>
          <a:p>
            <a:r>
              <a:rPr lang="es-AR" b="1" i="1" dirty="0" smtClean="0">
                <a:solidFill>
                  <a:srgbClr val="2AABEC"/>
                </a:solidFill>
              </a:rPr>
              <a:t>LOGROS DE LAS UNIDADES CENTINELA</a:t>
            </a:r>
          </a:p>
          <a:p>
            <a:endParaRPr lang="es-AR" dirty="0"/>
          </a:p>
          <a:p>
            <a:endParaRPr lang="es-AR" dirty="0"/>
          </a:p>
        </p:txBody>
      </p:sp>
      <p:sp>
        <p:nvSpPr>
          <p:cNvPr id="5" name="CuadroTexto 4"/>
          <p:cNvSpPr txBox="1"/>
          <p:nvPr/>
        </p:nvSpPr>
        <p:spPr>
          <a:xfrm>
            <a:off x="0" y="461665"/>
            <a:ext cx="4572000" cy="338554"/>
          </a:xfrm>
          <a:prstGeom prst="rect">
            <a:avLst/>
          </a:prstGeom>
          <a:noFill/>
        </p:spPr>
        <p:txBody>
          <a:bodyPr wrap="square" rtlCol="0">
            <a:spAutoFit/>
          </a:bodyPr>
          <a:lstStyle/>
          <a:p>
            <a:r>
              <a:rPr lang="es-AR" b="1" i="1" dirty="0" smtClean="0">
                <a:solidFill>
                  <a:srgbClr val="2AABEC"/>
                </a:solidFill>
              </a:rPr>
              <a:t>DIFUSIÓN DE LA INFORMACIÓN</a:t>
            </a:r>
            <a:endParaRPr lang="es-AR" b="1" i="1" dirty="0">
              <a:solidFill>
                <a:srgbClr val="2AABEC"/>
              </a:solidFill>
            </a:endParaRPr>
          </a:p>
        </p:txBody>
      </p:sp>
      <p:pic>
        <p:nvPicPr>
          <p:cNvPr id="6" name="Imagen 5"/>
          <p:cNvPicPr>
            <a:picLocks noChangeAspect="1"/>
          </p:cNvPicPr>
          <p:nvPr/>
        </p:nvPicPr>
        <p:blipFill>
          <a:blip r:embed="rId2"/>
          <a:stretch>
            <a:fillRect/>
          </a:stretch>
        </p:blipFill>
        <p:spPr>
          <a:xfrm>
            <a:off x="33786" y="830997"/>
            <a:ext cx="5545871" cy="2799709"/>
          </a:xfrm>
          <a:prstGeom prst="rect">
            <a:avLst/>
          </a:prstGeom>
        </p:spPr>
      </p:pic>
      <p:pic>
        <p:nvPicPr>
          <p:cNvPr id="7" name="Imagen 6"/>
          <p:cNvPicPr>
            <a:picLocks noChangeAspect="1"/>
          </p:cNvPicPr>
          <p:nvPr/>
        </p:nvPicPr>
        <p:blipFill>
          <a:blip r:embed="rId3"/>
          <a:stretch>
            <a:fillRect/>
          </a:stretch>
        </p:blipFill>
        <p:spPr>
          <a:xfrm>
            <a:off x="2985247" y="3501008"/>
            <a:ext cx="5957047" cy="2691534"/>
          </a:xfrm>
          <a:prstGeom prst="rect">
            <a:avLst/>
          </a:prstGeom>
        </p:spPr>
      </p:pic>
    </p:spTree>
    <p:extLst>
      <p:ext uri="{BB962C8B-B14F-4D97-AF65-F5344CB8AC3E}">
        <p14:creationId xmlns:p14="http://schemas.microsoft.com/office/powerpoint/2010/main" val="2171670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0"/>
            <a:ext cx="8942294" cy="1446550"/>
          </a:xfrm>
          <a:prstGeom prst="rect">
            <a:avLst/>
          </a:prstGeom>
          <a:noFill/>
        </p:spPr>
        <p:txBody>
          <a:bodyPr wrap="square" rtlCol="0">
            <a:spAutoFit/>
          </a:bodyPr>
          <a:lstStyle/>
          <a:p>
            <a:r>
              <a:rPr lang="es-AR" b="1" i="1" dirty="0" smtClean="0">
                <a:solidFill>
                  <a:srgbClr val="2AABEC"/>
                </a:solidFill>
              </a:rPr>
              <a:t>LOGROS DE LAS UNIDADES CENTINELA, </a:t>
            </a:r>
          </a:p>
          <a:p>
            <a:r>
              <a:rPr lang="es-AR" b="1" i="1" dirty="0" smtClean="0">
                <a:solidFill>
                  <a:srgbClr val="2AABEC"/>
                </a:solidFill>
              </a:rPr>
              <a:t>DIFUSIÓN DE LA INFORMACIÓN</a:t>
            </a:r>
          </a:p>
          <a:p>
            <a:endParaRPr lang="es-AR" dirty="0"/>
          </a:p>
          <a:p>
            <a:endParaRPr lang="es-AR" dirty="0"/>
          </a:p>
        </p:txBody>
      </p:sp>
      <p:grpSp>
        <p:nvGrpSpPr>
          <p:cNvPr id="5" name="41 Grupo"/>
          <p:cNvGrpSpPr>
            <a:grpSpLocks/>
          </p:cNvGrpSpPr>
          <p:nvPr/>
        </p:nvGrpSpPr>
        <p:grpSpPr bwMode="auto">
          <a:xfrm>
            <a:off x="2983831" y="930443"/>
            <a:ext cx="5837316" cy="3459413"/>
            <a:chOff x="0" y="620713"/>
            <a:chExt cx="9252521" cy="4752503"/>
          </a:xfrm>
        </p:grpSpPr>
        <p:pic>
          <p:nvPicPr>
            <p:cNvPr id="6" name="Picture 2" descr="TAPAS INFORMES U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20713"/>
              <a:ext cx="7417380" cy="4752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4 Imagen" descr="INFO 11 C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88739" y="656717"/>
              <a:ext cx="2268429" cy="2268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5 Imagen" descr="informeepi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24746" y="2708935"/>
              <a:ext cx="2268429" cy="266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C:\Users\Sonia\Desktop\15.04.14\Message Store\Attachments\TAPA CD 1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75891" y="661622"/>
              <a:ext cx="1776630" cy="284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C:\Users\Sonia\Desktop\18.05.15\informe14\cd\AutoPlay\Images\TAPA 1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75890" y="2708935"/>
              <a:ext cx="1776631" cy="266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CuadroTexto 10"/>
          <p:cNvSpPr txBox="1"/>
          <p:nvPr/>
        </p:nvSpPr>
        <p:spPr>
          <a:xfrm>
            <a:off x="208547" y="1200329"/>
            <a:ext cx="2245895" cy="3139321"/>
          </a:xfrm>
          <a:prstGeom prst="rect">
            <a:avLst/>
          </a:prstGeom>
          <a:noFill/>
        </p:spPr>
        <p:txBody>
          <a:bodyPr wrap="square" rtlCol="0">
            <a:spAutoFit/>
          </a:bodyPr>
          <a:lstStyle/>
          <a:p>
            <a:r>
              <a:rPr lang="es-AR" dirty="0" smtClean="0">
                <a:solidFill>
                  <a:srgbClr val="00B050"/>
                </a:solidFill>
              </a:rPr>
              <a:t>Consolidados anuales de la información registrada en el software de Unidades Centinela.</a:t>
            </a:r>
          </a:p>
          <a:p>
            <a:endParaRPr lang="es-AR" dirty="0" smtClean="0">
              <a:solidFill>
                <a:srgbClr val="00B050"/>
              </a:solidFill>
            </a:endParaRPr>
          </a:p>
          <a:p>
            <a:r>
              <a:rPr lang="es-AR" dirty="0" smtClean="0">
                <a:solidFill>
                  <a:srgbClr val="00B050"/>
                </a:solidFill>
              </a:rPr>
              <a:t>Disponibles en :</a:t>
            </a:r>
          </a:p>
          <a:p>
            <a:endParaRPr lang="es-AR" dirty="0">
              <a:solidFill>
                <a:srgbClr val="00B050"/>
              </a:solidFill>
            </a:endParaRPr>
          </a:p>
          <a:p>
            <a:r>
              <a:rPr lang="es-AR" dirty="0" smtClean="0">
                <a:solidFill>
                  <a:srgbClr val="00B050"/>
                </a:solidFill>
              </a:rPr>
              <a:t>http://www.hepatitisviral.com.ar/informes-de-epidemiologia/</a:t>
            </a:r>
            <a:endParaRPr lang="es-AR" dirty="0">
              <a:solidFill>
                <a:srgbClr val="00B050"/>
              </a:solidFill>
            </a:endParaRPr>
          </a:p>
        </p:txBody>
      </p:sp>
    </p:spTree>
    <p:extLst>
      <p:ext uri="{BB962C8B-B14F-4D97-AF65-F5344CB8AC3E}">
        <p14:creationId xmlns:p14="http://schemas.microsoft.com/office/powerpoint/2010/main" val="2353989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Text Box 7"/>
          <p:cNvSpPr txBox="1">
            <a:spLocks noChangeArrowheads="1"/>
          </p:cNvSpPr>
          <p:nvPr/>
        </p:nvSpPr>
        <p:spPr bwMode="auto">
          <a:xfrm>
            <a:off x="0" y="620713"/>
            <a:ext cx="9144000" cy="630942"/>
          </a:xfrm>
          <a:prstGeom prst="rect">
            <a:avLst/>
          </a:prstGeom>
          <a:noFill/>
          <a:ln w="9525">
            <a:noFill/>
            <a:miter lim="800000"/>
            <a:headEnd/>
            <a:tailEnd/>
          </a:ln>
          <a:effectLst/>
        </p:spPr>
        <p:txBody>
          <a:bodyPr>
            <a:spAutoFit/>
          </a:bodyP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algn="ctr" eaLnBrk="0" fontAlgn="base" hangingPunct="0">
              <a:spcBef>
                <a:spcPct val="0"/>
              </a:spcBef>
              <a:spcAft>
                <a:spcPct val="0"/>
              </a:spcAft>
              <a:defRPr sz="1400">
                <a:solidFill>
                  <a:schemeClr val="tx1"/>
                </a:solidFill>
                <a:latin typeface="Comic Sans MS" pitchFamily="66" charset="0"/>
              </a:defRPr>
            </a:lvl6pPr>
            <a:lvl7pPr marL="2971800" indent="-228600" algn="ctr" eaLnBrk="0" fontAlgn="base" hangingPunct="0">
              <a:spcBef>
                <a:spcPct val="0"/>
              </a:spcBef>
              <a:spcAft>
                <a:spcPct val="0"/>
              </a:spcAft>
              <a:defRPr sz="1400">
                <a:solidFill>
                  <a:schemeClr val="tx1"/>
                </a:solidFill>
                <a:latin typeface="Comic Sans MS" pitchFamily="66" charset="0"/>
              </a:defRPr>
            </a:lvl7pPr>
            <a:lvl8pPr marL="3429000" indent="-228600" algn="ctr" eaLnBrk="0" fontAlgn="base" hangingPunct="0">
              <a:spcBef>
                <a:spcPct val="0"/>
              </a:spcBef>
              <a:spcAft>
                <a:spcPct val="0"/>
              </a:spcAft>
              <a:defRPr sz="1400">
                <a:solidFill>
                  <a:schemeClr val="tx1"/>
                </a:solidFill>
                <a:latin typeface="Comic Sans MS" pitchFamily="66" charset="0"/>
              </a:defRPr>
            </a:lvl8pPr>
            <a:lvl9pPr marL="3886200" indent="-228600" algn="ctr" eaLnBrk="0" fontAlgn="base" hangingPunct="0">
              <a:spcBef>
                <a:spcPct val="0"/>
              </a:spcBef>
              <a:spcAft>
                <a:spcPct val="0"/>
              </a:spcAft>
              <a:defRPr sz="1400">
                <a:solidFill>
                  <a:schemeClr val="tx1"/>
                </a:solidFill>
                <a:latin typeface="Comic Sans MS" pitchFamily="66" charset="0"/>
              </a:defRPr>
            </a:lvl9pPr>
          </a:lstStyle>
          <a:p>
            <a:pPr algn="ctr" eaLnBrk="1" fontAlgn="base" hangingPunct="1">
              <a:spcBef>
                <a:spcPct val="0"/>
              </a:spcBef>
              <a:spcAft>
                <a:spcPct val="0"/>
              </a:spcAft>
              <a:defRPr/>
            </a:pPr>
            <a:r>
              <a:rPr lang="es-AR" sz="1700" dirty="0">
                <a:solidFill>
                  <a:srgbClr val="FFFFFF"/>
                </a:solidFill>
                <a:effectLst>
                  <a:outerShdw blurRad="38100" dist="38100" dir="2700000" algn="tl">
                    <a:srgbClr val="000000"/>
                  </a:outerShdw>
                </a:effectLst>
                <a:cs typeface="Arial" charset="0"/>
              </a:rPr>
              <a:t>“Homenaje visual a las </a:t>
            </a:r>
            <a:r>
              <a:rPr lang="es-AR" sz="1700" dirty="0" err="1">
                <a:solidFill>
                  <a:srgbClr val="FFFFFF"/>
                </a:solidFill>
                <a:effectLst>
                  <a:outerShdw blurRad="38100" dist="38100" dir="2700000" algn="tl">
                    <a:srgbClr val="000000"/>
                  </a:outerShdw>
                </a:effectLst>
                <a:cs typeface="Arial" charset="0"/>
              </a:rPr>
              <a:t>UCs</a:t>
            </a:r>
            <a:r>
              <a:rPr lang="es-AR" sz="1700" dirty="0">
                <a:solidFill>
                  <a:srgbClr val="FFFFFF"/>
                </a:solidFill>
                <a:effectLst>
                  <a:outerShdw blurRad="38100" dist="38100" dir="2700000" algn="tl">
                    <a:srgbClr val="000000"/>
                  </a:outerShdw>
                </a:effectLst>
                <a:cs typeface="Arial" charset="0"/>
              </a:rPr>
              <a:t> para Hepatitis Virales”</a:t>
            </a:r>
          </a:p>
          <a:p>
            <a:pPr algn="ctr" eaLnBrk="1" fontAlgn="base" hangingPunct="1">
              <a:spcBef>
                <a:spcPct val="0"/>
              </a:spcBef>
              <a:spcAft>
                <a:spcPct val="0"/>
              </a:spcAft>
              <a:defRPr/>
            </a:pPr>
            <a:r>
              <a:rPr lang="es-AR" sz="1700" dirty="0">
                <a:solidFill>
                  <a:srgbClr val="FFFFFF"/>
                </a:solidFill>
                <a:effectLst>
                  <a:outerShdw blurRad="38100" dist="38100" dir="2700000" algn="tl">
                    <a:srgbClr val="000000"/>
                  </a:outerShdw>
                </a:effectLst>
                <a:cs typeface="Arial" charset="0"/>
              </a:rPr>
              <a:t> En este número </a:t>
            </a:r>
            <a:r>
              <a:rPr lang="es-AR" sz="1700" dirty="0" smtClean="0">
                <a:solidFill>
                  <a:srgbClr val="FFFFFF"/>
                </a:solidFill>
                <a:effectLst>
                  <a:outerShdw blurRad="38100" dist="38100" dir="2700000" algn="tl">
                    <a:srgbClr val="000000"/>
                  </a:outerShdw>
                </a:effectLst>
                <a:cs typeface="Arial" charset="0"/>
              </a:rPr>
              <a:t>: UC  : CUYO. San Juan.</a:t>
            </a:r>
            <a:endParaRPr lang="es-ES" sz="1700" dirty="0">
              <a:solidFill>
                <a:srgbClr val="FFFFFF"/>
              </a:solidFill>
              <a:cs typeface="Arial" charset="0"/>
            </a:endParaRPr>
          </a:p>
        </p:txBody>
      </p:sp>
      <p:sp>
        <p:nvSpPr>
          <p:cNvPr id="2098" name="Text Box 50"/>
          <p:cNvSpPr txBox="1">
            <a:spLocks noChangeArrowheads="1"/>
          </p:cNvSpPr>
          <p:nvPr/>
        </p:nvSpPr>
        <p:spPr bwMode="auto">
          <a:xfrm>
            <a:off x="3860410" y="188913"/>
            <a:ext cx="1361271" cy="461665"/>
          </a:xfrm>
          <a:prstGeom prst="rect">
            <a:avLst/>
          </a:prstGeom>
          <a:noFill/>
          <a:ln w="9525">
            <a:noFill/>
            <a:miter lim="800000"/>
            <a:headEnd/>
            <a:tailEnd/>
          </a:ln>
          <a:effectLst/>
        </p:spPr>
        <p:txBody>
          <a:bodyPr wrap="none">
            <a:spAutoFit/>
          </a:bodyPr>
          <a:lstStyle>
            <a:lvl1pPr eaLnBrk="0" hangingPunct="0">
              <a:defRPr sz="1400">
                <a:solidFill>
                  <a:schemeClr val="tx1"/>
                </a:solidFill>
                <a:latin typeface="Comic Sans MS" pitchFamily="66" charset="0"/>
              </a:defRPr>
            </a:lvl1pPr>
            <a:lvl2pPr marL="742950" indent="-285750" eaLnBrk="0" hangingPunct="0">
              <a:defRPr sz="1400">
                <a:solidFill>
                  <a:schemeClr val="tx1"/>
                </a:solidFill>
                <a:latin typeface="Comic Sans MS" pitchFamily="66" charset="0"/>
              </a:defRPr>
            </a:lvl2pPr>
            <a:lvl3pPr marL="1143000" indent="-228600" eaLnBrk="0" hangingPunct="0">
              <a:defRPr sz="1400">
                <a:solidFill>
                  <a:schemeClr val="tx1"/>
                </a:solidFill>
                <a:latin typeface="Comic Sans MS" pitchFamily="66" charset="0"/>
              </a:defRPr>
            </a:lvl3pPr>
            <a:lvl4pPr marL="1600200" indent="-228600" eaLnBrk="0" hangingPunct="0">
              <a:defRPr sz="1400">
                <a:solidFill>
                  <a:schemeClr val="tx1"/>
                </a:solidFill>
                <a:latin typeface="Comic Sans MS" pitchFamily="66" charset="0"/>
              </a:defRPr>
            </a:lvl4pPr>
            <a:lvl5pPr marL="2057400" indent="-228600" eaLnBrk="0" hangingPunct="0">
              <a:defRPr sz="1400">
                <a:solidFill>
                  <a:schemeClr val="tx1"/>
                </a:solidFill>
                <a:latin typeface="Comic Sans MS" pitchFamily="66" charset="0"/>
              </a:defRPr>
            </a:lvl5pPr>
            <a:lvl6pPr marL="2514600" indent="-228600" algn="ctr" eaLnBrk="0" fontAlgn="base" hangingPunct="0">
              <a:spcBef>
                <a:spcPct val="0"/>
              </a:spcBef>
              <a:spcAft>
                <a:spcPct val="0"/>
              </a:spcAft>
              <a:defRPr sz="1400">
                <a:solidFill>
                  <a:schemeClr val="tx1"/>
                </a:solidFill>
                <a:latin typeface="Comic Sans MS" pitchFamily="66" charset="0"/>
              </a:defRPr>
            </a:lvl6pPr>
            <a:lvl7pPr marL="2971800" indent="-228600" algn="ctr" eaLnBrk="0" fontAlgn="base" hangingPunct="0">
              <a:spcBef>
                <a:spcPct val="0"/>
              </a:spcBef>
              <a:spcAft>
                <a:spcPct val="0"/>
              </a:spcAft>
              <a:defRPr sz="1400">
                <a:solidFill>
                  <a:schemeClr val="tx1"/>
                </a:solidFill>
                <a:latin typeface="Comic Sans MS" pitchFamily="66" charset="0"/>
              </a:defRPr>
            </a:lvl7pPr>
            <a:lvl8pPr marL="3429000" indent="-228600" algn="ctr" eaLnBrk="0" fontAlgn="base" hangingPunct="0">
              <a:spcBef>
                <a:spcPct val="0"/>
              </a:spcBef>
              <a:spcAft>
                <a:spcPct val="0"/>
              </a:spcAft>
              <a:defRPr sz="1400">
                <a:solidFill>
                  <a:schemeClr val="tx1"/>
                </a:solidFill>
                <a:latin typeface="Comic Sans MS" pitchFamily="66" charset="0"/>
              </a:defRPr>
            </a:lvl8pPr>
            <a:lvl9pPr marL="3886200" indent="-228600" algn="ctr" eaLnBrk="0" fontAlgn="base" hangingPunct="0">
              <a:spcBef>
                <a:spcPct val="0"/>
              </a:spcBef>
              <a:spcAft>
                <a:spcPct val="0"/>
              </a:spcAft>
              <a:defRPr sz="1400">
                <a:solidFill>
                  <a:schemeClr val="tx1"/>
                </a:solidFill>
                <a:latin typeface="Comic Sans MS" pitchFamily="66" charset="0"/>
              </a:defRPr>
            </a:lvl9pPr>
          </a:lstStyle>
          <a:p>
            <a:pPr algn="ctr" eaLnBrk="1" fontAlgn="base" hangingPunct="1">
              <a:spcBef>
                <a:spcPct val="0"/>
              </a:spcBef>
              <a:spcAft>
                <a:spcPct val="0"/>
              </a:spcAft>
              <a:defRPr/>
            </a:pPr>
            <a:r>
              <a:rPr lang="es-AR" sz="1200" b="1" u="sng" dirty="0">
                <a:solidFill>
                  <a:srgbClr val="FFFFFF"/>
                </a:solidFill>
                <a:effectLst>
                  <a:outerShdw blurRad="38100" dist="38100" dir="2700000" algn="tl">
                    <a:srgbClr val="000000"/>
                  </a:outerShdw>
                </a:effectLst>
                <a:cs typeface="Arial" charset="0"/>
              </a:rPr>
              <a:t>Año </a:t>
            </a:r>
            <a:r>
              <a:rPr lang="es-AR" sz="1200" b="1" u="sng" dirty="0" smtClean="0">
                <a:solidFill>
                  <a:srgbClr val="FFFFFF"/>
                </a:solidFill>
                <a:effectLst>
                  <a:outerShdw blurRad="38100" dist="38100" dir="2700000" algn="tl">
                    <a:srgbClr val="000000"/>
                  </a:outerShdw>
                </a:effectLst>
                <a:cs typeface="Arial" charset="0"/>
              </a:rPr>
              <a:t>XV</a:t>
            </a:r>
            <a:r>
              <a:rPr lang="es-AR" sz="1200" b="1" u="sng" dirty="0">
                <a:solidFill>
                  <a:srgbClr val="FFFFFF"/>
                </a:solidFill>
                <a:effectLst>
                  <a:outerShdw blurRad="38100" dist="38100" dir="2700000" algn="tl">
                    <a:srgbClr val="000000"/>
                  </a:outerShdw>
                </a:effectLst>
                <a:cs typeface="Arial" charset="0"/>
              </a:rPr>
              <a:t>, N° </a:t>
            </a:r>
            <a:r>
              <a:rPr lang="es-AR" sz="1200" b="1" u="sng" dirty="0" smtClean="0">
                <a:solidFill>
                  <a:srgbClr val="FFFFFF"/>
                </a:solidFill>
                <a:effectLst>
                  <a:outerShdw blurRad="38100" dist="38100" dir="2700000" algn="tl">
                    <a:srgbClr val="000000"/>
                  </a:outerShdw>
                </a:effectLst>
                <a:cs typeface="Arial" charset="0"/>
              </a:rPr>
              <a:t>9</a:t>
            </a:r>
            <a:endParaRPr lang="es-AR" sz="1200" b="1" u="sng" dirty="0">
              <a:solidFill>
                <a:srgbClr val="FFFFFF"/>
              </a:solidFill>
              <a:effectLst>
                <a:outerShdw blurRad="38100" dist="38100" dir="2700000" algn="tl">
                  <a:srgbClr val="000000"/>
                </a:outerShdw>
              </a:effectLst>
              <a:cs typeface="Arial" charset="0"/>
            </a:endParaRPr>
          </a:p>
          <a:p>
            <a:pPr algn="ctr" eaLnBrk="1" fontAlgn="base" hangingPunct="1">
              <a:spcBef>
                <a:spcPct val="0"/>
              </a:spcBef>
              <a:spcAft>
                <a:spcPct val="0"/>
              </a:spcAft>
              <a:defRPr/>
            </a:pPr>
            <a:r>
              <a:rPr lang="es-AR" sz="1200" b="1" u="sng" dirty="0" smtClean="0">
                <a:solidFill>
                  <a:srgbClr val="FFFFFF"/>
                </a:solidFill>
                <a:effectLst>
                  <a:outerShdw blurRad="38100" dist="38100" dir="2700000" algn="tl">
                    <a:srgbClr val="000000"/>
                  </a:outerShdw>
                </a:effectLst>
                <a:cs typeface="Arial" charset="0"/>
              </a:rPr>
              <a:t>OCTUBRE 2018</a:t>
            </a:r>
            <a:endParaRPr lang="es-ES" sz="1800" dirty="0">
              <a:solidFill>
                <a:srgbClr val="FFFFFF"/>
              </a:solidFill>
              <a:effectLst>
                <a:outerShdw blurRad="38100" dist="38100" dir="2700000" algn="tl">
                  <a:srgbClr val="000000"/>
                </a:outerShdw>
              </a:effectLst>
              <a:latin typeface="Tahoma" charset="0"/>
              <a:cs typeface="Arial" charset="0"/>
            </a:endParaRPr>
          </a:p>
        </p:txBody>
      </p:sp>
      <p:sp>
        <p:nvSpPr>
          <p:cNvPr id="2" name="AutoShape 4" descr="Resultado de imagen para catedral san just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AR" sz="1400">
              <a:solidFill>
                <a:srgbClr val="FFFFFF"/>
              </a:solidFill>
              <a:latin typeface="Comic Sans MS" pitchFamily="66" charset="0"/>
              <a:cs typeface="Arial" charset="0"/>
            </a:endParaRPr>
          </a:p>
        </p:txBody>
      </p:sp>
      <p:sp>
        <p:nvSpPr>
          <p:cNvPr id="3" name="AutoShape 6" descr="Resultado de imagen para catedral san just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s-AR" sz="1400">
              <a:solidFill>
                <a:srgbClr val="FFFFFF"/>
              </a:solidFill>
              <a:latin typeface="Comic Sans MS" pitchFamily="66" charset="0"/>
              <a:cs typeface="Arial" charset="0"/>
            </a:endParaRPr>
          </a:p>
        </p:txBody>
      </p:sp>
      <p:pic>
        <p:nvPicPr>
          <p:cNvPr id="19457" name="Picture 1"/>
          <p:cNvPicPr>
            <a:picLocks noChangeAspect="1" noChangeArrowheads="1"/>
          </p:cNvPicPr>
          <p:nvPr/>
        </p:nvPicPr>
        <p:blipFill>
          <a:blip r:embed="rId4" cstate="email"/>
          <a:srcRect/>
          <a:stretch>
            <a:fillRect/>
          </a:stretch>
        </p:blipFill>
        <p:spPr bwMode="auto">
          <a:xfrm>
            <a:off x="81575" y="1460108"/>
            <a:ext cx="9091608" cy="4849212"/>
          </a:xfrm>
          <a:prstGeom prst="rect">
            <a:avLst/>
          </a:prstGeom>
          <a:noFill/>
          <a:ln w="9525">
            <a:noFill/>
            <a:miter lim="800000"/>
            <a:headEnd/>
            <a:tailEnd/>
          </a:ln>
        </p:spPr>
      </p:pic>
      <p:sp>
        <p:nvSpPr>
          <p:cNvPr id="9" name="8 CuadroTexto"/>
          <p:cNvSpPr txBox="1"/>
          <p:nvPr/>
        </p:nvSpPr>
        <p:spPr>
          <a:xfrm>
            <a:off x="5364088" y="6309320"/>
            <a:ext cx="2353529" cy="307777"/>
          </a:xfrm>
          <a:prstGeom prst="rect">
            <a:avLst/>
          </a:prstGeom>
          <a:noFill/>
        </p:spPr>
        <p:txBody>
          <a:bodyPr wrap="none" rtlCol="0">
            <a:spAutoFit/>
          </a:bodyPr>
          <a:lstStyle/>
          <a:p>
            <a:pPr fontAlgn="base">
              <a:spcBef>
                <a:spcPct val="0"/>
              </a:spcBef>
              <a:spcAft>
                <a:spcPct val="0"/>
              </a:spcAft>
            </a:pPr>
            <a:r>
              <a:rPr lang="es-ES" sz="1400" dirty="0">
                <a:solidFill>
                  <a:srgbClr val="FFFFFF"/>
                </a:solidFill>
                <a:effectLst>
                  <a:outerShdw blurRad="38100" dist="38100" dir="2700000" algn="tl">
                    <a:srgbClr val="000000">
                      <a:alpha val="43137"/>
                    </a:srgbClr>
                  </a:outerShdw>
                </a:effectLst>
                <a:latin typeface="Comic Sans MS" pitchFamily="66" charset="0"/>
                <a:cs typeface="Arial" charset="0"/>
              </a:rPr>
              <a:t>El Hongo.  Valle de la Luna</a:t>
            </a:r>
            <a:endParaRPr lang="en-US" sz="1400" dirty="0">
              <a:solidFill>
                <a:srgbClr val="FFFFFF"/>
              </a:solidFill>
              <a:effectLst>
                <a:outerShdw blurRad="38100" dist="38100" dir="2700000" algn="tl">
                  <a:srgbClr val="000000">
                    <a:alpha val="43137"/>
                  </a:srgbClr>
                </a:outerShdw>
              </a:effectLst>
              <a:latin typeface="Comic Sans MS" pitchFamily="66" charset="0"/>
              <a:cs typeface="Arial" charset="0"/>
            </a:endParaRPr>
          </a:p>
        </p:txBody>
      </p:sp>
      <p:sp>
        <p:nvSpPr>
          <p:cNvPr id="4" name="CuadroTexto 3"/>
          <p:cNvSpPr txBox="1"/>
          <p:nvPr/>
        </p:nvSpPr>
        <p:spPr>
          <a:xfrm>
            <a:off x="18771" y="1431570"/>
            <a:ext cx="4892842" cy="923330"/>
          </a:xfrm>
          <a:prstGeom prst="rect">
            <a:avLst/>
          </a:prstGeom>
          <a:noFill/>
        </p:spPr>
        <p:txBody>
          <a:bodyPr wrap="square" rtlCol="0">
            <a:spAutoFit/>
          </a:bodyPr>
          <a:lstStyle/>
          <a:p>
            <a:r>
              <a:rPr lang="es-AR" b="1" dirty="0" smtClean="0">
                <a:solidFill>
                  <a:srgbClr val="00B050"/>
                </a:solidFill>
              </a:rPr>
              <a:t>LOGROS DE LAS UC:</a:t>
            </a:r>
          </a:p>
          <a:p>
            <a:r>
              <a:rPr lang="es-AR" b="1" dirty="0" smtClean="0">
                <a:solidFill>
                  <a:srgbClr val="00B050"/>
                </a:solidFill>
              </a:rPr>
              <a:t>DIFUSIÓN DE LA INFORMACIÓN. </a:t>
            </a:r>
          </a:p>
          <a:p>
            <a:r>
              <a:rPr lang="es-AR" b="1" dirty="0" smtClean="0">
                <a:solidFill>
                  <a:srgbClr val="00B050"/>
                </a:solidFill>
              </a:rPr>
              <a:t>XV AÑOS CONTINUOS</a:t>
            </a:r>
          </a:p>
        </p:txBody>
      </p:sp>
    </p:spTree>
    <p:custDataLst>
      <p:tags r:id="rId1"/>
    </p:custDataLst>
    <p:extLst>
      <p:ext uri="{BB962C8B-B14F-4D97-AF65-F5344CB8AC3E}">
        <p14:creationId xmlns:p14="http://schemas.microsoft.com/office/powerpoint/2010/main" val="4246493274"/>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95536" y="476672"/>
            <a:ext cx="7704856" cy="338554"/>
          </a:xfrm>
          <a:prstGeom prst="rect">
            <a:avLst/>
          </a:prstGeom>
        </p:spPr>
        <p:txBody>
          <a:bodyPr wrap="square">
            <a:spAutoFit/>
          </a:bodyPr>
          <a:lstStyle/>
          <a:p>
            <a:r>
              <a:rPr lang="es-AR" b="1" dirty="0">
                <a:solidFill>
                  <a:srgbClr val="006339"/>
                </a:solidFill>
                <a:latin typeface="GothamRounded-Bold"/>
              </a:rPr>
              <a:t>Funcionamiento de la estrategia </a:t>
            </a:r>
            <a:r>
              <a:rPr lang="es-AR" b="1" dirty="0" smtClean="0">
                <a:solidFill>
                  <a:srgbClr val="006339"/>
                </a:solidFill>
                <a:latin typeface="GothamRounded-Bold"/>
              </a:rPr>
              <a:t>Unidades </a:t>
            </a:r>
            <a:r>
              <a:rPr lang="es-AR" b="1" dirty="0">
                <a:solidFill>
                  <a:srgbClr val="006339"/>
                </a:solidFill>
                <a:latin typeface="GothamRounded-Bold"/>
              </a:rPr>
              <a:t>Centinela. Encuesta de Marzo 2019</a:t>
            </a:r>
            <a:endParaRPr lang="es-AR" dirty="0"/>
          </a:p>
        </p:txBody>
      </p:sp>
      <p:sp>
        <p:nvSpPr>
          <p:cNvPr id="3" name="CuadroTexto 2"/>
          <p:cNvSpPr txBox="1"/>
          <p:nvPr/>
        </p:nvSpPr>
        <p:spPr>
          <a:xfrm>
            <a:off x="179512" y="980728"/>
            <a:ext cx="8784976" cy="5755422"/>
          </a:xfrm>
          <a:prstGeom prst="rect">
            <a:avLst/>
          </a:prstGeom>
          <a:noFill/>
        </p:spPr>
        <p:txBody>
          <a:bodyPr wrap="square" rtlCol="0">
            <a:spAutoFit/>
          </a:bodyPr>
          <a:lstStyle/>
          <a:p>
            <a:r>
              <a:rPr lang="es-US" dirty="0" smtClean="0">
                <a:solidFill>
                  <a:schemeClr val="accent1"/>
                </a:solidFill>
              </a:rPr>
              <a:t>Recorrido de la sesión:</a:t>
            </a:r>
          </a:p>
          <a:p>
            <a:endParaRPr lang="es-US" dirty="0"/>
          </a:p>
          <a:p>
            <a:r>
              <a:rPr lang="es-US" dirty="0" smtClean="0"/>
              <a:t>Puesta al día de los resultados obtenidos en la “Primera etapa” informatizada de la Red de UC; Análisis de la Información Obtenida entre 2007-2018</a:t>
            </a:r>
          </a:p>
          <a:p>
            <a:endParaRPr lang="es-US" dirty="0"/>
          </a:p>
          <a:p>
            <a:r>
              <a:rPr lang="es-US" dirty="0" smtClean="0"/>
              <a:t>Logros de las UC </a:t>
            </a:r>
          </a:p>
          <a:p>
            <a:endParaRPr lang="es-US" dirty="0"/>
          </a:p>
          <a:p>
            <a:r>
              <a:rPr lang="es-US" dirty="0" smtClean="0"/>
              <a:t>Como será la “Segunda etapa” informatizada de la Red: Como se verá el nuevo “software”</a:t>
            </a:r>
          </a:p>
          <a:p>
            <a:endParaRPr lang="es-US" dirty="0" smtClean="0"/>
          </a:p>
          <a:p>
            <a:endParaRPr lang="es-US" dirty="0" smtClean="0"/>
          </a:p>
          <a:p>
            <a:r>
              <a:rPr lang="es-US" dirty="0" smtClean="0"/>
              <a:t>Estado de la Implementación: Resultados de la encuesta Marzo 2019</a:t>
            </a:r>
            <a:endParaRPr lang="es-US" dirty="0"/>
          </a:p>
          <a:p>
            <a:endParaRPr lang="es-US" dirty="0" smtClean="0"/>
          </a:p>
          <a:p>
            <a:endParaRPr lang="es-US" dirty="0" smtClean="0"/>
          </a:p>
          <a:p>
            <a:endParaRPr lang="es-US" dirty="0"/>
          </a:p>
          <a:p>
            <a:endParaRPr lang="es-US" dirty="0" smtClean="0"/>
          </a:p>
          <a:p>
            <a:endParaRPr lang="es-AR" dirty="0"/>
          </a:p>
        </p:txBody>
      </p:sp>
    </p:spTree>
    <p:extLst>
      <p:ext uri="{BB962C8B-B14F-4D97-AF65-F5344CB8AC3E}">
        <p14:creationId xmlns:p14="http://schemas.microsoft.com/office/powerpoint/2010/main" val="3092702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94131"/>
            <a:ext cx="9144000" cy="584775"/>
          </a:xfrm>
          <a:prstGeom prst="rect">
            <a:avLst/>
          </a:prstGeom>
          <a:noFill/>
        </p:spPr>
        <p:txBody>
          <a:bodyPr wrap="square" rtlCol="0">
            <a:spAutoFit/>
          </a:bodyPr>
          <a:lstStyle/>
          <a:p>
            <a:r>
              <a:rPr lang="es-AR" b="1" i="1" dirty="0" smtClean="0">
                <a:solidFill>
                  <a:srgbClr val="2AABEC"/>
                </a:solidFill>
              </a:rPr>
              <a:t>DECISIONES/RECOMENDACIONES  EN SALUD PÚBLICA BASADAS EN INFORMACIÓN PROVISTA POR LAS UC</a:t>
            </a:r>
            <a:endParaRPr lang="es-AR" b="1" i="1" dirty="0">
              <a:solidFill>
                <a:srgbClr val="2AABEC"/>
              </a:solidFill>
            </a:endParaRPr>
          </a:p>
        </p:txBody>
      </p:sp>
      <p:sp>
        <p:nvSpPr>
          <p:cNvPr id="5" name="CuadroTexto 4"/>
          <p:cNvSpPr txBox="1"/>
          <p:nvPr/>
        </p:nvSpPr>
        <p:spPr>
          <a:xfrm>
            <a:off x="3267635" y="2272553"/>
            <a:ext cx="184731" cy="369332"/>
          </a:xfrm>
          <a:prstGeom prst="rect">
            <a:avLst/>
          </a:prstGeom>
          <a:noFill/>
        </p:spPr>
        <p:txBody>
          <a:bodyPr wrap="none" rtlCol="0">
            <a:spAutoFit/>
          </a:bodyPr>
          <a:lstStyle/>
          <a:p>
            <a:endParaRPr lang="es-AR" dirty="0"/>
          </a:p>
        </p:txBody>
      </p:sp>
      <p:sp>
        <p:nvSpPr>
          <p:cNvPr id="6" name="Rectángulo 5"/>
          <p:cNvSpPr/>
          <p:nvPr/>
        </p:nvSpPr>
        <p:spPr>
          <a:xfrm>
            <a:off x="251519" y="1713532"/>
            <a:ext cx="4233583" cy="4939814"/>
          </a:xfrm>
          <a:prstGeom prst="rect">
            <a:avLst/>
          </a:prstGeom>
          <a:ln w="38100">
            <a:solidFill>
              <a:schemeClr val="accent1"/>
            </a:solidFill>
          </a:ln>
        </p:spPr>
        <p:txBody>
          <a:bodyPr wrap="square">
            <a:spAutoFit/>
          </a:bodyPr>
          <a:lstStyle/>
          <a:p>
            <a:r>
              <a:rPr lang="es-AR" sz="1400" b="1" i="0" u="none" strike="noStrike" baseline="0" dirty="0" smtClean="0">
                <a:latin typeface="AGaramond-Bold"/>
              </a:rPr>
              <a:t>Consenso Argentino</a:t>
            </a:r>
            <a:r>
              <a:rPr lang="es-AR" sz="1400" b="1" i="0" u="none" strike="noStrike" dirty="0" smtClean="0">
                <a:latin typeface="AGaramond-Bold"/>
              </a:rPr>
              <a:t> de Hepatitis 2013</a:t>
            </a:r>
          </a:p>
          <a:p>
            <a:endParaRPr lang="es-AR" sz="1400" b="1" i="0" u="none" strike="noStrike" baseline="0" dirty="0" smtClean="0">
              <a:latin typeface="AGaramond-Bold"/>
            </a:endParaRPr>
          </a:p>
          <a:p>
            <a:r>
              <a:rPr lang="es-AR" sz="1400" b="1" i="0" u="none" strike="noStrike" baseline="0" dirty="0" smtClean="0">
                <a:latin typeface="AGaramond-Bold"/>
              </a:rPr>
              <a:t>1.7 ¿En quiénes se debe investigar el HCV? Ventajas</a:t>
            </a:r>
          </a:p>
          <a:p>
            <a:r>
              <a:rPr lang="es-AR" sz="1400" b="1" i="0" u="none" strike="noStrike" baseline="0" dirty="0" smtClean="0">
                <a:latin typeface="AGaramond-Bold"/>
              </a:rPr>
              <a:t>y desventajas del </a:t>
            </a:r>
            <a:r>
              <a:rPr lang="es-AR" sz="1400" b="1" i="1" u="none" strike="noStrike" baseline="0" dirty="0" err="1" smtClean="0">
                <a:latin typeface="AGaramond-BoldItalic"/>
              </a:rPr>
              <a:t>screening</a:t>
            </a:r>
            <a:r>
              <a:rPr lang="es-AR" sz="1400" b="1" i="1" u="none" strike="noStrike" baseline="0" dirty="0" smtClean="0">
                <a:latin typeface="AGaramond-BoldItalic"/>
              </a:rPr>
              <a:t> </a:t>
            </a:r>
            <a:r>
              <a:rPr lang="es-AR" sz="1400" b="1" i="0" u="none" strike="noStrike" baseline="0" dirty="0" smtClean="0">
                <a:latin typeface="AGaramond-Bold"/>
              </a:rPr>
              <a:t>universal </a:t>
            </a:r>
            <a:endParaRPr lang="es-AR" sz="1400" b="0" i="0" u="none" strike="noStrike" baseline="0" dirty="0" smtClean="0">
              <a:latin typeface="AGaramond-Regular"/>
            </a:endParaRPr>
          </a:p>
          <a:p>
            <a:r>
              <a:rPr lang="es-AR" sz="1400" b="0" i="0" u="none" strike="noStrike" baseline="0" dirty="0" smtClean="0">
                <a:latin typeface="AGaramond-Regular"/>
              </a:rPr>
              <a:t>Se sugiere realizar </a:t>
            </a:r>
            <a:r>
              <a:rPr lang="es-AR" sz="1400" b="0" i="1" u="none" strike="noStrike" baseline="0" dirty="0" err="1" smtClean="0">
                <a:latin typeface="AGaramond-Italic"/>
              </a:rPr>
              <a:t>screening</a:t>
            </a:r>
            <a:r>
              <a:rPr lang="es-AR" sz="1400" b="0" i="1" u="none" strike="noStrike" baseline="0" dirty="0" smtClean="0">
                <a:latin typeface="AGaramond-Italic"/>
              </a:rPr>
              <a:t> </a:t>
            </a:r>
            <a:r>
              <a:rPr lang="es-AR" sz="1400" b="0" i="0" u="none" strike="noStrike" baseline="0" dirty="0" smtClean="0">
                <a:latin typeface="AGaramond-Regular"/>
              </a:rPr>
              <a:t>en todos los individuos alguna vez en la vida y es mandatorio en todos aquellos con algún factor de riesgo. A corto plazo, las desventajas que plantea esta estrategia son exclusivamente económicos, pero a largo plazo, los beneficios de diagnosticar y tratar tempranamente la hepatitis C, supera el costo de tratamiento de cirrosis descompensada, HCC y trasplante hepático. </a:t>
            </a:r>
          </a:p>
          <a:p>
            <a:endParaRPr lang="es-AR" sz="1200" dirty="0" smtClean="0">
              <a:latin typeface="HelveticaNeue-HeavyExt"/>
            </a:endParaRPr>
          </a:p>
          <a:p>
            <a:r>
              <a:rPr lang="es-AR" sz="1200" dirty="0" err="1" smtClean="0">
                <a:latin typeface="HelveticaNeue-HeavyExt"/>
              </a:rPr>
              <a:t>Reggiardo</a:t>
            </a:r>
            <a:r>
              <a:rPr lang="es-AR" sz="1200" dirty="0" smtClean="0">
                <a:latin typeface="HelveticaNeue-HeavyExt"/>
              </a:rPr>
              <a:t> </a:t>
            </a:r>
            <a:r>
              <a:rPr lang="es-AR" sz="1200" dirty="0">
                <a:latin typeface="HelveticaNeue-HeavyExt"/>
              </a:rPr>
              <a:t>et al. Consenso Argentino de Hepatitis C 2013</a:t>
            </a:r>
            <a:r>
              <a:rPr lang="es-AR" sz="1200" b="1" i="1" dirty="0">
                <a:latin typeface="AGaramond-BoldItalic"/>
              </a:rPr>
              <a:t>Acta </a:t>
            </a:r>
            <a:r>
              <a:rPr lang="es-AR" sz="1200" b="1" i="1" dirty="0" err="1">
                <a:latin typeface="AGaramond-BoldItalic"/>
              </a:rPr>
              <a:t>Gastroenterol</a:t>
            </a:r>
            <a:r>
              <a:rPr lang="es-AR" sz="1200" b="1" i="1" dirty="0">
                <a:latin typeface="AGaramond-BoldItalic"/>
              </a:rPr>
              <a:t> </a:t>
            </a:r>
            <a:r>
              <a:rPr lang="es-AR" sz="1200" b="1" i="1" dirty="0" err="1">
                <a:latin typeface="AGaramond-BoldItalic"/>
              </a:rPr>
              <a:t>Latinoam</a:t>
            </a:r>
            <a:r>
              <a:rPr lang="es-AR" sz="1200" b="1" i="1" dirty="0">
                <a:latin typeface="AGaramond-BoldItalic"/>
              </a:rPr>
              <a:t> </a:t>
            </a:r>
            <a:r>
              <a:rPr lang="es-AR" sz="1200" b="1" i="1" dirty="0" smtClean="0">
                <a:latin typeface="AGaramond-BoldItalic"/>
              </a:rPr>
              <a:t>2014;44:154-173</a:t>
            </a:r>
          </a:p>
          <a:p>
            <a:endParaRPr lang="es-AR" sz="1200" b="1" i="1" dirty="0" smtClean="0">
              <a:latin typeface="AGaramond-BoldItalic"/>
            </a:endParaRPr>
          </a:p>
          <a:p>
            <a:endParaRPr lang="es-AR" sz="1200" b="0" i="0" u="none" strike="noStrike" baseline="0" dirty="0" smtClean="0">
              <a:latin typeface="HelveticaNeue-HeavyExt"/>
            </a:endParaRPr>
          </a:p>
        </p:txBody>
      </p:sp>
      <p:pic>
        <p:nvPicPr>
          <p:cNvPr id="9" name="Imagen 8"/>
          <p:cNvPicPr>
            <a:picLocks noChangeAspect="1"/>
          </p:cNvPicPr>
          <p:nvPr/>
        </p:nvPicPr>
        <p:blipFill>
          <a:blip r:embed="rId2"/>
          <a:stretch>
            <a:fillRect/>
          </a:stretch>
        </p:blipFill>
        <p:spPr>
          <a:xfrm>
            <a:off x="4646223" y="2963958"/>
            <a:ext cx="3720778" cy="3158401"/>
          </a:xfrm>
          <a:prstGeom prst="rect">
            <a:avLst/>
          </a:prstGeom>
        </p:spPr>
      </p:pic>
      <p:sp>
        <p:nvSpPr>
          <p:cNvPr id="10" name="CuadroTexto 9"/>
          <p:cNvSpPr txBox="1"/>
          <p:nvPr/>
        </p:nvSpPr>
        <p:spPr>
          <a:xfrm>
            <a:off x="80682" y="790202"/>
            <a:ext cx="9063318" cy="923330"/>
          </a:xfrm>
          <a:prstGeom prst="rect">
            <a:avLst/>
          </a:prstGeom>
          <a:noFill/>
        </p:spPr>
        <p:txBody>
          <a:bodyPr wrap="square" rtlCol="0">
            <a:spAutoFit/>
          </a:bodyPr>
          <a:lstStyle/>
          <a:p>
            <a:r>
              <a:rPr lang="es-AR" b="1" dirty="0" smtClean="0">
                <a:solidFill>
                  <a:srgbClr val="00B050"/>
                </a:solidFill>
              </a:rPr>
              <a:t>La recomendación del tamizaje  para Hepatitis C una vez en la vida (en oposición a la recomendación del CDC del tamizaje en la cohorte de nacidos entre 1945-1965) se sustenta en la distribución etaria de los casos de Hepatitis C registrados en las UC </a:t>
            </a:r>
            <a:endParaRPr lang="es-AR" b="1" dirty="0">
              <a:solidFill>
                <a:srgbClr val="00B050"/>
              </a:solidFill>
            </a:endParaRPr>
          </a:p>
        </p:txBody>
      </p:sp>
      <p:sp>
        <p:nvSpPr>
          <p:cNvPr id="12" name="Rectángulo 11"/>
          <p:cNvSpPr/>
          <p:nvPr/>
        </p:nvSpPr>
        <p:spPr>
          <a:xfrm>
            <a:off x="4659915" y="1713532"/>
            <a:ext cx="4322965" cy="4939814"/>
          </a:xfrm>
          <a:prstGeom prst="rect">
            <a:avLst/>
          </a:prstGeom>
          <a:ln w="38100">
            <a:solidFill>
              <a:schemeClr val="accent1"/>
            </a:solidFill>
          </a:ln>
        </p:spPr>
        <p:txBody>
          <a:bodyPr wrap="square">
            <a:spAutoFit/>
          </a:bodyPr>
          <a:lstStyle/>
          <a:p>
            <a:r>
              <a:rPr lang="es-AR" sz="1400" b="1" i="0" u="none" strike="noStrike" baseline="0" dirty="0" smtClean="0">
                <a:latin typeface="HelveticaNeue-HeavyExt"/>
              </a:rPr>
              <a:t>Registro de pacientes con hepatitis C en las Unidades</a:t>
            </a:r>
          </a:p>
          <a:p>
            <a:r>
              <a:rPr lang="es-AR" sz="1400" b="1" i="0" u="none" strike="noStrike" baseline="0" dirty="0" smtClean="0">
                <a:latin typeface="HelveticaNeue-HeavyExt"/>
              </a:rPr>
              <a:t>Centinela para hepatitis virales en Argentina, 2007 -2014. Distribución por año de nacimiento.</a:t>
            </a:r>
          </a:p>
          <a:p>
            <a:endParaRPr lang="es-AR" sz="1600" dirty="0" smtClean="0">
              <a:latin typeface="HelveticaNeue-HeavyExt"/>
            </a:endParaRPr>
          </a:p>
          <a:p>
            <a:endParaRPr lang="es-AR" sz="1600" dirty="0" smtClean="0">
              <a:latin typeface="HelveticaNeue-HeavyExt"/>
            </a:endParaRPr>
          </a:p>
          <a:p>
            <a:endParaRPr lang="es-AR" sz="1600" dirty="0" smtClean="0">
              <a:latin typeface="HelveticaNeue-HeavyExt"/>
            </a:endParaRPr>
          </a:p>
          <a:p>
            <a:endParaRPr lang="es-AR" sz="1600" dirty="0" smtClean="0">
              <a:latin typeface="HelveticaNeue-HeavyExt"/>
            </a:endParaRPr>
          </a:p>
          <a:p>
            <a:endParaRPr lang="es-AR" sz="1600" dirty="0" smtClean="0">
              <a:latin typeface="HelveticaNeue-HeavyExt"/>
            </a:endParaRPr>
          </a:p>
          <a:p>
            <a:endParaRPr lang="es-AR" sz="1600" dirty="0" smtClean="0">
              <a:latin typeface="HelveticaNeue-HeavyExt"/>
            </a:endParaRPr>
          </a:p>
          <a:p>
            <a:endParaRPr lang="es-AR" sz="1600" dirty="0" smtClean="0">
              <a:latin typeface="HelveticaNeue-HeavyExt"/>
            </a:endParaRPr>
          </a:p>
          <a:p>
            <a:endParaRPr lang="es-AR" sz="1200" dirty="0" smtClean="0">
              <a:latin typeface="HelveticaNeue-HeavyExt"/>
            </a:endParaRPr>
          </a:p>
          <a:p>
            <a:endParaRPr lang="es-AR" sz="1200" dirty="0" smtClean="0">
              <a:latin typeface="HelveticaNeue-HeavyExt"/>
            </a:endParaRPr>
          </a:p>
          <a:p>
            <a:r>
              <a:rPr lang="es-AR" sz="1200" dirty="0" smtClean="0">
                <a:latin typeface="HelveticaNeue-HeavyExt"/>
              </a:rPr>
              <a:t>Vladimirsky </a:t>
            </a:r>
            <a:r>
              <a:rPr lang="es-AR" sz="1200" dirty="0">
                <a:latin typeface="HelveticaNeue-HeavyExt"/>
              </a:rPr>
              <a:t>et al </a:t>
            </a:r>
            <a:r>
              <a:rPr lang="es-AR" sz="1200" b="1" i="1" dirty="0"/>
              <a:t>Acta </a:t>
            </a:r>
            <a:r>
              <a:rPr lang="es-AR" sz="1200" b="1" i="1" dirty="0" err="1"/>
              <a:t>Gastroenterol</a:t>
            </a:r>
            <a:r>
              <a:rPr lang="es-AR" sz="1200" b="1" i="1" dirty="0"/>
              <a:t> </a:t>
            </a:r>
            <a:r>
              <a:rPr lang="es-AR" sz="1200" b="1" i="1" dirty="0" err="1"/>
              <a:t>Latinoam</a:t>
            </a:r>
            <a:r>
              <a:rPr lang="es-AR" sz="1200" b="1" i="1" dirty="0"/>
              <a:t> </a:t>
            </a:r>
            <a:r>
              <a:rPr lang="es-AR" sz="1200" b="1" i="1" dirty="0" smtClean="0"/>
              <a:t>2015;45:110-116</a:t>
            </a:r>
          </a:p>
          <a:p>
            <a:endParaRPr lang="es-AR" sz="1200" b="1" i="1" dirty="0" smtClean="0"/>
          </a:p>
        </p:txBody>
      </p:sp>
    </p:spTree>
    <p:extLst>
      <p:ext uri="{BB962C8B-B14F-4D97-AF65-F5344CB8AC3E}">
        <p14:creationId xmlns:p14="http://schemas.microsoft.com/office/powerpoint/2010/main" val="3974440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38" name="3 Marcador de contenido"/>
          <p:cNvGraphicFramePr>
            <a:graphicFrameLocks noGrp="1"/>
          </p:cNvGraphicFramePr>
          <p:nvPr>
            <p:ph idx="4294967295"/>
            <p:extLst>
              <p:ext uri="{D42A27DB-BD31-4B8C-83A1-F6EECF244321}">
                <p14:modId xmlns:p14="http://schemas.microsoft.com/office/powerpoint/2010/main" val="4114013502"/>
              </p:ext>
            </p:extLst>
          </p:nvPr>
        </p:nvGraphicFramePr>
        <p:xfrm>
          <a:off x="49213" y="2087289"/>
          <a:ext cx="3967162" cy="2709863"/>
        </p:xfrm>
        <a:graphic>
          <a:graphicData uri="http://schemas.openxmlformats.org/presentationml/2006/ole">
            <mc:AlternateContent xmlns:mc="http://schemas.openxmlformats.org/markup-compatibility/2006">
              <mc:Choice xmlns:v="urn:schemas-microsoft-com:vml" Requires="v">
                <p:oleObj spid="_x0000_s36924" name="Hoja de cálculo" r:id="rId3" imgW="4600552" imgH="3143310" progId="Excel.Sheet.8">
                  <p:embed/>
                </p:oleObj>
              </mc:Choice>
              <mc:Fallback>
                <p:oleObj name="Hoja de cálculo" r:id="rId3" imgW="4600552" imgH="3143310" progId="Excel.Sheet.8">
                  <p:embed/>
                  <p:pic>
                    <p:nvPicPr>
                      <p:cNvPr id="0" name=""/>
                      <p:cNvPicPr>
                        <a:picLocks noGrp="1" noChangeArrowheads="1"/>
                      </p:cNvPicPr>
                      <p:nvPr/>
                    </p:nvPicPr>
                    <p:blipFill>
                      <a:blip r:embed="rId4"/>
                      <a:srcRect/>
                      <a:stretch>
                        <a:fillRect/>
                      </a:stretch>
                    </p:blipFill>
                    <p:spPr bwMode="auto">
                      <a:xfrm>
                        <a:off x="49213" y="2087289"/>
                        <a:ext cx="3967162" cy="2709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3"/>
          <p:cNvGraphicFramePr>
            <a:graphicFrameLocks/>
          </p:cNvGraphicFramePr>
          <p:nvPr>
            <p:extLst>
              <p:ext uri="{D42A27DB-BD31-4B8C-83A1-F6EECF244321}">
                <p14:modId xmlns:p14="http://schemas.microsoft.com/office/powerpoint/2010/main" val="2656899833"/>
              </p:ext>
            </p:extLst>
          </p:nvPr>
        </p:nvGraphicFramePr>
        <p:xfrm>
          <a:off x="4424538" y="1654970"/>
          <a:ext cx="4211638" cy="3548062"/>
        </p:xfrm>
        <a:graphic>
          <a:graphicData uri="http://schemas.openxmlformats.org/presentationml/2006/ole">
            <mc:AlternateContent xmlns:mc="http://schemas.openxmlformats.org/markup-compatibility/2006">
              <mc:Choice xmlns:v="urn:schemas-microsoft-com:vml" Requires="v">
                <p:oleObj spid="_x0000_s36925" name="Hoja de cálculo" r:id="rId5" imgW="4638634" imgH="3771781" progId="Excel.Sheet.8">
                  <p:embed/>
                </p:oleObj>
              </mc:Choice>
              <mc:Fallback>
                <p:oleObj name="Hoja de cálculo" r:id="rId5" imgW="4638634" imgH="3771781" progId="Excel.Sheet.8">
                  <p:embed/>
                  <p:pic>
                    <p:nvPicPr>
                      <p:cNvPr id="0" name=""/>
                      <p:cNvPicPr>
                        <a:picLocks noChangeArrowheads="1"/>
                      </p:cNvPicPr>
                      <p:nvPr/>
                    </p:nvPicPr>
                    <p:blipFill>
                      <a:blip r:embed="rId6"/>
                      <a:srcRect/>
                      <a:stretch>
                        <a:fillRect/>
                      </a:stretch>
                    </p:blipFill>
                    <p:spPr bwMode="auto">
                      <a:xfrm>
                        <a:off x="4424538" y="1654970"/>
                        <a:ext cx="4211638" cy="3548062"/>
                      </a:xfrm>
                      <a:prstGeom prst="rect">
                        <a:avLst/>
                      </a:prstGeom>
                      <a:noFill/>
                    </p:spPr>
                  </p:pic>
                </p:oleObj>
              </mc:Fallback>
            </mc:AlternateContent>
          </a:graphicData>
        </a:graphic>
      </p:graphicFrame>
      <p:sp>
        <p:nvSpPr>
          <p:cNvPr id="4100" name="6 CuadroTexto"/>
          <p:cNvSpPr txBox="1">
            <a:spLocks noChangeArrowheads="1"/>
          </p:cNvSpPr>
          <p:nvPr/>
        </p:nvSpPr>
        <p:spPr bwMode="auto">
          <a:xfrm>
            <a:off x="0" y="188913"/>
            <a:ext cx="9144000" cy="400050"/>
          </a:xfrm>
          <a:prstGeom prst="rect">
            <a:avLst/>
          </a:prstGeom>
          <a:noFill/>
          <a:ln w="9525">
            <a:noFill/>
            <a:miter lim="800000"/>
            <a:headEnd/>
            <a:tailEnd/>
          </a:ln>
        </p:spPr>
        <p:txBody>
          <a:bodyPr>
            <a:spAutoFit/>
          </a:bodyPr>
          <a:lstStyle/>
          <a:p>
            <a:pPr>
              <a:defRPr/>
            </a:pPr>
            <a:r>
              <a:rPr lang="es-ES" sz="2000" dirty="0">
                <a:solidFill>
                  <a:srgbClr val="2AABEC"/>
                </a:solidFill>
                <a:effectLst>
                  <a:outerShdw blurRad="38100" dist="38100" dir="2700000" algn="tl">
                    <a:srgbClr val="000000">
                      <a:alpha val="43137"/>
                    </a:srgbClr>
                  </a:outerShdw>
                </a:effectLst>
              </a:rPr>
              <a:t>Casos de Hepatitis C  registrados en las UC. </a:t>
            </a:r>
            <a:r>
              <a:rPr lang="es-ES" sz="2000" dirty="0" smtClean="0">
                <a:solidFill>
                  <a:srgbClr val="2AABEC"/>
                </a:solidFill>
                <a:effectLst>
                  <a:outerShdw blurRad="38100" dist="38100" dir="2700000" algn="tl">
                    <a:srgbClr val="000000">
                      <a:alpha val="43137"/>
                    </a:srgbClr>
                  </a:outerShdw>
                </a:effectLst>
              </a:rPr>
              <a:t>2007-2018.  </a:t>
            </a:r>
            <a:r>
              <a:rPr lang="es-ES" sz="2000" dirty="0">
                <a:solidFill>
                  <a:srgbClr val="2AABEC"/>
                </a:solidFill>
                <a:effectLst>
                  <a:outerShdw blurRad="38100" dist="38100" dir="2700000" algn="tl">
                    <a:srgbClr val="000000">
                      <a:alpha val="43137"/>
                    </a:srgbClr>
                  </a:outerShdw>
                </a:effectLst>
              </a:rPr>
              <a:t>n : </a:t>
            </a:r>
            <a:r>
              <a:rPr lang="es-ES" sz="2000" dirty="0" smtClean="0">
                <a:solidFill>
                  <a:srgbClr val="2AABEC"/>
                </a:solidFill>
                <a:effectLst>
                  <a:outerShdw blurRad="38100" dist="38100" dir="2700000" algn="tl">
                    <a:srgbClr val="000000">
                      <a:alpha val="43137"/>
                    </a:srgbClr>
                  </a:outerShdw>
                </a:effectLst>
              </a:rPr>
              <a:t>2045</a:t>
            </a:r>
            <a:endParaRPr lang="es-ES" sz="2000" dirty="0">
              <a:solidFill>
                <a:srgbClr val="2AABEC"/>
              </a:solidFill>
              <a:effectLst>
                <a:outerShdw blurRad="38100" dist="38100" dir="2700000" algn="tl">
                  <a:srgbClr val="000000">
                    <a:alpha val="43137"/>
                  </a:srgbClr>
                </a:outerShdw>
              </a:effectLst>
            </a:endParaRPr>
          </a:p>
        </p:txBody>
      </p:sp>
      <p:sp>
        <p:nvSpPr>
          <p:cNvPr id="14341" name="7 CuadroTexto"/>
          <p:cNvSpPr txBox="1">
            <a:spLocks noChangeArrowheads="1"/>
          </p:cNvSpPr>
          <p:nvPr/>
        </p:nvSpPr>
        <p:spPr bwMode="auto">
          <a:xfrm>
            <a:off x="0" y="728663"/>
            <a:ext cx="4425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702030302020204" pitchFamily="66" charset="0"/>
              </a:defRPr>
            </a:lvl9pPr>
          </a:lstStyle>
          <a:p>
            <a:pPr algn="l" eaLnBrk="1" hangingPunct="1"/>
            <a:r>
              <a:rPr lang="es-ES" altLang="es-AR"/>
              <a:t>a) Agrupamiento según cohortes   </a:t>
            </a:r>
          </a:p>
          <a:p>
            <a:pPr algn="l" eaLnBrk="1" hangingPunct="1"/>
            <a:r>
              <a:rPr lang="es-ES" altLang="es-AR"/>
              <a:t>     propuestas por CDC </a:t>
            </a:r>
            <a:r>
              <a:rPr lang="es-ES" altLang="es-AR">
                <a:solidFill>
                  <a:srgbClr val="FF0000"/>
                </a:solidFill>
              </a:rPr>
              <a:t>*</a:t>
            </a:r>
          </a:p>
        </p:txBody>
      </p:sp>
      <p:sp>
        <p:nvSpPr>
          <p:cNvPr id="14342" name="8 CuadroTexto"/>
          <p:cNvSpPr txBox="1">
            <a:spLocks noChangeArrowheads="1"/>
          </p:cNvSpPr>
          <p:nvPr/>
        </p:nvSpPr>
        <p:spPr bwMode="auto">
          <a:xfrm>
            <a:off x="4718050" y="728663"/>
            <a:ext cx="44259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702030302020204" pitchFamily="66" charset="0"/>
              </a:defRPr>
            </a:lvl9pPr>
          </a:lstStyle>
          <a:p>
            <a:pPr algn="l" eaLnBrk="1" hangingPunct="1"/>
            <a:r>
              <a:rPr lang="es-ES" altLang="es-AR"/>
              <a:t>b) Agrupamiento según cohorte            nuestra propuesta</a:t>
            </a:r>
          </a:p>
        </p:txBody>
      </p:sp>
      <p:sp>
        <p:nvSpPr>
          <p:cNvPr id="14343" name="7 Rectángulo"/>
          <p:cNvSpPr>
            <a:spLocks noChangeArrowheads="1"/>
          </p:cNvSpPr>
          <p:nvPr/>
        </p:nvSpPr>
        <p:spPr bwMode="auto">
          <a:xfrm>
            <a:off x="0" y="54086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702030302020204" pitchFamily="66" charset="0"/>
              </a:defRPr>
            </a:lvl9pPr>
          </a:lstStyle>
          <a:p>
            <a:pPr eaLnBrk="1" hangingPunct="1"/>
            <a:r>
              <a:rPr lang="es-ES" altLang="es-AR" i="1">
                <a:solidFill>
                  <a:srgbClr val="FF0000"/>
                </a:solidFill>
              </a:rPr>
              <a:t>* </a:t>
            </a:r>
            <a:r>
              <a:rPr lang="es-ES" altLang="es-AR" sz="1400" i="1"/>
              <a:t>Según  CDC  el  </a:t>
            </a:r>
            <a:r>
              <a:rPr lang="es-ES" altLang="es-AR" sz="1400" i="1">
                <a:solidFill>
                  <a:srgbClr val="FF0000"/>
                </a:solidFill>
              </a:rPr>
              <a:t>76.5 % </a:t>
            </a:r>
            <a:r>
              <a:rPr lang="es-ES" altLang="es-AR" sz="1400" i="1"/>
              <a:t>de los infectados con HCV en USA nacieron entre 1945-1965  (NHANES 99-08)  </a:t>
            </a:r>
          </a:p>
        </p:txBody>
      </p:sp>
      <p:sp>
        <p:nvSpPr>
          <p:cNvPr id="9" name="8 Elipse"/>
          <p:cNvSpPr/>
          <p:nvPr/>
        </p:nvSpPr>
        <p:spPr bwMode="auto">
          <a:xfrm>
            <a:off x="6156325" y="4737894"/>
            <a:ext cx="1549400" cy="519112"/>
          </a:xfrm>
          <a:prstGeom prst="ellipse">
            <a:avLst/>
          </a:prstGeom>
          <a:noFill/>
          <a:ln w="57150">
            <a:solidFill>
              <a:srgbClr val="FF0000"/>
            </a:solidFill>
            <a:miter lim="800000"/>
            <a:headEnd/>
            <a:tailEnd/>
          </a:ln>
        </p:spPr>
        <p:txBody>
          <a:bodyPr anchor="ctr">
            <a:spAutoFit/>
          </a:bodyPr>
          <a:lstStyle/>
          <a:p>
            <a:pPr eaLnBrk="0" hangingPunct="0">
              <a:buClr>
                <a:srgbClr val="FF0000"/>
              </a:buClr>
              <a:buFont typeface="Wingdings" pitchFamily="2" charset="2"/>
              <a:buChar char="Ø"/>
              <a:defRPr/>
            </a:pPr>
            <a:endParaRPr lang="en-US" b="1" dirty="0">
              <a:effectLst>
                <a:outerShdw blurRad="38100" dist="38100" dir="2700000" algn="tl">
                  <a:srgbClr val="000000"/>
                </a:outerShdw>
              </a:effectLst>
              <a:cs typeface="Arial" pitchFamily="34" charset="0"/>
            </a:endParaRPr>
          </a:p>
        </p:txBody>
      </p:sp>
      <p:grpSp>
        <p:nvGrpSpPr>
          <p:cNvPr id="14345" name="11 Grupo"/>
          <p:cNvGrpSpPr>
            <a:grpSpLocks/>
          </p:cNvGrpSpPr>
          <p:nvPr/>
        </p:nvGrpSpPr>
        <p:grpSpPr bwMode="auto">
          <a:xfrm>
            <a:off x="827088" y="5805488"/>
            <a:ext cx="7632700" cy="338137"/>
            <a:chOff x="827584" y="5805264"/>
            <a:chExt cx="7632848" cy="338554"/>
          </a:xfrm>
        </p:grpSpPr>
        <p:sp>
          <p:nvSpPr>
            <p:cNvPr id="14346" name="9 CuadroTexto"/>
            <p:cNvSpPr txBox="1">
              <a:spLocks noChangeArrowheads="1"/>
            </p:cNvSpPr>
            <p:nvPr/>
          </p:nvSpPr>
          <p:spPr bwMode="auto">
            <a:xfrm>
              <a:off x="827584" y="5805264"/>
              <a:ext cx="747031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702030302020204" pitchFamily="66" charset="0"/>
                </a:defRPr>
              </a:lvl9pPr>
            </a:lstStyle>
            <a:p>
              <a:pPr algn="l" eaLnBrk="1" hangingPunct="1"/>
              <a:r>
                <a:rPr lang="es-ES" altLang="es-AR"/>
                <a:t>Limitación : comparación de : población (NHANES) vs pacientes (registro UC)</a:t>
              </a:r>
              <a:endParaRPr lang="en-US" altLang="es-AR"/>
            </a:p>
          </p:txBody>
        </p:sp>
        <p:sp>
          <p:nvSpPr>
            <p:cNvPr id="14347" name="10 Rectángulo"/>
            <p:cNvSpPr>
              <a:spLocks noChangeArrowheads="1"/>
            </p:cNvSpPr>
            <p:nvPr/>
          </p:nvSpPr>
          <p:spPr bwMode="auto">
            <a:xfrm>
              <a:off x="827584" y="5805264"/>
              <a:ext cx="7632848" cy="338554"/>
            </a:xfrm>
            <a:prstGeom prst="rect">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1600">
                  <a:solidFill>
                    <a:schemeClr val="tx1"/>
                  </a:solidFill>
                  <a:latin typeface="Comic Sans MS" panose="030F0702030302020204" pitchFamily="66" charset="0"/>
                </a:defRPr>
              </a:lvl1pPr>
              <a:lvl2pPr marL="742950" indent="-285750" eaLnBrk="0" hangingPunct="0">
                <a:defRPr sz="1600">
                  <a:solidFill>
                    <a:schemeClr val="tx1"/>
                  </a:solidFill>
                  <a:latin typeface="Comic Sans MS" panose="030F0702030302020204" pitchFamily="66" charset="0"/>
                </a:defRPr>
              </a:lvl2pPr>
              <a:lvl3pPr marL="1143000" indent="-228600" eaLnBrk="0" hangingPunct="0">
                <a:defRPr sz="1600">
                  <a:solidFill>
                    <a:schemeClr val="tx1"/>
                  </a:solidFill>
                  <a:latin typeface="Comic Sans MS" panose="030F0702030302020204" pitchFamily="66" charset="0"/>
                </a:defRPr>
              </a:lvl3pPr>
              <a:lvl4pPr marL="1600200" indent="-228600" eaLnBrk="0" hangingPunct="0">
                <a:defRPr sz="1600">
                  <a:solidFill>
                    <a:schemeClr val="tx1"/>
                  </a:solidFill>
                  <a:latin typeface="Comic Sans MS" panose="030F0702030302020204" pitchFamily="66" charset="0"/>
                </a:defRPr>
              </a:lvl4pPr>
              <a:lvl5pPr marL="2057400" indent="-228600" eaLnBrk="0" hangingPunct="0">
                <a:defRPr sz="1600">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sz="1600">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sz="1600">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sz="1600">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sz="1600">
                  <a:solidFill>
                    <a:schemeClr val="tx1"/>
                  </a:solidFill>
                  <a:latin typeface="Comic Sans MS" panose="030F0702030302020204" pitchFamily="66" charset="0"/>
                </a:defRPr>
              </a:lvl9pPr>
            </a:lstStyle>
            <a:p>
              <a:pPr algn="l" eaLnBrk="1" hangingPunct="1">
                <a:spcBef>
                  <a:spcPct val="50000"/>
                </a:spcBef>
              </a:pPr>
              <a:endParaRPr lang="en-US" altLang="es-AR"/>
            </a:p>
          </p:txBody>
        </p:sp>
      </p:grpSp>
    </p:spTree>
    <p:extLst>
      <p:ext uri="{BB962C8B-B14F-4D97-AF65-F5344CB8AC3E}">
        <p14:creationId xmlns:p14="http://schemas.microsoft.com/office/powerpoint/2010/main" val="43882767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34933"/>
            <a:ext cx="9144000" cy="584775"/>
          </a:xfrm>
          <a:prstGeom prst="rect">
            <a:avLst/>
          </a:prstGeom>
          <a:noFill/>
        </p:spPr>
        <p:txBody>
          <a:bodyPr wrap="square" rtlCol="0">
            <a:spAutoFit/>
          </a:bodyPr>
          <a:lstStyle/>
          <a:p>
            <a:r>
              <a:rPr lang="es-AR" b="1" i="1" dirty="0" smtClean="0">
                <a:solidFill>
                  <a:srgbClr val="2AABEC"/>
                </a:solidFill>
              </a:rPr>
              <a:t>DECISIONES/RECOMENDACIONES  EN SALUD PÚBLICA BASADAS EN INFORMACIÓN PROVISTA POR LAS UC</a:t>
            </a:r>
            <a:endParaRPr lang="es-AR" b="1" i="1" dirty="0">
              <a:solidFill>
                <a:srgbClr val="2AABEC"/>
              </a:solidFill>
            </a:endParaRPr>
          </a:p>
        </p:txBody>
      </p:sp>
      <p:sp>
        <p:nvSpPr>
          <p:cNvPr id="5" name="CuadroTexto 4"/>
          <p:cNvSpPr txBox="1"/>
          <p:nvPr/>
        </p:nvSpPr>
        <p:spPr>
          <a:xfrm>
            <a:off x="3267635" y="2272553"/>
            <a:ext cx="184731" cy="369332"/>
          </a:xfrm>
          <a:prstGeom prst="rect">
            <a:avLst/>
          </a:prstGeom>
          <a:noFill/>
        </p:spPr>
        <p:txBody>
          <a:bodyPr wrap="none" rtlCol="0">
            <a:spAutoFit/>
          </a:bodyPr>
          <a:lstStyle/>
          <a:p>
            <a:endParaRPr lang="es-AR" dirty="0"/>
          </a:p>
        </p:txBody>
      </p:sp>
      <p:sp>
        <p:nvSpPr>
          <p:cNvPr id="10" name="CuadroTexto 9"/>
          <p:cNvSpPr txBox="1"/>
          <p:nvPr/>
        </p:nvSpPr>
        <p:spPr>
          <a:xfrm>
            <a:off x="80682" y="790202"/>
            <a:ext cx="9063318" cy="923330"/>
          </a:xfrm>
          <a:prstGeom prst="rect">
            <a:avLst/>
          </a:prstGeom>
          <a:noFill/>
        </p:spPr>
        <p:txBody>
          <a:bodyPr wrap="square" rtlCol="0">
            <a:spAutoFit/>
          </a:bodyPr>
          <a:lstStyle/>
          <a:p>
            <a:r>
              <a:rPr lang="es-AR" b="1" dirty="0" smtClean="0">
                <a:solidFill>
                  <a:srgbClr val="00B050"/>
                </a:solidFill>
              </a:rPr>
              <a:t>La implementación de la vacunación universal contra Hepatitis B del año 2012 se fundamenta, entre otras razones, en que se continúan registrando casos de Hepatitis B aguda en adultos no obstante el calendario de vacunación  en niños y adolescentes  </a:t>
            </a:r>
            <a:endParaRPr lang="es-AR" b="1" dirty="0">
              <a:solidFill>
                <a:srgbClr val="00B050"/>
              </a:solidFill>
            </a:endParaRPr>
          </a:p>
        </p:txBody>
      </p:sp>
      <p:pic>
        <p:nvPicPr>
          <p:cNvPr id="2" name="Imagen 1"/>
          <p:cNvPicPr>
            <a:picLocks noChangeAspect="1"/>
          </p:cNvPicPr>
          <p:nvPr/>
        </p:nvPicPr>
        <p:blipFill>
          <a:blip r:embed="rId2"/>
          <a:stretch>
            <a:fillRect/>
          </a:stretch>
        </p:blipFill>
        <p:spPr>
          <a:xfrm>
            <a:off x="80682" y="1663831"/>
            <a:ext cx="5679100" cy="4660354"/>
          </a:xfrm>
          <a:prstGeom prst="rect">
            <a:avLst/>
          </a:prstGeom>
        </p:spPr>
      </p:pic>
      <p:sp>
        <p:nvSpPr>
          <p:cNvPr id="3" name="Elipse 2"/>
          <p:cNvSpPr/>
          <p:nvPr/>
        </p:nvSpPr>
        <p:spPr>
          <a:xfrm>
            <a:off x="941293" y="2964109"/>
            <a:ext cx="995083" cy="33483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CuadroTexto 6"/>
          <p:cNvSpPr txBox="1"/>
          <p:nvPr/>
        </p:nvSpPr>
        <p:spPr>
          <a:xfrm>
            <a:off x="5940153" y="2724106"/>
            <a:ext cx="3203848" cy="1708160"/>
          </a:xfrm>
          <a:prstGeom prst="rect">
            <a:avLst/>
          </a:prstGeom>
          <a:noFill/>
        </p:spPr>
        <p:txBody>
          <a:bodyPr wrap="square" rtlCol="0">
            <a:spAutoFit/>
          </a:bodyPr>
          <a:lstStyle/>
          <a:p>
            <a:r>
              <a:rPr lang="es-AR" sz="1400" dirty="0"/>
              <a:t>Vigilancia de hepatitis virales en Argentina: </a:t>
            </a:r>
            <a:r>
              <a:rPr lang="es-AR" sz="1400" dirty="0" smtClean="0"/>
              <a:t>Análisis de </a:t>
            </a:r>
            <a:r>
              <a:rPr lang="es-AR" sz="1400" dirty="0"/>
              <a:t>información obtenida por las Unidades </a:t>
            </a:r>
            <a:r>
              <a:rPr lang="es-AR" sz="1400" dirty="0" smtClean="0"/>
              <a:t>Centinela 2007-2010.</a:t>
            </a:r>
          </a:p>
          <a:p>
            <a:r>
              <a:rPr lang="es-AR" sz="1400" dirty="0" smtClean="0"/>
              <a:t>Vladimirsky et al, </a:t>
            </a:r>
            <a:r>
              <a:rPr lang="es-AR" sz="1400" b="1" i="1" dirty="0"/>
              <a:t>Acta </a:t>
            </a:r>
            <a:r>
              <a:rPr lang="es-AR" sz="1400" b="1" i="1" dirty="0" err="1"/>
              <a:t>Gastroenterol</a:t>
            </a:r>
            <a:r>
              <a:rPr lang="es-AR" sz="1400" b="1" i="1" dirty="0"/>
              <a:t> </a:t>
            </a:r>
            <a:r>
              <a:rPr lang="es-AR" sz="1400" b="1" i="1" dirty="0" err="1"/>
              <a:t>Latinoam</a:t>
            </a:r>
            <a:r>
              <a:rPr lang="es-AR" sz="1400" b="1" i="1" dirty="0"/>
              <a:t> 2013;43:22-30</a:t>
            </a:r>
            <a:endParaRPr lang="es-AR" sz="1400" dirty="0"/>
          </a:p>
        </p:txBody>
      </p:sp>
    </p:spTree>
    <p:extLst>
      <p:ext uri="{BB962C8B-B14F-4D97-AF65-F5344CB8AC3E}">
        <p14:creationId xmlns:p14="http://schemas.microsoft.com/office/powerpoint/2010/main" val="4698014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14990"/>
            <a:ext cx="9144000" cy="6858000"/>
          </a:xfrm>
          <a:prstGeom prst="rect">
            <a:avLst/>
          </a:prstGeom>
        </p:spPr>
      </p:pic>
    </p:spTree>
    <p:extLst>
      <p:ext uri="{BB962C8B-B14F-4D97-AF65-F5344CB8AC3E}">
        <p14:creationId xmlns:p14="http://schemas.microsoft.com/office/powerpoint/2010/main" val="640197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2238996495"/>
              </p:ext>
            </p:extLst>
          </p:nvPr>
        </p:nvGraphicFramePr>
        <p:xfrm>
          <a:off x="-11219" y="1820806"/>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ángulo 6"/>
          <p:cNvSpPr/>
          <p:nvPr/>
        </p:nvSpPr>
        <p:spPr>
          <a:xfrm>
            <a:off x="2286000" y="2890391"/>
            <a:ext cx="4572000" cy="1077218"/>
          </a:xfrm>
          <a:prstGeom prst="rect">
            <a:avLst/>
          </a:prstGeom>
        </p:spPr>
        <p:txBody>
          <a:bodyPr>
            <a:spAutoFit/>
          </a:bodyPr>
          <a:lstStyle/>
          <a:p>
            <a:endParaRPr lang="es-AR" dirty="0"/>
          </a:p>
          <a:p>
            <a:endParaRPr lang="es-AR" dirty="0"/>
          </a:p>
          <a:p>
            <a:endParaRPr lang="es-AR" dirty="0">
              <a:latin typeface="Times New Roman" panose="02020603050405020304" pitchFamily="18" charset="0"/>
            </a:endParaRPr>
          </a:p>
        </p:txBody>
      </p:sp>
      <p:sp>
        <p:nvSpPr>
          <p:cNvPr id="2" name="CuadroTexto 1"/>
          <p:cNvSpPr txBox="1"/>
          <p:nvPr/>
        </p:nvSpPr>
        <p:spPr>
          <a:xfrm>
            <a:off x="107504" y="188640"/>
            <a:ext cx="9036496" cy="954107"/>
          </a:xfrm>
          <a:prstGeom prst="rect">
            <a:avLst/>
          </a:prstGeom>
          <a:noFill/>
        </p:spPr>
        <p:txBody>
          <a:bodyPr wrap="square" rtlCol="0">
            <a:spAutoFit/>
          </a:bodyPr>
          <a:lstStyle/>
          <a:p>
            <a:pPr algn="ctr"/>
            <a:r>
              <a:rPr lang="es-AR" b="1" i="1" dirty="0" smtClean="0">
                <a:solidFill>
                  <a:srgbClr val="2AABEC"/>
                </a:solidFill>
              </a:rPr>
              <a:t>HEPATITIS B DESPUÉS DE 7 AÑOS DE LA IMPLEMENTACIÓN DE LA VACUNACIÓN UNIVERSAL</a:t>
            </a:r>
          </a:p>
          <a:p>
            <a:pPr algn="ctr"/>
            <a:r>
              <a:rPr lang="es-AR" b="1" i="1" dirty="0" smtClean="0">
                <a:solidFill>
                  <a:srgbClr val="2AABEC"/>
                </a:solidFill>
              </a:rPr>
              <a:t>HEPATITIS B Y C REGISTRADAS EN EL SOFTWARE DE  UC</a:t>
            </a:r>
            <a:endParaRPr lang="es-AR" b="1" i="1" dirty="0">
              <a:solidFill>
                <a:srgbClr val="2AABEC"/>
              </a:solidFill>
            </a:endParaRPr>
          </a:p>
        </p:txBody>
      </p:sp>
      <p:sp>
        <p:nvSpPr>
          <p:cNvPr id="3" name="Rectángulo 2"/>
          <p:cNvSpPr/>
          <p:nvPr/>
        </p:nvSpPr>
        <p:spPr>
          <a:xfrm>
            <a:off x="6081656" y="1662626"/>
            <a:ext cx="2450784" cy="1200329"/>
          </a:xfrm>
          <a:prstGeom prst="rect">
            <a:avLst/>
          </a:prstGeom>
        </p:spPr>
        <p:txBody>
          <a:bodyPr wrap="square">
            <a:spAutoFit/>
          </a:bodyPr>
          <a:lstStyle/>
          <a:p>
            <a:r>
              <a:rPr lang="es-AR" b="1" i="1" dirty="0" smtClean="0">
                <a:solidFill>
                  <a:srgbClr val="2AABEC"/>
                </a:solidFill>
              </a:rPr>
              <a:t>HEPATITIS AGUDA B </a:t>
            </a:r>
            <a:r>
              <a:rPr lang="es-AR" b="1" i="1" dirty="0">
                <a:solidFill>
                  <a:srgbClr val="2AABEC"/>
                </a:solidFill>
              </a:rPr>
              <a:t>N=1181; </a:t>
            </a:r>
            <a:endParaRPr lang="es-AR" b="1" i="1" dirty="0" smtClean="0">
              <a:solidFill>
                <a:srgbClr val="2AABEC"/>
              </a:solidFill>
            </a:endParaRPr>
          </a:p>
          <a:p>
            <a:r>
              <a:rPr lang="es-AR" b="1" i="1" dirty="0" smtClean="0">
                <a:solidFill>
                  <a:srgbClr val="2AABEC"/>
                </a:solidFill>
              </a:rPr>
              <a:t>HEPATITIS CRÓNICA B </a:t>
            </a:r>
            <a:r>
              <a:rPr lang="es-AR" b="1" i="1" dirty="0">
                <a:solidFill>
                  <a:srgbClr val="2AABEC"/>
                </a:solidFill>
              </a:rPr>
              <a:t>N= 786)</a:t>
            </a:r>
            <a:endParaRPr lang="es-AR" dirty="0"/>
          </a:p>
        </p:txBody>
      </p:sp>
    </p:spTree>
    <p:extLst>
      <p:ext uri="{BB962C8B-B14F-4D97-AF65-F5344CB8AC3E}">
        <p14:creationId xmlns:p14="http://schemas.microsoft.com/office/powerpoint/2010/main" val="3201721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a:blip r:embed="rId2"/>
          <a:stretch>
            <a:fillRect/>
          </a:stretch>
        </p:blipFill>
        <p:spPr>
          <a:xfrm>
            <a:off x="-83321" y="1821562"/>
            <a:ext cx="5092554" cy="4080520"/>
          </a:xfrm>
          <a:prstGeom prst="rect">
            <a:avLst/>
          </a:prstGeom>
        </p:spPr>
      </p:pic>
      <p:cxnSp>
        <p:nvCxnSpPr>
          <p:cNvPr id="13" name="Conector recto 12"/>
          <p:cNvCxnSpPr/>
          <p:nvPr/>
        </p:nvCxnSpPr>
        <p:spPr>
          <a:xfrm>
            <a:off x="986792" y="2420888"/>
            <a:ext cx="576064"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CuadroTexto 13"/>
          <p:cNvSpPr txBox="1"/>
          <p:nvPr/>
        </p:nvSpPr>
        <p:spPr>
          <a:xfrm>
            <a:off x="662756" y="1945187"/>
            <a:ext cx="1800200" cy="276999"/>
          </a:xfrm>
          <a:prstGeom prst="rect">
            <a:avLst/>
          </a:prstGeom>
          <a:noFill/>
        </p:spPr>
        <p:txBody>
          <a:bodyPr wrap="square" rtlCol="0">
            <a:spAutoFit/>
          </a:bodyPr>
          <a:lstStyle/>
          <a:p>
            <a:r>
              <a:rPr lang="es-AR" sz="1200" dirty="0" err="1" smtClean="0"/>
              <a:t>Dif</a:t>
            </a:r>
            <a:r>
              <a:rPr lang="es-AR" sz="1200" dirty="0" smtClean="0"/>
              <a:t>: 2.7 años, p=0,000</a:t>
            </a:r>
            <a:endParaRPr lang="es-AR" sz="1200" dirty="0"/>
          </a:p>
        </p:txBody>
      </p:sp>
      <p:sp>
        <p:nvSpPr>
          <p:cNvPr id="15" name="Rectángulo 14"/>
          <p:cNvSpPr/>
          <p:nvPr/>
        </p:nvSpPr>
        <p:spPr>
          <a:xfrm>
            <a:off x="4211960" y="1823239"/>
            <a:ext cx="4572000" cy="5016758"/>
          </a:xfrm>
          <a:prstGeom prst="rect">
            <a:avLst/>
          </a:prstGeom>
        </p:spPr>
        <p:txBody>
          <a:bodyPr>
            <a:spAutoFit/>
          </a:bodyPr>
          <a:lstStyle/>
          <a:p>
            <a:pPr marL="457200" indent="-457200" algn="just">
              <a:buFont typeface="Wingdings" panose="05000000000000000000" pitchFamily="2" charset="2"/>
              <a:buChar char="Ø"/>
            </a:pPr>
            <a:r>
              <a:rPr lang="en-US" dirty="0" err="1" smtClean="0"/>
              <a:t>Debido</a:t>
            </a:r>
            <a:r>
              <a:rPr lang="en-US" dirty="0" smtClean="0"/>
              <a:t> a la </a:t>
            </a:r>
            <a:r>
              <a:rPr lang="en-US" dirty="0" err="1" smtClean="0"/>
              <a:t>diferencia</a:t>
            </a:r>
            <a:r>
              <a:rPr lang="en-US" dirty="0" smtClean="0"/>
              <a:t>  </a:t>
            </a:r>
            <a:r>
              <a:rPr lang="en-US" dirty="0" err="1" smtClean="0"/>
              <a:t>etaria</a:t>
            </a:r>
            <a:r>
              <a:rPr lang="en-US" dirty="0" smtClean="0"/>
              <a:t>  entre los </a:t>
            </a:r>
            <a:r>
              <a:rPr lang="en-US" dirty="0" err="1" smtClean="0"/>
              <a:t>casos</a:t>
            </a:r>
            <a:r>
              <a:rPr lang="en-US" dirty="0" smtClean="0"/>
              <a:t> </a:t>
            </a:r>
            <a:r>
              <a:rPr lang="en-US" dirty="0" err="1" smtClean="0"/>
              <a:t>agudos</a:t>
            </a:r>
            <a:r>
              <a:rPr lang="en-US" dirty="0" smtClean="0"/>
              <a:t> </a:t>
            </a:r>
            <a:r>
              <a:rPr lang="en-US" dirty="0" err="1" smtClean="0"/>
              <a:t>registrados</a:t>
            </a:r>
            <a:r>
              <a:rPr lang="en-US" dirty="0" smtClean="0"/>
              <a:t> antes y </a:t>
            </a:r>
            <a:r>
              <a:rPr lang="en-US" dirty="0" err="1" smtClean="0"/>
              <a:t>después</a:t>
            </a:r>
            <a:r>
              <a:rPr lang="en-US" dirty="0" smtClean="0"/>
              <a:t> del 2013, </a:t>
            </a:r>
            <a:r>
              <a:rPr lang="en-US" dirty="0" err="1" smtClean="0"/>
              <a:t>podemos</a:t>
            </a:r>
            <a:r>
              <a:rPr lang="en-US" dirty="0" smtClean="0"/>
              <a:t> </a:t>
            </a:r>
            <a:r>
              <a:rPr lang="en-US" dirty="0" err="1" smtClean="0"/>
              <a:t>hipotetizar</a:t>
            </a:r>
            <a:r>
              <a:rPr lang="en-US" dirty="0" smtClean="0"/>
              <a:t> </a:t>
            </a:r>
            <a:r>
              <a:rPr lang="en-US" dirty="0" err="1" smtClean="0"/>
              <a:t>una</a:t>
            </a:r>
            <a:r>
              <a:rPr lang="en-US" dirty="0" smtClean="0"/>
              <a:t> major </a:t>
            </a:r>
            <a:r>
              <a:rPr lang="en-US" dirty="0" err="1" smtClean="0"/>
              <a:t>aceptación</a:t>
            </a:r>
            <a:r>
              <a:rPr lang="en-US" dirty="0" smtClean="0"/>
              <a:t> de la </a:t>
            </a:r>
            <a:r>
              <a:rPr lang="en-US" dirty="0" err="1" smtClean="0"/>
              <a:t>vacuna</a:t>
            </a:r>
            <a:r>
              <a:rPr lang="en-US" dirty="0" smtClean="0"/>
              <a:t> </a:t>
            </a:r>
            <a:r>
              <a:rPr lang="en-US" dirty="0" err="1" smtClean="0"/>
              <a:t>en</a:t>
            </a:r>
            <a:r>
              <a:rPr lang="en-US" dirty="0" smtClean="0"/>
              <a:t> la </a:t>
            </a:r>
            <a:r>
              <a:rPr lang="en-US" dirty="0" err="1" smtClean="0"/>
              <a:t>población</a:t>
            </a:r>
            <a:r>
              <a:rPr lang="en-US" dirty="0" smtClean="0"/>
              <a:t> </a:t>
            </a:r>
            <a:r>
              <a:rPr lang="en-US" dirty="0" err="1" smtClean="0"/>
              <a:t>más</a:t>
            </a:r>
            <a:r>
              <a:rPr lang="en-US" dirty="0" smtClean="0"/>
              <a:t> </a:t>
            </a:r>
            <a:r>
              <a:rPr lang="en-US" dirty="0" err="1" smtClean="0"/>
              <a:t>joven</a:t>
            </a:r>
            <a:r>
              <a:rPr lang="en-US" dirty="0" smtClean="0"/>
              <a:t>, lo que </a:t>
            </a:r>
            <a:r>
              <a:rPr lang="en-US" dirty="0" err="1" smtClean="0"/>
              <a:t>deberia</a:t>
            </a:r>
            <a:r>
              <a:rPr lang="en-US" dirty="0" smtClean="0"/>
              <a:t> </a:t>
            </a:r>
            <a:r>
              <a:rPr lang="en-US" dirty="0" err="1" smtClean="0"/>
              <a:t>ser</a:t>
            </a:r>
            <a:r>
              <a:rPr lang="en-US" dirty="0" smtClean="0"/>
              <a:t> </a:t>
            </a:r>
            <a:r>
              <a:rPr lang="en-US" dirty="0" err="1" smtClean="0"/>
              <a:t>confirmado</a:t>
            </a:r>
            <a:r>
              <a:rPr lang="en-US" dirty="0" smtClean="0"/>
              <a:t>. </a:t>
            </a:r>
          </a:p>
          <a:p>
            <a:pPr marL="457200" indent="-457200" algn="just">
              <a:buFont typeface="Wingdings" panose="05000000000000000000" pitchFamily="2" charset="2"/>
              <a:buChar char="Ø"/>
            </a:pPr>
            <a:endParaRPr lang="en-US" dirty="0"/>
          </a:p>
          <a:p>
            <a:pPr marL="457200" indent="-457200" algn="just">
              <a:buFont typeface="Wingdings" panose="05000000000000000000" pitchFamily="2" charset="2"/>
              <a:buChar char="Ø"/>
            </a:pPr>
            <a:r>
              <a:rPr lang="en-US" dirty="0" smtClean="0"/>
              <a:t>Las </a:t>
            </a:r>
            <a:r>
              <a:rPr lang="en-US" dirty="0" err="1" smtClean="0"/>
              <a:t>similaridades</a:t>
            </a:r>
            <a:r>
              <a:rPr lang="en-US" dirty="0" smtClean="0"/>
              <a:t> </a:t>
            </a:r>
            <a:r>
              <a:rPr lang="en-US" dirty="0" err="1" smtClean="0"/>
              <a:t>en</a:t>
            </a:r>
            <a:r>
              <a:rPr lang="en-US" dirty="0" smtClean="0"/>
              <a:t> las </a:t>
            </a:r>
            <a:r>
              <a:rPr lang="en-US" dirty="0" err="1" smtClean="0"/>
              <a:t>características</a:t>
            </a:r>
            <a:r>
              <a:rPr lang="en-US" dirty="0" smtClean="0"/>
              <a:t> de los </a:t>
            </a:r>
            <a:r>
              <a:rPr lang="en-US" dirty="0" err="1" smtClean="0"/>
              <a:t>casos</a:t>
            </a:r>
            <a:r>
              <a:rPr lang="en-US" dirty="0" smtClean="0"/>
              <a:t> </a:t>
            </a:r>
            <a:r>
              <a:rPr lang="en-US" dirty="0" err="1" smtClean="0"/>
              <a:t>registrados</a:t>
            </a:r>
            <a:r>
              <a:rPr lang="en-US" dirty="0" smtClean="0"/>
              <a:t> antes y </a:t>
            </a:r>
            <a:r>
              <a:rPr lang="en-US" dirty="0" err="1" smtClean="0"/>
              <a:t>después</a:t>
            </a:r>
            <a:r>
              <a:rPr lang="en-US" dirty="0" smtClean="0"/>
              <a:t> de la </a:t>
            </a:r>
            <a:r>
              <a:rPr lang="en-US" dirty="0" err="1" smtClean="0"/>
              <a:t>Vacunación</a:t>
            </a:r>
            <a:r>
              <a:rPr lang="en-US" dirty="0" smtClean="0"/>
              <a:t> Universal </a:t>
            </a:r>
            <a:r>
              <a:rPr lang="en-US" dirty="0" err="1" smtClean="0"/>
              <a:t>indirectamente</a:t>
            </a:r>
            <a:r>
              <a:rPr lang="en-US" dirty="0" smtClean="0"/>
              <a:t> </a:t>
            </a:r>
            <a:r>
              <a:rPr lang="en-US" dirty="0" err="1" smtClean="0"/>
              <a:t>refleja</a:t>
            </a:r>
            <a:r>
              <a:rPr lang="en-US" dirty="0" smtClean="0"/>
              <a:t> las </a:t>
            </a:r>
            <a:r>
              <a:rPr lang="en-US" dirty="0" err="1" smtClean="0"/>
              <a:t>dificultades</a:t>
            </a:r>
            <a:r>
              <a:rPr lang="en-US" dirty="0" smtClean="0"/>
              <a:t> </a:t>
            </a:r>
            <a:r>
              <a:rPr lang="en-US" dirty="0" err="1" smtClean="0"/>
              <a:t>esperadas</a:t>
            </a:r>
            <a:r>
              <a:rPr lang="en-US" dirty="0" smtClean="0"/>
              <a:t> </a:t>
            </a:r>
            <a:r>
              <a:rPr lang="en-US" dirty="0" err="1" smtClean="0"/>
              <a:t>en</a:t>
            </a:r>
            <a:r>
              <a:rPr lang="en-US" dirty="0" smtClean="0"/>
              <a:t> </a:t>
            </a:r>
            <a:r>
              <a:rPr lang="en-US" dirty="0" err="1" smtClean="0"/>
              <a:t>una</a:t>
            </a:r>
            <a:r>
              <a:rPr lang="en-US" dirty="0" smtClean="0"/>
              <a:t> </a:t>
            </a:r>
            <a:r>
              <a:rPr lang="en-US" dirty="0" err="1" smtClean="0"/>
              <a:t>vacunación</a:t>
            </a:r>
            <a:r>
              <a:rPr lang="en-US" dirty="0" smtClean="0"/>
              <a:t> </a:t>
            </a:r>
            <a:r>
              <a:rPr lang="en-US" dirty="0" err="1" smtClean="0"/>
              <a:t>masiva</a:t>
            </a:r>
            <a:r>
              <a:rPr lang="en-US" dirty="0" smtClean="0"/>
              <a:t> </a:t>
            </a:r>
            <a:r>
              <a:rPr lang="en-US" dirty="0" err="1" smtClean="0"/>
              <a:t>en</a:t>
            </a:r>
            <a:r>
              <a:rPr lang="en-US" dirty="0" smtClean="0"/>
              <a:t> </a:t>
            </a:r>
            <a:r>
              <a:rPr lang="en-US" dirty="0" err="1" smtClean="0"/>
              <a:t>población</a:t>
            </a:r>
            <a:r>
              <a:rPr lang="en-US" dirty="0" smtClean="0"/>
              <a:t> </a:t>
            </a:r>
            <a:r>
              <a:rPr lang="en-US" dirty="0" err="1" smtClean="0"/>
              <a:t>adulta</a:t>
            </a:r>
            <a:r>
              <a:rPr lang="en-US" dirty="0" smtClean="0"/>
              <a:t>.</a:t>
            </a:r>
          </a:p>
          <a:p>
            <a:pPr marL="457200" indent="-457200" algn="just">
              <a:buFont typeface="Wingdings" panose="05000000000000000000" pitchFamily="2" charset="2"/>
              <a:buChar char="Ø"/>
            </a:pPr>
            <a:r>
              <a:rPr lang="en-US" dirty="0"/>
              <a:t>S</a:t>
            </a:r>
            <a:r>
              <a:rPr lang="en-US" dirty="0" smtClean="0"/>
              <a:t>e </a:t>
            </a:r>
            <a:r>
              <a:rPr lang="en-US" dirty="0" err="1" smtClean="0"/>
              <a:t>espera</a:t>
            </a:r>
            <a:r>
              <a:rPr lang="en-US" dirty="0" smtClean="0"/>
              <a:t> que </a:t>
            </a:r>
            <a:r>
              <a:rPr lang="en-US" dirty="0" err="1" smtClean="0"/>
              <a:t>esta</a:t>
            </a:r>
            <a:r>
              <a:rPr lang="en-US" dirty="0" smtClean="0"/>
              <a:t> </a:t>
            </a:r>
            <a:r>
              <a:rPr lang="en-US" dirty="0" err="1" smtClean="0"/>
              <a:t>estrategia</a:t>
            </a:r>
            <a:r>
              <a:rPr lang="en-US" dirty="0" smtClean="0"/>
              <a:t> </a:t>
            </a:r>
            <a:r>
              <a:rPr lang="en-US" dirty="0" err="1" smtClean="0"/>
              <a:t>alcance</a:t>
            </a:r>
            <a:r>
              <a:rPr lang="en-US" dirty="0" smtClean="0"/>
              <a:t> a las </a:t>
            </a:r>
            <a:r>
              <a:rPr lang="en-US" dirty="0" err="1" smtClean="0"/>
              <a:t>poblaciones</a:t>
            </a:r>
            <a:r>
              <a:rPr lang="en-US" dirty="0" smtClean="0"/>
              <a:t> no </a:t>
            </a:r>
            <a:r>
              <a:rPr lang="en-US" dirty="0" err="1" smtClean="0"/>
              <a:t>alcanzada</a:t>
            </a:r>
            <a:r>
              <a:rPr lang="en-US" dirty="0" smtClean="0"/>
              <a:t> </a:t>
            </a:r>
            <a:r>
              <a:rPr lang="en-US" dirty="0" err="1" smtClean="0"/>
              <a:t>por</a:t>
            </a:r>
            <a:r>
              <a:rPr lang="en-US" dirty="0" smtClean="0"/>
              <a:t> las </a:t>
            </a:r>
            <a:r>
              <a:rPr lang="en-US" dirty="0" err="1" smtClean="0"/>
              <a:t>estrategias</a:t>
            </a:r>
            <a:r>
              <a:rPr lang="en-US" dirty="0" smtClean="0"/>
              <a:t> </a:t>
            </a:r>
            <a:r>
              <a:rPr lang="en-US" dirty="0" err="1" smtClean="0"/>
              <a:t>previas</a:t>
            </a:r>
            <a:r>
              <a:rPr lang="en-US" dirty="0" smtClean="0"/>
              <a:t> (que se </a:t>
            </a:r>
            <a:r>
              <a:rPr lang="en-US" dirty="0" err="1" smtClean="0"/>
              <a:t>mantienen</a:t>
            </a:r>
            <a:r>
              <a:rPr lang="en-US" dirty="0" smtClean="0"/>
              <a:t>), </a:t>
            </a:r>
            <a:r>
              <a:rPr lang="en-US" dirty="0" err="1" smtClean="0"/>
              <a:t>produciendo</a:t>
            </a:r>
            <a:r>
              <a:rPr lang="en-US" dirty="0" smtClean="0"/>
              <a:t> </a:t>
            </a:r>
            <a:r>
              <a:rPr lang="en-US" dirty="0" err="1" smtClean="0"/>
              <a:t>una</a:t>
            </a:r>
            <a:r>
              <a:rPr lang="en-US" dirty="0" smtClean="0"/>
              <a:t> </a:t>
            </a:r>
            <a:r>
              <a:rPr lang="en-US" dirty="0" err="1" smtClean="0"/>
              <a:t>disminución</a:t>
            </a:r>
            <a:r>
              <a:rPr lang="en-US" dirty="0" smtClean="0"/>
              <a:t> de </a:t>
            </a:r>
            <a:r>
              <a:rPr lang="en-US" dirty="0" err="1" smtClean="0"/>
              <a:t>casos</a:t>
            </a:r>
            <a:r>
              <a:rPr lang="en-US" dirty="0" smtClean="0"/>
              <a:t>. </a:t>
            </a:r>
          </a:p>
          <a:p>
            <a:pPr marL="457200" indent="-457200" algn="just">
              <a:buFont typeface="Wingdings" panose="05000000000000000000" pitchFamily="2" charset="2"/>
              <a:buChar char="Ø"/>
            </a:pPr>
            <a:r>
              <a:rPr lang="en-US" dirty="0" smtClean="0"/>
              <a:t>Se </a:t>
            </a:r>
            <a:r>
              <a:rPr lang="en-US" dirty="0" err="1" smtClean="0"/>
              <a:t>necesita</a:t>
            </a:r>
            <a:r>
              <a:rPr lang="en-US" dirty="0" smtClean="0"/>
              <a:t> </a:t>
            </a:r>
            <a:r>
              <a:rPr lang="en-US" dirty="0" err="1" smtClean="0"/>
              <a:t>una</a:t>
            </a:r>
            <a:r>
              <a:rPr lang="en-US" dirty="0" smtClean="0"/>
              <a:t> </a:t>
            </a:r>
            <a:r>
              <a:rPr lang="en-US" dirty="0" err="1" smtClean="0"/>
              <a:t>vigilancia</a:t>
            </a:r>
            <a:r>
              <a:rPr lang="en-US" dirty="0" smtClean="0"/>
              <a:t> </a:t>
            </a:r>
            <a:r>
              <a:rPr lang="en-US" dirty="0" err="1" smtClean="0"/>
              <a:t>intensificada</a:t>
            </a:r>
            <a:r>
              <a:rPr lang="en-US" dirty="0" smtClean="0"/>
              <a:t> para </a:t>
            </a:r>
            <a:r>
              <a:rPr lang="en-US" dirty="0" err="1" smtClean="0"/>
              <a:t>medir</a:t>
            </a:r>
            <a:r>
              <a:rPr lang="en-US" dirty="0" smtClean="0"/>
              <a:t> el </a:t>
            </a:r>
            <a:r>
              <a:rPr lang="en-US" dirty="0" err="1" smtClean="0"/>
              <a:t>impacto</a:t>
            </a:r>
            <a:r>
              <a:rPr lang="en-US" dirty="0" smtClean="0"/>
              <a:t> de </a:t>
            </a:r>
            <a:r>
              <a:rPr lang="en-US" dirty="0" err="1" smtClean="0"/>
              <a:t>esta</a:t>
            </a:r>
            <a:r>
              <a:rPr lang="en-US" dirty="0" smtClean="0"/>
              <a:t> </a:t>
            </a:r>
            <a:r>
              <a:rPr lang="en-US" dirty="0" err="1" smtClean="0"/>
              <a:t>estrategia</a:t>
            </a:r>
            <a:r>
              <a:rPr lang="en-US" dirty="0" smtClean="0"/>
              <a:t>. </a:t>
            </a:r>
            <a:endParaRPr lang="es-AR" dirty="0"/>
          </a:p>
        </p:txBody>
      </p:sp>
      <p:sp>
        <p:nvSpPr>
          <p:cNvPr id="2" name="Rectángulo 1"/>
          <p:cNvSpPr/>
          <p:nvPr/>
        </p:nvSpPr>
        <p:spPr>
          <a:xfrm>
            <a:off x="395536" y="219726"/>
            <a:ext cx="8568952" cy="954107"/>
          </a:xfrm>
          <a:prstGeom prst="rect">
            <a:avLst/>
          </a:prstGeom>
        </p:spPr>
        <p:txBody>
          <a:bodyPr wrap="square">
            <a:spAutoFit/>
          </a:bodyPr>
          <a:lstStyle/>
          <a:p>
            <a:pPr algn="ctr"/>
            <a:r>
              <a:rPr lang="es-AR" b="1" i="1" dirty="0">
                <a:solidFill>
                  <a:srgbClr val="2AABEC"/>
                </a:solidFill>
              </a:rPr>
              <a:t>HEPATITIS B DESPUÉS DE 7 AÑOS DE LA IMPLEMENTACIÓN DE LA VACUNACIÓN UNIVERSAL</a:t>
            </a:r>
          </a:p>
          <a:p>
            <a:pPr algn="ctr"/>
            <a:r>
              <a:rPr lang="es-AR" b="1" i="1" dirty="0">
                <a:solidFill>
                  <a:srgbClr val="2AABEC"/>
                </a:solidFill>
              </a:rPr>
              <a:t>HEPATITIS B Y C REGISTRADAS EN EL SOFTWARE DE  UC</a:t>
            </a:r>
          </a:p>
        </p:txBody>
      </p:sp>
    </p:spTree>
    <p:extLst>
      <p:ext uri="{BB962C8B-B14F-4D97-AF65-F5344CB8AC3E}">
        <p14:creationId xmlns:p14="http://schemas.microsoft.com/office/powerpoint/2010/main" val="28567878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4300" y="-54748"/>
            <a:ext cx="6762750" cy="1077218"/>
          </a:xfrm>
          <a:prstGeom prst="rect">
            <a:avLst/>
          </a:prstGeom>
          <a:noFill/>
        </p:spPr>
        <p:txBody>
          <a:bodyPr wrap="square" rtlCol="0">
            <a:spAutoFit/>
          </a:bodyPr>
          <a:lstStyle/>
          <a:p>
            <a:r>
              <a:rPr lang="es-AR" b="1" i="1" dirty="0" smtClean="0">
                <a:solidFill>
                  <a:srgbClr val="2AABEC"/>
                </a:solidFill>
              </a:rPr>
              <a:t>LOGROS DE LAS UNIDADES CENTINELA</a:t>
            </a:r>
          </a:p>
          <a:p>
            <a:r>
              <a:rPr lang="es-AR" b="1" i="1" dirty="0" smtClean="0">
                <a:solidFill>
                  <a:srgbClr val="2AABEC"/>
                </a:solidFill>
              </a:rPr>
              <a:t>ACTIVIDADES HACIA LA COMUNIDAD:</a:t>
            </a:r>
          </a:p>
          <a:p>
            <a:endParaRPr lang="es-AR" dirty="0">
              <a:solidFill>
                <a:srgbClr val="2AABEC"/>
              </a:solidFill>
            </a:endParaRPr>
          </a:p>
        </p:txBody>
      </p:sp>
      <p:sp>
        <p:nvSpPr>
          <p:cNvPr id="5" name="CuadroTexto 4"/>
          <p:cNvSpPr txBox="1"/>
          <p:nvPr/>
        </p:nvSpPr>
        <p:spPr>
          <a:xfrm>
            <a:off x="-57150" y="776248"/>
            <a:ext cx="4648201" cy="830997"/>
          </a:xfrm>
          <a:prstGeom prst="rect">
            <a:avLst/>
          </a:prstGeom>
          <a:noFill/>
        </p:spPr>
        <p:txBody>
          <a:bodyPr wrap="square" rtlCol="0">
            <a:spAutoFit/>
          </a:bodyPr>
          <a:lstStyle/>
          <a:p>
            <a:r>
              <a:rPr lang="es-AR" dirty="0" smtClean="0">
                <a:solidFill>
                  <a:srgbClr val="00B050"/>
                </a:solidFill>
              </a:rPr>
              <a:t>Semana Nacional de las Hepatitis Virales, 2013 y 2014: Tamizaje para </a:t>
            </a:r>
            <a:r>
              <a:rPr lang="es-AR" dirty="0" err="1" smtClean="0">
                <a:solidFill>
                  <a:srgbClr val="00B050"/>
                </a:solidFill>
              </a:rPr>
              <a:t>antiHCV</a:t>
            </a:r>
            <a:r>
              <a:rPr lang="es-AR" dirty="0" smtClean="0">
                <a:solidFill>
                  <a:srgbClr val="00B050"/>
                </a:solidFill>
              </a:rPr>
              <a:t> y </a:t>
            </a:r>
            <a:r>
              <a:rPr lang="es-AR" dirty="0" err="1" smtClean="0">
                <a:solidFill>
                  <a:srgbClr val="00B050"/>
                </a:solidFill>
              </a:rPr>
              <a:t>antiHBc</a:t>
            </a:r>
            <a:r>
              <a:rPr lang="es-AR" dirty="0" smtClean="0">
                <a:solidFill>
                  <a:srgbClr val="00B050"/>
                </a:solidFill>
              </a:rPr>
              <a:t> en muestras de sangre   (procesadas en el LNR)</a:t>
            </a:r>
            <a:endParaRPr lang="es-AR" dirty="0">
              <a:solidFill>
                <a:srgbClr val="00B050"/>
              </a:solidFill>
            </a:endParaRPr>
          </a:p>
        </p:txBody>
      </p:sp>
      <p:graphicFrame>
        <p:nvGraphicFramePr>
          <p:cNvPr id="6" name="4 Tabla"/>
          <p:cNvGraphicFramePr>
            <a:graphicFrameLocks noGrp="1"/>
          </p:cNvGraphicFramePr>
          <p:nvPr>
            <p:extLst>
              <p:ext uri="{D42A27DB-BD31-4B8C-83A1-F6EECF244321}">
                <p14:modId xmlns:p14="http://schemas.microsoft.com/office/powerpoint/2010/main" val="3502034546"/>
              </p:ext>
            </p:extLst>
          </p:nvPr>
        </p:nvGraphicFramePr>
        <p:xfrm>
          <a:off x="0" y="1723555"/>
          <a:ext cx="4591051" cy="1947463"/>
        </p:xfrm>
        <a:graphic>
          <a:graphicData uri="http://schemas.openxmlformats.org/drawingml/2006/table">
            <a:tbl>
              <a:tblPr firstRow="1" firstCol="1" lastRow="1" lastCol="1" bandRow="1" bandCol="1"/>
              <a:tblGrid>
                <a:gridCol w="885342"/>
                <a:gridCol w="930238"/>
                <a:gridCol w="988481"/>
                <a:gridCol w="561490"/>
                <a:gridCol w="1225500"/>
              </a:tblGrid>
              <a:tr h="547291">
                <a:tc rowSpan="2">
                  <a:txBody>
                    <a:bodyPr/>
                    <a:lstStyle/>
                    <a:p>
                      <a:pPr algn="ctr" fontAlgn="b"/>
                      <a:r>
                        <a:rPr lang="es-ES" sz="1800" b="1" i="1" u="none" strike="noStrike" dirty="0">
                          <a:latin typeface="+mn-lt"/>
                        </a:rPr>
                        <a:t> </a:t>
                      </a:r>
                    </a:p>
                    <a:p>
                      <a:pPr algn="ctr" fontAlgn="b"/>
                      <a:r>
                        <a:rPr lang="es-ES" sz="1800" b="1" i="1" u="none" strike="noStrike" dirty="0">
                          <a:latin typeface="+mn-lt"/>
                        </a:rPr>
                        <a:t>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ES" sz="2400" b="1" i="1" u="none" strike="noStrike" dirty="0" err="1" smtClean="0">
                          <a:latin typeface="+mn-lt"/>
                        </a:rPr>
                        <a:t>antiHBc</a:t>
                      </a:r>
                      <a:endParaRPr lang="es-ES" sz="2400" b="1" i="1" u="none" strike="noStrike" dirty="0">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gridSpan="2">
                  <a:txBody>
                    <a:bodyPr/>
                    <a:lstStyle/>
                    <a:p>
                      <a:pPr algn="ctr" fontAlgn="b"/>
                      <a:r>
                        <a:rPr lang="es-ES" sz="2400" b="1" i="1" u="none" strike="noStrike" dirty="0" err="1" smtClean="0">
                          <a:latin typeface="+mn-lt"/>
                        </a:rPr>
                        <a:t>antiHCV</a:t>
                      </a:r>
                      <a:endParaRPr lang="es-ES" sz="2400" b="1" i="1" u="none" strike="noStrike" dirty="0">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r>
              <a:tr h="0">
                <a:tc vMerge="1">
                  <a:txBody>
                    <a:bodyPr/>
                    <a:lstStyle/>
                    <a:p>
                      <a:pPr algn="ctr" fontAlgn="b"/>
                      <a:endParaRPr lang="es-ES" sz="1800" b="1" i="1" u="none" strike="noStrike" dirty="0">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800" b="1" i="1" u="none" strike="noStrike" dirty="0" smtClean="0">
                          <a:solidFill>
                            <a:schemeClr val="tx2"/>
                          </a:solidFill>
                          <a:latin typeface="+mn-lt"/>
                        </a:rPr>
                        <a:t>N </a:t>
                      </a:r>
                      <a:endParaRPr lang="es-ES" sz="1800" b="1" i="1" u="none" strike="noStrike" dirty="0">
                        <a:solidFill>
                          <a:schemeClr val="tx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800" b="1" i="1" u="none" strike="noStrike" dirty="0" smtClean="0">
                          <a:solidFill>
                            <a:schemeClr val="tx2"/>
                          </a:solidFill>
                          <a:latin typeface="+mn-lt"/>
                        </a:rPr>
                        <a:t>N Pos (%)</a:t>
                      </a:r>
                      <a:endParaRPr lang="es-ES" sz="1800" b="1" i="1" u="none" strike="noStrike" dirty="0">
                        <a:solidFill>
                          <a:schemeClr val="tx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800" b="1" i="1" u="none" strike="noStrike" dirty="0" smtClean="0">
                          <a:solidFill>
                            <a:schemeClr val="tx2"/>
                          </a:solidFill>
                          <a:latin typeface="+mn-lt"/>
                        </a:rPr>
                        <a:t>n</a:t>
                      </a:r>
                      <a:endParaRPr lang="es-ES" sz="1800" b="1" i="1" u="none" strike="noStrike" dirty="0">
                        <a:solidFill>
                          <a:schemeClr val="tx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800" b="1" i="1" u="none" strike="noStrike" dirty="0" smtClean="0">
                          <a:solidFill>
                            <a:schemeClr val="tx2"/>
                          </a:solidFill>
                          <a:latin typeface="+mn-lt"/>
                        </a:rPr>
                        <a:t>N Pos (%)</a:t>
                      </a:r>
                      <a:endParaRPr lang="es-ES" sz="1800" b="1" i="1" u="none" strike="noStrike" dirty="0">
                        <a:solidFill>
                          <a:schemeClr val="tx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91">
                <a:tc>
                  <a:txBody>
                    <a:bodyPr/>
                    <a:lstStyle/>
                    <a:p>
                      <a:pPr algn="ctr" fontAlgn="b"/>
                      <a:r>
                        <a:rPr lang="es-ES" sz="1800" b="1" i="1" u="none" strike="noStrike" dirty="0" smtClean="0">
                          <a:latin typeface="+mn-lt"/>
                        </a:rPr>
                        <a:t>2013</a:t>
                      </a:r>
                    </a:p>
                    <a:p>
                      <a:pPr algn="ctr" fontAlgn="b"/>
                      <a:r>
                        <a:rPr lang="es-ES" sz="1800" b="1" i="1" u="none" strike="noStrike" dirty="0" smtClean="0">
                          <a:latin typeface="+mn-lt"/>
                        </a:rPr>
                        <a:t>(24 UC)</a:t>
                      </a:r>
                      <a:endParaRPr lang="es-ES" sz="1800" b="1" i="1" u="none" strike="noStrike" dirty="0">
                        <a:latin typeface="+mn-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2"/>
                          </a:solidFill>
                          <a:latin typeface="+mj-lt"/>
                        </a:rPr>
                        <a:t>2621</a:t>
                      </a:r>
                      <a:endParaRPr lang="es-ES" sz="1600" b="1" i="1" u="none" strike="noStrike" dirty="0">
                        <a:solidFill>
                          <a:schemeClr val="tx2"/>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2"/>
                          </a:solidFill>
                          <a:latin typeface="+mj-lt"/>
                        </a:rPr>
                        <a:t>124 (4,7%)</a:t>
                      </a:r>
                      <a:endParaRPr lang="es-ES" sz="1600" b="1" i="1" u="none" strike="noStrike" dirty="0">
                        <a:solidFill>
                          <a:schemeClr val="tx2"/>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2"/>
                          </a:solidFill>
                          <a:latin typeface="+mj-lt"/>
                        </a:rPr>
                        <a:t>2621</a:t>
                      </a:r>
                      <a:endParaRPr lang="es-ES" sz="1600" b="1" i="1" u="none" strike="noStrike" dirty="0">
                        <a:solidFill>
                          <a:schemeClr val="tx2"/>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2"/>
                          </a:solidFill>
                          <a:latin typeface="+mj-lt"/>
                        </a:rPr>
                        <a:t>33 (1,3%)</a:t>
                      </a:r>
                      <a:endParaRPr lang="es-ES" sz="1600" b="1" i="1" u="none" strike="noStrike" dirty="0">
                        <a:solidFill>
                          <a:schemeClr val="tx2"/>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91">
                <a:tc>
                  <a:txBody>
                    <a:bodyPr/>
                    <a:lstStyle/>
                    <a:p>
                      <a:pPr algn="ctr" fontAlgn="b"/>
                      <a:r>
                        <a:rPr lang="es-ES" sz="1800" b="1" i="1" u="none" strike="noStrike" dirty="0" smtClean="0">
                          <a:latin typeface="+mn-lt"/>
                        </a:rPr>
                        <a:t>2014</a:t>
                      </a:r>
                    </a:p>
                    <a:p>
                      <a:pPr algn="ctr" fontAlgn="b"/>
                      <a:r>
                        <a:rPr lang="es-ES" sz="1800" b="1" i="1" u="none" strike="noStrike" dirty="0" smtClean="0">
                          <a:latin typeface="+mn-lt"/>
                        </a:rPr>
                        <a:t>(25 UC)</a:t>
                      </a:r>
                      <a:endParaRPr lang="es-ES" sz="1800" b="1" i="1" u="none" strike="noStrike" dirty="0">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2"/>
                          </a:solidFill>
                          <a:latin typeface="+mj-lt"/>
                        </a:rPr>
                        <a:t>2414</a:t>
                      </a:r>
                      <a:endParaRPr lang="es-ES" sz="1600" b="1" i="1" u="none" strike="noStrike" dirty="0">
                        <a:solidFill>
                          <a:schemeClr val="tx2"/>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1"/>
                          </a:solidFill>
                          <a:latin typeface="+mj-lt"/>
                        </a:rPr>
                        <a:t>108 (4.5%)</a:t>
                      </a:r>
                      <a:endParaRPr lang="es-ES" sz="1600" b="1" i="1" u="none" strike="noStrike" dirty="0">
                        <a:solidFill>
                          <a:schemeClr val="tx1"/>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1"/>
                          </a:solidFill>
                          <a:latin typeface="+mj-lt"/>
                        </a:rPr>
                        <a:t>2414</a:t>
                      </a:r>
                      <a:endParaRPr lang="es-ES" sz="1600" b="1" i="1" u="none" strike="noStrike" dirty="0">
                        <a:solidFill>
                          <a:schemeClr val="tx1"/>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1"/>
                          </a:solidFill>
                          <a:latin typeface="+mj-lt"/>
                        </a:rPr>
                        <a:t>23(1.0%)</a:t>
                      </a:r>
                      <a:endParaRPr lang="es-ES" sz="1600" b="1" i="1" u="none" strike="noStrike" dirty="0">
                        <a:solidFill>
                          <a:schemeClr val="tx1"/>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CuadroTexto 6"/>
          <p:cNvSpPr txBox="1"/>
          <p:nvPr/>
        </p:nvSpPr>
        <p:spPr>
          <a:xfrm>
            <a:off x="5210175" y="789277"/>
            <a:ext cx="3676650" cy="646331"/>
          </a:xfrm>
          <a:prstGeom prst="rect">
            <a:avLst/>
          </a:prstGeom>
          <a:noFill/>
        </p:spPr>
        <p:txBody>
          <a:bodyPr wrap="square" rtlCol="0">
            <a:spAutoFit/>
          </a:bodyPr>
          <a:lstStyle/>
          <a:p>
            <a:r>
              <a:rPr lang="es-AR" dirty="0" smtClean="0">
                <a:solidFill>
                  <a:srgbClr val="00B050"/>
                </a:solidFill>
              </a:rPr>
              <a:t>Campaña Nacional Hepatitis C, 2017 (Test Rápidos para Hepatitis C)</a:t>
            </a:r>
            <a:endParaRPr lang="es-AR" dirty="0">
              <a:solidFill>
                <a:srgbClr val="00B050"/>
              </a:solidFill>
            </a:endParaRPr>
          </a:p>
        </p:txBody>
      </p:sp>
      <p:graphicFrame>
        <p:nvGraphicFramePr>
          <p:cNvPr id="11" name="Tabla 10"/>
          <p:cNvGraphicFramePr>
            <a:graphicFrameLocks noGrp="1"/>
          </p:cNvGraphicFramePr>
          <p:nvPr>
            <p:extLst>
              <p:ext uri="{D42A27DB-BD31-4B8C-83A1-F6EECF244321}">
                <p14:modId xmlns:p14="http://schemas.microsoft.com/office/powerpoint/2010/main" val="1675115319"/>
              </p:ext>
            </p:extLst>
          </p:nvPr>
        </p:nvGraphicFramePr>
        <p:xfrm>
          <a:off x="5580112" y="2002636"/>
          <a:ext cx="3067050" cy="1389299"/>
        </p:xfrm>
        <a:graphic>
          <a:graphicData uri="http://schemas.openxmlformats.org/drawingml/2006/table">
            <a:tbl>
              <a:tblPr firstRow="1" firstCol="1" lastRow="1" lastCol="1" bandRow="1" bandCol="1"/>
              <a:tblGrid>
                <a:gridCol w="1430755"/>
                <a:gridCol w="634798"/>
                <a:gridCol w="1001497"/>
              </a:tblGrid>
              <a:tr h="547291">
                <a:tc rowSpan="2">
                  <a:txBody>
                    <a:bodyPr/>
                    <a:lstStyle/>
                    <a:p>
                      <a:pPr algn="ctr" fontAlgn="b"/>
                      <a:r>
                        <a:rPr lang="es-ES" sz="1800" b="1" i="1" u="none" strike="noStrike" dirty="0">
                          <a:latin typeface="+mn-lt"/>
                        </a:rPr>
                        <a:t> </a:t>
                      </a:r>
                    </a:p>
                    <a:p>
                      <a:pPr algn="ctr" fontAlgn="b"/>
                      <a:r>
                        <a:rPr lang="es-ES" sz="1800" b="1" i="1" u="none" strike="noStrike" dirty="0">
                          <a:latin typeface="+mn-lt"/>
                        </a:rPr>
                        <a:t>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ES" sz="2400" b="1" i="1" u="none" strike="noStrike" dirty="0" err="1" smtClean="0">
                          <a:latin typeface="+mn-lt"/>
                        </a:rPr>
                        <a:t>antiHCV</a:t>
                      </a:r>
                      <a:endParaRPr lang="es-ES" sz="2400" b="1" i="1" u="none" strike="noStrike" dirty="0">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r>
              <a:tr h="0">
                <a:tc vMerge="1">
                  <a:txBody>
                    <a:bodyPr/>
                    <a:lstStyle/>
                    <a:p>
                      <a:pPr algn="ctr" fontAlgn="b"/>
                      <a:endParaRPr lang="es-ES" sz="1800" b="1" i="1" u="none" strike="noStrike" dirty="0">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800" b="1" i="1" u="none" strike="noStrike" dirty="0" smtClean="0">
                          <a:solidFill>
                            <a:schemeClr val="tx2"/>
                          </a:solidFill>
                          <a:latin typeface="+mn-lt"/>
                        </a:rPr>
                        <a:t>n</a:t>
                      </a:r>
                      <a:endParaRPr lang="es-ES" sz="1800" b="1" i="1" u="none" strike="noStrike" dirty="0">
                        <a:solidFill>
                          <a:schemeClr val="tx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800" b="1" i="1" u="none" strike="noStrike" dirty="0" smtClean="0">
                          <a:solidFill>
                            <a:schemeClr val="tx2"/>
                          </a:solidFill>
                          <a:latin typeface="+mn-lt"/>
                        </a:rPr>
                        <a:t>N Pos (%)</a:t>
                      </a:r>
                      <a:endParaRPr lang="es-ES" sz="1800" b="1" i="1" u="none" strike="noStrike" dirty="0">
                        <a:solidFill>
                          <a:schemeClr val="tx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91">
                <a:tc>
                  <a:txBody>
                    <a:bodyPr/>
                    <a:lstStyle/>
                    <a:p>
                      <a:pPr algn="ctr" fontAlgn="b"/>
                      <a:r>
                        <a:rPr lang="es-ES" sz="1800" b="1" i="1" u="none" strike="noStrike" dirty="0" smtClean="0">
                          <a:latin typeface="+mn-lt"/>
                        </a:rPr>
                        <a:t>2017</a:t>
                      </a:r>
                    </a:p>
                    <a:p>
                      <a:pPr algn="ctr" fontAlgn="b"/>
                      <a:r>
                        <a:rPr lang="es-ES" sz="1800" b="1" i="1" u="none" strike="noStrike" dirty="0" smtClean="0">
                          <a:latin typeface="+mn-lt"/>
                        </a:rPr>
                        <a:t>(42 hospitales)</a:t>
                      </a:r>
                      <a:endParaRPr lang="es-ES" sz="1800" b="1" i="1" u="none" strike="noStrike" dirty="0">
                        <a:latin typeface="+mn-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2"/>
                          </a:solidFill>
                          <a:latin typeface="+mj-lt"/>
                        </a:rPr>
                        <a:t>11311</a:t>
                      </a:r>
                      <a:endParaRPr lang="es-ES" sz="1600" b="1" i="1" u="none" strike="noStrike" dirty="0">
                        <a:solidFill>
                          <a:schemeClr val="tx2"/>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2"/>
                          </a:solidFill>
                          <a:latin typeface="+mj-lt"/>
                        </a:rPr>
                        <a:t>82 (0,72%)</a:t>
                      </a:r>
                      <a:endParaRPr lang="es-ES" sz="1600" b="1" i="1" u="none" strike="noStrike" dirty="0">
                        <a:solidFill>
                          <a:schemeClr val="tx2"/>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CuadroTexto 11"/>
          <p:cNvSpPr txBox="1"/>
          <p:nvPr/>
        </p:nvSpPr>
        <p:spPr>
          <a:xfrm>
            <a:off x="2051720" y="3958963"/>
            <a:ext cx="4608512" cy="954107"/>
          </a:xfrm>
          <a:prstGeom prst="rect">
            <a:avLst/>
          </a:prstGeom>
          <a:noFill/>
        </p:spPr>
        <p:txBody>
          <a:bodyPr wrap="square" rtlCol="0">
            <a:spAutoFit/>
          </a:bodyPr>
          <a:lstStyle/>
          <a:p>
            <a:r>
              <a:rPr lang="es-AR" dirty="0" smtClean="0">
                <a:solidFill>
                  <a:srgbClr val="00B050"/>
                </a:solidFill>
              </a:rPr>
              <a:t>Campaña Nacional Hepatitis C, 2018 (Test Rápidos para Hepatitis C, “</a:t>
            </a:r>
            <a:r>
              <a:rPr lang="es-AR" dirty="0" err="1" smtClean="0">
                <a:solidFill>
                  <a:srgbClr val="00B050"/>
                </a:solidFill>
              </a:rPr>
              <a:t>Microeliminación</a:t>
            </a:r>
            <a:r>
              <a:rPr lang="es-AR" dirty="0" smtClean="0">
                <a:solidFill>
                  <a:srgbClr val="00B050"/>
                </a:solidFill>
              </a:rPr>
              <a:t>”</a:t>
            </a:r>
            <a:endParaRPr lang="es-AR" dirty="0">
              <a:solidFill>
                <a:srgbClr val="00B050"/>
              </a:solidFill>
            </a:endParaRPr>
          </a:p>
          <a:p>
            <a:endParaRPr lang="es-AR" dirty="0" smtClean="0">
              <a:solidFill>
                <a:srgbClr val="00B050"/>
              </a:solidFill>
            </a:endParaRPr>
          </a:p>
        </p:txBody>
      </p:sp>
      <p:sp>
        <p:nvSpPr>
          <p:cNvPr id="2" name="CuadroTexto 1"/>
          <p:cNvSpPr txBox="1"/>
          <p:nvPr/>
        </p:nvSpPr>
        <p:spPr>
          <a:xfrm>
            <a:off x="2987824" y="4149080"/>
            <a:ext cx="184731" cy="338554"/>
          </a:xfrm>
          <a:prstGeom prst="rect">
            <a:avLst/>
          </a:prstGeom>
          <a:noFill/>
        </p:spPr>
        <p:txBody>
          <a:bodyPr wrap="none" rtlCol="0">
            <a:spAutoFit/>
          </a:bodyPr>
          <a:lstStyle/>
          <a:p>
            <a:endParaRPr lang="es-AR" dirty="0"/>
          </a:p>
        </p:txBody>
      </p:sp>
      <p:graphicFrame>
        <p:nvGraphicFramePr>
          <p:cNvPr id="9" name="Tabla 8"/>
          <p:cNvGraphicFramePr>
            <a:graphicFrameLocks noGrp="1"/>
          </p:cNvGraphicFramePr>
          <p:nvPr>
            <p:extLst>
              <p:ext uri="{D42A27DB-BD31-4B8C-83A1-F6EECF244321}">
                <p14:modId xmlns:p14="http://schemas.microsoft.com/office/powerpoint/2010/main" val="2950085883"/>
              </p:ext>
            </p:extLst>
          </p:nvPr>
        </p:nvGraphicFramePr>
        <p:xfrm>
          <a:off x="2822451" y="4622194"/>
          <a:ext cx="3067050" cy="1572179"/>
        </p:xfrm>
        <a:graphic>
          <a:graphicData uri="http://schemas.openxmlformats.org/drawingml/2006/table">
            <a:tbl>
              <a:tblPr firstRow="1" firstCol="1" lastRow="1" lastCol="1" bandRow="1" bandCol="1"/>
              <a:tblGrid>
                <a:gridCol w="1430755"/>
                <a:gridCol w="634798"/>
                <a:gridCol w="1001497"/>
              </a:tblGrid>
              <a:tr h="547291">
                <a:tc rowSpan="2">
                  <a:txBody>
                    <a:bodyPr/>
                    <a:lstStyle/>
                    <a:p>
                      <a:pPr algn="ctr" fontAlgn="b"/>
                      <a:r>
                        <a:rPr lang="es-ES" sz="1800" b="1" i="1" u="none" strike="noStrike" dirty="0">
                          <a:latin typeface="+mn-lt"/>
                        </a:rPr>
                        <a:t> </a:t>
                      </a:r>
                    </a:p>
                    <a:p>
                      <a:pPr algn="ctr" fontAlgn="b"/>
                      <a:r>
                        <a:rPr lang="es-ES" sz="1800" b="1" i="1" u="none" strike="noStrike" dirty="0">
                          <a:latin typeface="+mn-lt"/>
                        </a:rPr>
                        <a:t> </a:t>
                      </a: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es-ES" sz="2400" b="1" i="1" u="none" strike="noStrike" dirty="0" err="1" smtClean="0">
                          <a:latin typeface="+mn-lt"/>
                        </a:rPr>
                        <a:t>antiHCV</a:t>
                      </a:r>
                      <a:endParaRPr lang="es-ES" sz="2400" b="1" i="1" u="none" strike="noStrike" dirty="0">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r>
              <a:tr h="0">
                <a:tc vMerge="1">
                  <a:txBody>
                    <a:bodyPr/>
                    <a:lstStyle/>
                    <a:p>
                      <a:pPr algn="ctr" fontAlgn="b"/>
                      <a:endParaRPr lang="es-ES" sz="1800" b="1" i="1" u="none" strike="noStrike" dirty="0">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800" b="1" i="1" u="none" strike="noStrike" dirty="0" smtClean="0">
                          <a:solidFill>
                            <a:schemeClr val="tx2"/>
                          </a:solidFill>
                          <a:latin typeface="+mn-lt"/>
                        </a:rPr>
                        <a:t>n</a:t>
                      </a:r>
                      <a:endParaRPr lang="es-ES" sz="1800" b="1" i="1" u="none" strike="noStrike" dirty="0">
                        <a:solidFill>
                          <a:schemeClr val="tx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800" b="1" i="1" u="none" strike="noStrike" dirty="0" smtClean="0">
                          <a:solidFill>
                            <a:schemeClr val="tx2"/>
                          </a:solidFill>
                          <a:latin typeface="+mn-lt"/>
                        </a:rPr>
                        <a:t>N Pos (%)</a:t>
                      </a:r>
                      <a:endParaRPr lang="es-ES" sz="1800" b="1" i="1" u="none" strike="noStrike" dirty="0">
                        <a:solidFill>
                          <a:schemeClr val="tx2"/>
                        </a:solidFill>
                        <a:latin typeface="+mn-lt"/>
                      </a:endParaRPr>
                    </a:p>
                  </a:txBody>
                  <a:tcPr marL="9525" marR="9525" marT="9524"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7291">
                <a:tc>
                  <a:txBody>
                    <a:bodyPr/>
                    <a:lstStyle/>
                    <a:p>
                      <a:pPr algn="ctr" fontAlgn="b"/>
                      <a:r>
                        <a:rPr lang="es-ES" sz="1800" b="1" i="1" u="none" strike="noStrike" dirty="0" smtClean="0">
                          <a:latin typeface="+mn-lt"/>
                        </a:rPr>
                        <a:t>2018</a:t>
                      </a:r>
                    </a:p>
                    <a:p>
                      <a:pPr algn="ctr" fontAlgn="b"/>
                      <a:r>
                        <a:rPr lang="es-ES" sz="1800" b="1" i="1" u="none" strike="noStrike" dirty="0" smtClean="0">
                          <a:latin typeface="+mn-lt"/>
                        </a:rPr>
                        <a:t>(31</a:t>
                      </a:r>
                      <a:r>
                        <a:rPr lang="es-ES" sz="1800" b="1" i="1" u="none" strike="noStrike" baseline="0" dirty="0" smtClean="0">
                          <a:latin typeface="+mn-lt"/>
                        </a:rPr>
                        <a:t> </a:t>
                      </a:r>
                      <a:r>
                        <a:rPr lang="es-ES" sz="1800" b="1" i="1" u="none" strike="noStrike" dirty="0" smtClean="0">
                          <a:latin typeface="+mn-lt"/>
                        </a:rPr>
                        <a:t>hospitales)</a:t>
                      </a:r>
                    </a:p>
                    <a:p>
                      <a:pPr algn="ctr" fontAlgn="b"/>
                      <a:r>
                        <a:rPr lang="es-ES" sz="1200" b="1" i="1" u="none" strike="noStrike" dirty="0" smtClean="0">
                          <a:latin typeface="+mn-lt"/>
                        </a:rPr>
                        <a:t>15 BD</a:t>
                      </a:r>
                      <a:r>
                        <a:rPr lang="es-ES" sz="1200" b="1" i="1" u="none" strike="noStrike" baseline="0" dirty="0" smtClean="0">
                          <a:latin typeface="+mn-lt"/>
                        </a:rPr>
                        <a:t> recibidas</a:t>
                      </a:r>
                      <a:endParaRPr lang="es-ES" sz="1200" b="1" i="1" u="none" strike="noStrike" dirty="0">
                        <a:latin typeface="+mn-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2"/>
                          </a:solidFill>
                          <a:latin typeface="+mj-lt"/>
                        </a:rPr>
                        <a:t>1572</a:t>
                      </a:r>
                      <a:endParaRPr lang="es-ES" sz="1600" b="1" i="1" u="none" strike="noStrike" dirty="0">
                        <a:solidFill>
                          <a:schemeClr val="tx2"/>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s-ES" sz="1600" b="1" i="1" u="none" strike="noStrike" dirty="0" smtClean="0">
                          <a:solidFill>
                            <a:schemeClr val="tx2"/>
                          </a:solidFill>
                          <a:latin typeface="+mj-lt"/>
                        </a:rPr>
                        <a:t>19 (1.21%)</a:t>
                      </a:r>
                      <a:endParaRPr lang="es-ES" sz="1600" b="1" i="1" u="none" strike="noStrike" dirty="0">
                        <a:solidFill>
                          <a:schemeClr val="tx2"/>
                        </a:solidFill>
                        <a:latin typeface="+mj-lt"/>
                      </a:endParaRPr>
                    </a:p>
                  </a:txBody>
                  <a:tcPr marL="9525" marR="952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54431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1" y="576209"/>
            <a:ext cx="2539705" cy="1668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0" name="AutoShape 4" descr="Resultado de imagen para ROSEDAL"/>
          <p:cNvSpPr>
            <a:spLocks noChangeAspect="1" noChangeArrowheads="1"/>
          </p:cNvSpPr>
          <p:nvPr/>
        </p:nvSpPr>
        <p:spPr bwMode="auto">
          <a:xfrm>
            <a:off x="160338"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endParaRPr lang="es-ES" altLang="es-AR"/>
          </a:p>
        </p:txBody>
      </p:sp>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49" y="2626773"/>
            <a:ext cx="2374671" cy="177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49" y="4787361"/>
            <a:ext cx="2374671" cy="1778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23" name="2 CuadroTexto"/>
          <p:cNvSpPr txBox="1">
            <a:spLocks noChangeArrowheads="1"/>
          </p:cNvSpPr>
          <p:nvPr/>
        </p:nvSpPr>
        <p:spPr bwMode="auto">
          <a:xfrm>
            <a:off x="2525205" y="728263"/>
            <a:ext cx="1487530"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s-ES" altLang="es-AR" sz="1400" dirty="0"/>
              <a:t>Planetario, 2012: </a:t>
            </a:r>
            <a:endParaRPr lang="es-ES" altLang="es-AR" sz="1400" dirty="0" smtClean="0"/>
          </a:p>
          <a:p>
            <a:pPr eaLnBrk="1" hangingPunct="1"/>
            <a:r>
              <a:rPr lang="es-ES" altLang="es-AR" sz="1400" dirty="0" smtClean="0"/>
              <a:t>123 participantes</a:t>
            </a:r>
            <a:endParaRPr lang="es-ES" altLang="es-AR" sz="1400" dirty="0"/>
          </a:p>
        </p:txBody>
      </p:sp>
      <p:sp>
        <p:nvSpPr>
          <p:cNvPr id="34824" name="9 CuadroTexto"/>
          <p:cNvSpPr txBox="1">
            <a:spLocks noChangeArrowheads="1"/>
          </p:cNvSpPr>
          <p:nvPr/>
        </p:nvSpPr>
        <p:spPr bwMode="auto">
          <a:xfrm>
            <a:off x="2523824" y="2650644"/>
            <a:ext cx="170069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s-ES" altLang="es-AR" sz="1400" dirty="0"/>
              <a:t>Rosedal, </a:t>
            </a:r>
            <a:r>
              <a:rPr lang="es-ES" altLang="es-AR" sz="1400" dirty="0" smtClean="0"/>
              <a:t>2013,</a:t>
            </a:r>
          </a:p>
          <a:p>
            <a:pPr eaLnBrk="1" hangingPunct="1"/>
            <a:r>
              <a:rPr lang="es-ES" altLang="es-AR" sz="1400" dirty="0" smtClean="0"/>
              <a:t> </a:t>
            </a:r>
            <a:r>
              <a:rPr lang="es-ES" altLang="es-AR" sz="1400" dirty="0"/>
              <a:t>73 </a:t>
            </a:r>
            <a:r>
              <a:rPr lang="es-ES" altLang="es-AR" sz="1400" dirty="0" smtClean="0"/>
              <a:t>participantes</a:t>
            </a:r>
            <a:endParaRPr lang="es-ES" altLang="es-AR" sz="1400" dirty="0"/>
          </a:p>
        </p:txBody>
      </p:sp>
      <p:sp>
        <p:nvSpPr>
          <p:cNvPr id="34825" name="10 CuadroTexto"/>
          <p:cNvSpPr txBox="1">
            <a:spLocks noChangeArrowheads="1"/>
          </p:cNvSpPr>
          <p:nvPr/>
        </p:nvSpPr>
        <p:spPr bwMode="auto">
          <a:xfrm>
            <a:off x="2647531" y="4787362"/>
            <a:ext cx="1695644"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s-ES" altLang="es-AR" sz="1400" dirty="0"/>
              <a:t>Obelisco, 2015, </a:t>
            </a:r>
            <a:endParaRPr lang="es-ES" altLang="es-AR" sz="1400" dirty="0" smtClean="0"/>
          </a:p>
          <a:p>
            <a:pPr eaLnBrk="1" hangingPunct="1"/>
            <a:r>
              <a:rPr lang="es-ES" altLang="es-AR" sz="1400" dirty="0" smtClean="0"/>
              <a:t>172  participantes </a:t>
            </a:r>
          </a:p>
        </p:txBody>
      </p:sp>
      <p:pic>
        <p:nvPicPr>
          <p:cNvPr id="2" name="Imagen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56274" y="650767"/>
            <a:ext cx="2214418" cy="1475239"/>
          </a:xfrm>
          <a:prstGeom prst="rect">
            <a:avLst/>
          </a:prstGeom>
        </p:spPr>
      </p:pic>
      <p:sp>
        <p:nvSpPr>
          <p:cNvPr id="11" name="2 CuadroTexto"/>
          <p:cNvSpPr txBox="1">
            <a:spLocks noChangeArrowheads="1"/>
          </p:cNvSpPr>
          <p:nvPr/>
        </p:nvSpPr>
        <p:spPr bwMode="auto">
          <a:xfrm>
            <a:off x="6903906" y="782034"/>
            <a:ext cx="2021099" cy="846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s-ES" altLang="es-AR" sz="1400" dirty="0" smtClean="0"/>
              <a:t>Parque de los Patricios,  2016 </a:t>
            </a:r>
          </a:p>
          <a:p>
            <a:pPr eaLnBrk="1" hangingPunct="1"/>
            <a:r>
              <a:rPr lang="es-ES" altLang="es-AR" sz="1400" dirty="0" smtClean="0"/>
              <a:t>117 participantes</a:t>
            </a:r>
            <a:endParaRPr lang="es-ES" altLang="es-AR" sz="1400" dirty="0"/>
          </a:p>
        </p:txBody>
      </p:sp>
      <p:pic>
        <p:nvPicPr>
          <p:cNvPr id="3" name="Imagen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3136" y="4944719"/>
            <a:ext cx="2284282" cy="1515688"/>
          </a:xfrm>
          <a:prstGeom prst="rect">
            <a:avLst/>
          </a:prstGeom>
        </p:spPr>
      </p:pic>
      <p:sp>
        <p:nvSpPr>
          <p:cNvPr id="13" name="2 CuadroTexto"/>
          <p:cNvSpPr txBox="1">
            <a:spLocks noChangeArrowheads="1"/>
          </p:cNvSpPr>
          <p:nvPr/>
        </p:nvSpPr>
        <p:spPr bwMode="auto">
          <a:xfrm>
            <a:off x="7020273" y="4944719"/>
            <a:ext cx="21012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s-ES" altLang="es-AR" sz="1400" dirty="0" smtClean="0"/>
              <a:t>Plaza Miserere,  2018 140 participantes (TR) </a:t>
            </a:r>
            <a:endParaRPr lang="es-ES" altLang="es-AR" sz="1400" dirty="0"/>
          </a:p>
        </p:txBody>
      </p:sp>
      <p:pic>
        <p:nvPicPr>
          <p:cNvPr id="4" name="Imagen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29235" y="2626773"/>
            <a:ext cx="2374671" cy="1778711"/>
          </a:xfrm>
          <a:prstGeom prst="rect">
            <a:avLst/>
          </a:prstGeom>
        </p:spPr>
      </p:pic>
      <p:sp>
        <p:nvSpPr>
          <p:cNvPr id="6" name="AutoShape 4" descr="Resultado de imagen para Estacion Constitucion"/>
          <p:cNvSpPr>
            <a:spLocks noChangeAspect="1" noChangeArrowheads="1"/>
          </p:cNvSpPr>
          <p:nvPr/>
        </p:nvSpPr>
        <p:spPr bwMode="auto">
          <a:xfrm>
            <a:off x="285449" y="142335"/>
            <a:ext cx="293396" cy="29339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AR" sz="1400"/>
          </a:p>
        </p:txBody>
      </p:sp>
      <p:sp>
        <p:nvSpPr>
          <p:cNvPr id="17" name="2 CuadroTexto"/>
          <p:cNvSpPr txBox="1">
            <a:spLocks noChangeArrowheads="1"/>
          </p:cNvSpPr>
          <p:nvPr/>
        </p:nvSpPr>
        <p:spPr bwMode="auto">
          <a:xfrm>
            <a:off x="7020273" y="3144183"/>
            <a:ext cx="2122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omic Sans MS" panose="030F0702030302020204" pitchFamily="66" charset="0"/>
                <a:cs typeface="Arial" panose="020B0604020202020204" pitchFamily="34" charset="0"/>
              </a:defRPr>
            </a:lvl1pPr>
            <a:lvl2pPr marL="742950" indent="-285750" eaLnBrk="0" hangingPunct="0">
              <a:defRPr>
                <a:solidFill>
                  <a:schemeClr val="tx1"/>
                </a:solidFill>
                <a:latin typeface="Comic Sans MS" panose="030F0702030302020204" pitchFamily="66" charset="0"/>
                <a:cs typeface="Arial" panose="020B0604020202020204" pitchFamily="34" charset="0"/>
              </a:defRPr>
            </a:lvl2pPr>
            <a:lvl3pPr marL="1143000" indent="-228600" eaLnBrk="0" hangingPunct="0">
              <a:defRPr>
                <a:solidFill>
                  <a:schemeClr val="tx1"/>
                </a:solidFill>
                <a:latin typeface="Comic Sans MS" panose="030F0702030302020204" pitchFamily="66" charset="0"/>
                <a:cs typeface="Arial" panose="020B0604020202020204" pitchFamily="34" charset="0"/>
              </a:defRPr>
            </a:lvl3pPr>
            <a:lvl4pPr marL="1600200" indent="-228600" eaLnBrk="0" hangingPunct="0">
              <a:defRPr>
                <a:solidFill>
                  <a:schemeClr val="tx1"/>
                </a:solidFill>
                <a:latin typeface="Comic Sans MS" panose="030F0702030302020204" pitchFamily="66" charset="0"/>
                <a:cs typeface="Arial" panose="020B0604020202020204" pitchFamily="34" charset="0"/>
              </a:defRPr>
            </a:lvl4pPr>
            <a:lvl5pPr marL="2057400" indent="-228600" eaLnBrk="0" hangingPunct="0">
              <a:defRPr>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cs typeface="Arial" panose="020B0604020202020204" pitchFamily="34" charset="0"/>
              </a:defRPr>
            </a:lvl9pPr>
          </a:lstStyle>
          <a:p>
            <a:pPr eaLnBrk="1" hangingPunct="1"/>
            <a:r>
              <a:rPr lang="es-ES" altLang="es-AR" sz="1400" dirty="0" smtClean="0"/>
              <a:t>Constitución,  2017  115 participantes (TR)</a:t>
            </a:r>
            <a:endParaRPr lang="es-ES" altLang="es-AR" sz="1400" dirty="0"/>
          </a:p>
        </p:txBody>
      </p:sp>
      <p:sp>
        <p:nvSpPr>
          <p:cNvPr id="7" name="Rectángulo 6"/>
          <p:cNvSpPr/>
          <p:nvPr/>
        </p:nvSpPr>
        <p:spPr>
          <a:xfrm>
            <a:off x="0" y="-61790"/>
            <a:ext cx="9396536" cy="1077218"/>
          </a:xfrm>
          <a:prstGeom prst="rect">
            <a:avLst/>
          </a:prstGeom>
        </p:spPr>
        <p:txBody>
          <a:bodyPr wrap="square">
            <a:spAutoFit/>
          </a:bodyPr>
          <a:lstStyle/>
          <a:p>
            <a:r>
              <a:rPr lang="es-AR" b="1" i="1" dirty="0">
                <a:solidFill>
                  <a:srgbClr val="2AABEC"/>
                </a:solidFill>
              </a:rPr>
              <a:t>LOGROS DE LAS UNIDADES CENTINELA</a:t>
            </a:r>
          </a:p>
          <a:p>
            <a:r>
              <a:rPr lang="es-AR" b="1" i="1" dirty="0">
                <a:solidFill>
                  <a:srgbClr val="2AABEC"/>
                </a:solidFill>
              </a:rPr>
              <a:t>ACTIVIDADES HACIA LA COMUNIDAD</a:t>
            </a:r>
            <a:r>
              <a:rPr lang="es-AR" b="1" i="1" dirty="0" smtClean="0">
                <a:solidFill>
                  <a:srgbClr val="2AABEC"/>
                </a:solidFill>
              </a:rPr>
              <a:t>: DIA MUNDIAL DE LAS HEPATITIS VIRALES</a:t>
            </a:r>
            <a:endParaRPr lang="es-AR" b="1" i="1" dirty="0">
              <a:solidFill>
                <a:srgbClr val="2AABEC"/>
              </a:solidFill>
            </a:endParaRPr>
          </a:p>
          <a:p>
            <a:endParaRPr lang="es-AR" dirty="0"/>
          </a:p>
        </p:txBody>
      </p:sp>
    </p:spTree>
    <p:extLst>
      <p:ext uri="{BB962C8B-B14F-4D97-AF65-F5344CB8AC3E}">
        <p14:creationId xmlns:p14="http://schemas.microsoft.com/office/powerpoint/2010/main" val="80144860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uadroTexto 1"/>
          <p:cNvSpPr txBox="1"/>
          <p:nvPr/>
        </p:nvSpPr>
        <p:spPr>
          <a:xfrm>
            <a:off x="1259632" y="260648"/>
            <a:ext cx="7488832" cy="338554"/>
          </a:xfrm>
          <a:prstGeom prst="rect">
            <a:avLst/>
          </a:prstGeom>
          <a:noFill/>
        </p:spPr>
        <p:txBody>
          <a:bodyPr wrap="square" rtlCol="0">
            <a:spAutoFit/>
          </a:bodyPr>
          <a:lstStyle/>
          <a:p>
            <a:r>
              <a:rPr lang="es-US" b="1" dirty="0" smtClean="0">
                <a:solidFill>
                  <a:schemeClr val="accent1"/>
                </a:solidFill>
              </a:rPr>
              <a:t>Nueva Etapa en el marco de la implementación del SNVS2.0</a:t>
            </a:r>
            <a:endParaRPr lang="es-AR" b="1" dirty="0">
              <a:solidFill>
                <a:schemeClr val="accent1"/>
              </a:solidFill>
            </a:endParaRPr>
          </a:p>
        </p:txBody>
      </p:sp>
      <p:sp>
        <p:nvSpPr>
          <p:cNvPr id="3" name="CuadroTexto 2"/>
          <p:cNvSpPr txBox="1"/>
          <p:nvPr/>
        </p:nvSpPr>
        <p:spPr>
          <a:xfrm>
            <a:off x="0" y="980728"/>
            <a:ext cx="8244408" cy="4893647"/>
          </a:xfrm>
          <a:prstGeom prst="rect">
            <a:avLst/>
          </a:prstGeom>
          <a:noFill/>
        </p:spPr>
        <p:txBody>
          <a:bodyPr wrap="square" rtlCol="0">
            <a:spAutoFit/>
          </a:bodyPr>
          <a:lstStyle/>
          <a:p>
            <a:r>
              <a:rPr lang="es-US" dirty="0" smtClean="0"/>
              <a:t>Cambio fundamental: Unificación de la notificación:</a:t>
            </a:r>
          </a:p>
          <a:p>
            <a:endParaRPr lang="es-US" dirty="0"/>
          </a:p>
          <a:p>
            <a:pPr marL="285750" indent="-285750">
              <a:buClr>
                <a:srgbClr val="FF0000"/>
              </a:buClr>
              <a:buFont typeface="Wingdings" panose="05000000000000000000" pitchFamily="2" charset="2"/>
              <a:buChar char="Ø"/>
            </a:pPr>
            <a:r>
              <a:rPr lang="es-US" dirty="0" smtClean="0"/>
              <a:t>La carga en el SNVS de las UC implica en forma paralela la notificación obligatoria. </a:t>
            </a:r>
          </a:p>
          <a:p>
            <a:pPr marL="285750" indent="-285750">
              <a:buClr>
                <a:srgbClr val="FF0000"/>
              </a:buClr>
              <a:buFont typeface="Wingdings" panose="05000000000000000000" pitchFamily="2" charset="2"/>
              <a:buChar char="Ø"/>
            </a:pPr>
            <a:endParaRPr lang="es-US" dirty="0"/>
          </a:p>
          <a:p>
            <a:pPr marL="285750" indent="-285750">
              <a:buClr>
                <a:srgbClr val="FF0000"/>
              </a:buClr>
              <a:buFont typeface="Wingdings" panose="05000000000000000000" pitchFamily="2" charset="2"/>
              <a:buChar char="Ø"/>
            </a:pPr>
            <a:r>
              <a:rPr lang="es-US" dirty="0" smtClean="0"/>
              <a:t>Los componentes de las UC tendrán una “marca” en sus Claves de Acceso que permitirá el “</a:t>
            </a:r>
            <a:r>
              <a:rPr lang="es-US" dirty="0" err="1" smtClean="0"/>
              <a:t>filtrado”de</a:t>
            </a:r>
            <a:r>
              <a:rPr lang="es-US" dirty="0" smtClean="0"/>
              <a:t> los casos cargados por ellos.</a:t>
            </a:r>
          </a:p>
          <a:p>
            <a:pPr marL="285750" indent="-285750">
              <a:buClr>
                <a:srgbClr val="FF0000"/>
              </a:buClr>
              <a:buFont typeface="Wingdings" panose="05000000000000000000" pitchFamily="2" charset="2"/>
              <a:buChar char="Ø"/>
            </a:pPr>
            <a:endParaRPr lang="es-US" dirty="0"/>
          </a:p>
          <a:p>
            <a:pPr marL="285750" indent="-285750">
              <a:buClr>
                <a:srgbClr val="FF0000"/>
              </a:buClr>
              <a:buFont typeface="Wingdings" panose="05000000000000000000" pitchFamily="2" charset="2"/>
              <a:buChar char="Ø"/>
            </a:pPr>
            <a:r>
              <a:rPr lang="es-US" dirty="0" smtClean="0"/>
              <a:t>Los campos disponibles para la carga son los mismos para todos los que tienen acceso a la carga de los eventos “Hepatitis”, pero la UC para ser tal, deberá llenar aquellos campos que aportan información que no se le requiere obligatoriamente a la “notificación universal”</a:t>
            </a:r>
          </a:p>
          <a:p>
            <a:pPr>
              <a:buClr>
                <a:srgbClr val="FF0000"/>
              </a:buClr>
            </a:pPr>
            <a:endParaRPr lang="es-US" dirty="0" smtClean="0"/>
          </a:p>
          <a:p>
            <a:endParaRPr lang="es-US" dirty="0"/>
          </a:p>
          <a:p>
            <a:r>
              <a:rPr lang="es-US" dirty="0" smtClean="0"/>
              <a:t>  </a:t>
            </a:r>
            <a:endParaRPr lang="es-AR" dirty="0"/>
          </a:p>
        </p:txBody>
      </p:sp>
    </p:spTree>
    <p:extLst>
      <p:ext uri="{BB962C8B-B14F-4D97-AF65-F5344CB8AC3E}">
        <p14:creationId xmlns:p14="http://schemas.microsoft.com/office/powerpoint/2010/main" val="2220769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3448" y="620688"/>
            <a:ext cx="9144000" cy="5140990"/>
          </a:xfrm>
          <a:prstGeom prst="rect">
            <a:avLst/>
          </a:prstGeom>
        </p:spPr>
      </p:pic>
      <p:sp>
        <p:nvSpPr>
          <p:cNvPr id="3" name="Elipse 2"/>
          <p:cNvSpPr/>
          <p:nvPr/>
        </p:nvSpPr>
        <p:spPr>
          <a:xfrm>
            <a:off x="6411144" y="1268760"/>
            <a:ext cx="2736304" cy="79208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4087211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2 CuadroTexto"/>
          <p:cNvSpPr txBox="1">
            <a:spLocks noChangeArrowheads="1"/>
          </p:cNvSpPr>
          <p:nvPr/>
        </p:nvSpPr>
        <p:spPr bwMode="auto">
          <a:xfrm>
            <a:off x="0" y="37389"/>
            <a:ext cx="1584325" cy="5386090"/>
          </a:xfrm>
          <a:prstGeom prst="rect">
            <a:avLst/>
          </a:prstGeom>
          <a:noFill/>
          <a:ln w="9525">
            <a:noFill/>
            <a:miter lim="800000"/>
            <a:headEnd/>
            <a:tailEnd/>
          </a:ln>
        </p:spPr>
        <p:txBody>
          <a:bodyPr>
            <a:spAutoFit/>
          </a:bodyPr>
          <a:lstStyle/>
          <a:p>
            <a:pPr algn="ctr"/>
            <a:r>
              <a:rPr lang="es-ES" b="1" i="1" dirty="0">
                <a:solidFill>
                  <a:srgbClr val="00B0F0"/>
                </a:solidFill>
              </a:rPr>
              <a:t>Casos cargados en el software de Unidades Centinela </a:t>
            </a:r>
          </a:p>
          <a:p>
            <a:pPr algn="ctr"/>
            <a:r>
              <a:rPr lang="es-ES" b="1" i="1" dirty="0" smtClean="0">
                <a:solidFill>
                  <a:srgbClr val="00B0F0"/>
                </a:solidFill>
              </a:rPr>
              <a:t>1/2007-7/2018</a:t>
            </a:r>
            <a:endParaRPr lang="es-ES" b="1" i="1" dirty="0">
              <a:solidFill>
                <a:srgbClr val="00B0F0"/>
              </a:solidFill>
            </a:endParaRPr>
          </a:p>
          <a:p>
            <a:pPr algn="ctr"/>
            <a:r>
              <a:rPr lang="es-ES" b="1" i="1" dirty="0">
                <a:solidFill>
                  <a:srgbClr val="00B0F0"/>
                </a:solidFill>
              </a:rPr>
              <a:t>Registros </a:t>
            </a:r>
            <a:r>
              <a:rPr lang="es-ES" b="1" i="1" dirty="0" smtClean="0">
                <a:solidFill>
                  <a:srgbClr val="00B0F0"/>
                </a:solidFill>
              </a:rPr>
              <a:t>totales (base consistida) 4682</a:t>
            </a:r>
            <a:endParaRPr lang="es-ES" b="1" i="1" dirty="0">
              <a:solidFill>
                <a:srgbClr val="00B0F0"/>
              </a:solidFill>
            </a:endParaRPr>
          </a:p>
          <a:p>
            <a:pPr algn="ctr"/>
            <a:r>
              <a:rPr lang="es-ES" b="1" i="1" dirty="0">
                <a:solidFill>
                  <a:srgbClr val="00B0F0"/>
                </a:solidFill>
              </a:rPr>
              <a:t>Registros  con definición de </a:t>
            </a:r>
            <a:r>
              <a:rPr lang="es-ES" b="1" i="1" dirty="0" smtClean="0">
                <a:solidFill>
                  <a:srgbClr val="00B0F0"/>
                </a:solidFill>
              </a:rPr>
              <a:t>caso (base consistida):  4179</a:t>
            </a:r>
          </a:p>
          <a:p>
            <a:pPr algn="ctr"/>
            <a:endParaRPr lang="es-ES" b="1" i="1" dirty="0">
              <a:solidFill>
                <a:srgbClr val="00B0F0"/>
              </a:solidFill>
            </a:endParaRPr>
          </a:p>
          <a:p>
            <a:pPr algn="ctr"/>
            <a:r>
              <a:rPr lang="es-ES" b="1" i="1" dirty="0" smtClean="0">
                <a:solidFill>
                  <a:srgbClr val="00B0F0"/>
                </a:solidFill>
              </a:rPr>
              <a:t>Registraron casos 24 UC</a:t>
            </a:r>
            <a:endParaRPr lang="es-ES" b="1" i="1" dirty="0">
              <a:solidFill>
                <a:srgbClr val="00B0F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451871178"/>
              </p:ext>
            </p:extLst>
          </p:nvPr>
        </p:nvGraphicFramePr>
        <p:xfrm>
          <a:off x="1907704" y="37389"/>
          <a:ext cx="7236295" cy="5946373"/>
        </p:xfrm>
        <a:graphic>
          <a:graphicData uri="http://schemas.openxmlformats.org/drawingml/2006/table">
            <a:tbl>
              <a:tblPr/>
              <a:tblGrid>
                <a:gridCol w="2222940"/>
                <a:gridCol w="410931"/>
                <a:gridCol w="375708"/>
                <a:gridCol w="375708"/>
                <a:gridCol w="375708"/>
                <a:gridCol w="375708"/>
                <a:gridCol w="375708"/>
                <a:gridCol w="375708"/>
                <a:gridCol w="375708"/>
                <a:gridCol w="375708"/>
                <a:gridCol w="375708"/>
                <a:gridCol w="375708"/>
                <a:gridCol w="375708"/>
                <a:gridCol w="469636"/>
              </a:tblGrid>
              <a:tr h="232627">
                <a:tc>
                  <a:txBody>
                    <a:bodyPr/>
                    <a:lstStyle/>
                    <a:p>
                      <a:pPr algn="l" fontAlgn="b"/>
                      <a:r>
                        <a:rPr lang="es-AR" sz="1200" b="1" i="1" u="none" strike="noStrike" dirty="0">
                          <a:solidFill>
                            <a:srgbClr val="0070C0"/>
                          </a:solidFill>
                          <a:effectLst/>
                          <a:latin typeface="Arial" panose="020B0604020202020204" pitchFamily="34" charset="0"/>
                        </a:rPr>
                        <a:t>UC</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dirty="0">
                          <a:solidFill>
                            <a:srgbClr val="0070C0"/>
                          </a:solidFill>
                          <a:effectLst/>
                          <a:latin typeface="Arial" panose="020B0604020202020204" pitchFamily="34" charset="0"/>
                        </a:rPr>
                        <a:t>2007</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dirty="0">
                          <a:solidFill>
                            <a:srgbClr val="0070C0"/>
                          </a:solidFill>
                          <a:effectLst/>
                          <a:latin typeface="Arial" panose="020B0604020202020204" pitchFamily="34" charset="0"/>
                        </a:rPr>
                        <a:t>2008</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dirty="0">
                          <a:solidFill>
                            <a:srgbClr val="0070C0"/>
                          </a:solidFill>
                          <a:effectLst/>
                          <a:latin typeface="Arial" panose="020B0604020202020204" pitchFamily="34" charset="0"/>
                        </a:rPr>
                        <a:t>2009</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dirty="0">
                          <a:solidFill>
                            <a:srgbClr val="0070C0"/>
                          </a:solidFill>
                          <a:effectLst/>
                          <a:latin typeface="Arial" panose="020B0604020202020204" pitchFamily="34" charset="0"/>
                        </a:rPr>
                        <a:t>2010</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dirty="0">
                          <a:solidFill>
                            <a:srgbClr val="0070C0"/>
                          </a:solidFill>
                          <a:effectLst/>
                          <a:latin typeface="Arial" panose="020B0604020202020204" pitchFamily="34" charset="0"/>
                        </a:rPr>
                        <a:t>2011</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a:solidFill>
                            <a:srgbClr val="0070C0"/>
                          </a:solidFill>
                          <a:effectLst/>
                          <a:latin typeface="Arial" panose="020B0604020202020204" pitchFamily="34" charset="0"/>
                        </a:rPr>
                        <a:t>2012</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a:solidFill>
                            <a:srgbClr val="0070C0"/>
                          </a:solidFill>
                          <a:effectLst/>
                          <a:latin typeface="Arial" panose="020B0604020202020204" pitchFamily="34" charset="0"/>
                        </a:rPr>
                        <a:t>2013</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dirty="0">
                          <a:solidFill>
                            <a:srgbClr val="0070C0"/>
                          </a:solidFill>
                          <a:effectLst/>
                          <a:latin typeface="Arial" panose="020B0604020202020204" pitchFamily="34" charset="0"/>
                        </a:rPr>
                        <a:t>2014</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dirty="0">
                          <a:solidFill>
                            <a:srgbClr val="0070C0"/>
                          </a:solidFill>
                          <a:effectLst/>
                          <a:latin typeface="Arial" panose="020B0604020202020204" pitchFamily="34" charset="0"/>
                        </a:rPr>
                        <a:t>2015</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dirty="0">
                          <a:solidFill>
                            <a:srgbClr val="0070C0"/>
                          </a:solidFill>
                          <a:effectLst/>
                          <a:latin typeface="Arial" panose="020B0604020202020204" pitchFamily="34" charset="0"/>
                        </a:rPr>
                        <a:t>2016</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dirty="0">
                          <a:solidFill>
                            <a:srgbClr val="0070C0"/>
                          </a:solidFill>
                          <a:effectLst/>
                          <a:latin typeface="Arial" panose="020B0604020202020204" pitchFamily="34" charset="0"/>
                        </a:rPr>
                        <a:t>2017</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1200" b="1" i="1" u="none" strike="noStrike" dirty="0">
                          <a:solidFill>
                            <a:srgbClr val="0070C0"/>
                          </a:solidFill>
                          <a:effectLst/>
                          <a:latin typeface="Arial" panose="020B0604020202020204" pitchFamily="34" charset="0"/>
                        </a:rPr>
                        <a:t>2018</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s-AR" sz="900" b="1" i="1" u="none" strike="noStrike" dirty="0">
                          <a:solidFill>
                            <a:srgbClr val="0070C0"/>
                          </a:solidFill>
                          <a:effectLst/>
                          <a:latin typeface="Arial" panose="020B0604020202020204" pitchFamily="34" charset="0"/>
                        </a:rPr>
                        <a:t>Total</a:t>
                      </a:r>
                    </a:p>
                  </a:txBody>
                  <a:tcPr marL="8654" marR="8654" marT="865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2627">
                <a:tc>
                  <a:txBody>
                    <a:bodyPr/>
                    <a:lstStyle/>
                    <a:p>
                      <a:pPr algn="l" fontAlgn="t"/>
                      <a:r>
                        <a:rPr lang="es-AR" sz="1200" b="1" i="1" u="none" strike="noStrike" dirty="0">
                          <a:solidFill>
                            <a:srgbClr val="000000"/>
                          </a:solidFill>
                          <a:effectLst/>
                          <a:latin typeface="Arial" panose="020B0604020202020204" pitchFamily="34" charset="0"/>
                        </a:rPr>
                        <a:t>Total</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a:solidFill>
                            <a:srgbClr val="000000"/>
                          </a:solidFill>
                          <a:effectLst/>
                          <a:latin typeface="Arial" panose="020B0604020202020204" pitchFamily="34" charset="0"/>
                        </a:rPr>
                        <a:t>562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a:solidFill>
                            <a:srgbClr val="000000"/>
                          </a:solidFill>
                          <a:effectLst/>
                          <a:latin typeface="Arial" panose="020B0604020202020204" pitchFamily="34" charset="0"/>
                        </a:rPr>
                        <a:t>491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a:solidFill>
                            <a:srgbClr val="000000"/>
                          </a:solidFill>
                          <a:effectLst/>
                          <a:latin typeface="Arial" panose="020B0604020202020204" pitchFamily="34" charset="0"/>
                        </a:rPr>
                        <a:t>395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a:solidFill>
                            <a:srgbClr val="000000"/>
                          </a:solidFill>
                          <a:effectLst/>
                          <a:latin typeface="Arial" panose="020B0604020202020204" pitchFamily="34" charset="0"/>
                        </a:rPr>
                        <a:t>450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dirty="0">
                          <a:solidFill>
                            <a:srgbClr val="000000"/>
                          </a:solidFill>
                          <a:effectLst/>
                          <a:latin typeface="Arial" panose="020B0604020202020204" pitchFamily="34" charset="0"/>
                        </a:rPr>
                        <a:t>422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dirty="0">
                          <a:solidFill>
                            <a:srgbClr val="000000"/>
                          </a:solidFill>
                          <a:effectLst/>
                          <a:latin typeface="Arial" panose="020B0604020202020204" pitchFamily="34" charset="0"/>
                        </a:rPr>
                        <a:t>376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dirty="0">
                          <a:solidFill>
                            <a:srgbClr val="000000"/>
                          </a:solidFill>
                          <a:effectLst/>
                          <a:latin typeface="Arial" panose="020B0604020202020204" pitchFamily="34" charset="0"/>
                        </a:rPr>
                        <a:t>413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dirty="0">
                          <a:solidFill>
                            <a:srgbClr val="000000"/>
                          </a:solidFill>
                          <a:effectLst/>
                          <a:latin typeface="Arial" panose="020B0604020202020204" pitchFamily="34" charset="0"/>
                        </a:rPr>
                        <a:t>420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dirty="0">
                          <a:solidFill>
                            <a:srgbClr val="000000"/>
                          </a:solidFill>
                          <a:effectLst/>
                          <a:latin typeface="Arial" panose="020B0604020202020204" pitchFamily="34" charset="0"/>
                        </a:rPr>
                        <a:t>443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dirty="0">
                          <a:solidFill>
                            <a:srgbClr val="000000"/>
                          </a:solidFill>
                          <a:effectLst/>
                          <a:latin typeface="Arial" panose="020B0604020202020204" pitchFamily="34" charset="0"/>
                        </a:rPr>
                        <a:t>373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dirty="0">
                          <a:solidFill>
                            <a:srgbClr val="000000"/>
                          </a:solidFill>
                          <a:effectLst/>
                          <a:latin typeface="Arial" panose="020B0604020202020204" pitchFamily="34" charset="0"/>
                        </a:rPr>
                        <a:t>295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dirty="0">
                          <a:solidFill>
                            <a:srgbClr val="000000"/>
                          </a:solidFill>
                          <a:effectLst/>
                          <a:latin typeface="Arial" panose="020B0604020202020204" pitchFamily="34" charset="0"/>
                        </a:rPr>
                        <a:t>42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t"/>
                      <a:r>
                        <a:rPr lang="es-AR" sz="1200" b="1" i="1" u="none" strike="noStrike" dirty="0">
                          <a:solidFill>
                            <a:srgbClr val="000000"/>
                          </a:solidFill>
                          <a:effectLst/>
                          <a:latin typeface="Arial" panose="020B0604020202020204" pitchFamily="34" charset="0"/>
                        </a:rPr>
                        <a:t>4682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1549">
                <a:tc>
                  <a:txBody>
                    <a:bodyPr/>
                    <a:lstStyle/>
                    <a:p>
                      <a:pPr algn="l" fontAlgn="t"/>
                      <a:r>
                        <a:rPr lang="es-AR" sz="1200" b="1" i="1" u="none" strike="noStrike" dirty="0">
                          <a:solidFill>
                            <a:srgbClr val="000000"/>
                          </a:solidFill>
                          <a:effectLst/>
                          <a:latin typeface="Arial" panose="020B0604020202020204" pitchFamily="34" charset="0"/>
                        </a:rPr>
                        <a:t>H. </a:t>
                      </a:r>
                      <a:r>
                        <a:rPr lang="es-AR" sz="1200" b="1" i="1" u="none" strike="noStrike" dirty="0" err="1">
                          <a:solidFill>
                            <a:srgbClr val="000000"/>
                          </a:solidFill>
                          <a:effectLst/>
                          <a:latin typeface="Arial" panose="020B0604020202020204" pitchFamily="34" charset="0"/>
                        </a:rPr>
                        <a:t>Alende</a:t>
                      </a:r>
                      <a:r>
                        <a:rPr lang="es-AR" sz="1200" b="1" i="1" u="none" strike="noStrike" dirty="0">
                          <a:solidFill>
                            <a:srgbClr val="000000"/>
                          </a:solidFill>
                          <a:effectLst/>
                          <a:latin typeface="Arial" panose="020B0604020202020204" pitchFamily="34" charset="0"/>
                        </a:rPr>
                        <a:t> - Mar del Plata</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78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71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52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64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577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Centenario - Rosario</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63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58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496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Castro </a:t>
                      </a:r>
                      <a:r>
                        <a:rPr lang="es-AR" sz="1200" b="1" i="1" u="none" strike="noStrike" dirty="0" err="1">
                          <a:solidFill>
                            <a:srgbClr val="000000"/>
                          </a:solidFill>
                          <a:effectLst/>
                          <a:latin typeface="Arial" panose="020B0604020202020204" pitchFamily="34" charset="0"/>
                        </a:rPr>
                        <a:t>Rendon</a:t>
                      </a:r>
                      <a:r>
                        <a:rPr lang="es-AR" sz="1200" b="1" i="1" u="none" strike="noStrike" dirty="0">
                          <a:solidFill>
                            <a:srgbClr val="000000"/>
                          </a:solidFill>
                          <a:effectLst/>
                          <a:latin typeface="Arial" panose="020B0604020202020204" pitchFamily="34" charset="0"/>
                        </a:rPr>
                        <a:t> - Neuquén</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54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Madariaga - Posadas</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53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58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50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377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a:t>
                      </a:r>
                      <a:r>
                        <a:rPr lang="es-AR" sz="1200" b="1" i="1" u="none" strike="noStrike" dirty="0" err="1">
                          <a:solidFill>
                            <a:srgbClr val="000000"/>
                          </a:solidFill>
                          <a:effectLst/>
                          <a:latin typeface="Arial" panose="020B0604020202020204" pitchFamily="34" charset="0"/>
                        </a:rPr>
                        <a:t>Perrando</a:t>
                      </a:r>
                      <a:r>
                        <a:rPr lang="es-AR" sz="1200" b="1" i="1" u="none" strike="noStrike" dirty="0">
                          <a:solidFill>
                            <a:srgbClr val="000000"/>
                          </a:solidFill>
                          <a:effectLst/>
                          <a:latin typeface="Arial" panose="020B0604020202020204" pitchFamily="34" charset="0"/>
                        </a:rPr>
                        <a:t> - Resistencia</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58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38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335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San Roque - SS de Jujuy</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36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21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34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300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Padilla - SM de Tucumán</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15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51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280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del Milagro - Salta</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50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26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16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35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26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18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265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Central - Mendoza</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89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243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San Roque - Córdoba</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40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33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28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a:solidFill>
                            <a:srgbClr val="000000"/>
                          </a:solidFill>
                          <a:effectLst/>
                          <a:latin typeface="Arial" panose="020B0604020202020204" pitchFamily="34" charset="0"/>
                        </a:rPr>
                        <a:t>13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16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12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10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r" fontAlgn="t"/>
                      <a:r>
                        <a:rPr lang="es-AR" sz="1200" b="1" i="1" u="none" strike="noStrike" dirty="0">
                          <a:solidFill>
                            <a:srgbClr val="000000"/>
                          </a:solidFill>
                          <a:effectLst/>
                          <a:latin typeface="Arial" panose="020B0604020202020204" pitchFamily="34" charset="0"/>
                        </a:rPr>
                        <a:t>216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a:t>
                      </a:r>
                      <a:r>
                        <a:rPr lang="es-AR" sz="1200" b="1" i="1" u="none" strike="noStrike" dirty="0" err="1">
                          <a:solidFill>
                            <a:srgbClr val="000000"/>
                          </a:solidFill>
                          <a:effectLst/>
                          <a:latin typeface="Arial" panose="020B0604020202020204" pitchFamily="34" charset="0"/>
                        </a:rPr>
                        <a:t>Cullen</a:t>
                      </a:r>
                      <a:r>
                        <a:rPr lang="es-AR" sz="1200" b="1" i="1" u="none" strike="noStrike" dirty="0">
                          <a:solidFill>
                            <a:srgbClr val="000000"/>
                          </a:solidFill>
                          <a:effectLst/>
                          <a:latin typeface="Arial" panose="020B0604020202020204" pitchFamily="34" charset="0"/>
                        </a:rPr>
                        <a:t> - Santa Fe</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12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19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15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10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22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177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SA de Padua - Río Cuarto</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19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24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169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San Martín - Paraná</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18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34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58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166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a:t>
                      </a:r>
                      <a:r>
                        <a:rPr lang="es-AR" sz="1200" b="1" i="1" u="none" strike="noStrike" dirty="0" err="1">
                          <a:solidFill>
                            <a:srgbClr val="000000"/>
                          </a:solidFill>
                          <a:effectLst/>
                          <a:latin typeface="Arial" panose="020B0604020202020204" pitchFamily="34" charset="0"/>
                        </a:rPr>
                        <a:t>Penna</a:t>
                      </a:r>
                      <a:r>
                        <a:rPr lang="es-AR" sz="1200" b="1" i="1" u="none" strike="noStrike" dirty="0">
                          <a:solidFill>
                            <a:srgbClr val="000000"/>
                          </a:solidFill>
                          <a:effectLst/>
                          <a:latin typeface="Arial" panose="020B0604020202020204" pitchFamily="34" charset="0"/>
                        </a:rPr>
                        <a:t> - Bahía Blanca</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21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149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P. Regional - San Luis</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21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16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a:solidFill>
                            <a:srgbClr val="000000"/>
                          </a:solidFill>
                          <a:effectLst/>
                          <a:latin typeface="Arial" panose="020B0604020202020204" pitchFamily="34" charset="0"/>
                        </a:rPr>
                        <a:t>24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r" fontAlgn="t"/>
                      <a:r>
                        <a:rPr lang="es-AR" sz="1200" b="1" i="1" u="none" strike="noStrike" dirty="0">
                          <a:solidFill>
                            <a:srgbClr val="000000"/>
                          </a:solidFill>
                          <a:effectLst/>
                          <a:latin typeface="Arial" panose="020B0604020202020204" pitchFamily="34" charset="0"/>
                        </a:rPr>
                        <a:t>144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r>
              <a:tr h="221549">
                <a:tc>
                  <a:txBody>
                    <a:bodyPr/>
                    <a:lstStyle/>
                    <a:p>
                      <a:pPr algn="l" fontAlgn="t"/>
                      <a:r>
                        <a:rPr lang="es-AR" sz="1200" b="1" i="1" u="none" strike="noStrike" dirty="0" err="1">
                          <a:solidFill>
                            <a:srgbClr val="000000"/>
                          </a:solidFill>
                          <a:effectLst/>
                          <a:latin typeface="Arial" panose="020B0604020202020204" pitchFamily="34" charset="0"/>
                        </a:rPr>
                        <a:t>Htal</a:t>
                      </a:r>
                      <a:r>
                        <a:rPr lang="es-AR" sz="1200" b="1" i="1" u="none" strike="noStrike" dirty="0">
                          <a:solidFill>
                            <a:srgbClr val="000000"/>
                          </a:solidFill>
                          <a:effectLst/>
                          <a:latin typeface="Arial" panose="020B0604020202020204" pitchFamily="34" charset="0"/>
                        </a:rPr>
                        <a:t>. </a:t>
                      </a:r>
                      <a:r>
                        <a:rPr lang="es-AR" sz="1200" b="1" i="1" u="none" strike="noStrike" dirty="0" err="1">
                          <a:solidFill>
                            <a:srgbClr val="000000"/>
                          </a:solidFill>
                          <a:effectLst/>
                          <a:latin typeface="Arial" panose="020B0604020202020204" pitchFamily="34" charset="0"/>
                        </a:rPr>
                        <a:t>Rossi</a:t>
                      </a:r>
                      <a:endParaRPr lang="es-AR" sz="1200" b="1" i="1" u="none" strike="noStrike" dirty="0">
                        <a:solidFill>
                          <a:srgbClr val="000000"/>
                        </a:solidFill>
                        <a:effectLst/>
                        <a:latin typeface="Arial" panose="020B0604020202020204" pitchFamily="34" charset="0"/>
                      </a:endParaRP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68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Quiroga - San Juan</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18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60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221549">
                <a:tc>
                  <a:txBody>
                    <a:bodyPr/>
                    <a:lstStyle/>
                    <a:p>
                      <a:pPr algn="l" fontAlgn="t"/>
                      <a:r>
                        <a:rPr lang="es-AR" sz="1200" b="1" i="1" u="none" strike="noStrike">
                          <a:solidFill>
                            <a:srgbClr val="000000"/>
                          </a:solidFill>
                          <a:effectLst/>
                          <a:latin typeface="Arial" panose="020B0604020202020204" pitchFamily="34" charset="0"/>
                        </a:rPr>
                        <a:t>H. Margara - Trelew</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22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59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221549">
                <a:tc>
                  <a:txBody>
                    <a:bodyPr/>
                    <a:lstStyle/>
                    <a:p>
                      <a:pPr algn="l" fontAlgn="t"/>
                      <a:r>
                        <a:rPr lang="es-AR" sz="1200" b="1" i="1" u="none" strike="noStrike">
                          <a:solidFill>
                            <a:srgbClr val="000000"/>
                          </a:solidFill>
                          <a:effectLst/>
                          <a:latin typeface="Arial" panose="020B0604020202020204" pitchFamily="34" charset="0"/>
                        </a:rPr>
                        <a:t>CEMAR</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12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20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54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Carrillo - </a:t>
                      </a:r>
                      <a:r>
                        <a:rPr lang="es-AR" sz="1200" b="1" i="1" u="none" strike="noStrike" dirty="0" err="1">
                          <a:solidFill>
                            <a:srgbClr val="000000"/>
                          </a:solidFill>
                          <a:effectLst/>
                          <a:latin typeface="Arial" panose="020B0604020202020204" pitchFamily="34" charset="0"/>
                        </a:rPr>
                        <a:t>Sgo</a:t>
                      </a:r>
                      <a:r>
                        <a:rPr lang="es-AR" sz="1200" b="1" i="1" u="none" strike="noStrike" dirty="0">
                          <a:solidFill>
                            <a:srgbClr val="000000"/>
                          </a:solidFill>
                          <a:effectLst/>
                          <a:latin typeface="Arial" panose="020B0604020202020204" pitchFamily="34" charset="0"/>
                        </a:rPr>
                        <a:t> del Estero</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43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J Pablo II - Corrientes</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8</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32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221549">
                <a:tc>
                  <a:txBody>
                    <a:bodyPr/>
                    <a:lstStyle/>
                    <a:p>
                      <a:pPr algn="l" fontAlgn="t"/>
                      <a:r>
                        <a:rPr lang="es-AR" sz="1200" b="1" i="1" u="none" strike="noStrike" dirty="0">
                          <a:solidFill>
                            <a:srgbClr val="000000"/>
                          </a:solidFill>
                          <a:effectLst/>
                          <a:latin typeface="Arial" panose="020B0604020202020204" pitchFamily="34" charset="0"/>
                        </a:rPr>
                        <a:t>H. </a:t>
                      </a:r>
                      <a:r>
                        <a:rPr lang="es-AR" sz="1200" b="1" i="1" u="none" strike="noStrike" dirty="0" err="1">
                          <a:solidFill>
                            <a:srgbClr val="000000"/>
                          </a:solidFill>
                          <a:effectLst/>
                          <a:latin typeface="Arial" panose="020B0604020202020204" pitchFamily="34" charset="0"/>
                        </a:rPr>
                        <a:t>Munic</a:t>
                      </a:r>
                      <a:r>
                        <a:rPr lang="es-AR" sz="1200" b="1" i="1" u="none" strike="noStrike" dirty="0">
                          <a:solidFill>
                            <a:srgbClr val="000000"/>
                          </a:solidFill>
                          <a:effectLst/>
                          <a:latin typeface="Arial" panose="020B0604020202020204" pitchFamily="34" charset="0"/>
                        </a:rPr>
                        <a:t>. de Niños - San Justo</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26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221549">
                <a:tc>
                  <a:txBody>
                    <a:bodyPr/>
                    <a:lstStyle/>
                    <a:p>
                      <a:pPr algn="l" fontAlgn="t"/>
                      <a:r>
                        <a:rPr lang="es-AR" sz="1200" b="1" i="1" u="none" strike="noStrike">
                          <a:solidFill>
                            <a:srgbClr val="000000"/>
                          </a:solidFill>
                          <a:effectLst/>
                          <a:latin typeface="Arial" panose="020B0604020202020204" pitchFamily="34" charset="0"/>
                        </a:rPr>
                        <a:t>H. Peron-Formosa</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2</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5</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6</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4</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23</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r h="232627">
                <a:tc>
                  <a:txBody>
                    <a:bodyPr/>
                    <a:lstStyle/>
                    <a:p>
                      <a:pPr algn="l" fontAlgn="t"/>
                      <a:r>
                        <a:rPr lang="es-AR" sz="1200" b="1" i="1" u="none" strike="noStrike">
                          <a:solidFill>
                            <a:srgbClr val="000000"/>
                          </a:solidFill>
                          <a:effectLst/>
                          <a:latin typeface="Arial" panose="020B0604020202020204" pitchFamily="34" charset="0"/>
                        </a:rPr>
                        <a:t>H.Gutierrez-V.Tuerto</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7</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1</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0</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c>
                  <a:txBody>
                    <a:bodyPr/>
                    <a:lstStyle/>
                    <a:p>
                      <a:pPr algn="r" fontAlgn="t"/>
                      <a:r>
                        <a:rPr lang="es-AR" sz="1200" b="1" i="1" u="none" strike="noStrike" dirty="0">
                          <a:solidFill>
                            <a:srgbClr val="000000"/>
                          </a:solidFill>
                          <a:effectLst/>
                          <a:latin typeface="Arial" panose="020B0604020202020204" pitchFamily="34" charset="0"/>
                        </a:rPr>
                        <a:t>9</a:t>
                      </a:r>
                    </a:p>
                  </a:txBody>
                  <a:tcPr marL="8654" marR="8654" marT="865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00"/>
                    </a:solidFill>
                  </a:tcPr>
                </a:tc>
              </a:tr>
            </a:tbl>
          </a:graphicData>
        </a:graphic>
      </p:graphicFrame>
    </p:spTree>
    <p:extLst>
      <p:ext uri="{BB962C8B-B14F-4D97-AF65-F5344CB8AC3E}">
        <p14:creationId xmlns:p14="http://schemas.microsoft.com/office/powerpoint/2010/main" val="1567211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858505"/>
            <a:ext cx="9144000" cy="5140990"/>
          </a:xfrm>
          <a:prstGeom prst="rect">
            <a:avLst/>
          </a:prstGeom>
        </p:spPr>
      </p:pic>
      <p:sp>
        <p:nvSpPr>
          <p:cNvPr id="5" name="Rectángulo 4"/>
          <p:cNvSpPr/>
          <p:nvPr/>
        </p:nvSpPr>
        <p:spPr>
          <a:xfrm>
            <a:off x="6948264" y="1988840"/>
            <a:ext cx="1152128"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13865109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858505"/>
            <a:ext cx="9144000" cy="5140990"/>
          </a:xfrm>
          <a:prstGeom prst="rect">
            <a:avLst/>
          </a:prstGeom>
        </p:spPr>
      </p:pic>
    </p:spTree>
    <p:extLst>
      <p:ext uri="{BB962C8B-B14F-4D97-AF65-F5344CB8AC3E}">
        <p14:creationId xmlns:p14="http://schemas.microsoft.com/office/powerpoint/2010/main" val="39097589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858505"/>
            <a:ext cx="9144000" cy="5140990"/>
          </a:xfrm>
          <a:prstGeom prst="rect">
            <a:avLst/>
          </a:prstGeom>
        </p:spPr>
      </p:pic>
    </p:spTree>
    <p:extLst>
      <p:ext uri="{BB962C8B-B14F-4D97-AF65-F5344CB8AC3E}">
        <p14:creationId xmlns:p14="http://schemas.microsoft.com/office/powerpoint/2010/main" val="24799053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769" y="56818"/>
            <a:ext cx="7920880" cy="707886"/>
          </a:xfrm>
          <a:prstGeom prst="rect">
            <a:avLst/>
          </a:prstGeom>
          <a:noFill/>
        </p:spPr>
        <p:txBody>
          <a:bodyPr wrap="square" rtlCol="0">
            <a:spAutoFit/>
          </a:bodyPr>
          <a:lstStyle/>
          <a:p>
            <a:pPr algn="ctr"/>
            <a:r>
              <a:rPr lang="es-AR" b="1" i="1" dirty="0" smtClean="0">
                <a:solidFill>
                  <a:srgbClr val="2AABEC"/>
                </a:solidFill>
              </a:rPr>
              <a:t>IMPLEMENTACIÓN DE LAS UC: NUEVA ETAPA.</a:t>
            </a:r>
          </a:p>
          <a:p>
            <a:pPr algn="ctr"/>
            <a:r>
              <a:rPr lang="es-AR" b="1" i="1" dirty="0" smtClean="0">
                <a:solidFill>
                  <a:srgbClr val="2AABEC"/>
                </a:solidFill>
              </a:rPr>
              <a:t>ENCUESTA 2019</a:t>
            </a:r>
            <a:endParaRPr lang="es-AR" b="1" i="1" dirty="0">
              <a:solidFill>
                <a:srgbClr val="2AABEC"/>
              </a:solidFill>
            </a:endParaRPr>
          </a:p>
        </p:txBody>
      </p:sp>
      <p:sp>
        <p:nvSpPr>
          <p:cNvPr id="3" name="Rectángulo 2"/>
          <p:cNvSpPr/>
          <p:nvPr/>
        </p:nvSpPr>
        <p:spPr>
          <a:xfrm>
            <a:off x="323528" y="764704"/>
            <a:ext cx="8060778" cy="5627566"/>
          </a:xfrm>
          <a:prstGeom prst="rect">
            <a:avLst/>
          </a:prstGeom>
        </p:spPr>
        <p:txBody>
          <a:bodyPr wrap="square">
            <a:spAutoFit/>
          </a:bodyPr>
          <a:lstStyle/>
          <a:p>
            <a:pPr marL="228600" algn="just">
              <a:lnSpc>
                <a:spcPct val="107000"/>
              </a:lnSpc>
              <a:spcAft>
                <a:spcPts val="0"/>
              </a:spcAft>
            </a:pPr>
            <a:r>
              <a:rPr lang="es-AR" dirty="0" smtClean="0">
                <a:ea typeface="Calibri" panose="020F0502020204030204" pitchFamily="34" charset="0"/>
                <a:cs typeface="Times New Roman" panose="02020603050405020304" pitchFamily="18" charset="0"/>
              </a:rPr>
              <a:t>Objetivo </a:t>
            </a:r>
            <a:r>
              <a:rPr lang="es-AR" dirty="0">
                <a:ea typeface="Calibri" panose="020F0502020204030204" pitchFamily="34" charset="0"/>
                <a:cs typeface="Times New Roman" panose="02020603050405020304" pitchFamily="18" charset="0"/>
              </a:rPr>
              <a:t>de la encuesta:  Conocer el estado de la tramitación local para adherirse a la estrategia. </a:t>
            </a:r>
            <a:endParaRPr lang="es-AR" dirty="0">
              <a:latin typeface="Calibri" panose="020F0502020204030204" pitchFamily="34" charset="0"/>
              <a:ea typeface="Calibri" panose="020F0502020204030204" pitchFamily="34" charset="0"/>
              <a:cs typeface="Times New Roman" panose="02020603050405020304" pitchFamily="18" charset="0"/>
            </a:endParaRPr>
          </a:p>
          <a:p>
            <a:pPr marL="228600" algn="just">
              <a:lnSpc>
                <a:spcPct val="107000"/>
              </a:lnSpc>
              <a:spcAft>
                <a:spcPts val="0"/>
              </a:spcAft>
            </a:pPr>
            <a:r>
              <a:rPr lang="es-AR" u="sng" dirty="0">
                <a:ea typeface="Calibri" panose="020F0502020204030204" pitchFamily="34" charset="0"/>
                <a:cs typeface="Times New Roman" panose="02020603050405020304" pitchFamily="18" charset="0"/>
              </a:rPr>
              <a:t>Requisitos para el funcionamiento de una Unidad Centinela para la Vigilancia de la Salud en el país.</a:t>
            </a:r>
            <a:endParaRPr lang="es-A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arenR"/>
            </a:pPr>
            <a:r>
              <a:rPr lang="es-AR" b="1" dirty="0">
                <a:ea typeface="Calibri" panose="020F0502020204030204" pitchFamily="34" charset="0"/>
                <a:cs typeface="Times New Roman" panose="02020603050405020304" pitchFamily="18" charset="0"/>
              </a:rPr>
              <a:t>Capacitación online aprobada en el SNVS 2.0* en SIISA.</a:t>
            </a:r>
            <a:endParaRPr lang="es-AR" b="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arenR"/>
            </a:pPr>
            <a:r>
              <a:rPr lang="es-AR" dirty="0">
                <a:ea typeface="Calibri" panose="020F0502020204030204" pitchFamily="34" charset="0"/>
                <a:cs typeface="Times New Roman" panose="02020603050405020304" pitchFamily="18" charset="0"/>
              </a:rPr>
              <a:t>RRHH con interés científico de adhesión a la estrategia de Unidad Centinela.</a:t>
            </a:r>
            <a:endParaRPr lang="es-A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arenR"/>
            </a:pPr>
            <a:r>
              <a:rPr lang="es-AR" dirty="0">
                <a:ea typeface="Calibri" panose="020F0502020204030204" pitchFamily="34" charset="0"/>
                <a:cs typeface="Times New Roman" panose="02020603050405020304" pitchFamily="18" charset="0"/>
              </a:rPr>
              <a:t>Infraestructura técnica y edilicia necesaria mínima para cumplir dicho compromiso en cada Hospital.</a:t>
            </a:r>
            <a:endParaRPr lang="es-AR"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arenR"/>
            </a:pPr>
            <a:r>
              <a:rPr lang="es-AR" dirty="0">
                <a:ea typeface="Calibri" panose="020F0502020204030204" pitchFamily="34" charset="0"/>
                <a:cs typeface="Times New Roman" panose="02020603050405020304" pitchFamily="18" charset="0"/>
              </a:rPr>
              <a:t>Compromiso político de las autoridades locales y provinciales</a:t>
            </a:r>
            <a:r>
              <a:rPr lang="es-AR" dirty="0" smtClean="0">
                <a:ea typeface="Calibri" panose="020F0502020204030204" pitchFamily="34" charset="0"/>
                <a:cs typeface="Times New Roman" panose="02020603050405020304" pitchFamily="18" charset="0"/>
              </a:rPr>
              <a:t>**</a:t>
            </a:r>
          </a:p>
          <a:p>
            <a:pPr lvl="0" algn="just">
              <a:lnSpc>
                <a:spcPct val="107000"/>
              </a:lnSpc>
              <a:spcAft>
                <a:spcPts val="0"/>
              </a:spcAft>
            </a:pPr>
            <a:r>
              <a:rPr lang="es-AR" dirty="0" smtClean="0">
                <a:ea typeface="Calibri" panose="020F0502020204030204" pitchFamily="34" charset="0"/>
                <a:cs typeface="Times New Roman" panose="02020603050405020304" pitchFamily="18" charset="0"/>
              </a:rPr>
              <a:t>Coordinada </a:t>
            </a:r>
            <a:r>
              <a:rPr lang="es-AR" dirty="0">
                <a:ea typeface="Calibri" panose="020F0502020204030204" pitchFamily="34" charset="0"/>
                <a:cs typeface="Times New Roman" panose="02020603050405020304" pitchFamily="18" charset="0"/>
              </a:rPr>
              <a:t>por cada Dirección de Epidemiologia provincial. </a:t>
            </a:r>
            <a:endParaRPr lang="es-AR"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Aft>
                <a:spcPts val="0"/>
              </a:spcAft>
            </a:pP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dirty="0">
                <a:ea typeface="Calibri" panose="020F0502020204030204" pitchFamily="34" charset="0"/>
                <a:cs typeface="Times New Roman" panose="02020603050405020304" pitchFamily="18" charset="0"/>
              </a:rPr>
              <a:t> </a:t>
            </a:r>
            <a:r>
              <a:rPr lang="es-AR" dirty="0" smtClean="0">
                <a:ea typeface="Calibri" panose="020F0502020204030204" pitchFamily="34" charset="0"/>
                <a:cs typeface="Times New Roman" panose="02020603050405020304" pitchFamily="18" charset="0"/>
              </a:rPr>
              <a:t>Cada </a:t>
            </a:r>
            <a:r>
              <a:rPr lang="es-AR" dirty="0">
                <a:ea typeface="Calibri" panose="020F0502020204030204" pitchFamily="34" charset="0"/>
                <a:cs typeface="Times New Roman" panose="02020603050405020304" pitchFamily="18" charset="0"/>
              </a:rPr>
              <a:t>Unidad Centinela está conformada por tres Componentes:</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dirty="0">
                <a:ea typeface="Calibri" panose="020F0502020204030204" pitchFamily="34" charset="0"/>
                <a:cs typeface="Times New Roman" panose="02020603050405020304" pitchFamily="18" charset="0"/>
              </a:rPr>
              <a:t>    -Componente Laboratorio: bioquímico con especialidad en Virología</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dirty="0">
                <a:ea typeface="Calibri" panose="020F0502020204030204" pitchFamily="34" charset="0"/>
                <a:cs typeface="Times New Roman" panose="02020603050405020304" pitchFamily="18" charset="0"/>
              </a:rPr>
              <a:t>    -Componente Clínico: medico clínico con especialidad en enfermedades hepáticas.</a:t>
            </a:r>
            <a:endParaRPr lang="es-AR" dirty="0">
              <a:latin typeface="Calibri" panose="020F0502020204030204" pitchFamily="34" charset="0"/>
              <a:ea typeface="Calibri" panose="020F0502020204030204" pitchFamily="34" charset="0"/>
              <a:cs typeface="Times New Roman" panose="02020603050405020304" pitchFamily="18" charset="0"/>
            </a:endParaRPr>
          </a:p>
          <a:p>
            <a:r>
              <a:rPr lang="es-AR" dirty="0">
                <a:ea typeface="Calibri" panose="020F0502020204030204" pitchFamily="34" charset="0"/>
                <a:cs typeface="Times New Roman" panose="02020603050405020304" pitchFamily="18" charset="0"/>
              </a:rPr>
              <a:t>    -Componente Epidemiológico: personal de </a:t>
            </a:r>
            <a:r>
              <a:rPr lang="es-AR" dirty="0" smtClean="0">
                <a:ea typeface="Calibri" panose="020F0502020204030204" pitchFamily="34" charset="0"/>
                <a:cs typeface="Times New Roman" panose="02020603050405020304" pitchFamily="18" charset="0"/>
              </a:rPr>
              <a:t> </a:t>
            </a:r>
            <a:r>
              <a:rPr lang="es-AR" dirty="0">
                <a:ea typeface="Calibri" panose="020F0502020204030204" pitchFamily="34" charset="0"/>
                <a:cs typeface="Times New Roman" panose="02020603050405020304" pitchFamily="18" charset="0"/>
              </a:rPr>
              <a:t>salud con especialidad en Epidemiologia</a:t>
            </a:r>
            <a:endParaRPr lang="es-AR" dirty="0"/>
          </a:p>
        </p:txBody>
      </p:sp>
    </p:spTree>
    <p:extLst>
      <p:ext uri="{BB962C8B-B14F-4D97-AF65-F5344CB8AC3E}">
        <p14:creationId xmlns:p14="http://schemas.microsoft.com/office/powerpoint/2010/main" val="3270192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0588" y="50721"/>
            <a:ext cx="8952258" cy="707886"/>
          </a:xfrm>
          <a:prstGeom prst="rect">
            <a:avLst/>
          </a:prstGeom>
          <a:noFill/>
        </p:spPr>
        <p:txBody>
          <a:bodyPr wrap="square" rtlCol="0">
            <a:spAutoFit/>
          </a:bodyPr>
          <a:lstStyle/>
          <a:p>
            <a:pPr algn="ctr"/>
            <a:r>
              <a:rPr lang="es-AR" b="1" i="1" dirty="0" smtClean="0">
                <a:solidFill>
                  <a:srgbClr val="2AABEC"/>
                </a:solidFill>
              </a:rPr>
              <a:t>IMPLEMENTACIÓN DE LAS UC: NUEVA ETAPA.</a:t>
            </a:r>
          </a:p>
          <a:p>
            <a:pPr algn="ctr"/>
            <a:r>
              <a:rPr lang="es-AR" b="1" i="1" dirty="0" smtClean="0">
                <a:solidFill>
                  <a:srgbClr val="2AABEC"/>
                </a:solidFill>
              </a:rPr>
              <a:t>ENCUESTA 2019</a:t>
            </a:r>
            <a:endParaRPr lang="es-AR" b="1" i="1" dirty="0">
              <a:solidFill>
                <a:srgbClr val="2AABEC"/>
              </a:solidFill>
            </a:endParaRPr>
          </a:p>
        </p:txBody>
      </p:sp>
      <p:sp>
        <p:nvSpPr>
          <p:cNvPr id="4" name="Rectángulo 3"/>
          <p:cNvSpPr/>
          <p:nvPr/>
        </p:nvSpPr>
        <p:spPr>
          <a:xfrm>
            <a:off x="35744" y="1052736"/>
            <a:ext cx="8547086" cy="4953792"/>
          </a:xfrm>
          <a:prstGeom prst="rect">
            <a:avLst/>
          </a:prstGeom>
        </p:spPr>
        <p:txBody>
          <a:bodyPr wrap="square">
            <a:spAutoFit/>
          </a:bodyPr>
          <a:lstStyle/>
          <a:p>
            <a:pPr algn="just">
              <a:lnSpc>
                <a:spcPct val="107000"/>
              </a:lnSpc>
              <a:spcAft>
                <a:spcPts val="0"/>
              </a:spcAft>
            </a:pPr>
            <a:r>
              <a:rPr lang="es-AR" dirty="0" smtClean="0">
                <a:ea typeface="Calibri" panose="020F0502020204030204" pitchFamily="34" charset="0"/>
                <a:cs typeface="Times New Roman" panose="02020603050405020304" pitchFamily="18" charset="0"/>
              </a:rPr>
              <a:t> Objetivo de la encuesta:  Conocer el estado de la tramitación local para adherirse a la estrategia. </a:t>
            </a:r>
            <a:endParaRPr lang="es-AR"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400" dirty="0">
                <a:ea typeface="Calibri" panose="020F0502020204030204" pitchFamily="34" charset="0"/>
                <a:cs typeface="Times New Roman" panose="02020603050405020304" pitchFamily="18" charset="0"/>
              </a:rPr>
              <a:t>**</a:t>
            </a:r>
            <a:r>
              <a:rPr lang="es-AR" sz="1400" b="1" dirty="0">
                <a:ea typeface="Calibri" panose="020F0502020204030204" pitchFamily="34" charset="0"/>
                <a:cs typeface="Times New Roman" panose="02020603050405020304" pitchFamily="18" charset="0"/>
              </a:rPr>
              <a:t>Compromiso político de las autoridades locales y provinciales de adhesión a la estrategia de Vigilancia por Unidad Centinela</a:t>
            </a:r>
            <a:r>
              <a:rPr lang="es-AR" sz="1400" dirty="0">
                <a:ea typeface="Calibri" panose="020F0502020204030204" pitchFamily="34" charset="0"/>
                <a:cs typeface="Times New Roman" panose="02020603050405020304" pitchFamily="18" charset="0"/>
              </a:rPr>
              <a:t>.</a:t>
            </a:r>
            <a:endParaRPr lang="es-A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AR" sz="1400" b="1" dirty="0">
                <a:ea typeface="Calibri" panose="020F0502020204030204" pitchFamily="34" charset="0"/>
                <a:cs typeface="Times New Roman" panose="02020603050405020304" pitchFamily="18" charset="0"/>
              </a:rPr>
              <a:t>Solicitud escrita </a:t>
            </a:r>
            <a:r>
              <a:rPr lang="es-AR" sz="1400" dirty="0">
                <a:ea typeface="Calibri" panose="020F0502020204030204" pitchFamily="34" charset="0"/>
                <a:cs typeface="Times New Roman" panose="02020603050405020304" pitchFamily="18" charset="0"/>
              </a:rPr>
              <a:t>de aprobación para dicha adhesión al jefe inmediato con la firma de los coordinadores propuestos para cada componente : Laboratorio, Clínico y Epidemiológico local, quien deberá elevarlo a la Dirección del Hospital solicitante</a:t>
            </a:r>
            <a:endParaRPr lang="es-A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AR" sz="1400" dirty="0">
                <a:ea typeface="Calibri" panose="020F0502020204030204" pitchFamily="34" charset="0"/>
                <a:cs typeface="Times New Roman" panose="02020603050405020304" pitchFamily="18" charset="0"/>
              </a:rPr>
              <a:t>Con el aval de la Dirección del Hospital deberá </a:t>
            </a:r>
            <a:r>
              <a:rPr lang="es-AR" sz="1400" b="1" dirty="0">
                <a:ea typeface="Calibri" panose="020F0502020204030204" pitchFamily="34" charset="0"/>
                <a:cs typeface="Times New Roman" panose="02020603050405020304" pitchFamily="18" charset="0"/>
              </a:rPr>
              <a:t>elevarse a las autoridades </a:t>
            </a:r>
            <a:r>
              <a:rPr lang="es-AR" sz="1400" dirty="0">
                <a:ea typeface="Calibri" panose="020F0502020204030204" pitchFamily="34" charset="0"/>
                <a:cs typeface="Times New Roman" panose="02020603050405020304" pitchFamily="18" charset="0"/>
              </a:rPr>
              <a:t>provinciales de Vigilancia y de la Dirección de Epidemiologia, quienes aprobaran la solicitud otorgando las contraseñas correspondientes a cada Componente de la unidad Centinela para utilizar el SNVS 2.0 en SIISA.</a:t>
            </a:r>
            <a:endParaRPr lang="es-AR"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lphaLcParenR"/>
            </a:pPr>
            <a:r>
              <a:rPr lang="es-AR" sz="1400" dirty="0">
                <a:ea typeface="Calibri" panose="020F0502020204030204" pitchFamily="34" charset="0"/>
                <a:cs typeface="Times New Roman" panose="02020603050405020304" pitchFamily="18" charset="0"/>
              </a:rPr>
              <a:t>La Dirección de Epidemiologia provincial eleva la decisión de aceptación cuando corresponda, a la </a:t>
            </a:r>
            <a:r>
              <a:rPr lang="es-AR" sz="1400" b="1" dirty="0">
                <a:ea typeface="Calibri" panose="020F0502020204030204" pitchFamily="34" charset="0"/>
                <a:cs typeface="Times New Roman" panose="02020603050405020304" pitchFamily="18" charset="0"/>
              </a:rPr>
              <a:t>Dirección de Epidemiologia de Nación </a:t>
            </a:r>
            <a:r>
              <a:rPr lang="es-AR" sz="1400" dirty="0">
                <a:ea typeface="Calibri" panose="020F0502020204030204" pitchFamily="34" charset="0"/>
                <a:cs typeface="Times New Roman" panose="02020603050405020304" pitchFamily="18" charset="0"/>
              </a:rPr>
              <a:t>quien comunicara al área de Vigilancia la información.</a:t>
            </a:r>
            <a:endParaRPr lang="es-A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400" dirty="0">
                <a:ea typeface="Calibri" panose="020F0502020204030204" pitchFamily="34" charset="0"/>
                <a:cs typeface="Times New Roman" panose="02020603050405020304" pitchFamily="18" charset="0"/>
              </a:rPr>
              <a:t> </a:t>
            </a:r>
            <a:r>
              <a:rPr lang="es-AR" sz="1400" u="sng" dirty="0" smtClean="0">
                <a:ea typeface="Calibri" panose="020F0502020204030204" pitchFamily="34" charset="0"/>
                <a:cs typeface="Times New Roman" panose="02020603050405020304" pitchFamily="18" charset="0"/>
              </a:rPr>
              <a:t>MUY </a:t>
            </a:r>
            <a:r>
              <a:rPr lang="es-AR" sz="1400" u="sng" dirty="0">
                <a:ea typeface="Calibri" panose="020F0502020204030204" pitchFamily="34" charset="0"/>
                <a:cs typeface="Times New Roman" panose="02020603050405020304" pitchFamily="18" charset="0"/>
              </a:rPr>
              <a:t>IMPORTANTE</a:t>
            </a:r>
            <a:r>
              <a:rPr lang="es-AR" sz="1400" dirty="0">
                <a:ea typeface="Calibri" panose="020F0502020204030204" pitchFamily="34" charset="0"/>
                <a:cs typeface="Times New Roman" panose="02020603050405020304" pitchFamily="18" charset="0"/>
              </a:rPr>
              <a:t> ¡!</a:t>
            </a:r>
            <a:endParaRPr lang="es-AR"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s-AR" sz="1400" b="1" dirty="0">
                <a:ea typeface="Calibri" panose="020F0502020204030204" pitchFamily="34" charset="0"/>
                <a:cs typeface="Times New Roman" panose="02020603050405020304" pitchFamily="18" charset="0"/>
              </a:rPr>
              <a:t>Los Hospitales que ya venían trabajando en la Vigilancia con esta estrategia de Unidades Centinela deberán renovar su compromiso e intención de seguir haciéndolo a través de una nota dirigida a las autoridades del Hospital base para que estas la eleven a la Dirección de Epidemiologia provincial que otorgara las contraseñas correspondientes a esa estrategia.</a:t>
            </a:r>
            <a:endParaRPr lang="es-AR"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73854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51520" y="404664"/>
            <a:ext cx="8568952" cy="2431435"/>
          </a:xfrm>
          <a:prstGeom prst="rect">
            <a:avLst/>
          </a:prstGeom>
          <a:noFill/>
        </p:spPr>
        <p:txBody>
          <a:bodyPr wrap="square" rtlCol="0">
            <a:spAutoFit/>
          </a:bodyPr>
          <a:lstStyle/>
          <a:p>
            <a:r>
              <a:rPr lang="es-AR" b="1" i="1" dirty="0" smtClean="0">
                <a:solidFill>
                  <a:srgbClr val="2AABEC"/>
                </a:solidFill>
              </a:rPr>
              <a:t>ENCUESTA 2019</a:t>
            </a:r>
          </a:p>
          <a:p>
            <a:r>
              <a:rPr lang="es-AR" dirty="0" smtClean="0"/>
              <a:t>Enviada a: </a:t>
            </a:r>
          </a:p>
          <a:p>
            <a:endParaRPr lang="es-AR" dirty="0"/>
          </a:p>
          <a:p>
            <a:pPr marL="285750" indent="-285750">
              <a:buClr>
                <a:srgbClr val="FF0000"/>
              </a:buClr>
              <a:buFont typeface="Wingdings" panose="05000000000000000000" pitchFamily="2" charset="2"/>
              <a:buChar char="Ø"/>
            </a:pPr>
            <a:r>
              <a:rPr lang="es-AR" dirty="0" smtClean="0"/>
              <a:t>27 UC IMPLEMENTADAS</a:t>
            </a:r>
          </a:p>
          <a:p>
            <a:pPr marL="285750" indent="-285750">
              <a:buClr>
                <a:srgbClr val="FF0000"/>
              </a:buClr>
              <a:buFont typeface="Wingdings" panose="05000000000000000000" pitchFamily="2" charset="2"/>
              <a:buChar char="Ø"/>
            </a:pPr>
            <a:endParaRPr lang="es-AR" dirty="0"/>
          </a:p>
          <a:p>
            <a:pPr marL="285750" indent="-285750">
              <a:buClr>
                <a:srgbClr val="FF0000"/>
              </a:buClr>
              <a:buFont typeface="Wingdings" panose="05000000000000000000" pitchFamily="2" charset="2"/>
              <a:buChar char="Ø"/>
            </a:pPr>
            <a:r>
              <a:rPr lang="es-AR" dirty="0" smtClean="0"/>
              <a:t>6 HOSPITALES EN CADA UNA DE LAS PROVINCIAS DONDE NO HAY UC IMPLEMENTADAS</a:t>
            </a:r>
            <a:endParaRPr lang="es-AR" dirty="0"/>
          </a:p>
        </p:txBody>
      </p:sp>
    </p:spTree>
    <p:extLst>
      <p:ext uri="{BB962C8B-B14F-4D97-AF65-F5344CB8AC3E}">
        <p14:creationId xmlns:p14="http://schemas.microsoft.com/office/powerpoint/2010/main" val="23886176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539552" y="548680"/>
            <a:ext cx="6552728" cy="707886"/>
          </a:xfrm>
          <a:prstGeom prst="rect">
            <a:avLst/>
          </a:prstGeom>
          <a:noFill/>
        </p:spPr>
        <p:txBody>
          <a:bodyPr wrap="square" rtlCol="0">
            <a:spAutoFit/>
          </a:bodyPr>
          <a:lstStyle/>
          <a:p>
            <a:r>
              <a:rPr lang="es-AR" b="1" i="1" dirty="0" smtClean="0">
                <a:solidFill>
                  <a:srgbClr val="2AABEC"/>
                </a:solidFill>
              </a:rPr>
              <a:t>Respuestas:</a:t>
            </a:r>
          </a:p>
          <a:p>
            <a:endParaRPr lang="es-AR" dirty="0"/>
          </a:p>
        </p:txBody>
      </p:sp>
      <p:graphicFrame>
        <p:nvGraphicFramePr>
          <p:cNvPr id="3" name="Tabla 2"/>
          <p:cNvGraphicFramePr>
            <a:graphicFrameLocks noGrp="1"/>
          </p:cNvGraphicFramePr>
          <p:nvPr>
            <p:extLst>
              <p:ext uri="{D42A27DB-BD31-4B8C-83A1-F6EECF244321}">
                <p14:modId xmlns:p14="http://schemas.microsoft.com/office/powerpoint/2010/main" val="1563515448"/>
              </p:ext>
            </p:extLst>
          </p:nvPr>
        </p:nvGraphicFramePr>
        <p:xfrm>
          <a:off x="2289364" y="116632"/>
          <a:ext cx="6875512" cy="6231255"/>
        </p:xfrm>
        <a:graphic>
          <a:graphicData uri="http://schemas.openxmlformats.org/drawingml/2006/table">
            <a:tbl>
              <a:tblPr>
                <a:tableStyleId>{5C22544A-7EE6-4342-B048-85BDC9FD1C3A}</a:tableStyleId>
              </a:tblPr>
              <a:tblGrid>
                <a:gridCol w="1096941"/>
                <a:gridCol w="1518842"/>
                <a:gridCol w="4259729"/>
              </a:tblGrid>
              <a:tr h="161925">
                <a:tc>
                  <a:txBody>
                    <a:bodyPr/>
                    <a:lstStyle/>
                    <a:p>
                      <a:pPr algn="ctr" fontAlgn="b"/>
                      <a:r>
                        <a:rPr lang="es-AR" sz="1400" b="1" i="1" u="none" strike="noStrike" dirty="0">
                          <a:effectLst/>
                        </a:rPr>
                        <a:t>Provincia</a:t>
                      </a:r>
                      <a:endParaRPr lang="es-AR" sz="1400" b="1" i="1"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1400" b="1" i="1" u="none" strike="noStrike" dirty="0">
                          <a:effectLst/>
                        </a:rPr>
                        <a:t>Ciudad</a:t>
                      </a:r>
                      <a:endParaRPr lang="es-AR" sz="1400" b="1" i="1"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1400" b="1" i="1" u="none" strike="noStrike" dirty="0">
                          <a:effectLst/>
                        </a:rPr>
                        <a:t>Hospital</a:t>
                      </a:r>
                      <a:endParaRPr lang="es-AR" sz="1400" b="1" i="1"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rowSpan="6">
                  <a:txBody>
                    <a:bodyPr/>
                    <a:lstStyle/>
                    <a:p>
                      <a:pPr algn="l" fontAlgn="b"/>
                      <a:r>
                        <a:rPr lang="es-AR" sz="1400" u="none" strike="noStrike" dirty="0">
                          <a:effectLst/>
                        </a:rPr>
                        <a:t>Buenos Aires</a:t>
                      </a:r>
                      <a:endParaRPr lang="es-AR" sz="1400" b="1" i="0" u="none" strike="noStrike" dirty="0">
                        <a:solidFill>
                          <a:srgbClr val="000000"/>
                        </a:solidFill>
                        <a:effectLst/>
                        <a:latin typeface="Arial" panose="020B0604020202020204" pitchFamily="34" charset="0"/>
                      </a:endParaRPr>
                    </a:p>
                    <a:p>
                      <a:pPr algn="l" fontAlgn="b"/>
                      <a:r>
                        <a:rPr lang="es-AR" sz="1400" u="none" strike="noStrike" dirty="0">
                          <a:effectLst/>
                        </a:rPr>
                        <a:t> </a:t>
                      </a:r>
                      <a:endParaRPr lang="es-AR" sz="1400" b="1" i="0" u="none" strike="noStrike" dirty="0">
                        <a:solidFill>
                          <a:srgbClr val="000000"/>
                        </a:solidFill>
                        <a:effectLst/>
                        <a:latin typeface="Arial" panose="020B0604020202020204" pitchFamily="34" charset="0"/>
                      </a:endParaRPr>
                    </a:p>
                    <a:p>
                      <a:pPr algn="l" fontAlgn="b"/>
                      <a:r>
                        <a:rPr lang="es-AR" sz="1400" u="none" strike="noStrike" dirty="0">
                          <a:effectLst/>
                        </a:rPr>
                        <a:t> </a:t>
                      </a:r>
                      <a:endParaRPr lang="es-AR" sz="1400" b="1" i="0" u="none" strike="noStrike" dirty="0">
                        <a:solidFill>
                          <a:srgbClr val="000000"/>
                        </a:solidFill>
                        <a:effectLst/>
                        <a:latin typeface="Arial" panose="020B0604020202020204" pitchFamily="34" charset="0"/>
                      </a:endParaRPr>
                    </a:p>
                    <a:p>
                      <a:pPr algn="l" fontAlgn="b"/>
                      <a:r>
                        <a:rPr lang="es-AR" sz="1400" u="none" strike="noStrike" dirty="0">
                          <a:effectLst/>
                        </a:rPr>
                        <a:t> </a:t>
                      </a:r>
                      <a:endParaRPr lang="es-AR" sz="1400" b="1" i="0" u="none" strike="noStrike" dirty="0">
                        <a:solidFill>
                          <a:srgbClr val="000000"/>
                        </a:solidFill>
                        <a:effectLst/>
                        <a:latin typeface="Arial" panose="020B0604020202020204" pitchFamily="34" charset="0"/>
                      </a:endParaRPr>
                    </a:p>
                    <a:p>
                      <a:pPr algn="l" fontAlgn="b"/>
                      <a:r>
                        <a:rPr lang="es-AR" sz="1400" u="none" strike="noStrike" dirty="0">
                          <a:effectLst/>
                        </a:rPr>
                        <a:t> </a:t>
                      </a:r>
                      <a:endParaRPr lang="es-AR" sz="1400" b="1" i="0" u="none" strike="noStrike" dirty="0">
                        <a:solidFill>
                          <a:srgbClr val="000000"/>
                        </a:solidFill>
                        <a:effectLst/>
                        <a:latin typeface="Arial" panose="020B0604020202020204" pitchFamily="34" charset="0"/>
                      </a:endParaRPr>
                    </a:p>
                    <a:p>
                      <a:pPr algn="l" fontAlgn="b"/>
                      <a:r>
                        <a:rPr lang="es-AR" sz="1400" u="none" strike="noStrike" dirty="0">
                          <a:effectLst/>
                        </a:rPr>
                        <a:t> </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Bahía Blanca</a:t>
                      </a:r>
                      <a:endParaRPr lang="es-AR"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José Penna</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vMerge="1">
                  <a:txBody>
                    <a:bodyPr/>
                    <a:lstStyle/>
                    <a:p>
                      <a:pPr algn="l" fontAlgn="b"/>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El Palomar</a:t>
                      </a:r>
                      <a:endParaRPr lang="es-AR"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Nacional Prof. Alejandro Posadas </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vMerge="1">
                  <a:txBody>
                    <a:bodyPr/>
                    <a:lstStyle/>
                    <a:p>
                      <a:pPr algn="l" fontAlgn="b"/>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
                      <a:r>
                        <a:rPr lang="es-AR" sz="1400" u="none" strike="noStrike" dirty="0">
                          <a:effectLst/>
                        </a:rPr>
                        <a:t>La Plata</a:t>
                      </a:r>
                      <a:endParaRPr lang="es-AR" sz="1400" b="1" i="0" u="none" strike="noStrike" dirty="0">
                        <a:solidFill>
                          <a:srgbClr val="000000"/>
                        </a:solidFill>
                        <a:effectLst/>
                        <a:latin typeface="Arial" panose="020B0604020202020204" pitchFamily="34" charset="0"/>
                      </a:endParaRPr>
                    </a:p>
                    <a:p>
                      <a:pPr algn="l" fontAlgn="b"/>
                      <a:r>
                        <a:rPr lang="es-AR" sz="1400" u="none" strike="noStrike" dirty="0">
                          <a:effectLst/>
                        </a:rPr>
                        <a:t> </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Rossi La Plata</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4564">
                <a:tc vMerge="1">
                  <a:txBody>
                    <a:bodyPr/>
                    <a:lstStyle/>
                    <a:p>
                      <a:pPr algn="l" fontAlgn="b"/>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pPr algn="l" fontAlgn="b"/>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Sor María Ludovica</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vMerge="1">
                  <a:txBody>
                    <a:bodyPr/>
                    <a:lstStyle/>
                    <a:p>
                      <a:pPr algn="l" fontAlgn="b"/>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CABA</a:t>
                      </a:r>
                      <a:endParaRPr lang="es-AR"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Ramos </a:t>
                      </a:r>
                      <a:r>
                        <a:rPr lang="es-AR" sz="1400" u="none" strike="noStrike" dirty="0" smtClean="0">
                          <a:effectLst/>
                        </a:rPr>
                        <a:t>Mejía* </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vMerge="1">
                  <a:txBody>
                    <a:bodyPr/>
                    <a:lstStyle/>
                    <a:p>
                      <a:pPr algn="l" fontAlgn="b"/>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Mar del Plata</a:t>
                      </a:r>
                      <a:endParaRPr lang="es-AR"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HIGA Dr. Alende Mar del Plata</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rowSpan="2">
                  <a:txBody>
                    <a:bodyPr/>
                    <a:lstStyle/>
                    <a:p>
                      <a:pPr algn="l" fontAlgn="b"/>
                      <a:r>
                        <a:rPr lang="es-AR" sz="1400" u="none" strike="noStrike" dirty="0">
                          <a:effectLst/>
                        </a:rPr>
                        <a:t>Córdoba</a:t>
                      </a:r>
                      <a:endParaRPr lang="es-AR" sz="1400" b="1" i="0" u="none" strike="noStrike" dirty="0">
                        <a:solidFill>
                          <a:srgbClr val="000000"/>
                        </a:solidFill>
                        <a:effectLst/>
                        <a:latin typeface="Arial" panose="020B0604020202020204" pitchFamily="34" charset="0"/>
                      </a:endParaRPr>
                    </a:p>
                    <a:p>
                      <a:pPr algn="l" fontAlgn="b"/>
                      <a:r>
                        <a:rPr lang="es-AR" sz="1400" u="none" strike="noStrike" dirty="0">
                          <a:effectLst/>
                        </a:rPr>
                        <a:t> </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Córdoba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San Roque/Lab Central Córdoba</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vMerge="1">
                  <a:txBody>
                    <a:bodyPr/>
                    <a:lstStyle/>
                    <a:p>
                      <a:pPr algn="l" fontAlgn="b"/>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Río Cuarto</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Nuevo H. San Antonio de Padua Río Cuarto</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La Pampa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Santa Rosa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Lucio </a:t>
                      </a:r>
                      <a:r>
                        <a:rPr lang="es-AR" sz="1400" u="none" strike="noStrike" dirty="0" smtClean="0">
                          <a:effectLst/>
                        </a:rPr>
                        <a:t>Molas  *</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la plata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La Plata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de Niños HIAEP Sor Maria </a:t>
                      </a:r>
                      <a:r>
                        <a:rPr lang="es-AR" sz="1400" u="none" strike="noStrike" dirty="0" err="1">
                          <a:effectLst/>
                        </a:rPr>
                        <a:t>Ludovica</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Mendoza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Mendoza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Central</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Neuquén</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Neuquén</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Neuquén</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Rio Negro</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Bariloche</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Zonal </a:t>
                      </a:r>
                      <a:r>
                        <a:rPr lang="es-AR" sz="1400" u="none" strike="noStrike" dirty="0" smtClean="0">
                          <a:effectLst/>
                        </a:rPr>
                        <a:t>Bariloche-Carrillo*</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San Juan</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Rivadavia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Dr Marcial Quiroga</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San Luis</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San Luis</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San Luis </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rowSpan="2">
                  <a:txBody>
                    <a:bodyPr/>
                    <a:lstStyle/>
                    <a:p>
                      <a:pPr algn="l" fontAlgn="b"/>
                      <a:r>
                        <a:rPr lang="es-AR" sz="1400" u="none" strike="noStrike" dirty="0">
                          <a:effectLst/>
                        </a:rPr>
                        <a:t>Santa Fe </a:t>
                      </a:r>
                      <a:endParaRPr lang="es-AR" sz="1400" b="1" i="0" u="none" strike="noStrike" dirty="0">
                        <a:solidFill>
                          <a:srgbClr val="000000"/>
                        </a:solidFill>
                        <a:effectLst/>
                        <a:latin typeface="Arial" panose="020B0604020202020204" pitchFamily="34" charset="0"/>
                      </a:endParaRPr>
                    </a:p>
                    <a:p>
                      <a:pPr algn="l" fontAlgn="b"/>
                      <a:r>
                        <a:rPr lang="es-AR" sz="1400" u="none" strike="noStrike" dirty="0">
                          <a:effectLst/>
                        </a:rPr>
                        <a:t> </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Rosario</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CEMAR</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vMerge="1">
                  <a:txBody>
                    <a:bodyPr/>
                    <a:lstStyle/>
                    <a:p>
                      <a:pPr algn="l" fontAlgn="b"/>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Rosario</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PROVINCIAL DEL CENTENARIO</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08550">
                <a:tc>
                  <a:txBody>
                    <a:bodyPr/>
                    <a:lstStyle/>
                    <a:p>
                      <a:pPr algn="l" fontAlgn="b"/>
                      <a:r>
                        <a:rPr lang="es-AR" sz="1400" u="none" strike="noStrike" dirty="0">
                          <a:effectLst/>
                        </a:rPr>
                        <a:t>Tierra del Fuego</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Ushuaia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Regional Ushuaia</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err="1">
                          <a:effectLst/>
                        </a:rPr>
                        <a:t>Tucuman</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SM de </a:t>
                      </a:r>
                      <a:r>
                        <a:rPr lang="es-AR" sz="1400" u="none" strike="noStrike" dirty="0" err="1">
                          <a:effectLst/>
                        </a:rPr>
                        <a:t>Tucuman</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 Padilla</a:t>
                      </a:r>
                      <a:endParaRPr lang="es-AR" sz="1400" b="0"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Catamarca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SFDV de Catamarca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Centro </a:t>
                      </a:r>
                      <a:r>
                        <a:rPr lang="es-AR" sz="1400" u="none" strike="noStrike" dirty="0" err="1">
                          <a:effectLst/>
                        </a:rPr>
                        <a:t>Unico</a:t>
                      </a:r>
                      <a:r>
                        <a:rPr lang="es-AR" sz="1400" u="none" strike="noStrike" dirty="0">
                          <a:effectLst/>
                        </a:rPr>
                        <a:t> de </a:t>
                      </a:r>
                      <a:r>
                        <a:rPr lang="es-AR" sz="1400" u="none" strike="noStrike" dirty="0" smtClean="0">
                          <a:effectLst/>
                        </a:rPr>
                        <a:t>Referencia*</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CABA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CABA</a:t>
                      </a:r>
                      <a:endParaRPr lang="es-AR" sz="1400" b="1" i="0" u="none" strike="noStrike">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Argerich</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Jujuy</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SS de Jujuy</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San Roque</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La Rioja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La Rioja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Vera </a:t>
                      </a:r>
                      <a:r>
                        <a:rPr lang="es-AR" sz="1400" u="none" strike="noStrike" dirty="0" smtClean="0">
                          <a:effectLst/>
                        </a:rPr>
                        <a:t>Barros*</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Misiones</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Posadas</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"Dr. Ramón Madariaga"</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Salta</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Capital</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Sr del Milagro</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400" u="none" strike="noStrike" dirty="0">
                          <a:effectLst/>
                        </a:rPr>
                        <a:t>Santa Fe </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Venado Tuerto </a:t>
                      </a:r>
                      <a:endParaRPr lang="es-AR" sz="1400" b="1"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Alejandro Gutiérrez </a:t>
                      </a:r>
                      <a:endParaRPr lang="es-AR" sz="1400" b="0" i="0" u="none" strike="noStrike" dirty="0">
                        <a:solidFill>
                          <a:srgbClr val="000000"/>
                        </a:solidFill>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4" name="CuadroTexto 3"/>
          <p:cNvSpPr txBox="1"/>
          <p:nvPr/>
        </p:nvSpPr>
        <p:spPr>
          <a:xfrm>
            <a:off x="179512" y="1484784"/>
            <a:ext cx="1965836" cy="1569660"/>
          </a:xfrm>
          <a:prstGeom prst="rect">
            <a:avLst/>
          </a:prstGeom>
          <a:noFill/>
        </p:spPr>
        <p:txBody>
          <a:bodyPr wrap="square" rtlCol="0">
            <a:spAutoFit/>
          </a:bodyPr>
          <a:lstStyle/>
          <a:p>
            <a:r>
              <a:rPr lang="es-AR" b="1" dirty="0" smtClean="0"/>
              <a:t>26/33 Hospitales </a:t>
            </a:r>
          </a:p>
          <a:p>
            <a:pPr marL="285750" indent="-285750">
              <a:buFont typeface="Wingdings" panose="05000000000000000000" pitchFamily="2" charset="2"/>
              <a:buChar char="Ø"/>
            </a:pPr>
            <a:r>
              <a:rPr lang="es-AR" b="1" dirty="0" smtClean="0"/>
              <a:t>21/27 UC previas</a:t>
            </a:r>
          </a:p>
          <a:p>
            <a:pPr marL="285750" indent="-285750">
              <a:buFont typeface="Wingdings" panose="05000000000000000000" pitchFamily="2" charset="2"/>
              <a:buChar char="Ø"/>
            </a:pPr>
            <a:r>
              <a:rPr lang="es-AR" b="1" dirty="0" smtClean="0"/>
              <a:t>5/6  nuevas propuestas  * </a:t>
            </a:r>
            <a:endParaRPr lang="es-AR" b="1" dirty="0"/>
          </a:p>
        </p:txBody>
      </p:sp>
    </p:spTree>
    <p:extLst>
      <p:ext uri="{BB962C8B-B14F-4D97-AF65-F5344CB8AC3E}">
        <p14:creationId xmlns:p14="http://schemas.microsoft.com/office/powerpoint/2010/main" val="17522633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95536" y="548680"/>
            <a:ext cx="8568952" cy="584775"/>
          </a:xfrm>
          <a:prstGeom prst="rect">
            <a:avLst/>
          </a:prstGeom>
          <a:noFill/>
        </p:spPr>
        <p:txBody>
          <a:bodyPr wrap="square" rtlCol="0">
            <a:spAutoFit/>
          </a:bodyPr>
          <a:lstStyle/>
          <a:p>
            <a:r>
              <a:rPr lang="es-AR" b="1" dirty="0">
                <a:solidFill>
                  <a:srgbClr val="00B0F0"/>
                </a:solidFill>
              </a:rPr>
              <a:t>1.- ¿Renuevan el compromiso político, profesional y técnico de adherir a la estrategia de Vigilancia por Unidad Centinela de las Hepatitis Virales?</a:t>
            </a:r>
          </a:p>
        </p:txBody>
      </p:sp>
      <p:sp>
        <p:nvSpPr>
          <p:cNvPr id="3" name="CuadroTexto 2"/>
          <p:cNvSpPr txBox="1"/>
          <p:nvPr/>
        </p:nvSpPr>
        <p:spPr>
          <a:xfrm>
            <a:off x="467544" y="1220166"/>
            <a:ext cx="6336704" cy="338554"/>
          </a:xfrm>
          <a:prstGeom prst="rect">
            <a:avLst/>
          </a:prstGeom>
          <a:noFill/>
        </p:spPr>
        <p:txBody>
          <a:bodyPr wrap="square" rtlCol="0">
            <a:spAutoFit/>
          </a:bodyPr>
          <a:lstStyle/>
          <a:p>
            <a:r>
              <a:rPr lang="es-AR" b="1" dirty="0" smtClean="0"/>
              <a:t>Si: 26 ( 100% )</a:t>
            </a:r>
            <a:endParaRPr lang="es-AR" b="1" dirty="0"/>
          </a:p>
        </p:txBody>
      </p:sp>
      <p:sp>
        <p:nvSpPr>
          <p:cNvPr id="4" name="Rectángulo 3"/>
          <p:cNvSpPr/>
          <p:nvPr/>
        </p:nvSpPr>
        <p:spPr>
          <a:xfrm>
            <a:off x="392691" y="1680429"/>
            <a:ext cx="8601141" cy="830997"/>
          </a:xfrm>
          <a:prstGeom prst="rect">
            <a:avLst/>
          </a:prstGeom>
        </p:spPr>
        <p:txBody>
          <a:bodyPr wrap="square">
            <a:spAutoFit/>
          </a:bodyPr>
          <a:lstStyle/>
          <a:p>
            <a:r>
              <a:rPr lang="es-AR" b="1" dirty="0">
                <a:solidFill>
                  <a:srgbClr val="00B0F0"/>
                </a:solidFill>
              </a:rPr>
              <a:t>2.- ¿Comenzó el procedimiento indicado en las instrucciones para su implementación, que incluía elevar una carta de intención a las autoridades locales y centrales?. Las instrucciones fueron enviadas en diciembre de 2018, enero y febrero de 2019. </a:t>
            </a:r>
          </a:p>
        </p:txBody>
      </p:sp>
      <p:sp>
        <p:nvSpPr>
          <p:cNvPr id="5" name="CuadroTexto 4"/>
          <p:cNvSpPr txBox="1"/>
          <p:nvPr/>
        </p:nvSpPr>
        <p:spPr>
          <a:xfrm>
            <a:off x="392691" y="2633135"/>
            <a:ext cx="6336704" cy="707886"/>
          </a:xfrm>
          <a:prstGeom prst="rect">
            <a:avLst/>
          </a:prstGeom>
          <a:noFill/>
        </p:spPr>
        <p:txBody>
          <a:bodyPr wrap="square" rtlCol="0">
            <a:spAutoFit/>
          </a:bodyPr>
          <a:lstStyle/>
          <a:p>
            <a:r>
              <a:rPr lang="es-AR" b="1" dirty="0" smtClean="0"/>
              <a:t>Si: 18/26  ( 69%)</a:t>
            </a:r>
          </a:p>
          <a:p>
            <a:r>
              <a:rPr lang="es-AR" b="1" dirty="0" smtClean="0"/>
              <a:t>No: 8/26  (31%)</a:t>
            </a:r>
            <a:endParaRPr lang="es-AR" b="1" dirty="0"/>
          </a:p>
        </p:txBody>
      </p:sp>
      <p:sp>
        <p:nvSpPr>
          <p:cNvPr id="6" name="Rectángulo 5"/>
          <p:cNvSpPr/>
          <p:nvPr/>
        </p:nvSpPr>
        <p:spPr>
          <a:xfrm>
            <a:off x="283025" y="3607465"/>
            <a:ext cx="8820472" cy="338554"/>
          </a:xfrm>
          <a:prstGeom prst="rect">
            <a:avLst/>
          </a:prstGeom>
        </p:spPr>
        <p:txBody>
          <a:bodyPr wrap="square">
            <a:spAutoFit/>
          </a:bodyPr>
          <a:lstStyle/>
          <a:p>
            <a:r>
              <a:rPr lang="es-AR" b="1" i="1" dirty="0">
                <a:solidFill>
                  <a:srgbClr val="00B0F0"/>
                </a:solidFill>
              </a:rPr>
              <a:t>3.- En caso de responder Si en la pregunta 2: ¿ qué respuesta obtuvo?</a:t>
            </a:r>
          </a:p>
        </p:txBody>
      </p:sp>
      <p:sp>
        <p:nvSpPr>
          <p:cNvPr id="7" name="CuadroTexto 6"/>
          <p:cNvSpPr txBox="1"/>
          <p:nvPr/>
        </p:nvSpPr>
        <p:spPr>
          <a:xfrm>
            <a:off x="306813" y="4032730"/>
            <a:ext cx="5904656" cy="338554"/>
          </a:xfrm>
          <a:prstGeom prst="rect">
            <a:avLst/>
          </a:prstGeom>
          <a:noFill/>
        </p:spPr>
        <p:txBody>
          <a:bodyPr wrap="square" rtlCol="0">
            <a:spAutoFit/>
          </a:bodyPr>
          <a:lstStyle/>
          <a:p>
            <a:r>
              <a:rPr lang="es-AR" b="1" dirty="0" smtClean="0"/>
              <a:t>Variable</a:t>
            </a:r>
            <a:endParaRPr lang="es-AR" b="1" dirty="0"/>
          </a:p>
        </p:txBody>
      </p:sp>
    </p:spTree>
    <p:extLst>
      <p:ext uri="{BB962C8B-B14F-4D97-AF65-F5344CB8AC3E}">
        <p14:creationId xmlns:p14="http://schemas.microsoft.com/office/powerpoint/2010/main" val="9880804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23528" y="476672"/>
            <a:ext cx="8820472" cy="4278094"/>
          </a:xfrm>
          <a:prstGeom prst="rect">
            <a:avLst/>
          </a:prstGeom>
        </p:spPr>
        <p:txBody>
          <a:bodyPr wrap="square">
            <a:spAutoFit/>
          </a:bodyPr>
          <a:lstStyle/>
          <a:p>
            <a:r>
              <a:rPr lang="es-AR" b="1" dirty="0">
                <a:solidFill>
                  <a:srgbClr val="00B0F0"/>
                </a:solidFill>
              </a:rPr>
              <a:t>4.- ¿Está al tanto si desde la Dirección de Epidemiología Provincial se continuó el trámite hacia  la Dirección de Epidemiología Nacional? </a:t>
            </a:r>
            <a:endParaRPr lang="es-AR" b="1" dirty="0" smtClean="0">
              <a:solidFill>
                <a:srgbClr val="00B0F0"/>
              </a:solidFill>
            </a:endParaRPr>
          </a:p>
          <a:p>
            <a:endParaRPr lang="es-AR" dirty="0" smtClean="0"/>
          </a:p>
          <a:p>
            <a:r>
              <a:rPr lang="es-AR" b="1" dirty="0" smtClean="0"/>
              <a:t>Si: 9/26 (31%)</a:t>
            </a:r>
          </a:p>
          <a:p>
            <a:r>
              <a:rPr lang="es-AR" b="1" dirty="0" smtClean="0"/>
              <a:t>No: 17/26 (59%)</a:t>
            </a:r>
          </a:p>
          <a:p>
            <a:endParaRPr lang="es-AR" dirty="0"/>
          </a:p>
          <a:p>
            <a:endParaRPr lang="es-AR" dirty="0" smtClean="0"/>
          </a:p>
          <a:p>
            <a:r>
              <a:rPr lang="es-AR" b="1" dirty="0"/>
              <a:t> </a:t>
            </a:r>
            <a:r>
              <a:rPr lang="es-AR" b="1" dirty="0">
                <a:solidFill>
                  <a:srgbClr val="00B0F0"/>
                </a:solidFill>
              </a:rPr>
              <a:t>5.- ¿Dispone de conectividad a Internet  el hospital? </a:t>
            </a:r>
            <a:endParaRPr lang="es-AR" b="1" dirty="0" smtClean="0">
              <a:solidFill>
                <a:srgbClr val="00B0F0"/>
              </a:solidFill>
            </a:endParaRPr>
          </a:p>
          <a:p>
            <a:r>
              <a:rPr lang="es-AR" b="1" dirty="0" smtClean="0"/>
              <a:t>Si: 26 (100%)</a:t>
            </a:r>
          </a:p>
          <a:p>
            <a:endParaRPr lang="es-AR" dirty="0"/>
          </a:p>
          <a:p>
            <a:r>
              <a:rPr lang="es-AR" dirty="0" smtClean="0"/>
              <a:t> </a:t>
            </a:r>
            <a:r>
              <a:rPr lang="es-AR" b="1" dirty="0">
                <a:solidFill>
                  <a:srgbClr val="00B0F0"/>
                </a:solidFill>
              </a:rPr>
              <a:t>6.- ¿Tienen los miembros de la UC conectividad a internet en el hospital</a:t>
            </a:r>
            <a:r>
              <a:rPr lang="es-AR" b="1" dirty="0" smtClean="0">
                <a:solidFill>
                  <a:srgbClr val="00B0F0"/>
                </a:solidFill>
              </a:rPr>
              <a:t>?</a:t>
            </a:r>
          </a:p>
          <a:p>
            <a:r>
              <a:rPr lang="es-AR" b="1" dirty="0" smtClean="0"/>
              <a:t>Si: 26 100% </a:t>
            </a:r>
            <a:endParaRPr lang="es-AR" b="1" dirty="0"/>
          </a:p>
        </p:txBody>
      </p:sp>
    </p:spTree>
    <p:extLst>
      <p:ext uri="{BB962C8B-B14F-4D97-AF65-F5344CB8AC3E}">
        <p14:creationId xmlns:p14="http://schemas.microsoft.com/office/powerpoint/2010/main" val="2821911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722639956"/>
              </p:ext>
            </p:extLst>
          </p:nvPr>
        </p:nvGraphicFramePr>
        <p:xfrm>
          <a:off x="323528" y="741310"/>
          <a:ext cx="6680200" cy="3752850"/>
        </p:xfrm>
        <a:graphic>
          <a:graphicData uri="http://schemas.openxmlformats.org/drawingml/2006/table">
            <a:tbl>
              <a:tblPr>
                <a:tableStyleId>{5C22544A-7EE6-4342-B048-85BDC9FD1C3A}</a:tableStyleId>
              </a:tblPr>
              <a:tblGrid>
                <a:gridCol w="4366725"/>
                <a:gridCol w="2313475"/>
              </a:tblGrid>
              <a:tr h="0">
                <a:tc>
                  <a:txBody>
                    <a:bodyPr/>
                    <a:lstStyle/>
                    <a:p>
                      <a:pPr algn="ctr" fontAlgn="b"/>
                      <a:r>
                        <a:rPr lang="es-AR" sz="1600" b="1" i="1" u="none" strike="noStrike" dirty="0" smtClean="0">
                          <a:effectLst/>
                          <a:latin typeface="Comic Sans MS" panose="030F0702030302020204" pitchFamily="66" charset="0"/>
                        </a:rPr>
                        <a:t>Componentes</a:t>
                      </a:r>
                      <a:endParaRPr lang="es-AR" sz="1600" b="1" i="1"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s-AR" sz="1600" b="1" i="1" u="none" strike="noStrike" dirty="0" smtClean="0">
                          <a:effectLst/>
                          <a:latin typeface="Comic Sans MS" panose="030F0702030302020204" pitchFamily="66" charset="0"/>
                        </a:rPr>
                        <a:t>Cantidad de Hospitales  que respondieron la encuesta</a:t>
                      </a:r>
                      <a:endParaRPr lang="es-AR" sz="1600" b="1" i="1"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600" b="1" i="0" u="none" strike="noStrike" dirty="0">
                          <a:effectLst/>
                          <a:latin typeface="Comic Sans MS" panose="030F0702030302020204" pitchFamily="66" charset="0"/>
                        </a:rPr>
                        <a:t>Componente Médico, Componente Laboratorio, Componente Epidemiológico</a:t>
                      </a:r>
                      <a:endParaRPr lang="es-AR" sz="1600" b="1" i="0"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AR" sz="1600" b="1" i="0" u="none" strike="noStrike" dirty="0">
                          <a:effectLst/>
                          <a:latin typeface="Comic Sans MS" panose="030F0702030302020204" pitchFamily="66" charset="0"/>
                        </a:rPr>
                        <a:t>3</a:t>
                      </a:r>
                      <a:endParaRPr lang="es-AR" sz="1600" b="1" i="0"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600" u="none" strike="noStrike" dirty="0">
                          <a:effectLst/>
                          <a:latin typeface="Comic Sans MS" panose="030F0702030302020204" pitchFamily="66" charset="0"/>
                        </a:rPr>
                        <a:t>Componente Laboratorio, Componente Epidemiológico</a:t>
                      </a:r>
                      <a:endParaRPr lang="es-AR" sz="1600" b="0" i="0"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AR" sz="1600" u="none" strike="noStrike">
                          <a:effectLst/>
                          <a:latin typeface="Comic Sans MS" panose="030F0702030302020204" pitchFamily="66" charset="0"/>
                        </a:rPr>
                        <a:t>6</a:t>
                      </a:r>
                      <a:endParaRPr lang="es-AR" sz="1600" b="0" i="0" u="none" strike="noStrike">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9709">
                <a:tc>
                  <a:txBody>
                    <a:bodyPr/>
                    <a:lstStyle/>
                    <a:p>
                      <a:pPr algn="l" fontAlgn="b"/>
                      <a:r>
                        <a:rPr lang="es-AR" sz="1600" u="none" strike="noStrike" dirty="0">
                          <a:effectLst/>
                          <a:latin typeface="Comic Sans MS" panose="030F0702030302020204" pitchFamily="66" charset="0"/>
                        </a:rPr>
                        <a:t>Componente Médico, Componente Epidemiológico</a:t>
                      </a:r>
                      <a:endParaRPr lang="es-AR" sz="1600" b="0" i="0"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AR" sz="1600" u="none" strike="noStrike">
                          <a:effectLst/>
                          <a:latin typeface="Comic Sans MS" panose="030F0702030302020204" pitchFamily="66" charset="0"/>
                        </a:rPr>
                        <a:t>2</a:t>
                      </a:r>
                      <a:endParaRPr lang="es-AR" sz="1600" b="0" i="0" u="none" strike="noStrike">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600" u="none" strike="noStrike" dirty="0">
                          <a:effectLst/>
                          <a:latin typeface="Comic Sans MS" panose="030F0702030302020204" pitchFamily="66" charset="0"/>
                        </a:rPr>
                        <a:t>Componente Médico, Componente Laboratorio</a:t>
                      </a:r>
                      <a:endParaRPr lang="es-AR" sz="1600" b="0" i="0"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AR" sz="1600" u="none" strike="noStrike">
                          <a:effectLst/>
                          <a:latin typeface="Comic Sans MS" panose="030F0702030302020204" pitchFamily="66" charset="0"/>
                        </a:rPr>
                        <a:t>3</a:t>
                      </a:r>
                      <a:endParaRPr lang="es-AR" sz="1600" b="0" i="0" u="none" strike="noStrike">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600" u="none" strike="noStrike" dirty="0">
                          <a:effectLst/>
                          <a:latin typeface="Comic Sans MS" panose="030F0702030302020204" pitchFamily="66" charset="0"/>
                        </a:rPr>
                        <a:t>Componente Laboratorio</a:t>
                      </a:r>
                      <a:endParaRPr lang="es-AR" sz="1600" b="0" i="0"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AR" sz="1600" u="none" strike="noStrike">
                          <a:effectLst/>
                          <a:latin typeface="Comic Sans MS" panose="030F0702030302020204" pitchFamily="66" charset="0"/>
                        </a:rPr>
                        <a:t>5</a:t>
                      </a:r>
                      <a:endParaRPr lang="es-AR" sz="1600" b="0" i="0" u="none" strike="noStrike">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600" u="none" strike="noStrike" dirty="0">
                          <a:effectLst/>
                          <a:latin typeface="Comic Sans MS" panose="030F0702030302020204" pitchFamily="66" charset="0"/>
                        </a:rPr>
                        <a:t>Componente Epidemiológico</a:t>
                      </a:r>
                      <a:endParaRPr lang="es-AR" sz="1600" b="0" i="0"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AR" sz="1600" u="none" strike="noStrike">
                          <a:effectLst/>
                          <a:latin typeface="Comic Sans MS" panose="030F0702030302020204" pitchFamily="66" charset="0"/>
                        </a:rPr>
                        <a:t>4</a:t>
                      </a:r>
                      <a:endParaRPr lang="es-AR" sz="1600" b="0" i="0" u="none" strike="noStrike">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600" u="none" strike="noStrike" dirty="0">
                          <a:effectLst/>
                          <a:latin typeface="Comic Sans MS" panose="030F0702030302020204" pitchFamily="66" charset="0"/>
                        </a:rPr>
                        <a:t>Componente Médico</a:t>
                      </a:r>
                      <a:endParaRPr lang="es-AR" sz="1600" b="0" i="0"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AR" sz="1600" u="none" strike="noStrike">
                          <a:effectLst/>
                          <a:latin typeface="Comic Sans MS" panose="030F0702030302020204" pitchFamily="66" charset="0"/>
                        </a:rPr>
                        <a:t>1</a:t>
                      </a:r>
                      <a:endParaRPr lang="es-AR" sz="1600" b="0" i="0" u="none" strike="noStrike">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600" b="1" i="1" u="none" strike="noStrike" dirty="0">
                          <a:effectLst/>
                          <a:latin typeface="Comic Sans MS" panose="030F0702030302020204" pitchFamily="66" charset="0"/>
                        </a:rPr>
                        <a:t>Ninguno</a:t>
                      </a:r>
                      <a:endParaRPr lang="es-AR" sz="1600" b="1" i="1"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AR" sz="1600" b="1" i="1" u="none" strike="noStrike" dirty="0">
                          <a:effectLst/>
                          <a:latin typeface="Comic Sans MS" panose="030F0702030302020204" pitchFamily="66" charset="0"/>
                        </a:rPr>
                        <a:t>2</a:t>
                      </a:r>
                      <a:endParaRPr lang="es-AR" sz="1600" b="1" i="1"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61925">
                <a:tc>
                  <a:txBody>
                    <a:bodyPr/>
                    <a:lstStyle/>
                    <a:p>
                      <a:pPr algn="l" fontAlgn="b"/>
                      <a:r>
                        <a:rPr lang="es-AR" sz="1600" u="none" strike="noStrike" dirty="0">
                          <a:effectLst/>
                          <a:latin typeface="Comic Sans MS" panose="030F0702030302020204" pitchFamily="66" charset="0"/>
                        </a:rPr>
                        <a:t>Total general</a:t>
                      </a:r>
                      <a:endParaRPr lang="es-AR" sz="1600" b="1" i="0"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s-AR" sz="1600" u="none" strike="noStrike" dirty="0">
                          <a:effectLst/>
                          <a:latin typeface="Comic Sans MS" panose="030F0702030302020204" pitchFamily="66" charset="0"/>
                        </a:rPr>
                        <a:t>26</a:t>
                      </a:r>
                      <a:endParaRPr lang="es-AR" sz="1600" b="1" i="0" u="none" strike="noStrike" dirty="0">
                        <a:solidFill>
                          <a:srgbClr val="000000"/>
                        </a:solidFill>
                        <a:effectLst/>
                        <a:latin typeface="Comic Sans MS" panose="030F0702030302020204" pitchFamily="66"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 name="CuadroTexto 2"/>
          <p:cNvSpPr txBox="1"/>
          <p:nvPr/>
        </p:nvSpPr>
        <p:spPr>
          <a:xfrm>
            <a:off x="323528" y="92823"/>
            <a:ext cx="8136904" cy="584775"/>
          </a:xfrm>
          <a:prstGeom prst="rect">
            <a:avLst/>
          </a:prstGeom>
          <a:noFill/>
        </p:spPr>
        <p:txBody>
          <a:bodyPr wrap="square" rtlCol="0">
            <a:spAutoFit/>
          </a:bodyPr>
          <a:lstStyle/>
          <a:p>
            <a:r>
              <a:rPr lang="es-AR" b="1" dirty="0">
                <a:solidFill>
                  <a:srgbClr val="00B0F0"/>
                </a:solidFill>
              </a:rPr>
              <a:t>7.- Indique qué componente de la UC realizó la capacitación en SISA requerida para poder ser usuario del sistema: </a:t>
            </a:r>
          </a:p>
        </p:txBody>
      </p:sp>
      <p:sp>
        <p:nvSpPr>
          <p:cNvPr id="4" name="CuadroTexto 3"/>
          <p:cNvSpPr txBox="1"/>
          <p:nvPr/>
        </p:nvSpPr>
        <p:spPr>
          <a:xfrm>
            <a:off x="323390" y="5277712"/>
            <a:ext cx="8516163" cy="1323439"/>
          </a:xfrm>
          <a:prstGeom prst="rect">
            <a:avLst/>
          </a:prstGeom>
          <a:noFill/>
        </p:spPr>
        <p:txBody>
          <a:bodyPr wrap="square" rtlCol="0">
            <a:spAutoFit/>
          </a:bodyPr>
          <a:lstStyle/>
          <a:p>
            <a:r>
              <a:rPr lang="es-AR" b="1" dirty="0" smtClean="0"/>
              <a:t>Si: 16/26  (62 %)</a:t>
            </a:r>
          </a:p>
          <a:p>
            <a:r>
              <a:rPr lang="es-AR" b="1" dirty="0" smtClean="0"/>
              <a:t>(no todos los hospitales que capacitaron a algún miembro de la UC están registrando casos de Hepatitis )</a:t>
            </a:r>
          </a:p>
          <a:p>
            <a:endParaRPr lang="es-AR" dirty="0"/>
          </a:p>
        </p:txBody>
      </p:sp>
      <p:sp>
        <p:nvSpPr>
          <p:cNvPr id="5" name="Rectángulo 4"/>
          <p:cNvSpPr/>
          <p:nvPr/>
        </p:nvSpPr>
        <p:spPr>
          <a:xfrm>
            <a:off x="338794" y="4716659"/>
            <a:ext cx="7488832" cy="338554"/>
          </a:xfrm>
          <a:prstGeom prst="rect">
            <a:avLst/>
          </a:prstGeom>
        </p:spPr>
        <p:txBody>
          <a:bodyPr wrap="square">
            <a:spAutoFit/>
          </a:bodyPr>
          <a:lstStyle/>
          <a:p>
            <a:r>
              <a:rPr lang="es-AR" b="1" dirty="0">
                <a:solidFill>
                  <a:srgbClr val="00B0F0"/>
                </a:solidFill>
              </a:rPr>
              <a:t>8.- ¿Está su hospital registrando casos de Hepatitis en SISA? </a:t>
            </a:r>
          </a:p>
        </p:txBody>
      </p:sp>
    </p:spTree>
    <p:extLst>
      <p:ext uri="{BB962C8B-B14F-4D97-AF65-F5344CB8AC3E}">
        <p14:creationId xmlns:p14="http://schemas.microsoft.com/office/powerpoint/2010/main" val="314153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0" y="330200"/>
          <a:ext cx="6604000" cy="3594100"/>
        </p:xfrm>
        <a:graphic>
          <a:graphicData uri="http://schemas.openxmlformats.org/presentationml/2006/ole">
            <mc:AlternateContent xmlns:mc="http://schemas.openxmlformats.org/markup-compatibility/2006">
              <mc:Choice xmlns:v="urn:schemas-microsoft-com:vml" Requires="v">
                <p:oleObj spid="_x0000_s9408" name="Hoja de cálculo" r:id="rId3" imgW="6602540" imgH="3596952" progId="Excel.Sheet.8">
                  <p:embed/>
                </p:oleObj>
              </mc:Choice>
              <mc:Fallback>
                <p:oleObj name="Hoja de cálculo" r:id="rId3" imgW="6602540" imgH="3596952"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0200"/>
                        <a:ext cx="6604000" cy="3594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8" name="Text Box 4"/>
          <p:cNvSpPr txBox="1">
            <a:spLocks noChangeArrowheads="1"/>
          </p:cNvSpPr>
          <p:nvPr/>
        </p:nvSpPr>
        <p:spPr bwMode="auto">
          <a:xfrm>
            <a:off x="1331913" y="5734050"/>
            <a:ext cx="3960812" cy="366713"/>
          </a:xfrm>
          <a:prstGeom prst="rect">
            <a:avLst/>
          </a:prstGeom>
          <a:noFill/>
          <a:ln w="9525">
            <a:noFill/>
            <a:miter lim="800000"/>
            <a:headEnd/>
            <a:tailEnd/>
          </a:ln>
        </p:spPr>
        <p:txBody>
          <a:bodyPr>
            <a:spAutoFit/>
          </a:bodyPr>
          <a:lstStyle/>
          <a:p>
            <a:endParaRPr lang="es-AR"/>
          </a:p>
        </p:txBody>
      </p:sp>
      <p:sp>
        <p:nvSpPr>
          <p:cNvPr id="1029" name="Text Box 5"/>
          <p:cNvSpPr txBox="1">
            <a:spLocks noChangeArrowheads="1"/>
          </p:cNvSpPr>
          <p:nvPr/>
        </p:nvSpPr>
        <p:spPr bwMode="auto">
          <a:xfrm>
            <a:off x="3348038" y="5734050"/>
            <a:ext cx="4895850" cy="366713"/>
          </a:xfrm>
          <a:prstGeom prst="rect">
            <a:avLst/>
          </a:prstGeom>
          <a:noFill/>
          <a:ln w="9525">
            <a:noFill/>
            <a:miter lim="800000"/>
            <a:headEnd/>
            <a:tailEnd/>
          </a:ln>
        </p:spPr>
        <p:txBody>
          <a:bodyPr>
            <a:spAutoFit/>
          </a:bodyPr>
          <a:lstStyle/>
          <a:p>
            <a:endParaRPr lang="es-AR"/>
          </a:p>
        </p:txBody>
      </p:sp>
      <p:sp>
        <p:nvSpPr>
          <p:cNvPr id="122886" name="Rectangle 6"/>
          <p:cNvSpPr>
            <a:spLocks noChangeArrowheads="1"/>
          </p:cNvSpPr>
          <p:nvPr/>
        </p:nvSpPr>
        <p:spPr bwMode="auto">
          <a:xfrm>
            <a:off x="2987675" y="6308725"/>
            <a:ext cx="5934075" cy="277813"/>
          </a:xfrm>
          <a:prstGeom prst="rect">
            <a:avLst/>
          </a:prstGeom>
          <a:noFill/>
          <a:ln w="9525">
            <a:noFill/>
            <a:miter lim="800000"/>
            <a:headEnd/>
            <a:tailEnd/>
          </a:ln>
        </p:spPr>
        <p:txBody>
          <a:bodyPr wrap="none" anchor="ctr">
            <a:spAutoFit/>
          </a:bodyPr>
          <a:lstStyle/>
          <a:p>
            <a:pPr>
              <a:tabLst>
                <a:tab pos="860425" algn="l"/>
                <a:tab pos="1657350" algn="l"/>
                <a:tab pos="2693988" algn="l"/>
              </a:tabLst>
              <a:defRPr/>
            </a:pPr>
            <a:r>
              <a:rPr lang="es-ES" sz="1200" dirty="0">
                <a:effectLst>
                  <a:outerShdw blurRad="38100" dist="38100" dir="2700000" algn="tl">
                    <a:srgbClr val="000000">
                      <a:alpha val="43137"/>
                    </a:srgbClr>
                  </a:outerShdw>
                </a:effectLst>
              </a:rPr>
              <a:t>*Otras: Hepatitis Aguda A, Hepatitis Aguda y crónica s/e, dobles definiciones</a:t>
            </a:r>
            <a:r>
              <a:rPr lang="es-ES" sz="1200" dirty="0"/>
              <a:t>.</a:t>
            </a:r>
          </a:p>
        </p:txBody>
      </p:sp>
      <p:sp>
        <p:nvSpPr>
          <p:cNvPr id="1031" name="Text Box 7"/>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spcBef>
                <a:spcPct val="0"/>
              </a:spcBef>
            </a:pPr>
            <a:r>
              <a:rPr lang="es-ES" b="1" dirty="0">
                <a:solidFill>
                  <a:srgbClr val="00B0F0"/>
                </a:solidFill>
              </a:rPr>
              <a:t>Registros en el Software de UC. Definiciones de caso.</a:t>
            </a:r>
          </a:p>
          <a:p>
            <a:pPr algn="ctr">
              <a:spcBef>
                <a:spcPct val="0"/>
              </a:spcBef>
            </a:pPr>
            <a:r>
              <a:rPr lang="es-ES" b="1" dirty="0">
                <a:solidFill>
                  <a:srgbClr val="00B0F0"/>
                </a:solidFill>
              </a:rPr>
              <a:t>Fecha de consulta: Enero </a:t>
            </a:r>
            <a:r>
              <a:rPr lang="es-ES" b="1" dirty="0" smtClean="0">
                <a:solidFill>
                  <a:srgbClr val="00B0F0"/>
                </a:solidFill>
              </a:rPr>
              <a:t>2007-Julio 2018</a:t>
            </a:r>
            <a:endParaRPr lang="es-ES" b="1" dirty="0">
              <a:solidFill>
                <a:srgbClr val="00B0F0"/>
              </a:solidFill>
            </a:endParaRPr>
          </a:p>
          <a:p>
            <a:pPr algn="ctr">
              <a:spcBef>
                <a:spcPct val="0"/>
              </a:spcBef>
            </a:pPr>
            <a:r>
              <a:rPr lang="es-ES" b="1" dirty="0">
                <a:solidFill>
                  <a:srgbClr val="00B0F0"/>
                </a:solidFill>
              </a:rPr>
              <a:t>Total de casos registrados con definición de caso: </a:t>
            </a:r>
            <a:r>
              <a:rPr lang="es-ES" b="1" dirty="0" smtClean="0">
                <a:solidFill>
                  <a:srgbClr val="00B0F0"/>
                </a:solidFill>
              </a:rPr>
              <a:t>4179</a:t>
            </a:r>
            <a:endParaRPr lang="es-ES" b="1" dirty="0">
              <a:solidFill>
                <a:srgbClr val="00B0F0"/>
              </a:solidFill>
            </a:endParaRPr>
          </a:p>
        </p:txBody>
      </p:sp>
      <p:graphicFrame>
        <p:nvGraphicFramePr>
          <p:cNvPr id="1027" name="8 Gráfico"/>
          <p:cNvGraphicFramePr>
            <a:graphicFrameLocks/>
          </p:cNvGraphicFramePr>
          <p:nvPr>
            <p:extLst>
              <p:ext uri="{D42A27DB-BD31-4B8C-83A1-F6EECF244321}">
                <p14:modId xmlns:p14="http://schemas.microsoft.com/office/powerpoint/2010/main" val="2722989963"/>
              </p:ext>
            </p:extLst>
          </p:nvPr>
        </p:nvGraphicFramePr>
        <p:xfrm>
          <a:off x="200025" y="1074738"/>
          <a:ext cx="7648575" cy="5227637"/>
        </p:xfrm>
        <a:graphic>
          <a:graphicData uri="http://schemas.openxmlformats.org/presentationml/2006/ole">
            <mc:AlternateContent xmlns:mc="http://schemas.openxmlformats.org/markup-compatibility/2006">
              <mc:Choice xmlns:v="urn:schemas-microsoft-com:vml" Requires="v">
                <p:oleObj spid="_x0000_s9409" name="Hoja de cálculo" r:id="rId5" imgW="7648652" imgH="5229096" progId="Excel.Sheet.8">
                  <p:embed/>
                </p:oleObj>
              </mc:Choice>
              <mc:Fallback>
                <p:oleObj name="Hoja de cálculo" r:id="rId5" imgW="7648652" imgH="5229096" progId="Excel.Sheet.8">
                  <p:embed/>
                  <p:pic>
                    <p:nvPicPr>
                      <p:cNvPr id="0" name=""/>
                      <p:cNvPicPr>
                        <a:picLocks noChangeArrowheads="1"/>
                      </p:cNvPicPr>
                      <p:nvPr/>
                    </p:nvPicPr>
                    <p:blipFill>
                      <a:blip r:embed="rId6"/>
                      <a:srcRect/>
                      <a:stretch>
                        <a:fillRect/>
                      </a:stretch>
                    </p:blipFill>
                    <p:spPr bwMode="auto">
                      <a:xfrm>
                        <a:off x="200025" y="1074738"/>
                        <a:ext cx="7648575" cy="5227637"/>
                      </a:xfrm>
                      <a:prstGeom prst="rect">
                        <a:avLst/>
                      </a:prstGeom>
                      <a:noFill/>
                      <a:extLst/>
                    </p:spPr>
                  </p:pic>
                </p:oleObj>
              </mc:Fallback>
            </mc:AlternateContent>
          </a:graphicData>
        </a:graphic>
      </p:graphicFrame>
      <p:sp>
        <p:nvSpPr>
          <p:cNvPr id="1032" name="9 CuadroTexto"/>
          <p:cNvSpPr txBox="1">
            <a:spLocks noChangeArrowheads="1"/>
          </p:cNvSpPr>
          <p:nvPr/>
        </p:nvSpPr>
        <p:spPr bwMode="auto">
          <a:xfrm>
            <a:off x="4859338" y="765175"/>
            <a:ext cx="4284662" cy="307975"/>
          </a:xfrm>
          <a:prstGeom prst="rect">
            <a:avLst/>
          </a:prstGeom>
          <a:noFill/>
          <a:ln w="9525">
            <a:noFill/>
            <a:miter lim="800000"/>
            <a:headEnd/>
            <a:tailEnd/>
          </a:ln>
        </p:spPr>
        <p:txBody>
          <a:bodyPr>
            <a:spAutoFit/>
          </a:bodyPr>
          <a:lstStyle/>
          <a:p>
            <a:r>
              <a:rPr lang="es-ES" sz="1400"/>
              <a:t>(Las etiquetas muestran Porcentajes)</a:t>
            </a:r>
          </a:p>
        </p:txBody>
      </p:sp>
    </p:spTree>
    <p:extLst>
      <p:ext uri="{BB962C8B-B14F-4D97-AF65-F5344CB8AC3E}">
        <p14:creationId xmlns:p14="http://schemas.microsoft.com/office/powerpoint/2010/main" val="3954182766"/>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67544" y="476672"/>
            <a:ext cx="8352928" cy="584775"/>
          </a:xfrm>
          <a:prstGeom prst="rect">
            <a:avLst/>
          </a:prstGeom>
          <a:noFill/>
        </p:spPr>
        <p:txBody>
          <a:bodyPr wrap="square" rtlCol="0">
            <a:spAutoFit/>
          </a:bodyPr>
          <a:lstStyle/>
          <a:p>
            <a:r>
              <a:rPr lang="es-AR" b="1" dirty="0">
                <a:solidFill>
                  <a:srgbClr val="00B0F0"/>
                </a:solidFill>
              </a:rPr>
              <a:t>9.- En caso de haber respondido que se están registrando casos de Hepatitis en SISA, ¿quién lo  está haciendo? </a:t>
            </a:r>
          </a:p>
        </p:txBody>
      </p:sp>
      <p:sp>
        <p:nvSpPr>
          <p:cNvPr id="3" name="CuadroTexto 2"/>
          <p:cNvSpPr txBox="1"/>
          <p:nvPr/>
        </p:nvSpPr>
        <p:spPr>
          <a:xfrm>
            <a:off x="467544" y="1628800"/>
            <a:ext cx="8352928" cy="2308324"/>
          </a:xfrm>
          <a:prstGeom prst="rect">
            <a:avLst/>
          </a:prstGeom>
          <a:noFill/>
        </p:spPr>
        <p:txBody>
          <a:bodyPr wrap="square" rtlCol="0">
            <a:spAutoFit/>
          </a:bodyPr>
          <a:lstStyle/>
          <a:p>
            <a:r>
              <a:rPr lang="es-AR" b="1" dirty="0" err="1" smtClean="0"/>
              <a:t>Rpta</a:t>
            </a:r>
            <a:r>
              <a:rPr lang="es-AR" b="1" dirty="0" smtClean="0"/>
              <a:t> Variable</a:t>
            </a:r>
          </a:p>
          <a:p>
            <a:r>
              <a:rPr lang="es-AR" b="1" dirty="0" smtClean="0"/>
              <a:t>(el/los  propios componentes, personal administrativo, otro personal del laboratorio) *</a:t>
            </a:r>
          </a:p>
          <a:p>
            <a:endParaRPr lang="es-AR" b="1" dirty="0"/>
          </a:p>
          <a:p>
            <a:endParaRPr lang="es-AR" b="1" dirty="0" smtClean="0"/>
          </a:p>
          <a:p>
            <a:r>
              <a:rPr lang="es-AR" b="1" dirty="0" smtClean="0"/>
              <a:t>(* Esto es importante para saber a quien se va a identificar como “UC” en el SISA) </a:t>
            </a:r>
            <a:endParaRPr lang="es-AR" b="1" dirty="0"/>
          </a:p>
        </p:txBody>
      </p:sp>
    </p:spTree>
    <p:extLst>
      <p:ext uri="{BB962C8B-B14F-4D97-AF65-F5344CB8AC3E}">
        <p14:creationId xmlns:p14="http://schemas.microsoft.com/office/powerpoint/2010/main" val="3381268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353741153"/>
              </p:ext>
            </p:extLst>
          </p:nvPr>
        </p:nvGraphicFramePr>
        <p:xfrm>
          <a:off x="41934" y="-5956"/>
          <a:ext cx="9102066" cy="6093606"/>
        </p:xfrm>
        <a:graphic>
          <a:graphicData uri="http://schemas.openxmlformats.org/drawingml/2006/table">
            <a:tbl>
              <a:tblPr>
                <a:tableStyleId>{5C22544A-7EE6-4342-B048-85BDC9FD1C3A}</a:tableStyleId>
              </a:tblPr>
              <a:tblGrid>
                <a:gridCol w="1008112"/>
                <a:gridCol w="1656184"/>
                <a:gridCol w="6437770"/>
              </a:tblGrid>
              <a:tr h="194596">
                <a:tc>
                  <a:txBody>
                    <a:bodyPr/>
                    <a:lstStyle/>
                    <a:p>
                      <a:pPr algn="l" fontAlgn="b"/>
                      <a:endParaRPr lang="es-AR" sz="500" b="1" i="0" u="none" strike="noStrike" dirty="0">
                        <a:solidFill>
                          <a:srgbClr val="000000"/>
                        </a:solidFill>
                        <a:effectLst/>
                        <a:latin typeface="Arial" panose="020B0604020202020204" pitchFamily="34" charset="0"/>
                      </a:endParaRPr>
                    </a:p>
                  </a:txBody>
                  <a:tcPr marL="4685" marR="4685" marT="4685" marB="0" anchor="b">
                    <a:lnB w="12700" cap="flat" cmpd="sng" algn="ctr">
                      <a:solidFill>
                        <a:schemeClr val="tx1"/>
                      </a:solidFill>
                      <a:prstDash val="solid"/>
                      <a:round/>
                      <a:headEnd type="none" w="med" len="med"/>
                      <a:tailEnd type="none" w="med" len="med"/>
                    </a:lnB>
                  </a:tcPr>
                </a:tc>
                <a:tc>
                  <a:txBody>
                    <a:bodyPr/>
                    <a:lstStyle/>
                    <a:p>
                      <a:pPr algn="l" fontAlgn="b"/>
                      <a:endParaRPr lang="es-AR" sz="500" b="1" i="0" u="none" strike="noStrike">
                        <a:solidFill>
                          <a:srgbClr val="000000"/>
                        </a:solidFill>
                        <a:effectLst/>
                        <a:latin typeface="Arial" panose="020B0604020202020204" pitchFamily="34" charset="0"/>
                      </a:endParaRPr>
                    </a:p>
                  </a:txBody>
                  <a:tcPr marL="4685" marR="4685" marT="4685" marB="0" anchor="b">
                    <a:lnB w="12700" cap="flat" cmpd="sng" algn="ctr">
                      <a:solidFill>
                        <a:schemeClr val="tx1"/>
                      </a:solidFill>
                      <a:prstDash val="solid"/>
                      <a:round/>
                      <a:headEnd type="none" w="med" len="med"/>
                      <a:tailEnd type="none" w="med" len="med"/>
                    </a:lnB>
                  </a:tcPr>
                </a:tc>
                <a:tc>
                  <a:txBody>
                    <a:bodyPr/>
                    <a:lstStyle/>
                    <a:p>
                      <a:pPr algn="l" fontAlgn="b"/>
                      <a:endParaRPr lang="es-AR" sz="500" b="1" i="0" u="none" strike="noStrike">
                        <a:solidFill>
                          <a:srgbClr val="000000"/>
                        </a:solidFill>
                        <a:effectLst/>
                        <a:latin typeface="Arial" panose="020B0604020202020204" pitchFamily="34" charset="0"/>
                      </a:endParaRPr>
                    </a:p>
                  </a:txBody>
                  <a:tcPr marL="4685" marR="4685" marT="4685" marB="0" anchor="b">
                    <a:lnB w="12700" cap="flat" cmpd="sng" algn="ctr">
                      <a:solidFill>
                        <a:schemeClr val="tx1"/>
                      </a:solidFill>
                      <a:prstDash val="solid"/>
                      <a:round/>
                      <a:headEnd type="none" w="med" len="med"/>
                      <a:tailEnd type="none" w="med" len="med"/>
                    </a:lnB>
                  </a:tcPr>
                </a:tc>
              </a:tr>
              <a:tr h="193545">
                <a:tc>
                  <a:txBody>
                    <a:bodyPr/>
                    <a:lstStyle/>
                    <a:p>
                      <a:pPr algn="l" fontAlgn="b"/>
                      <a:r>
                        <a:rPr lang="es-AR" sz="1600" b="1" i="0" u="none" strike="noStrike" dirty="0">
                          <a:solidFill>
                            <a:srgbClr val="00B0F0"/>
                          </a:solidFill>
                          <a:effectLst/>
                        </a:rPr>
                        <a:t>Localidad</a:t>
                      </a:r>
                      <a:endParaRPr lang="es-AR" sz="1600" b="1" i="0" u="none" strike="noStrike" dirty="0">
                        <a:solidFill>
                          <a:srgbClr val="00B0F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b="1" i="0" u="none" strike="noStrike" dirty="0">
                          <a:solidFill>
                            <a:srgbClr val="00B0F0"/>
                          </a:solidFill>
                          <a:effectLst/>
                        </a:rPr>
                        <a:t>H. al que pertenece</a:t>
                      </a:r>
                      <a:endParaRPr lang="es-AR" sz="1600" b="1" i="0" u="none" strike="noStrike" dirty="0">
                        <a:solidFill>
                          <a:srgbClr val="00B0F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b="1" i="0" u="none" strike="noStrike" dirty="0">
                          <a:solidFill>
                            <a:srgbClr val="00B0F0"/>
                          </a:solidFill>
                          <a:effectLst/>
                        </a:rPr>
                        <a:t>10.- Le dejamos este espacio para los comentarios que considere de interés, </a:t>
                      </a:r>
                      <a:endParaRPr lang="es-AR" sz="1600" b="1" i="0" u="none" strike="noStrike" dirty="0">
                        <a:solidFill>
                          <a:srgbClr val="00B0F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7852">
                <a:tc>
                  <a:txBody>
                    <a:bodyPr/>
                    <a:lstStyle/>
                    <a:p>
                      <a:pPr algn="l" fontAlgn="b"/>
                      <a:r>
                        <a:rPr lang="es-AR" sz="1600" u="none" strike="noStrike" dirty="0">
                          <a:effectLst/>
                        </a:rPr>
                        <a:t>Bahía Blanca</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a:effectLst/>
                        </a:rPr>
                        <a:t>HIGA DR JOSE PENNA</a:t>
                      </a:r>
                      <a:endParaRPr lang="es-AR" sz="1600" b="1"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a:effectLst/>
                        </a:rPr>
                        <a:t>Se han cargado pacientes en SISA, pero no a través de UC</a:t>
                      </a:r>
                      <a:endParaRPr lang="es-AR" sz="1600" b="0"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545">
                <a:tc>
                  <a:txBody>
                    <a:bodyPr/>
                    <a:lstStyle/>
                    <a:p>
                      <a:pPr algn="l" fontAlgn="b"/>
                      <a:r>
                        <a:rPr lang="es-AR" sz="1600" u="none" strike="noStrike" dirty="0">
                          <a:effectLst/>
                        </a:rPr>
                        <a:t>Bariloche</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dirty="0">
                          <a:effectLst/>
                        </a:rPr>
                        <a:t>H. Zonal Bariloche- Dr. </a:t>
                      </a:r>
                      <a:r>
                        <a:rPr lang="es-AR" sz="1600" u="none" strike="noStrike" dirty="0" err="1">
                          <a:effectLst/>
                        </a:rPr>
                        <a:t>Ramon</a:t>
                      </a:r>
                      <a:r>
                        <a:rPr lang="es-AR" sz="1600" u="none" strike="noStrike" dirty="0">
                          <a:effectLst/>
                        </a:rPr>
                        <a:t> Carrillo</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a:effectLst/>
                        </a:rPr>
                        <a:t>Al ser unidad centinela de hepatitis a que permisos nuevos podre acceder en el SISA?</a:t>
                      </a:r>
                      <a:endParaRPr lang="es-AR" sz="1600" b="0"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316">
                <a:tc>
                  <a:txBody>
                    <a:bodyPr/>
                    <a:lstStyle/>
                    <a:p>
                      <a:pPr algn="l" fontAlgn="b"/>
                      <a:r>
                        <a:rPr lang="es-AR" sz="1600" u="none" strike="noStrike" dirty="0">
                          <a:effectLst/>
                        </a:rPr>
                        <a:t>CABA</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dirty="0">
                          <a:effectLst/>
                        </a:rPr>
                        <a:t>H. RAMOS MEJIA</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b="1" i="1" u="none" strike="noStrike" dirty="0">
                          <a:effectLst/>
                        </a:rPr>
                        <a:t>quisiera tener un encuentro en forma personal ya que no somos experimentados en este tema y necesitamos asesoramiento más personalizado</a:t>
                      </a:r>
                      <a:endParaRPr lang="es-AR" sz="1600" b="1" i="1"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545">
                <a:tc>
                  <a:txBody>
                    <a:bodyPr/>
                    <a:lstStyle/>
                    <a:p>
                      <a:pPr algn="l" fontAlgn="b"/>
                      <a:r>
                        <a:rPr lang="es-AR" sz="1600" u="none" strike="noStrike" dirty="0">
                          <a:effectLst/>
                        </a:rPr>
                        <a:t>Córdoba</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b="1" i="1" u="none" strike="noStrike" dirty="0">
                          <a:effectLst/>
                        </a:rPr>
                        <a:t>H. San Roque/</a:t>
                      </a:r>
                      <a:r>
                        <a:rPr lang="es-AR" sz="1600" b="1" i="1" u="none" strike="noStrike" dirty="0" err="1">
                          <a:effectLst/>
                        </a:rPr>
                        <a:t>Lab</a:t>
                      </a:r>
                      <a:r>
                        <a:rPr lang="es-AR" sz="1600" b="1" i="1" u="none" strike="noStrike" dirty="0">
                          <a:effectLst/>
                        </a:rPr>
                        <a:t> Central Córdoba</a:t>
                      </a:r>
                      <a:endParaRPr lang="es-AR" sz="1600" b="1" i="1"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b="0" i="0" u="none" strike="noStrike" dirty="0">
                          <a:effectLst/>
                        </a:rPr>
                        <a:t>El componente médico no completó el curso El componente epidemiológico lo va a realizar</a:t>
                      </a:r>
                      <a:endParaRPr lang="es-AR" sz="1600" b="0"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7089">
                <a:tc>
                  <a:txBody>
                    <a:bodyPr/>
                    <a:lstStyle/>
                    <a:p>
                      <a:pPr algn="l" fontAlgn="b"/>
                      <a:r>
                        <a:rPr lang="es-AR" sz="1600" u="none" strike="noStrike" dirty="0">
                          <a:effectLst/>
                        </a:rPr>
                        <a:t>El Palomar</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a:effectLst/>
                        </a:rPr>
                        <a:t>H. Nacional Prof. Alejandro Posadas </a:t>
                      </a:r>
                      <a:endParaRPr lang="es-AR" sz="1600" b="1"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dirty="0">
                          <a:effectLst/>
                        </a:rPr>
                        <a:t>Sólo 2 administrativas de la oficina de Comunicación del Laboratorio pudieron realizar la capacitación de SISA. Médicas de Hepatología lo intentaron pero no pudieron concretarlo por los constantes problemas de mala conectividad que padecemos.</a:t>
                      </a:r>
                      <a:endParaRPr lang="es-AR" sz="1600" b="0"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855">
                <a:tc>
                  <a:txBody>
                    <a:bodyPr/>
                    <a:lstStyle/>
                    <a:p>
                      <a:pPr algn="l" fontAlgn="b"/>
                      <a:r>
                        <a:rPr lang="es-AR" sz="1600" u="none" strike="noStrike" dirty="0">
                          <a:effectLst/>
                        </a:rPr>
                        <a:t>La Plata</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a:effectLst/>
                        </a:rPr>
                        <a:t>H. de Niños HIAEP Sor Maria Ludovica</a:t>
                      </a:r>
                      <a:endParaRPr lang="es-AR" sz="1600" b="1"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dirty="0">
                          <a:effectLst/>
                        </a:rPr>
                        <a:t>tenemos muy pocos casos</a:t>
                      </a:r>
                      <a:endParaRPr lang="es-AR" sz="1600" b="0"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0855">
                <a:tc>
                  <a:txBody>
                    <a:bodyPr/>
                    <a:lstStyle/>
                    <a:p>
                      <a:pPr algn="l" fontAlgn="b"/>
                      <a:r>
                        <a:rPr lang="es-AR" sz="1600" u="none" strike="noStrike">
                          <a:effectLst/>
                        </a:rPr>
                        <a:t>MAR DEL PLATA</a:t>
                      </a:r>
                      <a:endParaRPr lang="es-AR" sz="1600" b="1"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dirty="0">
                          <a:effectLst/>
                        </a:rPr>
                        <a:t>HIGA Dr. </a:t>
                      </a:r>
                      <a:r>
                        <a:rPr lang="es-AR" sz="1600" u="none" strike="noStrike" dirty="0" err="1">
                          <a:effectLst/>
                        </a:rPr>
                        <a:t>Alende</a:t>
                      </a:r>
                      <a:r>
                        <a:rPr lang="es-AR" sz="1600" u="none" strike="noStrike" dirty="0">
                          <a:effectLst/>
                        </a:rPr>
                        <a:t> Mar del Plata</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b="1" i="1" u="none" strike="noStrike" dirty="0">
                          <a:effectLst/>
                        </a:rPr>
                        <a:t>quisiéramos tener contacto mas fluido con epidemiologia provincial</a:t>
                      </a:r>
                      <a:endParaRPr lang="es-AR" sz="1600" b="1" i="1" u="none" strike="noStrike" dirty="0">
                        <a:solidFill>
                          <a:srgbClr val="000000"/>
                        </a:solidFill>
                        <a:effectLst/>
                        <a:latin typeface="Arial" panose="020B0604020202020204" pitchFamily="34" charset="0"/>
                      </a:endParaRPr>
                    </a:p>
                  </a:txBody>
                  <a:tcPr marL="4685" marR="4685" marT="46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7089">
                <a:tc>
                  <a:txBody>
                    <a:bodyPr/>
                    <a:lstStyle/>
                    <a:p>
                      <a:pPr algn="l" fontAlgn="b"/>
                      <a:r>
                        <a:rPr lang="es-AR" sz="1600" u="none" strike="noStrike">
                          <a:effectLst/>
                        </a:rPr>
                        <a:t>Mendoza, capital</a:t>
                      </a:r>
                      <a:endParaRPr lang="es-AR" sz="1600" b="1"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dirty="0">
                          <a:effectLst/>
                        </a:rPr>
                        <a:t>H. Central</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b="1" u="none" strike="noStrike" dirty="0">
                          <a:effectLst/>
                        </a:rPr>
                        <a:t>Lamentablemente la conectividad es muy mala respecto a SISA puntualmente</a:t>
                      </a:r>
                      <a:r>
                        <a:rPr lang="es-AR" sz="1600" u="none" strike="noStrike" dirty="0">
                          <a:effectLst/>
                        </a:rPr>
                        <a:t>. Por ejemplo desde las 10 de la mañana de hoy hasta ahora (13:30 </a:t>
                      </a:r>
                      <a:r>
                        <a:rPr lang="es-AR" sz="1600" u="none" strike="noStrike" dirty="0" err="1">
                          <a:effectLst/>
                        </a:rPr>
                        <a:t>hs</a:t>
                      </a:r>
                      <a:r>
                        <a:rPr lang="es-AR" sz="1600" u="none" strike="noStrike" dirty="0">
                          <a:effectLst/>
                        </a:rPr>
                        <a:t>) no he podido abrir SISA, a pesar de tener internet.</a:t>
                      </a:r>
                      <a:br>
                        <a:rPr lang="es-AR" sz="1600" u="none" strike="noStrike" dirty="0">
                          <a:effectLst/>
                        </a:rPr>
                      </a:br>
                      <a:r>
                        <a:rPr lang="es-AR" sz="1600" u="none" strike="noStrike" dirty="0">
                          <a:effectLst/>
                        </a:rPr>
                        <a:t>El componente médico está realizando la capacitación en SISA.</a:t>
                      </a:r>
                      <a:endParaRPr lang="es-AR" sz="1600" b="0"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545">
                <a:tc>
                  <a:txBody>
                    <a:bodyPr/>
                    <a:lstStyle/>
                    <a:p>
                      <a:pPr algn="l" fontAlgn="b"/>
                      <a:r>
                        <a:rPr lang="es-AR" sz="1600" u="none" strike="noStrike">
                          <a:effectLst/>
                        </a:rPr>
                        <a:t>Neuquén</a:t>
                      </a:r>
                      <a:endParaRPr lang="es-AR" sz="1600" b="1"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u="none" strike="noStrike" dirty="0">
                          <a:effectLst/>
                        </a:rPr>
                        <a:t>H. Neuquén</a:t>
                      </a:r>
                      <a:endParaRPr lang="es-AR" sz="16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600" b="1" i="1" u="none" strike="noStrike" dirty="0">
                          <a:effectLst/>
                        </a:rPr>
                        <a:t>Aún no se elevó desde la dirección del hospital a Epidemiología de nivel central la solicitud. Se encuentra en trámite</a:t>
                      </a:r>
                      <a:endParaRPr lang="es-AR" sz="1600" b="1" i="1"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981662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1511118959"/>
              </p:ext>
            </p:extLst>
          </p:nvPr>
        </p:nvGraphicFramePr>
        <p:xfrm>
          <a:off x="6438" y="0"/>
          <a:ext cx="9102066" cy="6109833"/>
        </p:xfrm>
        <a:graphic>
          <a:graphicData uri="http://schemas.openxmlformats.org/drawingml/2006/table">
            <a:tbl>
              <a:tblPr>
                <a:tableStyleId>{5C22544A-7EE6-4342-B048-85BDC9FD1C3A}</a:tableStyleId>
              </a:tblPr>
              <a:tblGrid>
                <a:gridCol w="893154"/>
                <a:gridCol w="1771142"/>
                <a:gridCol w="6437770"/>
              </a:tblGrid>
              <a:tr h="98273">
                <a:tc>
                  <a:txBody>
                    <a:bodyPr/>
                    <a:lstStyle/>
                    <a:p>
                      <a:pPr algn="l" fontAlgn="b"/>
                      <a:endParaRPr lang="es-AR" sz="500" b="1" i="1"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AR" sz="500" b="1" i="1"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endParaRPr lang="es-AR" sz="500" b="1" i="1"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545">
                <a:tc>
                  <a:txBody>
                    <a:bodyPr/>
                    <a:lstStyle/>
                    <a:p>
                      <a:pPr algn="l" fontAlgn="b"/>
                      <a:r>
                        <a:rPr lang="es-AR" sz="1400" b="1" i="1" u="none" strike="noStrike" dirty="0">
                          <a:solidFill>
                            <a:srgbClr val="00B0F0"/>
                          </a:solidFill>
                          <a:effectLst/>
                        </a:rPr>
                        <a:t>Localidad</a:t>
                      </a:r>
                      <a:endParaRPr lang="es-AR" sz="1400" b="1" i="1" u="none" strike="noStrike" dirty="0">
                        <a:solidFill>
                          <a:srgbClr val="00B0F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i="1" u="none" strike="noStrike" dirty="0">
                          <a:solidFill>
                            <a:srgbClr val="00B0F0"/>
                          </a:solidFill>
                          <a:effectLst/>
                        </a:rPr>
                        <a:t>H. al que pertenece</a:t>
                      </a:r>
                      <a:endParaRPr lang="es-AR" sz="1400" b="1" i="1" u="none" strike="noStrike" dirty="0">
                        <a:solidFill>
                          <a:srgbClr val="00B0F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i="1" u="none" strike="noStrike" dirty="0">
                          <a:solidFill>
                            <a:srgbClr val="00B0F0"/>
                          </a:solidFill>
                          <a:effectLst/>
                        </a:rPr>
                        <a:t>10.- Le dejamos este espacio para los comentarios que considere de interés, responder en hasta 500 caracteres.</a:t>
                      </a:r>
                      <a:endParaRPr lang="es-AR" sz="1400" b="1" i="1" u="none" strike="noStrike" dirty="0">
                        <a:solidFill>
                          <a:srgbClr val="00B0F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7089">
                <a:tc>
                  <a:txBody>
                    <a:bodyPr/>
                    <a:lstStyle/>
                    <a:p>
                      <a:pPr algn="l" fontAlgn="b"/>
                      <a:r>
                        <a:rPr lang="es-AR" sz="1400" u="none" strike="noStrike" dirty="0">
                          <a:effectLst/>
                        </a:rPr>
                        <a:t>Posadas</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"Dr. Ramón Madariaga"</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i="1" u="none" strike="noStrike" dirty="0">
                          <a:effectLst/>
                        </a:rPr>
                        <a:t>Según los referentes provinciales de SISA se debe esperar la apertura de un nuevo curso para obtención de usuario, para </a:t>
                      </a:r>
                      <a:r>
                        <a:rPr lang="es-AR" sz="1400" b="1" i="1" u="none" strike="noStrike" dirty="0" smtClean="0">
                          <a:effectLst/>
                        </a:rPr>
                        <a:t>Aguirre.</a:t>
                      </a:r>
                      <a:endParaRPr lang="es-AR" sz="1400" b="1" i="1"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316">
                <a:tc>
                  <a:txBody>
                    <a:bodyPr/>
                    <a:lstStyle/>
                    <a:p>
                      <a:pPr algn="l" fontAlgn="b"/>
                      <a:r>
                        <a:rPr lang="es-AR" sz="1400" u="none" strike="noStrike" dirty="0">
                          <a:effectLst/>
                        </a:rPr>
                        <a:t>Rivadavia</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a:t>
                      </a:r>
                      <a:r>
                        <a:rPr lang="es-AR" sz="1400" u="none" strike="noStrike" dirty="0" err="1">
                          <a:effectLst/>
                        </a:rPr>
                        <a:t>Dr</a:t>
                      </a:r>
                      <a:r>
                        <a:rPr lang="es-AR" sz="1400" u="none" strike="noStrike" dirty="0">
                          <a:effectLst/>
                        </a:rPr>
                        <a:t> Marcial Quiroga</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El hospital cuenta con Internet con mala conexión, y caídas del servicio en forma permanente. Por el momento no sabemos en que quedo el tema de elección del componente de laboratorio.</a:t>
                      </a:r>
                      <a:endParaRPr lang="es-AR" sz="1400" b="0"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3545">
                <a:tc>
                  <a:txBody>
                    <a:bodyPr/>
                    <a:lstStyle/>
                    <a:p>
                      <a:pPr algn="l" fontAlgn="b"/>
                      <a:r>
                        <a:rPr lang="es-AR" sz="1400" u="none" strike="noStrike" dirty="0">
                          <a:effectLst/>
                        </a:rPr>
                        <a:t>San Luis</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San Luis </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Hola quería comunicar que si vamos a empezar a cargar no lo hicimos hasta ahora por licencias de los componentes.</a:t>
                      </a:r>
                      <a:endParaRPr lang="es-AR" sz="1400" b="0"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77405">
                <a:tc>
                  <a:txBody>
                    <a:bodyPr/>
                    <a:lstStyle/>
                    <a:p>
                      <a:pPr algn="l" fontAlgn="b"/>
                      <a:r>
                        <a:rPr lang="es-AR" sz="1400" u="none" strike="noStrike" dirty="0">
                          <a:effectLst/>
                        </a:rPr>
                        <a:t>SAN MIGUEL DE TUCUMÁN</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ANGEL C. PADILLA</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La capacitación se la realizó de forma </a:t>
                      </a:r>
                      <a:r>
                        <a:rPr lang="es-AR" sz="1400" b="0" i="0" u="none" strike="noStrike" dirty="0" err="1">
                          <a:effectLst/>
                        </a:rPr>
                        <a:t>presencial</a:t>
                      </a:r>
                      <a:r>
                        <a:rPr lang="es-AR" sz="1400" b="1" i="1" u="none" strike="noStrike" dirty="0" err="1">
                          <a:effectLst/>
                        </a:rPr>
                        <a:t>.La</a:t>
                      </a:r>
                      <a:r>
                        <a:rPr lang="es-AR" sz="1400" b="1" i="1" u="none" strike="noStrike" dirty="0">
                          <a:effectLst/>
                        </a:rPr>
                        <a:t> carga de datos clínicos o de seguimiento son generales, no revelan el estadio de </a:t>
                      </a:r>
                      <a:r>
                        <a:rPr lang="es-AR" sz="1400" b="1" i="1" u="none" strike="noStrike" dirty="0" err="1">
                          <a:effectLst/>
                        </a:rPr>
                        <a:t>enfermedad,mas</a:t>
                      </a:r>
                      <a:r>
                        <a:rPr lang="es-AR" sz="1400" b="1" i="1" u="none" strike="noStrike" dirty="0">
                          <a:effectLst/>
                        </a:rPr>
                        <a:t> allá de la </a:t>
                      </a:r>
                      <a:r>
                        <a:rPr lang="es-AR" sz="1400" b="1" i="1" u="none" strike="noStrike" dirty="0" err="1">
                          <a:effectLst/>
                        </a:rPr>
                        <a:t>infección.Hay</a:t>
                      </a:r>
                      <a:r>
                        <a:rPr lang="es-AR" sz="1400" b="1" i="1" u="none" strike="noStrike" dirty="0">
                          <a:effectLst/>
                        </a:rPr>
                        <a:t> desconexión entre los componentes al momento de la </a:t>
                      </a:r>
                      <a:r>
                        <a:rPr lang="es-AR" sz="1400" b="1" i="1" u="none" strike="noStrike" dirty="0" err="1">
                          <a:effectLst/>
                        </a:rPr>
                        <a:t>carga..es</a:t>
                      </a:r>
                      <a:r>
                        <a:rPr lang="es-AR" sz="1400" b="1" i="1" u="none" strike="noStrike" dirty="0">
                          <a:effectLst/>
                        </a:rPr>
                        <a:t> difícil o imposible  sin el </a:t>
                      </a:r>
                      <a:r>
                        <a:rPr lang="es-AR" sz="1400" b="1" i="1" u="none" strike="noStrike" dirty="0" err="1">
                          <a:effectLst/>
                        </a:rPr>
                        <a:t>num</a:t>
                      </a:r>
                      <a:r>
                        <a:rPr lang="es-AR" sz="1400" b="1" i="1" u="none" strike="noStrike" dirty="0">
                          <a:effectLst/>
                        </a:rPr>
                        <a:t>. de DNI!!.Cuando cargan casos desde otras áreas ( no UC) no se puede seguir el caso ni corregirlo...  Es engorroso cambiar periódicamente la clave de acceso</a:t>
                      </a:r>
                      <a:endParaRPr lang="es-AR" sz="1400" b="1" i="1"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8273">
                <a:tc>
                  <a:txBody>
                    <a:bodyPr/>
                    <a:lstStyle/>
                    <a:p>
                      <a:pPr algn="l" fontAlgn="b"/>
                      <a:r>
                        <a:rPr lang="es-AR" sz="1400" u="none" strike="noStrike">
                          <a:effectLst/>
                        </a:rPr>
                        <a:t>San Salvador De Jujuy</a:t>
                      </a:r>
                      <a:endParaRPr lang="es-AR" sz="1400" b="1"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San Roque</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Iniciamos la carga de datos de nuevos pacientes en el SNVS 2.0. </a:t>
                      </a:r>
                      <a:endParaRPr lang="es-AR" sz="1400" b="0"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83861">
                <a:tc>
                  <a:txBody>
                    <a:bodyPr/>
                    <a:lstStyle/>
                    <a:p>
                      <a:pPr algn="l" fontAlgn="b"/>
                      <a:r>
                        <a:rPr lang="es-AR" sz="1400" u="none" strike="noStrike">
                          <a:effectLst/>
                        </a:rPr>
                        <a:t>Santa Rosa</a:t>
                      </a:r>
                      <a:endParaRPr lang="es-AR" sz="1400" b="1" i="0" u="none" strike="noStrike">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Lucio Molas</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Queremos aclarar que si bien en la pregunta 7 se eligió la opción "Ninguno" hace una semana los 3 componentes de la UC comenzamos a realizar la capacitación en SISA. Se elevó nota a autoridades de Dirección y se espera respuesta de </a:t>
                      </a:r>
                      <a:r>
                        <a:rPr lang="es-AR" sz="1400" u="none" strike="noStrike" dirty="0" err="1">
                          <a:effectLst/>
                        </a:rPr>
                        <a:t>Epidemio</a:t>
                      </a:r>
                      <a:r>
                        <a:rPr lang="es-AR" sz="1400" u="none" strike="noStrike" dirty="0">
                          <a:effectLst/>
                        </a:rPr>
                        <a:t> Provincial.</a:t>
                      </a:r>
                      <a:endParaRPr lang="es-AR" sz="1400" b="0"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870950">
                <a:tc>
                  <a:txBody>
                    <a:bodyPr/>
                    <a:lstStyle/>
                    <a:p>
                      <a:pPr algn="l" fontAlgn="b"/>
                      <a:r>
                        <a:rPr lang="es-AR" sz="1400" u="none" strike="noStrike" dirty="0">
                          <a:effectLst/>
                        </a:rPr>
                        <a:t>Ushuaia</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H. Regional Ushuaia</a:t>
                      </a:r>
                      <a:endParaRPr lang="es-AR" sz="1400" b="1" i="0"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u="none" strike="noStrike" dirty="0">
                          <a:effectLst/>
                        </a:rPr>
                        <a:t>Nos </a:t>
                      </a:r>
                      <a:r>
                        <a:rPr lang="es-AR" sz="1400" b="1" u="none" strike="noStrike" dirty="0" err="1">
                          <a:effectLst/>
                        </a:rPr>
                        <a:t>interesaria</a:t>
                      </a:r>
                      <a:r>
                        <a:rPr lang="es-AR" sz="1400" b="1" u="none" strike="noStrike" dirty="0">
                          <a:effectLst/>
                        </a:rPr>
                        <a:t> conocer como vienen trabajando otras  unidades centinela mas antiguas si han desarrollado otras actividades mas allá de las notificaciones, por ejemplo, estudios de investigación, protocolos de trabajo intrahospitalarios con los distintos servicios, relaciones institucionales, </a:t>
                      </a:r>
                      <a:r>
                        <a:rPr lang="es-AR" sz="1400" b="1" u="none" strike="noStrike" dirty="0" err="1">
                          <a:effectLst/>
                        </a:rPr>
                        <a:t>etc</a:t>
                      </a:r>
                      <a:r>
                        <a:rPr lang="es-AR" sz="1400" b="1" u="none" strike="noStrike" dirty="0">
                          <a:effectLst/>
                        </a:rPr>
                        <a:t/>
                      </a:r>
                      <a:br>
                        <a:rPr lang="es-AR" sz="1400" b="1" u="none" strike="noStrike" dirty="0">
                          <a:effectLst/>
                        </a:rPr>
                      </a:br>
                      <a:r>
                        <a:rPr lang="es-AR" sz="1400" b="1" i="1" u="none" strike="noStrike" dirty="0">
                          <a:effectLst/>
                        </a:rPr>
                        <a:t>Por otra parte informar que tenemos capacidad instalada para el desarrollo de campañas e </a:t>
                      </a:r>
                      <a:r>
                        <a:rPr lang="es-AR" sz="1400" b="1" i="1" u="none" strike="noStrike" dirty="0" err="1">
                          <a:effectLst/>
                        </a:rPr>
                        <a:t>implementacion</a:t>
                      </a:r>
                      <a:r>
                        <a:rPr lang="es-AR" sz="1400" b="1" i="1" u="none" strike="noStrike" dirty="0">
                          <a:effectLst/>
                        </a:rPr>
                        <a:t> de nuevos métodos, </a:t>
                      </a:r>
                      <a:r>
                        <a:rPr lang="es-AR" sz="1400" b="1" i="1" u="none" strike="noStrike" dirty="0" err="1">
                          <a:effectLst/>
                        </a:rPr>
                        <a:t>asi</a:t>
                      </a:r>
                      <a:r>
                        <a:rPr lang="es-AR" sz="1400" b="1" i="1" u="none" strike="noStrike" dirty="0">
                          <a:effectLst/>
                        </a:rPr>
                        <a:t> como también nos interesa continuar recibiendo controles de calidad externos </a:t>
                      </a:r>
                      <a:endParaRPr lang="es-AR" sz="1400" b="1" i="1" u="none" strike="noStrike" dirty="0">
                        <a:solidFill>
                          <a:srgbClr val="000000"/>
                        </a:solidFill>
                        <a:effectLst/>
                        <a:latin typeface="Arial" panose="020B0604020202020204" pitchFamily="34" charset="0"/>
                      </a:endParaRPr>
                    </a:p>
                  </a:txBody>
                  <a:tcPr marL="4685" marR="4685" marT="468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856982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3690152385"/>
              </p:ext>
            </p:extLst>
          </p:nvPr>
        </p:nvGraphicFramePr>
        <p:xfrm>
          <a:off x="107504" y="260647"/>
          <a:ext cx="9036495" cy="4956564"/>
        </p:xfrm>
        <a:graphic>
          <a:graphicData uri="http://schemas.openxmlformats.org/drawingml/2006/table">
            <a:tbl>
              <a:tblPr>
                <a:tableStyleId>{5C22544A-7EE6-4342-B048-85BDC9FD1C3A}</a:tableStyleId>
              </a:tblPr>
              <a:tblGrid>
                <a:gridCol w="865099"/>
                <a:gridCol w="935101"/>
                <a:gridCol w="7236295"/>
              </a:tblGrid>
              <a:tr h="353631">
                <a:tc>
                  <a:txBody>
                    <a:bodyPr/>
                    <a:lstStyle/>
                    <a:p>
                      <a:pPr algn="l" fontAlgn="b"/>
                      <a:r>
                        <a:rPr lang="es-AR" sz="1400" b="1" i="1" u="none" strike="noStrike" dirty="0">
                          <a:solidFill>
                            <a:srgbClr val="00B0F0"/>
                          </a:solidFill>
                          <a:effectLst/>
                        </a:rPr>
                        <a:t>H. al que pertenece</a:t>
                      </a:r>
                      <a:endParaRPr lang="es-AR" sz="1400" b="1" i="1" u="none" strike="noStrike" dirty="0">
                        <a:solidFill>
                          <a:srgbClr val="00B0F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i="1" u="none" strike="noStrike" dirty="0">
                          <a:solidFill>
                            <a:srgbClr val="00B0F0"/>
                          </a:solidFill>
                          <a:effectLst/>
                        </a:rPr>
                        <a:t>Localidad</a:t>
                      </a:r>
                      <a:endParaRPr lang="es-AR" sz="1400" b="1" i="1" u="none" strike="noStrike" dirty="0">
                        <a:solidFill>
                          <a:srgbClr val="00B0F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i="1" u="none" strike="noStrike" dirty="0">
                          <a:solidFill>
                            <a:srgbClr val="00B0F0"/>
                          </a:solidFill>
                          <a:effectLst/>
                        </a:rPr>
                        <a:t>11.- En que lo podemos ayudar? , </a:t>
                      </a:r>
                      <a:r>
                        <a:rPr lang="es-AR" sz="1400" b="1" i="1" u="none" strike="noStrike" dirty="0" smtClean="0">
                          <a:solidFill>
                            <a:srgbClr val="00B0F0"/>
                          </a:solidFill>
                          <a:effectLst/>
                        </a:rPr>
                        <a:t>responderá en  </a:t>
                      </a:r>
                      <a:r>
                        <a:rPr lang="es-AR" sz="1400" b="1" i="1" u="none" strike="noStrike" dirty="0">
                          <a:solidFill>
                            <a:srgbClr val="00B0F0"/>
                          </a:solidFill>
                          <a:effectLst/>
                        </a:rPr>
                        <a:t>hasta 500 caracteres.</a:t>
                      </a:r>
                      <a:endParaRPr lang="es-AR" sz="1400" b="1" i="1" u="none" strike="noStrike" dirty="0">
                        <a:solidFill>
                          <a:srgbClr val="00B0F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99114">
                <a:tc>
                  <a:txBody>
                    <a:bodyPr/>
                    <a:lstStyle/>
                    <a:p>
                      <a:pPr algn="l" fontAlgn="b"/>
                      <a:r>
                        <a:rPr lang="es-AR" sz="1400" u="none" strike="noStrike" dirty="0">
                          <a:effectLst/>
                        </a:rPr>
                        <a:t>H. ANGEL C. PADILLA</a:t>
                      </a:r>
                      <a:endParaRPr lang="es-AR" sz="1400" b="1" i="0"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SAN MIGUEL DE TUCUMÁN</a:t>
                      </a:r>
                      <a:endParaRPr lang="es-AR" sz="1400" b="1" i="0"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i="1" u="none" strike="noStrike" dirty="0">
                          <a:effectLst/>
                        </a:rPr>
                        <a:t>Sería mas provechoso que las reuniones anuales de las UC sean </a:t>
                      </a:r>
                      <a:r>
                        <a:rPr lang="es-AR" sz="1400" b="1" i="1" u="none" strike="noStrike" dirty="0" err="1">
                          <a:effectLst/>
                        </a:rPr>
                        <a:t>presenciales.La</a:t>
                      </a:r>
                      <a:r>
                        <a:rPr lang="es-AR" sz="1400" b="1" i="1" u="none" strike="noStrike" dirty="0">
                          <a:effectLst/>
                        </a:rPr>
                        <a:t> conectividad en la última reunión NO fue óptima lo cual interfirió gravemente en el seguimiento y participación de la reunión, sobretodo por el hecho que es un sistema nuevo, que genera muchas </a:t>
                      </a:r>
                      <a:r>
                        <a:rPr lang="es-AR" sz="1400" b="1" i="1" u="none" strike="noStrike" dirty="0" err="1">
                          <a:effectLst/>
                        </a:rPr>
                        <a:t>dudas..y</a:t>
                      </a:r>
                      <a:r>
                        <a:rPr lang="es-AR" sz="1400" b="1" i="1" u="none" strike="noStrike" dirty="0">
                          <a:effectLst/>
                        </a:rPr>
                        <a:t> el intercambio de ideas es mas </a:t>
                      </a:r>
                      <a:r>
                        <a:rPr lang="es-AR" sz="1400" b="1" i="1" u="none" strike="noStrike" dirty="0" err="1">
                          <a:effectLst/>
                        </a:rPr>
                        <a:t>facil</a:t>
                      </a:r>
                      <a:r>
                        <a:rPr lang="es-AR" sz="1400" b="1" i="1" u="none" strike="noStrike" dirty="0">
                          <a:effectLst/>
                        </a:rPr>
                        <a:t> cuando la participación es directa e </a:t>
                      </a:r>
                      <a:r>
                        <a:rPr lang="es-AR" sz="1400" b="1" i="1" u="none" strike="noStrike" dirty="0" err="1">
                          <a:effectLst/>
                        </a:rPr>
                        <a:t>invivo</a:t>
                      </a:r>
                      <a:r>
                        <a:rPr lang="es-AR" sz="1400" b="1" i="1" u="none" strike="noStrike" dirty="0">
                          <a:effectLst/>
                        </a:rPr>
                        <a:t>  </a:t>
                      </a:r>
                      <a:endParaRPr lang="es-AR" sz="1400" b="1" i="1"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9276">
                <a:tc>
                  <a:txBody>
                    <a:bodyPr/>
                    <a:lstStyle/>
                    <a:p>
                      <a:pPr algn="l" fontAlgn="b"/>
                      <a:r>
                        <a:rPr lang="es-AR" sz="1400" u="none" strike="noStrike" dirty="0">
                          <a:effectLst/>
                        </a:rPr>
                        <a:t>H. Central</a:t>
                      </a:r>
                      <a:endParaRPr lang="es-AR" sz="1400" b="1" i="0"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Mendoza, capital</a:t>
                      </a:r>
                      <a:endParaRPr lang="es-AR" sz="1400" b="1" i="0"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u="none" strike="noStrike" dirty="0">
                          <a:effectLst/>
                        </a:rPr>
                        <a:t>Sería de ayuda que nos dejaran en claro desde cuando debemos empezar a cargar los 3 componentes como UC.</a:t>
                      </a:r>
                      <a:endParaRPr lang="es-AR" sz="1400" b="1" i="0"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3631">
                <a:tc>
                  <a:txBody>
                    <a:bodyPr/>
                    <a:lstStyle/>
                    <a:p>
                      <a:pPr algn="l" fontAlgn="b"/>
                      <a:r>
                        <a:rPr lang="es-AR" sz="1400" u="none" strike="noStrike">
                          <a:effectLst/>
                        </a:rPr>
                        <a:t>H. Dr Marcial Quiroga</a:t>
                      </a:r>
                      <a:endParaRPr lang="es-AR" sz="1400" b="1" i="0" u="none" strike="noStrike">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Rivadavia</a:t>
                      </a:r>
                      <a:endParaRPr lang="es-AR" sz="1400" b="1" i="0"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Nosotros no contamos con secretaria que nos facilite la parte administrativa.</a:t>
                      </a:r>
                      <a:endParaRPr lang="es-AR" sz="1400" b="0" i="0"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223450">
                <a:tc>
                  <a:txBody>
                    <a:bodyPr/>
                    <a:lstStyle/>
                    <a:p>
                      <a:pPr algn="l" fontAlgn="b"/>
                      <a:r>
                        <a:rPr lang="es-AR" sz="1400" u="none" strike="noStrike">
                          <a:effectLst/>
                        </a:rPr>
                        <a:t>H. Lucio Molas</a:t>
                      </a:r>
                      <a:endParaRPr lang="es-AR" sz="1400" b="1" i="0" u="none" strike="noStrike">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Santa Rosa</a:t>
                      </a:r>
                      <a:endParaRPr lang="es-AR" sz="1400" b="1" i="0"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Ahora estamos empezando, supongo que cuando terminemos el curso de SISA vamos a tener más dudas y ahí nos comunicaremos, muchas gracias.</a:t>
                      </a:r>
                      <a:br>
                        <a:rPr lang="es-AR" sz="1400" u="none" strike="noStrike" dirty="0">
                          <a:effectLst/>
                        </a:rPr>
                      </a:br>
                      <a:r>
                        <a:rPr lang="es-AR" sz="1400" u="none" strike="noStrike" dirty="0">
                          <a:effectLst/>
                        </a:rPr>
                        <a:t>Desde el componente Laboratorio sería muy bueno si existe posibilidad de hacer alguna capacitación sobre virología, </a:t>
                      </a:r>
                      <a:r>
                        <a:rPr lang="es-AR" sz="1400" u="none" strike="noStrike" dirty="0" err="1">
                          <a:effectLst/>
                        </a:rPr>
                        <a:t>teorico</a:t>
                      </a:r>
                      <a:r>
                        <a:rPr lang="es-AR" sz="1400" u="none" strike="noStrike" dirty="0">
                          <a:effectLst/>
                        </a:rPr>
                        <a:t>-practica, ya sea presencial o a distancia para conocer como trabajan otros centros más especializados.</a:t>
                      </a:r>
                      <a:br>
                        <a:rPr lang="es-AR" sz="1400" u="none" strike="noStrike" dirty="0">
                          <a:effectLst/>
                        </a:rPr>
                      </a:br>
                      <a:r>
                        <a:rPr lang="es-AR" sz="1400" u="none" strike="noStrike" dirty="0">
                          <a:effectLst/>
                        </a:rPr>
                        <a:t/>
                      </a:r>
                      <a:br>
                        <a:rPr lang="es-AR" sz="1400" u="none" strike="noStrike" dirty="0">
                          <a:effectLst/>
                        </a:rPr>
                      </a:br>
                      <a:r>
                        <a:rPr lang="es-AR" sz="1400" u="none" strike="noStrike" dirty="0">
                          <a:effectLst/>
                        </a:rPr>
                        <a:t/>
                      </a:r>
                      <a:br>
                        <a:rPr lang="es-AR" sz="1400" u="none" strike="noStrike" dirty="0">
                          <a:effectLst/>
                        </a:rPr>
                      </a:br>
                      <a:endParaRPr lang="es-AR" sz="1400" b="0" i="0"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25306">
                <a:tc>
                  <a:txBody>
                    <a:bodyPr/>
                    <a:lstStyle/>
                    <a:p>
                      <a:pPr algn="l" fontAlgn="b"/>
                      <a:r>
                        <a:rPr lang="es-AR" sz="1400" u="none" strike="noStrike">
                          <a:effectLst/>
                        </a:rPr>
                        <a:t>H. Nacional Prof. Alejandro Posadas </a:t>
                      </a:r>
                      <a:endParaRPr lang="es-AR" sz="1400" b="1" i="0" u="none" strike="noStrike">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El Palomar</a:t>
                      </a:r>
                      <a:endParaRPr lang="es-AR" sz="1400" b="1" i="0" u="none" strike="noStrike">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i="1" u="none" strike="noStrike" dirty="0">
                          <a:effectLst/>
                        </a:rPr>
                        <a:t>El problema de la navegación por internet en nuestro hospital es complejo. No sólo porque la conexión es lenta y se "cuelga" sino porque hay accesos "bloqueados" desde la coordinación de sistemas y eso también sucedió con el intento frustro de capacitación. </a:t>
                      </a:r>
                      <a:endParaRPr lang="es-AR" sz="1400" b="1" i="1" u="none" strike="noStrike" dirty="0">
                        <a:solidFill>
                          <a:srgbClr val="000000"/>
                        </a:solidFill>
                        <a:effectLst/>
                        <a:latin typeface="Arial" panose="020B0604020202020204" pitchFamily="34" charset="0"/>
                      </a:endParaRPr>
                    </a:p>
                  </a:txBody>
                  <a:tcPr marL="8214" marR="8214" marT="821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2171912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ext uri="{D42A27DB-BD31-4B8C-83A1-F6EECF244321}">
                <p14:modId xmlns:p14="http://schemas.microsoft.com/office/powerpoint/2010/main" val="2580403134"/>
              </p:ext>
            </p:extLst>
          </p:nvPr>
        </p:nvGraphicFramePr>
        <p:xfrm>
          <a:off x="107504" y="260647"/>
          <a:ext cx="9036495" cy="3676404"/>
        </p:xfrm>
        <a:graphic>
          <a:graphicData uri="http://schemas.openxmlformats.org/drawingml/2006/table">
            <a:tbl>
              <a:tblPr>
                <a:tableStyleId>{5C22544A-7EE6-4342-B048-85BDC9FD1C3A}</a:tableStyleId>
              </a:tblPr>
              <a:tblGrid>
                <a:gridCol w="865099"/>
                <a:gridCol w="1050031"/>
                <a:gridCol w="7121365"/>
              </a:tblGrid>
              <a:tr h="353631">
                <a:tc>
                  <a:txBody>
                    <a:bodyPr/>
                    <a:lstStyle/>
                    <a:p>
                      <a:pPr algn="l" fontAlgn="b"/>
                      <a:r>
                        <a:rPr lang="es-AR" sz="1400" b="1" i="1" u="none" strike="noStrike" dirty="0">
                          <a:solidFill>
                            <a:srgbClr val="00B0F0"/>
                          </a:solidFill>
                          <a:effectLst/>
                        </a:rPr>
                        <a:t>H. al que pertenece</a:t>
                      </a:r>
                      <a:endParaRPr lang="es-AR" sz="1400" b="1" i="1" u="none" strike="noStrike" dirty="0">
                        <a:solidFill>
                          <a:srgbClr val="00B0F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i="1" u="none" strike="noStrike" dirty="0">
                          <a:solidFill>
                            <a:srgbClr val="00B0F0"/>
                          </a:solidFill>
                          <a:effectLst/>
                        </a:rPr>
                        <a:t>Localidad</a:t>
                      </a:r>
                      <a:endParaRPr lang="es-AR" sz="1400" b="1" i="1" u="none" strike="noStrike" dirty="0">
                        <a:solidFill>
                          <a:srgbClr val="00B0F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i="1" u="none" strike="noStrike" dirty="0">
                          <a:solidFill>
                            <a:srgbClr val="00B0F0"/>
                          </a:solidFill>
                          <a:effectLst/>
                        </a:rPr>
                        <a:t>11.- En que lo podemos ayudar? , </a:t>
                      </a:r>
                      <a:r>
                        <a:rPr lang="es-AR" sz="1400" b="1" i="1" u="none" strike="noStrike" dirty="0" smtClean="0">
                          <a:solidFill>
                            <a:srgbClr val="00B0F0"/>
                          </a:solidFill>
                          <a:effectLst/>
                        </a:rPr>
                        <a:t>responder  </a:t>
                      </a:r>
                      <a:r>
                        <a:rPr lang="es-AR" sz="1400" b="1" i="1" u="none" strike="noStrike" dirty="0">
                          <a:solidFill>
                            <a:srgbClr val="00B0F0"/>
                          </a:solidFill>
                          <a:effectLst/>
                        </a:rPr>
                        <a:t>en hasta 500 caracteres.</a:t>
                      </a:r>
                      <a:endParaRPr lang="es-AR" sz="1400" b="1" i="1" u="none" strike="noStrike" dirty="0">
                        <a:solidFill>
                          <a:srgbClr val="00B0F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9276">
                <a:tc>
                  <a:txBody>
                    <a:bodyPr/>
                    <a:lstStyle/>
                    <a:p>
                      <a:pPr algn="l" fontAlgn="b"/>
                      <a:r>
                        <a:rPr lang="es-AR" sz="1400" u="none" strike="noStrike" dirty="0">
                          <a:effectLst/>
                        </a:rPr>
                        <a:t>H. RAMOS MEJIA</a:t>
                      </a:r>
                      <a:endParaRPr lang="es-AR" sz="1400" b="1" i="0" u="none" strike="noStrike" dirty="0">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CABA</a:t>
                      </a:r>
                      <a:endParaRPr lang="es-AR" sz="1400" b="1" i="0" u="none" strike="noStrike">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0" i="0" u="none" strike="noStrike" dirty="0">
                          <a:effectLst/>
                        </a:rPr>
                        <a:t>necesitamos de su asesoramiento</a:t>
                      </a:r>
                      <a:endParaRPr lang="es-AR" sz="1400" b="0" i="0" u="none" strike="noStrike" dirty="0">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3631">
                <a:tc>
                  <a:txBody>
                    <a:bodyPr/>
                    <a:lstStyle/>
                    <a:p>
                      <a:pPr algn="l" fontAlgn="b"/>
                      <a:r>
                        <a:rPr lang="es-AR" sz="1400" u="none" strike="noStrike">
                          <a:effectLst/>
                        </a:rPr>
                        <a:t>H. Regional Ushuaia</a:t>
                      </a:r>
                      <a:endParaRPr lang="es-AR" sz="1400" b="1" i="0" u="none" strike="noStrike">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Ushuaia</a:t>
                      </a:r>
                      <a:endParaRPr lang="es-AR" sz="1400" b="1" i="0" u="none" strike="noStrike">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Mantenernos en contacto e informados como hasta ahora. Gracias!</a:t>
                      </a:r>
                      <a:endParaRPr lang="es-AR" sz="1400" b="0" i="0" u="none" strike="noStrike" dirty="0">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773">
                <a:tc>
                  <a:txBody>
                    <a:bodyPr/>
                    <a:lstStyle/>
                    <a:p>
                      <a:pPr algn="l" fontAlgn="b"/>
                      <a:r>
                        <a:rPr lang="es-AR" sz="1400" u="none" strike="noStrike">
                          <a:effectLst/>
                        </a:rPr>
                        <a:t>H. San Roque/Lab Central Córdoba</a:t>
                      </a:r>
                      <a:endParaRPr lang="es-AR" sz="1400" b="1" i="0" u="none" strike="noStrike">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Córdoba</a:t>
                      </a:r>
                      <a:endParaRPr lang="es-AR" sz="1400" b="1" i="0" u="none" strike="noStrike">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b="1" i="1" u="none" strike="noStrike" dirty="0">
                          <a:effectLst/>
                        </a:rPr>
                        <a:t>Creemos que debemos ser autorizado para completar el curso en </a:t>
                      </a:r>
                      <a:r>
                        <a:rPr lang="es-AR" sz="1400" b="1" i="1" u="none" strike="noStrike" dirty="0" smtClean="0">
                          <a:effectLst/>
                        </a:rPr>
                        <a:t>un tiempo </a:t>
                      </a:r>
                      <a:r>
                        <a:rPr lang="es-AR" sz="1400" b="1" i="1" u="none" strike="noStrike" dirty="0">
                          <a:effectLst/>
                        </a:rPr>
                        <a:t>ampliado, con el compromiso de cumplirlo a dicho curso.</a:t>
                      </a:r>
                      <a:endParaRPr lang="es-AR" sz="1400" b="1" i="1" u="none" strike="noStrike" dirty="0">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03773">
                <a:tc>
                  <a:txBody>
                    <a:bodyPr/>
                    <a:lstStyle/>
                    <a:p>
                      <a:pPr algn="l" fontAlgn="b"/>
                      <a:r>
                        <a:rPr lang="es-AR" sz="1400" u="none" strike="noStrike">
                          <a:effectLst/>
                        </a:rPr>
                        <a:t>H. Zonal Bariloche- Dr. Ramon Carrillo</a:t>
                      </a:r>
                      <a:endParaRPr lang="es-AR" sz="1400" b="1" i="0" u="none" strike="noStrike">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Bariloche</a:t>
                      </a:r>
                      <a:endParaRPr lang="es-AR" sz="1400" b="1" i="0" u="none" strike="noStrike">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Indicarme que alcance y permisos nuevos tendremos en el SISA al ser unidad centinela de hepatitis</a:t>
                      </a:r>
                      <a:endParaRPr lang="es-AR" sz="1400" b="0" i="0" u="none" strike="noStrike" dirty="0">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53631">
                <a:tc>
                  <a:txBody>
                    <a:bodyPr/>
                    <a:lstStyle/>
                    <a:p>
                      <a:pPr algn="l" fontAlgn="b"/>
                      <a:r>
                        <a:rPr lang="es-AR" sz="1400" u="none" strike="noStrike">
                          <a:effectLst/>
                        </a:rPr>
                        <a:t>HIGA DR JOSE PENNA</a:t>
                      </a:r>
                      <a:endParaRPr lang="es-AR" sz="1400" b="1" i="0" u="none" strike="noStrike">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a:effectLst/>
                        </a:rPr>
                        <a:t>Bahía Blanca</a:t>
                      </a:r>
                      <a:endParaRPr lang="es-AR" sz="1400" b="1" i="0" u="none" strike="noStrike">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s-AR" sz="1400" u="none" strike="noStrike" dirty="0">
                          <a:effectLst/>
                        </a:rPr>
                        <a:t>No estamos seguros de tener la habilitación que permita cargar UC dentro del SISA</a:t>
                      </a:r>
                      <a:endParaRPr lang="es-AR" sz="1400" b="0" i="0" u="none" strike="noStrike" dirty="0">
                        <a:solidFill>
                          <a:srgbClr val="000000"/>
                        </a:solidFill>
                        <a:effectLst/>
                        <a:latin typeface="Arial" panose="020B0604020202020204" pitchFamily="34" charset="0"/>
                      </a:endParaRPr>
                    </a:p>
                  </a:txBody>
                  <a:tcPr marL="8214" marR="8214" marT="82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0613617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ChangeArrowheads="1"/>
          </p:cNvSpPr>
          <p:nvPr/>
        </p:nvSpPr>
        <p:spPr bwMode="auto">
          <a:xfrm>
            <a:off x="2743200" y="5105400"/>
            <a:ext cx="3581400" cy="381000"/>
          </a:xfrm>
          <a:prstGeom prst="rect">
            <a:avLst/>
          </a:prstGeom>
          <a:solidFill>
            <a:srgbClr val="0099FF"/>
          </a:solidFill>
          <a:ln w="9525">
            <a:miter lim="800000"/>
            <a:headEnd/>
            <a:tailEnd/>
          </a:ln>
          <a:effectLst/>
          <a:scene3d>
            <a:camera prst="legacyObliqueTopRight"/>
            <a:lightRig rig="legacyFlat3" dir="r"/>
          </a:scene3d>
          <a:sp3d extrusionH="277800" prstMaterial="legacyMatte">
            <a:bevelT w="13500" h="13500" prst="angle"/>
            <a:bevelB w="13500" h="13500" prst="angle"/>
            <a:extrusionClr>
              <a:srgbClr val="0099FF"/>
            </a:extrusionClr>
          </a:sp3d>
        </p:spPr>
        <p:txBody>
          <a:bodyPr wrap="none" anchor="ctr">
            <a:flatTx/>
          </a:bodyPr>
          <a:lstStyle/>
          <a:p>
            <a:pPr algn="ctr" eaLnBrk="1" hangingPunct="1">
              <a:defRPr/>
            </a:pPr>
            <a:endParaRPr lang="es-ES">
              <a:effectLst>
                <a:outerShdw blurRad="38100" dist="38100" dir="2700000" algn="tl">
                  <a:srgbClr val="000000">
                    <a:alpha val="43137"/>
                  </a:srgbClr>
                </a:outerShdw>
              </a:effectLst>
            </a:endParaRPr>
          </a:p>
        </p:txBody>
      </p:sp>
      <p:sp>
        <p:nvSpPr>
          <p:cNvPr id="513027" name="Rectangle 3"/>
          <p:cNvSpPr>
            <a:spLocks noChangeArrowheads="1"/>
          </p:cNvSpPr>
          <p:nvPr/>
        </p:nvSpPr>
        <p:spPr bwMode="auto">
          <a:xfrm>
            <a:off x="1905000" y="3505200"/>
            <a:ext cx="5257800" cy="381000"/>
          </a:xfrm>
          <a:prstGeom prst="rect">
            <a:avLst/>
          </a:prstGeom>
          <a:solidFill>
            <a:srgbClr val="0099FF"/>
          </a:solidFill>
          <a:ln w="9525">
            <a:miter lim="800000"/>
            <a:headEnd/>
            <a:tailEnd/>
          </a:ln>
          <a:effectLst/>
          <a:scene3d>
            <a:camera prst="legacyObliqueTopRight"/>
            <a:lightRig rig="legacyFlat3" dir="r"/>
          </a:scene3d>
          <a:sp3d extrusionH="277800" prstMaterial="legacyMatte">
            <a:bevelT w="13500" h="13500" prst="angle"/>
            <a:bevelB w="13500" h="13500" prst="angle"/>
            <a:extrusionClr>
              <a:srgbClr val="0099FF"/>
            </a:extrusionClr>
          </a:sp3d>
        </p:spPr>
        <p:txBody>
          <a:bodyPr wrap="none" anchor="ctr">
            <a:flatTx/>
          </a:bodyPr>
          <a:lstStyle/>
          <a:p>
            <a:pPr algn="ctr" eaLnBrk="1" hangingPunct="1">
              <a:defRPr/>
            </a:pPr>
            <a:endParaRPr lang="es-ES">
              <a:effectLst>
                <a:outerShdw blurRad="38100" dist="38100" dir="2700000" algn="tl">
                  <a:srgbClr val="000000">
                    <a:alpha val="43137"/>
                  </a:srgbClr>
                </a:outerShdw>
              </a:effectLst>
            </a:endParaRPr>
          </a:p>
        </p:txBody>
      </p:sp>
      <p:sp>
        <p:nvSpPr>
          <p:cNvPr id="117764" name="Text Box 6"/>
          <p:cNvSpPr txBox="1">
            <a:spLocks noChangeArrowheads="1"/>
          </p:cNvSpPr>
          <p:nvPr/>
        </p:nvSpPr>
        <p:spPr bwMode="auto">
          <a:xfrm>
            <a:off x="0" y="2743200"/>
            <a:ext cx="9144000" cy="331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s-ES_tradnl" altLang="es-AR" sz="1800">
                <a:latin typeface="Comic Sans MS" panose="030F0702030302020204" pitchFamily="66" charset="0"/>
              </a:rPr>
              <a:t>SERVICIO  HEPATITIS Y GASTROENTERITIS</a:t>
            </a:r>
          </a:p>
          <a:p>
            <a:pPr algn="ctr" eaLnBrk="1" hangingPunct="1">
              <a:lnSpc>
                <a:spcPct val="70000"/>
              </a:lnSpc>
              <a:spcBef>
                <a:spcPct val="50000"/>
              </a:spcBef>
              <a:buFontTx/>
              <a:buNone/>
            </a:pPr>
            <a:r>
              <a:rPr lang="es-ES_tradnl" altLang="es-AR" sz="1800">
                <a:latin typeface="Comic Sans MS" panose="030F0702030302020204" pitchFamily="66" charset="0"/>
              </a:rPr>
              <a:t>DEPARTAMENTO  VIROLOGIA</a:t>
            </a:r>
          </a:p>
          <a:p>
            <a:pPr algn="ctr" eaLnBrk="1" hangingPunct="1">
              <a:spcBef>
                <a:spcPct val="50000"/>
              </a:spcBef>
              <a:buFontTx/>
              <a:buNone/>
            </a:pPr>
            <a:r>
              <a:rPr lang="es-ES_tradnl" altLang="es-AR" sz="1800" b="1">
                <a:latin typeface="Comic Sans MS" panose="030F0702030302020204" pitchFamily="66" charset="0"/>
              </a:rPr>
              <a:t>LABORATORIO NACIONAL DE REFERENCIA</a:t>
            </a:r>
          </a:p>
          <a:p>
            <a:pPr algn="ctr" eaLnBrk="1" hangingPunct="1">
              <a:spcBef>
                <a:spcPct val="50000"/>
              </a:spcBef>
              <a:buFontTx/>
              <a:buNone/>
            </a:pPr>
            <a:r>
              <a:rPr lang="es-ES_tradnl" altLang="es-AR" sz="1800">
                <a:latin typeface="Comic Sans MS" panose="030F0702030302020204" pitchFamily="66" charset="0"/>
              </a:rPr>
              <a:t>INSTITUTO NACIONAL DE ENFERMEDADES INFECCIOSAS (INEI)</a:t>
            </a:r>
          </a:p>
          <a:p>
            <a:pPr algn="ctr" eaLnBrk="1" hangingPunct="1">
              <a:spcBef>
                <a:spcPct val="50000"/>
              </a:spcBef>
              <a:buFontTx/>
              <a:buNone/>
            </a:pPr>
            <a:r>
              <a:rPr lang="es-ES_tradnl" altLang="es-AR" sz="1800">
                <a:latin typeface="Comic Sans MS" panose="030F0702030302020204" pitchFamily="66" charset="0"/>
              </a:rPr>
              <a:t>ADMINISTRACION NACIONAL DE LABORATORIOS E INSTITUTOS DE</a:t>
            </a:r>
          </a:p>
          <a:p>
            <a:pPr algn="ctr" eaLnBrk="1" hangingPunct="1">
              <a:lnSpc>
                <a:spcPct val="70000"/>
              </a:lnSpc>
              <a:spcBef>
                <a:spcPct val="50000"/>
              </a:spcBef>
              <a:buFontTx/>
              <a:buNone/>
            </a:pPr>
            <a:r>
              <a:rPr lang="es-ES_tradnl" altLang="es-AR" sz="1800">
                <a:latin typeface="Comic Sans MS" panose="030F0702030302020204" pitchFamily="66" charset="0"/>
              </a:rPr>
              <a:t> SALUD (ANLIS)</a:t>
            </a:r>
          </a:p>
          <a:p>
            <a:pPr algn="ctr" eaLnBrk="1" hangingPunct="1">
              <a:spcBef>
                <a:spcPct val="50000"/>
              </a:spcBef>
              <a:buFontTx/>
              <a:buNone/>
            </a:pPr>
            <a:r>
              <a:rPr lang="es-ES_tradnl" altLang="es-AR" sz="1800" b="1">
                <a:latin typeface="Comic Sans MS" panose="030F0702030302020204" pitchFamily="66" charset="0"/>
              </a:rPr>
              <a:t>“Dr. Carlos Gregorio Malbrán”</a:t>
            </a:r>
          </a:p>
          <a:p>
            <a:pPr algn="ctr" eaLnBrk="1" hangingPunct="1">
              <a:spcBef>
                <a:spcPct val="50000"/>
              </a:spcBef>
              <a:buFontTx/>
              <a:buNone/>
            </a:pPr>
            <a:r>
              <a:rPr lang="es-ES" altLang="es-AR" sz="2800">
                <a:latin typeface="Comic Sans MS" panose="030F0702030302020204" pitchFamily="66" charset="0"/>
              </a:rPr>
              <a:t>http://www.anlis.gov.ar/INEI/virolog/hepatitis</a:t>
            </a:r>
            <a:endParaRPr lang="es-ES" altLang="es-AR" sz="2400">
              <a:latin typeface="Times New Roman" panose="02020603050405020304" pitchFamily="18" charset="0"/>
            </a:endParaRPr>
          </a:p>
        </p:txBody>
      </p:sp>
      <p:pic>
        <p:nvPicPr>
          <p:cNvPr id="117765" name="Picture 9" descr="science1laborator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 y="3029998"/>
            <a:ext cx="1475656" cy="845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028"/>
          <p:cNvSpPr>
            <a:spLocks noChangeArrowheads="1"/>
          </p:cNvSpPr>
          <p:nvPr/>
        </p:nvSpPr>
        <p:spPr bwMode="auto">
          <a:xfrm>
            <a:off x="4214813" y="1011238"/>
            <a:ext cx="762000" cy="990600"/>
          </a:xfrm>
          <a:prstGeom prst="rect">
            <a:avLst/>
          </a:prstGeom>
          <a:solidFill>
            <a:srgbClr val="0099FF"/>
          </a:solidFill>
          <a:ln w="9525">
            <a:miter lim="800000"/>
            <a:headEnd/>
            <a:tailEnd/>
          </a:ln>
          <a:scene3d>
            <a:camera prst="legacyObliqueTopRight"/>
            <a:lightRig rig="legacyFlat3" dir="r"/>
          </a:scene3d>
          <a:sp3d extrusionH="430200" prstMaterial="legacyMatte">
            <a:bevelT w="13500" h="13500" prst="angle"/>
            <a:bevelB w="13500" h="13500" prst="angle"/>
            <a:extrusionClr>
              <a:srgbClr val="0099FF"/>
            </a:extrusionClr>
          </a:sp3d>
        </p:spPr>
        <p:txBody>
          <a:bodyPr wrap="none" anchor="ctr">
            <a:flatTx/>
          </a:bodyPr>
          <a:lstStyle/>
          <a:p>
            <a:pPr algn="ctr" eaLnBrk="1" hangingPunct="1">
              <a:defRPr/>
            </a:pPr>
            <a:endParaRPr lang="es-AR" altLang="es-AR">
              <a:effectLst>
                <a:outerShdw blurRad="38100" dist="38100" dir="2700000" algn="tl">
                  <a:srgbClr val="000000">
                    <a:alpha val="43137"/>
                  </a:srgbClr>
                </a:outerShdw>
              </a:effectLst>
            </a:endParaRPr>
          </a:p>
        </p:txBody>
      </p:sp>
      <p:graphicFrame>
        <p:nvGraphicFramePr>
          <p:cNvPr id="117767" name="Object 1029"/>
          <p:cNvGraphicFramePr>
            <a:graphicFrameLocks noChangeAspect="1"/>
          </p:cNvGraphicFramePr>
          <p:nvPr/>
        </p:nvGraphicFramePr>
        <p:xfrm>
          <a:off x="4198938" y="1011238"/>
          <a:ext cx="777875" cy="990600"/>
        </p:xfrm>
        <a:graphic>
          <a:graphicData uri="http://schemas.openxmlformats.org/presentationml/2006/ole">
            <mc:AlternateContent xmlns:mc="http://schemas.openxmlformats.org/markup-compatibility/2006">
              <mc:Choice xmlns:v="urn:schemas-microsoft-com:vml" Requires="v">
                <p:oleObj spid="_x0000_s44055" name="Imagen de mapa de bits" r:id="rId4" imgW="800212" imgH="1019048" progId="Paint.Picture">
                  <p:embed/>
                </p:oleObj>
              </mc:Choice>
              <mc:Fallback>
                <p:oleObj name="Imagen de mapa de bits" r:id="rId4" imgW="800212" imgH="1019048"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8938" y="1011238"/>
                        <a:ext cx="777875"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chemeClr val="bg2"/>
                              </a:outerShdw>
                            </a:effectLst>
                          </a14:hiddenEffects>
                        </a:ext>
                      </a:extLst>
                    </p:spPr>
                  </p:pic>
                </p:oleObj>
              </mc:Fallback>
            </mc:AlternateContent>
          </a:graphicData>
        </a:graphic>
      </p:graphicFrame>
      <p:pic>
        <p:nvPicPr>
          <p:cNvPr id="117768" name="Picture 21" descr="C:\Documents and Settings\svladimirsky\Mis documentos\BACKUP GESTION CALIDAD\diapo\Malbran-edif 100año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0" y="274638"/>
            <a:ext cx="4183063"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9" name="Picture 23" descr="C:\Documents and Settings\svladimirsky\Mis documentos\BACKUP GESTION CALIDAD\diapo\fotoservicio 2016.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48263" y="215900"/>
            <a:ext cx="3559175" cy="237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0604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0" y="-7938"/>
            <a:ext cx="4783138" cy="396876"/>
          </a:xfrm>
          <a:prstGeom prst="rect">
            <a:avLst/>
          </a:prstGeom>
          <a:noFill/>
          <a:ln w="9525">
            <a:noFill/>
            <a:miter lim="800000"/>
            <a:headEnd/>
            <a:tailEnd/>
          </a:ln>
          <a:effectLst/>
        </p:spPr>
        <p:txBody>
          <a:bodyPr>
            <a:spAutoFit/>
          </a:bodyPr>
          <a:lstStyle/>
          <a:p>
            <a:pPr algn="ctr">
              <a:defRPr/>
            </a:pPr>
            <a:endParaRPr lang="es-AR" sz="2000" b="1">
              <a:effectLst>
                <a:outerShdw blurRad="38100" dist="38100" dir="2700000" algn="tl">
                  <a:srgbClr val="000000"/>
                </a:outerShdw>
              </a:effectLst>
            </a:endParaRPr>
          </a:p>
        </p:txBody>
      </p:sp>
      <p:grpSp>
        <p:nvGrpSpPr>
          <p:cNvPr id="2055" name="14 Grupo"/>
          <p:cNvGrpSpPr>
            <a:grpSpLocks/>
          </p:cNvGrpSpPr>
          <p:nvPr/>
        </p:nvGrpSpPr>
        <p:grpSpPr bwMode="auto">
          <a:xfrm>
            <a:off x="-546240" y="584200"/>
            <a:ext cx="4550238" cy="2230439"/>
            <a:chOff x="-879867" y="1052736"/>
            <a:chExt cx="4550614" cy="2229308"/>
          </a:xfrm>
        </p:grpSpPr>
        <p:sp>
          <p:nvSpPr>
            <p:cNvPr id="123906" name="Rectangle 2"/>
            <p:cNvSpPr>
              <a:spLocks noChangeArrowheads="1"/>
            </p:cNvSpPr>
            <p:nvPr/>
          </p:nvSpPr>
          <p:spPr bwMode="auto">
            <a:xfrm>
              <a:off x="-180846" y="1052736"/>
              <a:ext cx="3851593" cy="630622"/>
            </a:xfrm>
            <a:prstGeom prst="rect">
              <a:avLst/>
            </a:prstGeom>
            <a:noFill/>
            <a:ln w="9525">
              <a:noFill/>
              <a:miter lim="800000"/>
              <a:headEnd/>
              <a:tailEnd/>
            </a:ln>
            <a:effectLst/>
          </p:spPr>
          <p:txBody>
            <a:bodyPr>
              <a:spAutoFit/>
            </a:bodyPr>
            <a:lstStyle/>
            <a:p>
              <a:pPr algn="ctr">
                <a:defRPr/>
              </a:pPr>
              <a:r>
                <a:rPr lang="pt-BR" sz="1400" b="1" dirty="0" err="1">
                  <a:solidFill>
                    <a:srgbClr val="3399FF"/>
                  </a:solidFill>
                  <a:effectLst>
                    <a:outerShdw blurRad="38100" dist="38100" dir="2700000" algn="tl">
                      <a:srgbClr val="000000"/>
                    </a:outerShdw>
                  </a:effectLst>
                </a:rPr>
                <a:t>Hepatitis</a:t>
              </a:r>
              <a:r>
                <a:rPr lang="pt-BR" sz="1400" b="1" dirty="0">
                  <a:solidFill>
                    <a:srgbClr val="3399FF"/>
                  </a:solidFill>
                  <a:effectLst>
                    <a:outerShdw blurRad="38100" dist="38100" dir="2700000" algn="tl">
                      <a:srgbClr val="000000"/>
                    </a:outerShdw>
                  </a:effectLst>
                </a:rPr>
                <a:t> Aguda B por sexo (n = </a:t>
              </a:r>
              <a:r>
                <a:rPr lang="pt-BR" sz="1400" b="1" dirty="0" smtClean="0">
                  <a:solidFill>
                    <a:srgbClr val="3399FF"/>
                  </a:solidFill>
                  <a:effectLst>
                    <a:outerShdw blurRad="38100" dist="38100" dir="2700000" algn="tl">
                      <a:srgbClr val="000000"/>
                    </a:outerShdw>
                  </a:effectLst>
                </a:rPr>
                <a:t>1181)</a:t>
              </a:r>
              <a:endParaRPr lang="pt-BR" sz="1400" b="1" dirty="0">
                <a:solidFill>
                  <a:srgbClr val="3399FF"/>
                </a:solidFill>
                <a:effectLst>
                  <a:outerShdw blurRad="38100" dist="38100" dir="2700000" algn="tl">
                    <a:srgbClr val="000000"/>
                  </a:outerShdw>
                </a:effectLst>
              </a:endParaRPr>
            </a:p>
            <a:p>
              <a:pPr algn="ctr">
                <a:defRPr/>
              </a:pPr>
              <a:r>
                <a:rPr lang="pt-BR" sz="1400" b="1" dirty="0">
                  <a:solidFill>
                    <a:srgbClr val="3399FF"/>
                  </a:solidFill>
                  <a:effectLst>
                    <a:outerShdw blurRad="38100" dist="38100" dir="2700000" algn="tl">
                      <a:srgbClr val="000000"/>
                    </a:outerShdw>
                  </a:effectLst>
                </a:rPr>
                <a:t> </a:t>
              </a:r>
              <a:endParaRPr lang="es-ES" sz="1400" b="1" dirty="0">
                <a:solidFill>
                  <a:srgbClr val="3399FF"/>
                </a:solidFill>
                <a:effectLst>
                  <a:outerShdw blurRad="38100" dist="38100" dir="2700000" algn="tl">
                    <a:srgbClr val="000000"/>
                  </a:outerShdw>
                </a:effectLst>
              </a:endParaRPr>
            </a:p>
          </p:txBody>
        </p:sp>
        <p:graphicFrame>
          <p:nvGraphicFramePr>
            <p:cNvPr id="2053" name="Object 4"/>
            <p:cNvGraphicFramePr>
              <a:graphicFrameLocks noChangeAspect="1"/>
            </p:cNvGraphicFramePr>
            <p:nvPr>
              <p:extLst>
                <p:ext uri="{D42A27DB-BD31-4B8C-83A1-F6EECF244321}">
                  <p14:modId xmlns:p14="http://schemas.microsoft.com/office/powerpoint/2010/main" val="2704742584"/>
                </p:ext>
              </p:extLst>
            </p:nvPr>
          </p:nvGraphicFramePr>
          <p:xfrm>
            <a:off x="-879867" y="1577933"/>
            <a:ext cx="4245326" cy="1704111"/>
          </p:xfrm>
          <a:graphic>
            <a:graphicData uri="http://schemas.openxmlformats.org/presentationml/2006/ole">
              <mc:AlternateContent xmlns:mc="http://schemas.openxmlformats.org/markup-compatibility/2006">
                <mc:Choice xmlns:v="urn:schemas-microsoft-com:vml" Requires="v">
                  <p:oleObj spid="_x0000_s21663" name="Hoja de cálculo" r:id="rId4" imgW="4238779" imgH="1705078" progId="Excel.Sheet.8">
                    <p:embed/>
                  </p:oleObj>
                </mc:Choice>
                <mc:Fallback>
                  <p:oleObj name="Hoja de cálculo" r:id="rId4" imgW="4238779" imgH="1705078" progId="Excel.Sheet.8">
                    <p:embed/>
                    <p:pic>
                      <p:nvPicPr>
                        <p:cNvPr id="0" name=""/>
                        <p:cNvPicPr>
                          <a:picLocks noChangeAspect="1" noChangeArrowheads="1"/>
                        </p:cNvPicPr>
                        <p:nvPr/>
                      </p:nvPicPr>
                      <p:blipFill>
                        <a:blip r:embed="rId5"/>
                        <a:srcRect/>
                        <a:stretch>
                          <a:fillRect/>
                        </a:stretch>
                      </p:blipFill>
                      <p:spPr bwMode="auto">
                        <a:xfrm>
                          <a:off x="-879867" y="1577933"/>
                          <a:ext cx="4245326" cy="1704111"/>
                        </a:xfrm>
                        <a:prstGeom prst="rect">
                          <a:avLst/>
                        </a:prstGeom>
                        <a:noFill/>
                        <a:extLst/>
                      </p:spPr>
                    </p:pic>
                  </p:oleObj>
                </mc:Fallback>
              </mc:AlternateContent>
            </a:graphicData>
          </a:graphic>
        </p:graphicFrame>
      </p:grpSp>
      <p:sp>
        <p:nvSpPr>
          <p:cNvPr id="123911" name="Rectangle 7"/>
          <p:cNvSpPr>
            <a:spLocks noChangeArrowheads="1"/>
          </p:cNvSpPr>
          <p:nvPr/>
        </p:nvSpPr>
        <p:spPr bwMode="auto">
          <a:xfrm>
            <a:off x="-381000" y="3392365"/>
            <a:ext cx="4953000" cy="307777"/>
          </a:xfrm>
          <a:prstGeom prst="rect">
            <a:avLst/>
          </a:prstGeom>
          <a:noFill/>
          <a:ln w="9525">
            <a:noFill/>
            <a:miter lim="800000"/>
            <a:headEnd/>
            <a:tailEnd/>
          </a:ln>
          <a:effectLst/>
        </p:spPr>
        <p:txBody>
          <a:bodyPr>
            <a:spAutoFit/>
          </a:bodyPr>
          <a:lstStyle/>
          <a:p>
            <a:pPr algn="ctr">
              <a:defRPr/>
            </a:pPr>
            <a:r>
              <a:rPr lang="pt-BR" sz="1400" b="1" dirty="0">
                <a:solidFill>
                  <a:srgbClr val="3399FF"/>
                </a:solidFill>
                <a:effectLst>
                  <a:outerShdw blurRad="38100" dist="38100" dir="2700000" algn="tl">
                    <a:srgbClr val="000000"/>
                  </a:outerShdw>
                </a:effectLst>
              </a:rPr>
              <a:t>Hepatites Crónica B por sexo (n = </a:t>
            </a:r>
            <a:r>
              <a:rPr lang="pt-BR" sz="1400" b="1" dirty="0" smtClean="0">
                <a:solidFill>
                  <a:srgbClr val="3399FF"/>
                </a:solidFill>
                <a:effectLst>
                  <a:outerShdw blurRad="38100" dist="38100" dir="2700000" algn="tl">
                    <a:srgbClr val="000000"/>
                  </a:outerShdw>
                </a:effectLst>
              </a:rPr>
              <a:t>786)</a:t>
            </a:r>
            <a:endParaRPr lang="es-ES" sz="1400" b="1" dirty="0">
              <a:solidFill>
                <a:srgbClr val="3399FF"/>
              </a:solidFill>
              <a:effectLst>
                <a:outerShdw blurRad="38100" dist="38100" dir="2700000" algn="tl">
                  <a:srgbClr val="000000"/>
                </a:outerShdw>
              </a:effectLst>
            </a:endParaRPr>
          </a:p>
        </p:txBody>
      </p:sp>
      <p:sp>
        <p:nvSpPr>
          <p:cNvPr id="123915" name="Rectangle 11"/>
          <p:cNvSpPr>
            <a:spLocks noChangeArrowheads="1"/>
          </p:cNvSpPr>
          <p:nvPr/>
        </p:nvSpPr>
        <p:spPr bwMode="auto">
          <a:xfrm>
            <a:off x="0" y="0"/>
            <a:ext cx="9144000" cy="584200"/>
          </a:xfrm>
          <a:prstGeom prst="rect">
            <a:avLst/>
          </a:prstGeom>
          <a:noFill/>
          <a:ln w="9525">
            <a:noFill/>
            <a:miter lim="800000"/>
            <a:headEnd/>
            <a:tailEnd/>
          </a:ln>
          <a:effectLst/>
        </p:spPr>
        <p:txBody>
          <a:bodyPr>
            <a:spAutoFit/>
          </a:bodyPr>
          <a:lstStyle/>
          <a:p>
            <a:pPr algn="ctr">
              <a:spcBef>
                <a:spcPts val="0"/>
              </a:spcBef>
              <a:defRPr/>
            </a:pPr>
            <a:r>
              <a:rPr lang="es-ES" b="1" dirty="0">
                <a:solidFill>
                  <a:srgbClr val="00B0F0"/>
                </a:solidFill>
                <a:effectLst>
                  <a:outerShdw blurRad="38100" dist="38100" dir="2700000" algn="tl">
                    <a:srgbClr val="000000"/>
                  </a:outerShdw>
                </a:effectLst>
              </a:rPr>
              <a:t>CASOS REGISTRADOS EN EL SOFTWARE DE UNIDADES CENTINELA .</a:t>
            </a:r>
          </a:p>
          <a:p>
            <a:pPr algn="ctr">
              <a:spcBef>
                <a:spcPts val="0"/>
              </a:spcBef>
              <a:defRPr/>
            </a:pPr>
            <a:r>
              <a:rPr lang="es-ES" b="1" dirty="0">
                <a:solidFill>
                  <a:srgbClr val="00B0F0"/>
                </a:solidFill>
                <a:effectLst>
                  <a:outerShdw blurRad="38100" dist="38100" dir="2700000" algn="tl">
                    <a:srgbClr val="000000"/>
                  </a:outerShdw>
                </a:effectLst>
              </a:rPr>
              <a:t>ENERO </a:t>
            </a:r>
            <a:r>
              <a:rPr lang="es-ES" b="1" dirty="0" smtClean="0">
                <a:solidFill>
                  <a:srgbClr val="00B0F0"/>
                </a:solidFill>
                <a:effectLst>
                  <a:outerShdw blurRad="38100" dist="38100" dir="2700000" algn="tl">
                    <a:srgbClr val="000000"/>
                  </a:outerShdw>
                </a:effectLst>
              </a:rPr>
              <a:t>2007-JULIO 2018. </a:t>
            </a:r>
            <a:r>
              <a:rPr lang="es-ES" b="1" dirty="0">
                <a:solidFill>
                  <a:srgbClr val="00B0F0"/>
                </a:solidFill>
                <a:effectLst>
                  <a:outerShdw blurRad="38100" dist="38100" dir="2700000" algn="tl">
                    <a:srgbClr val="000000"/>
                  </a:outerShdw>
                </a:effectLst>
              </a:rPr>
              <a:t>HEPATITIS B</a:t>
            </a:r>
          </a:p>
        </p:txBody>
      </p:sp>
      <p:sp>
        <p:nvSpPr>
          <p:cNvPr id="123909" name="Rectangle 5"/>
          <p:cNvSpPr>
            <a:spLocks noChangeArrowheads="1"/>
          </p:cNvSpPr>
          <p:nvPr/>
        </p:nvSpPr>
        <p:spPr bwMode="auto">
          <a:xfrm>
            <a:off x="4218072" y="516295"/>
            <a:ext cx="4751833" cy="307777"/>
          </a:xfrm>
          <a:prstGeom prst="rect">
            <a:avLst/>
          </a:prstGeom>
          <a:noFill/>
          <a:ln w="9525">
            <a:noFill/>
            <a:miter lim="800000"/>
            <a:headEnd/>
            <a:tailEnd/>
          </a:ln>
          <a:effectLst/>
        </p:spPr>
        <p:txBody>
          <a:bodyPr wrap="square">
            <a:spAutoFit/>
          </a:bodyPr>
          <a:lstStyle/>
          <a:p>
            <a:pPr algn="ctr">
              <a:defRPr/>
            </a:pPr>
            <a:r>
              <a:rPr lang="es-ES" sz="1400" b="1" dirty="0">
                <a:solidFill>
                  <a:srgbClr val="3399FF"/>
                </a:solidFill>
                <a:effectLst>
                  <a:outerShdw blurRad="38100" dist="38100" dir="2700000" algn="tl">
                    <a:srgbClr val="000000"/>
                  </a:outerShdw>
                </a:effectLst>
              </a:rPr>
              <a:t>Hepatitis Aguda B por edad  (n = </a:t>
            </a:r>
            <a:r>
              <a:rPr lang="es-ES" sz="1400" b="1" dirty="0" smtClean="0">
                <a:solidFill>
                  <a:srgbClr val="3399FF"/>
                </a:solidFill>
                <a:effectLst>
                  <a:outerShdw blurRad="38100" dist="38100" dir="2700000" algn="tl">
                    <a:srgbClr val="000000"/>
                  </a:outerShdw>
                </a:effectLst>
              </a:rPr>
              <a:t>1181) </a:t>
            </a:r>
            <a:endParaRPr lang="es-ES" sz="1400" b="1" dirty="0">
              <a:solidFill>
                <a:srgbClr val="3399FF"/>
              </a:solidFill>
              <a:effectLst>
                <a:outerShdw blurRad="38100" dist="38100" dir="2700000" algn="tl">
                  <a:srgbClr val="000000"/>
                </a:outerShdw>
              </a:effectLst>
            </a:endParaRPr>
          </a:p>
        </p:txBody>
      </p:sp>
      <p:sp>
        <p:nvSpPr>
          <p:cNvPr id="123913" name="Rectangle 9"/>
          <p:cNvSpPr>
            <a:spLocks noChangeArrowheads="1"/>
          </p:cNvSpPr>
          <p:nvPr/>
        </p:nvSpPr>
        <p:spPr bwMode="auto">
          <a:xfrm>
            <a:off x="3588222" y="3371648"/>
            <a:ext cx="5003800" cy="304800"/>
          </a:xfrm>
          <a:prstGeom prst="rect">
            <a:avLst/>
          </a:prstGeom>
          <a:noFill/>
          <a:ln w="9525">
            <a:noFill/>
            <a:miter lim="800000"/>
            <a:headEnd/>
            <a:tailEnd/>
          </a:ln>
          <a:effectLst/>
        </p:spPr>
        <p:txBody>
          <a:bodyPr>
            <a:spAutoFit/>
          </a:bodyPr>
          <a:lstStyle/>
          <a:p>
            <a:pPr algn="ctr">
              <a:defRPr/>
            </a:pPr>
            <a:r>
              <a:rPr lang="es-ES" sz="1400" b="1" dirty="0">
                <a:solidFill>
                  <a:srgbClr val="3399FF"/>
                </a:solidFill>
                <a:effectLst>
                  <a:outerShdw blurRad="38100" dist="38100" dir="2700000" algn="tl">
                    <a:srgbClr val="000000"/>
                  </a:outerShdw>
                </a:effectLst>
              </a:rPr>
              <a:t>Hepatitis Crónica  B por edad (n = </a:t>
            </a:r>
            <a:r>
              <a:rPr lang="es-ES" sz="1400" b="1" dirty="0" smtClean="0">
                <a:solidFill>
                  <a:srgbClr val="3399FF"/>
                </a:solidFill>
                <a:effectLst>
                  <a:outerShdw blurRad="38100" dist="38100" dir="2700000" algn="tl">
                    <a:srgbClr val="000000"/>
                  </a:outerShdw>
                </a:effectLst>
              </a:rPr>
              <a:t>786) </a:t>
            </a:r>
            <a:endParaRPr lang="es-ES" sz="1400" b="1" dirty="0">
              <a:solidFill>
                <a:srgbClr val="3399FF"/>
              </a:solidFill>
              <a:effectLst>
                <a:outerShdw blurRad="38100" dist="38100" dir="2700000" algn="tl">
                  <a:srgbClr val="000000"/>
                </a:outerShdw>
              </a:effectLst>
            </a:endParaRPr>
          </a:p>
        </p:txBody>
      </p:sp>
      <p:graphicFrame>
        <p:nvGraphicFramePr>
          <p:cNvPr id="15" name="Gráfico 14"/>
          <p:cNvGraphicFramePr>
            <a:graphicFrameLocks/>
          </p:cNvGraphicFramePr>
          <p:nvPr>
            <p:extLst>
              <p:ext uri="{D42A27DB-BD31-4B8C-83A1-F6EECF244321}">
                <p14:modId xmlns:p14="http://schemas.microsoft.com/office/powerpoint/2010/main" val="2129854046"/>
              </p:ext>
            </p:extLst>
          </p:nvPr>
        </p:nvGraphicFramePr>
        <p:xfrm>
          <a:off x="3804122" y="883186"/>
          <a:ext cx="4572000"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 name="Gráfico 15"/>
          <p:cNvGraphicFramePr>
            <a:graphicFrameLocks/>
          </p:cNvGraphicFramePr>
          <p:nvPr>
            <p:extLst>
              <p:ext uri="{D42A27DB-BD31-4B8C-83A1-F6EECF244321}">
                <p14:modId xmlns:p14="http://schemas.microsoft.com/office/powerpoint/2010/main" val="3653134568"/>
              </p:ext>
            </p:extLst>
          </p:nvPr>
        </p:nvGraphicFramePr>
        <p:xfrm>
          <a:off x="4080475" y="3864420"/>
          <a:ext cx="4572000" cy="27432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1" name="Object 4"/>
          <p:cNvGraphicFramePr>
            <a:graphicFrameLocks noChangeAspect="1"/>
          </p:cNvGraphicFramePr>
          <p:nvPr>
            <p:extLst>
              <p:ext uri="{D42A27DB-BD31-4B8C-83A1-F6EECF244321}">
                <p14:modId xmlns:p14="http://schemas.microsoft.com/office/powerpoint/2010/main" val="3325100276"/>
              </p:ext>
            </p:extLst>
          </p:nvPr>
        </p:nvGraphicFramePr>
        <p:xfrm>
          <a:off x="-635000" y="4179888"/>
          <a:ext cx="4178300" cy="1676400"/>
        </p:xfrm>
        <a:graphic>
          <a:graphicData uri="http://schemas.openxmlformats.org/presentationml/2006/ole">
            <mc:AlternateContent xmlns:mc="http://schemas.openxmlformats.org/markup-compatibility/2006">
              <mc:Choice xmlns:v="urn:schemas-microsoft-com:vml" Requires="v">
                <p:oleObj spid="_x0000_s21664" name="Hoja de cálculo" r:id="rId8" imgW="4171819" imgH="1676453" progId="Excel.Sheet.8">
                  <p:embed/>
                </p:oleObj>
              </mc:Choice>
              <mc:Fallback>
                <p:oleObj name="Hoja de cálculo" r:id="rId8" imgW="4171819" imgH="1676453" progId="Excel.Sheet.8">
                  <p:embed/>
                  <p:pic>
                    <p:nvPicPr>
                      <p:cNvPr id="0" name=""/>
                      <p:cNvPicPr>
                        <a:picLocks noChangeAspect="1" noChangeArrowheads="1"/>
                      </p:cNvPicPr>
                      <p:nvPr/>
                    </p:nvPicPr>
                    <p:blipFill>
                      <a:blip r:embed="rId9"/>
                      <a:srcRect/>
                      <a:stretch>
                        <a:fillRect/>
                      </a:stretch>
                    </p:blipFill>
                    <p:spPr bwMode="auto">
                      <a:xfrm>
                        <a:off x="-635000" y="4179888"/>
                        <a:ext cx="4178300" cy="1676400"/>
                      </a:xfrm>
                      <a:prstGeom prst="rect">
                        <a:avLst/>
                      </a:prstGeom>
                      <a:noFill/>
                      <a:extLst/>
                    </p:spPr>
                  </p:pic>
                </p:oleObj>
              </mc:Fallback>
            </mc:AlternateContent>
          </a:graphicData>
        </a:graphic>
      </p:graphicFrame>
      <p:sp>
        <p:nvSpPr>
          <p:cNvPr id="2" name="CuadroTexto 1"/>
          <p:cNvSpPr txBox="1"/>
          <p:nvPr/>
        </p:nvSpPr>
        <p:spPr>
          <a:xfrm>
            <a:off x="7164288" y="1109663"/>
            <a:ext cx="1979712" cy="523220"/>
          </a:xfrm>
          <a:prstGeom prst="rect">
            <a:avLst/>
          </a:prstGeom>
          <a:noFill/>
        </p:spPr>
        <p:txBody>
          <a:bodyPr wrap="square" rtlCol="0">
            <a:spAutoFit/>
          </a:bodyPr>
          <a:lstStyle/>
          <a:p>
            <a:pPr algn="ctr"/>
            <a:r>
              <a:rPr lang="es-AR" sz="1400" b="1" dirty="0" smtClean="0"/>
              <a:t>Edad Mediana: 35: IQ:  27-45</a:t>
            </a:r>
            <a:endParaRPr lang="es-AR" sz="1400" b="1" dirty="0"/>
          </a:p>
        </p:txBody>
      </p:sp>
      <p:sp>
        <p:nvSpPr>
          <p:cNvPr id="14" name="CuadroTexto 13"/>
          <p:cNvSpPr txBox="1"/>
          <p:nvPr/>
        </p:nvSpPr>
        <p:spPr>
          <a:xfrm>
            <a:off x="7386266" y="3971847"/>
            <a:ext cx="1979712" cy="523220"/>
          </a:xfrm>
          <a:prstGeom prst="rect">
            <a:avLst/>
          </a:prstGeom>
          <a:noFill/>
        </p:spPr>
        <p:txBody>
          <a:bodyPr wrap="square" rtlCol="0">
            <a:spAutoFit/>
          </a:bodyPr>
          <a:lstStyle/>
          <a:p>
            <a:pPr algn="ctr"/>
            <a:r>
              <a:rPr lang="es-AR" sz="1400" b="1" dirty="0" smtClean="0"/>
              <a:t>Edad Mediana: 41: IQ:  31-51</a:t>
            </a:r>
            <a:endParaRPr lang="es-AR" sz="1400" b="1" dirty="0"/>
          </a:p>
        </p:txBody>
      </p:sp>
    </p:spTree>
    <p:extLst>
      <p:ext uri="{BB962C8B-B14F-4D97-AF65-F5344CB8AC3E}">
        <p14:creationId xmlns:p14="http://schemas.microsoft.com/office/powerpoint/2010/main" val="168598474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6" name="Rectangle 8"/>
          <p:cNvSpPr>
            <a:spLocks noChangeArrowheads="1"/>
          </p:cNvSpPr>
          <p:nvPr/>
        </p:nvSpPr>
        <p:spPr bwMode="auto">
          <a:xfrm>
            <a:off x="4644777" y="3531399"/>
            <a:ext cx="3851275" cy="307975"/>
          </a:xfrm>
          <a:prstGeom prst="rect">
            <a:avLst/>
          </a:prstGeom>
          <a:noFill/>
          <a:ln w="9525">
            <a:noFill/>
            <a:miter lim="800000"/>
            <a:headEnd/>
            <a:tailEnd/>
          </a:ln>
          <a:effectLst/>
        </p:spPr>
        <p:txBody>
          <a:bodyPr>
            <a:spAutoFit/>
          </a:bodyPr>
          <a:lstStyle/>
          <a:p>
            <a:pPr algn="ctr">
              <a:defRPr/>
            </a:pPr>
            <a:r>
              <a:rPr lang="es-ES" sz="1400" b="1" dirty="0">
                <a:solidFill>
                  <a:srgbClr val="3399FF"/>
                </a:solidFill>
                <a:effectLst>
                  <a:outerShdw blurRad="38100" dist="38100" dir="2700000" algn="tl">
                    <a:srgbClr val="000000"/>
                  </a:outerShdw>
                </a:effectLst>
              </a:rPr>
              <a:t>Hepatitis Crónica  C por edad (</a:t>
            </a:r>
            <a:r>
              <a:rPr lang="es-ES" sz="1400" b="1" dirty="0" smtClean="0">
                <a:solidFill>
                  <a:srgbClr val="3399FF"/>
                </a:solidFill>
                <a:effectLst>
                  <a:outerShdw blurRad="38100" dist="38100" dir="2700000" algn="tl">
                    <a:srgbClr val="000000"/>
                  </a:outerShdw>
                </a:effectLst>
              </a:rPr>
              <a:t>n=1991)  </a:t>
            </a:r>
            <a:endParaRPr lang="es-ES" sz="1400" b="1" dirty="0">
              <a:solidFill>
                <a:srgbClr val="3399FF"/>
              </a:solidFill>
              <a:effectLst>
                <a:outerShdw blurRad="38100" dist="38100" dir="2700000" algn="tl">
                  <a:srgbClr val="000000"/>
                </a:outerShdw>
              </a:effectLst>
            </a:endParaRPr>
          </a:p>
        </p:txBody>
      </p:sp>
      <p:sp>
        <p:nvSpPr>
          <p:cNvPr id="124938" name="Text Box 10"/>
          <p:cNvSpPr txBox="1">
            <a:spLocks noChangeArrowheads="1"/>
          </p:cNvSpPr>
          <p:nvPr/>
        </p:nvSpPr>
        <p:spPr bwMode="auto">
          <a:xfrm>
            <a:off x="0" y="0"/>
            <a:ext cx="9144000" cy="584200"/>
          </a:xfrm>
          <a:prstGeom prst="rect">
            <a:avLst/>
          </a:prstGeom>
          <a:noFill/>
          <a:ln w="9525">
            <a:noFill/>
            <a:miter lim="800000"/>
            <a:headEnd/>
            <a:tailEnd/>
          </a:ln>
          <a:effectLst/>
        </p:spPr>
        <p:txBody>
          <a:bodyPr>
            <a:spAutoFit/>
          </a:bodyPr>
          <a:lstStyle/>
          <a:p>
            <a:pPr algn="ctr">
              <a:spcBef>
                <a:spcPts val="0"/>
              </a:spcBef>
              <a:defRPr/>
            </a:pPr>
            <a:r>
              <a:rPr lang="es-ES" b="1" dirty="0">
                <a:solidFill>
                  <a:srgbClr val="00B0F0"/>
                </a:solidFill>
                <a:effectLst>
                  <a:outerShdw blurRad="38100" dist="38100" dir="2700000" algn="tl">
                    <a:srgbClr val="000000"/>
                  </a:outerShdw>
                </a:effectLst>
              </a:rPr>
              <a:t>CASOS REGISTRADOS EN EL SOFTWARE DE UNIDADES CENTINELA .</a:t>
            </a:r>
          </a:p>
          <a:p>
            <a:pPr algn="ctr">
              <a:spcBef>
                <a:spcPts val="0"/>
              </a:spcBef>
              <a:defRPr/>
            </a:pPr>
            <a:r>
              <a:rPr lang="es-ES" b="1" dirty="0">
                <a:solidFill>
                  <a:srgbClr val="00B0F0"/>
                </a:solidFill>
                <a:effectLst>
                  <a:outerShdw blurRad="38100" dist="38100" dir="2700000" algn="tl">
                    <a:srgbClr val="000000"/>
                  </a:outerShdw>
                </a:effectLst>
              </a:rPr>
              <a:t>ENERO </a:t>
            </a:r>
            <a:r>
              <a:rPr lang="es-ES" b="1" dirty="0" smtClean="0">
                <a:solidFill>
                  <a:srgbClr val="00B0F0"/>
                </a:solidFill>
                <a:effectLst>
                  <a:outerShdw blurRad="38100" dist="38100" dir="2700000" algn="tl">
                    <a:srgbClr val="000000"/>
                  </a:outerShdw>
                </a:effectLst>
              </a:rPr>
              <a:t>2007-JULIO 2018. </a:t>
            </a:r>
            <a:r>
              <a:rPr lang="es-ES" b="1" dirty="0">
                <a:solidFill>
                  <a:srgbClr val="00B0F0"/>
                </a:solidFill>
                <a:effectLst>
                  <a:outerShdw blurRad="38100" dist="38100" dir="2700000" algn="tl">
                    <a:srgbClr val="000000"/>
                  </a:outerShdw>
                </a:effectLst>
              </a:rPr>
              <a:t>HEPATITIS C</a:t>
            </a:r>
          </a:p>
        </p:txBody>
      </p:sp>
      <p:grpSp>
        <p:nvGrpSpPr>
          <p:cNvPr id="3082" name="11 Grupo"/>
          <p:cNvGrpSpPr>
            <a:grpSpLocks/>
          </p:cNvGrpSpPr>
          <p:nvPr/>
        </p:nvGrpSpPr>
        <p:grpSpPr bwMode="auto">
          <a:xfrm>
            <a:off x="-176213" y="3443785"/>
            <a:ext cx="4078269" cy="2150565"/>
            <a:chOff x="-443110" y="3445441"/>
            <a:chExt cx="4077706" cy="2149620"/>
          </a:xfrm>
        </p:grpSpPr>
        <p:sp>
          <p:nvSpPr>
            <p:cNvPr id="124934" name="Rectangle 6"/>
            <p:cNvSpPr>
              <a:spLocks noChangeArrowheads="1"/>
            </p:cNvSpPr>
            <p:nvPr/>
          </p:nvSpPr>
          <p:spPr bwMode="auto">
            <a:xfrm>
              <a:off x="-397617" y="3445441"/>
              <a:ext cx="4032213" cy="338405"/>
            </a:xfrm>
            <a:prstGeom prst="rect">
              <a:avLst/>
            </a:prstGeom>
            <a:noFill/>
            <a:ln w="9525">
              <a:noFill/>
              <a:miter lim="800000"/>
              <a:headEnd/>
              <a:tailEnd/>
            </a:ln>
            <a:effectLst/>
          </p:spPr>
          <p:txBody>
            <a:bodyPr wrap="square">
              <a:spAutoFit/>
            </a:bodyPr>
            <a:lstStyle/>
            <a:p>
              <a:pPr algn="ctr">
                <a:defRPr/>
              </a:pPr>
              <a:r>
                <a:rPr lang="pt-BR" b="1" dirty="0" err="1">
                  <a:solidFill>
                    <a:srgbClr val="3399FF"/>
                  </a:solidFill>
                  <a:effectLst>
                    <a:outerShdw blurRad="38100" dist="38100" dir="2700000" algn="tl">
                      <a:srgbClr val="000000"/>
                    </a:outerShdw>
                  </a:effectLst>
                </a:rPr>
                <a:t>Hepatitis</a:t>
              </a:r>
              <a:r>
                <a:rPr lang="pt-BR" b="1" dirty="0">
                  <a:solidFill>
                    <a:srgbClr val="3399FF"/>
                  </a:solidFill>
                  <a:effectLst>
                    <a:outerShdw blurRad="38100" dist="38100" dir="2700000" algn="tl">
                      <a:srgbClr val="000000"/>
                    </a:outerShdw>
                  </a:effectLst>
                </a:rPr>
                <a:t> Crónica C por sexo </a:t>
              </a:r>
              <a:r>
                <a:rPr lang="pt-BR" b="1" dirty="0" smtClean="0">
                  <a:solidFill>
                    <a:srgbClr val="3399FF"/>
                  </a:solidFill>
                  <a:effectLst>
                    <a:outerShdw blurRad="38100" dist="38100" dir="2700000" algn="tl">
                      <a:srgbClr val="000000"/>
                    </a:outerShdw>
                  </a:effectLst>
                </a:rPr>
                <a:t>(n=1991)</a:t>
              </a:r>
              <a:endParaRPr lang="es-ES" b="1" dirty="0">
                <a:solidFill>
                  <a:srgbClr val="3399FF"/>
                </a:solidFill>
                <a:effectLst>
                  <a:outerShdw blurRad="38100" dist="38100" dir="2700000" algn="tl">
                    <a:srgbClr val="000000"/>
                  </a:outerShdw>
                </a:effectLst>
              </a:endParaRPr>
            </a:p>
          </p:txBody>
        </p:sp>
        <p:graphicFrame>
          <p:nvGraphicFramePr>
            <p:cNvPr id="3077" name="Object 7"/>
            <p:cNvGraphicFramePr>
              <a:graphicFrameLocks noChangeAspect="1"/>
            </p:cNvGraphicFramePr>
            <p:nvPr>
              <p:extLst>
                <p:ext uri="{D42A27DB-BD31-4B8C-83A1-F6EECF244321}">
                  <p14:modId xmlns:p14="http://schemas.microsoft.com/office/powerpoint/2010/main" val="3011949516"/>
                </p:ext>
              </p:extLst>
            </p:nvPr>
          </p:nvGraphicFramePr>
          <p:xfrm>
            <a:off x="-443110" y="4120922"/>
            <a:ext cx="3360274" cy="1474139"/>
          </p:xfrm>
          <a:graphic>
            <a:graphicData uri="http://schemas.openxmlformats.org/presentationml/2006/ole">
              <mc:AlternateContent xmlns:mc="http://schemas.openxmlformats.org/markup-compatibility/2006">
                <mc:Choice xmlns:v="urn:schemas-microsoft-com:vml" Requires="v">
                  <p:oleObj spid="_x0000_s32836" name="Hoja de cálculo" r:id="rId4" imgW="3362272" imgH="1476398" progId="Excel.Sheet.8">
                    <p:embed/>
                  </p:oleObj>
                </mc:Choice>
                <mc:Fallback>
                  <p:oleObj name="Hoja de cálculo" r:id="rId4" imgW="3362272" imgH="1476398" progId="Excel.Sheet.8">
                    <p:embed/>
                    <p:pic>
                      <p:nvPicPr>
                        <p:cNvPr id="0" name=""/>
                        <p:cNvPicPr>
                          <a:picLocks noChangeAspect="1" noChangeArrowheads="1"/>
                        </p:cNvPicPr>
                        <p:nvPr/>
                      </p:nvPicPr>
                      <p:blipFill>
                        <a:blip r:embed="rId5"/>
                        <a:srcRect/>
                        <a:stretch>
                          <a:fillRect/>
                        </a:stretch>
                      </p:blipFill>
                      <p:spPr bwMode="auto">
                        <a:xfrm>
                          <a:off x="-443110" y="4120922"/>
                          <a:ext cx="3360274" cy="14741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24933" name="Rectangle 5"/>
          <p:cNvSpPr>
            <a:spLocks noChangeArrowheads="1"/>
          </p:cNvSpPr>
          <p:nvPr/>
        </p:nvSpPr>
        <p:spPr bwMode="auto">
          <a:xfrm>
            <a:off x="4139952" y="584200"/>
            <a:ext cx="4356100" cy="304800"/>
          </a:xfrm>
          <a:prstGeom prst="rect">
            <a:avLst/>
          </a:prstGeom>
          <a:noFill/>
          <a:ln w="9525">
            <a:noFill/>
            <a:miter lim="800000"/>
            <a:headEnd/>
            <a:tailEnd/>
          </a:ln>
          <a:effectLst/>
        </p:spPr>
        <p:txBody>
          <a:bodyPr>
            <a:spAutoFit/>
          </a:bodyPr>
          <a:lstStyle/>
          <a:p>
            <a:pPr algn="ctr">
              <a:defRPr/>
            </a:pPr>
            <a:r>
              <a:rPr lang="es-ES" sz="1400" b="1" dirty="0">
                <a:solidFill>
                  <a:srgbClr val="3399FF"/>
                </a:solidFill>
                <a:effectLst>
                  <a:outerShdw blurRad="38100" dist="38100" dir="2700000" algn="tl">
                    <a:srgbClr val="000000"/>
                  </a:outerShdw>
                </a:effectLst>
              </a:rPr>
              <a:t>Hepatitis Aguda  C por edad (</a:t>
            </a:r>
            <a:r>
              <a:rPr lang="es-ES" sz="1400" b="1" dirty="0" smtClean="0">
                <a:solidFill>
                  <a:srgbClr val="3399FF"/>
                </a:solidFill>
                <a:effectLst>
                  <a:outerShdw blurRad="38100" dist="38100" dir="2700000" algn="tl">
                    <a:srgbClr val="000000"/>
                  </a:outerShdw>
                </a:effectLst>
              </a:rPr>
              <a:t>n=54) </a:t>
            </a:r>
            <a:endParaRPr lang="es-ES" sz="1400" b="1" dirty="0">
              <a:solidFill>
                <a:srgbClr val="3399FF"/>
              </a:solidFill>
              <a:effectLst>
                <a:outerShdw blurRad="38100" dist="38100" dir="2700000" algn="tl">
                  <a:srgbClr val="000000"/>
                </a:outerShdw>
              </a:effectLst>
            </a:endParaRPr>
          </a:p>
        </p:txBody>
      </p:sp>
      <p:graphicFrame>
        <p:nvGraphicFramePr>
          <p:cNvPr id="14" name="Object 4"/>
          <p:cNvGraphicFramePr>
            <a:graphicFrameLocks noChangeAspect="1"/>
          </p:cNvGraphicFramePr>
          <p:nvPr>
            <p:extLst>
              <p:ext uri="{D42A27DB-BD31-4B8C-83A1-F6EECF244321}">
                <p14:modId xmlns:p14="http://schemas.microsoft.com/office/powerpoint/2010/main" val="3606196504"/>
              </p:ext>
            </p:extLst>
          </p:nvPr>
        </p:nvGraphicFramePr>
        <p:xfrm>
          <a:off x="-712788" y="1223963"/>
          <a:ext cx="4197351" cy="1914525"/>
        </p:xfrm>
        <a:graphic>
          <a:graphicData uri="http://schemas.openxmlformats.org/presentationml/2006/ole">
            <mc:AlternateContent xmlns:mc="http://schemas.openxmlformats.org/markup-compatibility/2006">
              <mc:Choice xmlns:v="urn:schemas-microsoft-com:vml" Requires="v">
                <p:oleObj spid="_x0000_s32837" name="Hoja de cálculo" r:id="rId6" imgW="4190860" imgH="1914674" progId="Excel.Sheet.8">
                  <p:embed/>
                </p:oleObj>
              </mc:Choice>
              <mc:Fallback>
                <p:oleObj name="Hoja de cálculo" r:id="rId6" imgW="4190860" imgH="1914674" progId="Excel.Sheet.8">
                  <p:embed/>
                  <p:pic>
                    <p:nvPicPr>
                      <p:cNvPr id="0" name=""/>
                      <p:cNvPicPr>
                        <a:picLocks noChangeAspect="1" noChangeArrowheads="1"/>
                      </p:cNvPicPr>
                      <p:nvPr/>
                    </p:nvPicPr>
                    <p:blipFill>
                      <a:blip r:embed="rId7"/>
                      <a:srcRect/>
                      <a:stretch>
                        <a:fillRect/>
                      </a:stretch>
                    </p:blipFill>
                    <p:spPr bwMode="auto">
                      <a:xfrm>
                        <a:off x="-712788" y="1223963"/>
                        <a:ext cx="4197351" cy="1914525"/>
                      </a:xfrm>
                      <a:prstGeom prst="rect">
                        <a:avLst/>
                      </a:prstGeom>
                      <a:noFill/>
                      <a:extLst/>
                    </p:spPr>
                  </p:pic>
                </p:oleObj>
              </mc:Fallback>
            </mc:AlternateContent>
          </a:graphicData>
        </a:graphic>
      </p:graphicFrame>
      <p:sp>
        <p:nvSpPr>
          <p:cNvPr id="15" name="Rectangle 2"/>
          <p:cNvSpPr>
            <a:spLocks noChangeArrowheads="1"/>
          </p:cNvSpPr>
          <p:nvPr/>
        </p:nvSpPr>
        <p:spPr bwMode="auto">
          <a:xfrm>
            <a:off x="0" y="667657"/>
            <a:ext cx="3771342" cy="338554"/>
          </a:xfrm>
          <a:prstGeom prst="rect">
            <a:avLst/>
          </a:prstGeom>
          <a:noFill/>
          <a:ln w="9525">
            <a:noFill/>
            <a:miter lim="800000"/>
            <a:headEnd/>
            <a:tailEnd/>
          </a:ln>
          <a:effectLst/>
        </p:spPr>
        <p:txBody>
          <a:bodyPr wrap="square">
            <a:spAutoFit/>
          </a:bodyPr>
          <a:lstStyle/>
          <a:p>
            <a:pPr algn="ctr">
              <a:defRPr/>
            </a:pPr>
            <a:r>
              <a:rPr lang="pt-BR" b="1" dirty="0" err="1">
                <a:solidFill>
                  <a:srgbClr val="3399FF"/>
                </a:solidFill>
                <a:effectLst>
                  <a:outerShdw blurRad="38100" dist="38100" dir="2700000" algn="tl">
                    <a:srgbClr val="000000"/>
                  </a:outerShdw>
                </a:effectLst>
              </a:rPr>
              <a:t>Hepatitis</a:t>
            </a:r>
            <a:r>
              <a:rPr lang="pt-BR" b="1" dirty="0">
                <a:solidFill>
                  <a:srgbClr val="3399FF"/>
                </a:solidFill>
                <a:effectLst>
                  <a:outerShdw blurRad="38100" dist="38100" dir="2700000" algn="tl">
                    <a:srgbClr val="000000"/>
                  </a:outerShdw>
                </a:effectLst>
              </a:rPr>
              <a:t> Aguda C por sexo (n </a:t>
            </a:r>
            <a:r>
              <a:rPr lang="pt-BR" b="1" dirty="0" smtClean="0">
                <a:solidFill>
                  <a:srgbClr val="3399FF"/>
                </a:solidFill>
                <a:effectLst>
                  <a:outerShdw blurRad="38100" dist="38100" dir="2700000" algn="tl">
                    <a:srgbClr val="000000"/>
                  </a:outerShdw>
                </a:effectLst>
              </a:rPr>
              <a:t>=54)</a:t>
            </a:r>
            <a:endParaRPr lang="es-ES" b="1" dirty="0">
              <a:solidFill>
                <a:srgbClr val="3399FF"/>
              </a:solidFill>
              <a:effectLst>
                <a:outerShdw blurRad="38100" dist="38100" dir="2700000" algn="tl">
                  <a:srgbClr val="000000"/>
                </a:outerShdw>
              </a:effectLst>
            </a:endParaRPr>
          </a:p>
        </p:txBody>
      </p:sp>
      <p:graphicFrame>
        <p:nvGraphicFramePr>
          <p:cNvPr id="4" name="Gráfico 3"/>
          <p:cNvGraphicFramePr/>
          <p:nvPr>
            <p:extLst>
              <p:ext uri="{D42A27DB-BD31-4B8C-83A1-F6EECF244321}">
                <p14:modId xmlns:p14="http://schemas.microsoft.com/office/powerpoint/2010/main" val="1631011715"/>
              </p:ext>
            </p:extLst>
          </p:nvPr>
        </p:nvGraphicFramePr>
        <p:xfrm>
          <a:off x="4170365" y="902038"/>
          <a:ext cx="4361995" cy="286691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Gráfico 16"/>
          <p:cNvGraphicFramePr/>
          <p:nvPr>
            <p:extLst>
              <p:ext uri="{D42A27DB-BD31-4B8C-83A1-F6EECF244321}">
                <p14:modId xmlns:p14="http://schemas.microsoft.com/office/powerpoint/2010/main" val="2485209690"/>
              </p:ext>
            </p:extLst>
          </p:nvPr>
        </p:nvGraphicFramePr>
        <p:xfrm>
          <a:off x="4139952" y="3683676"/>
          <a:ext cx="4361995" cy="2866917"/>
        </p:xfrm>
        <a:graphic>
          <a:graphicData uri="http://schemas.openxmlformats.org/drawingml/2006/chart">
            <c:chart xmlns:c="http://schemas.openxmlformats.org/drawingml/2006/chart" xmlns:r="http://schemas.openxmlformats.org/officeDocument/2006/relationships" r:id="rId9"/>
          </a:graphicData>
        </a:graphic>
      </p:graphicFrame>
      <p:sp>
        <p:nvSpPr>
          <p:cNvPr id="12" name="CuadroTexto 11"/>
          <p:cNvSpPr txBox="1"/>
          <p:nvPr/>
        </p:nvSpPr>
        <p:spPr>
          <a:xfrm>
            <a:off x="7164288" y="1109663"/>
            <a:ext cx="1979712" cy="523220"/>
          </a:xfrm>
          <a:prstGeom prst="rect">
            <a:avLst/>
          </a:prstGeom>
          <a:noFill/>
        </p:spPr>
        <p:txBody>
          <a:bodyPr wrap="square" rtlCol="0">
            <a:spAutoFit/>
          </a:bodyPr>
          <a:lstStyle/>
          <a:p>
            <a:pPr algn="ctr"/>
            <a:r>
              <a:rPr lang="es-AR" sz="1400" b="1" dirty="0" smtClean="0"/>
              <a:t>Edad Mediana: 41: IQ:  31-50</a:t>
            </a:r>
            <a:endParaRPr lang="es-AR" sz="1400" b="1" dirty="0"/>
          </a:p>
        </p:txBody>
      </p:sp>
      <p:sp>
        <p:nvSpPr>
          <p:cNvPr id="13" name="CuadroTexto 12"/>
          <p:cNvSpPr txBox="1"/>
          <p:nvPr/>
        </p:nvSpPr>
        <p:spPr>
          <a:xfrm>
            <a:off x="7135728" y="4086793"/>
            <a:ext cx="1979712" cy="523220"/>
          </a:xfrm>
          <a:prstGeom prst="rect">
            <a:avLst/>
          </a:prstGeom>
          <a:noFill/>
        </p:spPr>
        <p:txBody>
          <a:bodyPr wrap="square" rtlCol="0">
            <a:spAutoFit/>
          </a:bodyPr>
          <a:lstStyle/>
          <a:p>
            <a:pPr algn="ctr"/>
            <a:r>
              <a:rPr lang="es-AR" sz="1400" b="1" dirty="0" smtClean="0"/>
              <a:t>Edad Mediana: 49: IQ:  41-58</a:t>
            </a:r>
            <a:endParaRPr lang="es-AR" sz="1400" b="1" dirty="0"/>
          </a:p>
        </p:txBody>
      </p:sp>
    </p:spTree>
    <p:extLst>
      <p:ext uri="{BB962C8B-B14F-4D97-AF65-F5344CB8AC3E}">
        <p14:creationId xmlns:p14="http://schemas.microsoft.com/office/powerpoint/2010/main" val="14458013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098" name="2 Gráfico"/>
          <p:cNvGraphicFramePr>
            <a:graphicFrameLocks/>
          </p:cNvGraphicFramePr>
          <p:nvPr>
            <p:extLst>
              <p:ext uri="{D42A27DB-BD31-4B8C-83A1-F6EECF244321}">
                <p14:modId xmlns:p14="http://schemas.microsoft.com/office/powerpoint/2010/main" val="1792282060"/>
              </p:ext>
            </p:extLst>
          </p:nvPr>
        </p:nvGraphicFramePr>
        <p:xfrm>
          <a:off x="-50800" y="641350"/>
          <a:ext cx="8489950" cy="5283200"/>
        </p:xfrm>
        <a:graphic>
          <a:graphicData uri="http://schemas.openxmlformats.org/presentationml/2006/ole">
            <mc:AlternateContent xmlns:mc="http://schemas.openxmlformats.org/markup-compatibility/2006">
              <mc:Choice xmlns:v="urn:schemas-microsoft-com:vml" Requires="v">
                <p:oleObj spid="_x0000_s29740" name="Hoja de cálculo" r:id="rId3" imgW="8486761" imgH="5286345" progId="Excel.Sheet.8">
                  <p:embed/>
                </p:oleObj>
              </mc:Choice>
              <mc:Fallback>
                <p:oleObj name="Hoja de cálculo" r:id="rId3" imgW="8486761" imgH="5286345" progId="Excel.Sheet.8">
                  <p:embed/>
                  <p:pic>
                    <p:nvPicPr>
                      <p:cNvPr id="0" name=""/>
                      <p:cNvPicPr>
                        <a:picLocks noChangeArrowheads="1"/>
                      </p:cNvPicPr>
                      <p:nvPr/>
                    </p:nvPicPr>
                    <p:blipFill>
                      <a:blip r:embed="rId4"/>
                      <a:srcRect/>
                      <a:stretch>
                        <a:fillRect/>
                      </a:stretch>
                    </p:blipFill>
                    <p:spPr bwMode="auto">
                      <a:xfrm>
                        <a:off x="-50800" y="641350"/>
                        <a:ext cx="8489950" cy="528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4 CuadroTexto"/>
          <p:cNvSpPr txBox="1">
            <a:spLocks noChangeArrowheads="1"/>
          </p:cNvSpPr>
          <p:nvPr/>
        </p:nvSpPr>
        <p:spPr bwMode="auto">
          <a:xfrm>
            <a:off x="0" y="0"/>
            <a:ext cx="9144000" cy="738188"/>
          </a:xfrm>
          <a:prstGeom prst="rect">
            <a:avLst/>
          </a:prstGeom>
          <a:noFill/>
          <a:ln w="9525">
            <a:noFill/>
            <a:miter lim="800000"/>
            <a:headEnd/>
            <a:tailEnd/>
          </a:ln>
        </p:spPr>
        <p:txBody>
          <a:bodyPr>
            <a:spAutoFit/>
          </a:bodyPr>
          <a:lstStyle/>
          <a:p>
            <a:pPr algn="ctr">
              <a:spcBef>
                <a:spcPts val="0"/>
              </a:spcBef>
              <a:defRPr/>
            </a:pPr>
            <a:r>
              <a:rPr lang="es-ES" sz="1400" b="1" dirty="0">
                <a:solidFill>
                  <a:srgbClr val="00B0F0"/>
                </a:solidFill>
              </a:rPr>
              <a:t>INFORMACIÓN OBTENIDA POR LAS UNIDADES CENTINELA:</a:t>
            </a:r>
          </a:p>
          <a:p>
            <a:pPr algn="ctr">
              <a:spcBef>
                <a:spcPts val="0"/>
              </a:spcBef>
              <a:defRPr/>
            </a:pPr>
            <a:r>
              <a:rPr lang="es-ES" sz="1400" b="1" i="1" dirty="0">
                <a:solidFill>
                  <a:srgbClr val="00B0F0"/>
                </a:solidFill>
                <a:effectLst>
                  <a:outerShdw blurRad="38100" dist="38100" dir="2700000" algn="tl">
                    <a:srgbClr val="000000">
                      <a:alpha val="43137"/>
                    </a:srgbClr>
                  </a:outerShdw>
                </a:effectLst>
              </a:rPr>
              <a:t>FACTORES DE  RIESGO* H. CRÓNICA C</a:t>
            </a:r>
          </a:p>
          <a:p>
            <a:pPr algn="ctr">
              <a:spcBef>
                <a:spcPts val="0"/>
              </a:spcBef>
              <a:defRPr/>
            </a:pPr>
            <a:r>
              <a:rPr lang="es-ES" sz="1400" b="1" dirty="0">
                <a:solidFill>
                  <a:srgbClr val="00B0F0"/>
                </a:solidFill>
              </a:rPr>
              <a:t>(FECHA DE CONSULTA </a:t>
            </a:r>
            <a:r>
              <a:rPr lang="es-ES" sz="1400" b="1" dirty="0" smtClean="0">
                <a:solidFill>
                  <a:srgbClr val="00B0F0"/>
                </a:solidFill>
                <a:effectLst>
                  <a:outerShdw blurRad="38100" dist="38100" dir="2700000" algn="tl">
                    <a:srgbClr val="000000"/>
                  </a:outerShdw>
                </a:effectLst>
              </a:rPr>
              <a:t>ENERO 2007- JULIO 2018</a:t>
            </a:r>
            <a:r>
              <a:rPr lang="es-ES" sz="1400" b="1" dirty="0" smtClean="0">
                <a:solidFill>
                  <a:srgbClr val="00B0F0"/>
                </a:solidFill>
              </a:rPr>
              <a:t>)</a:t>
            </a:r>
            <a:endParaRPr lang="es-ES" sz="1400" dirty="0">
              <a:solidFill>
                <a:srgbClr val="00B0F0"/>
              </a:solidFill>
            </a:endParaRPr>
          </a:p>
        </p:txBody>
      </p:sp>
      <p:sp>
        <p:nvSpPr>
          <p:cNvPr id="4100" name="3 CuadroTexto"/>
          <p:cNvSpPr txBox="1">
            <a:spLocks noChangeArrowheads="1"/>
          </p:cNvSpPr>
          <p:nvPr/>
        </p:nvSpPr>
        <p:spPr bwMode="auto">
          <a:xfrm>
            <a:off x="2051050" y="5876925"/>
            <a:ext cx="6877050" cy="307975"/>
          </a:xfrm>
          <a:prstGeom prst="rect">
            <a:avLst/>
          </a:prstGeom>
          <a:noFill/>
          <a:ln w="9525">
            <a:noFill/>
            <a:miter lim="800000"/>
            <a:headEnd/>
            <a:tailEnd/>
          </a:ln>
        </p:spPr>
        <p:txBody>
          <a:bodyPr>
            <a:spAutoFit/>
          </a:bodyPr>
          <a:lstStyle/>
          <a:p>
            <a:r>
              <a:rPr lang="es-ES" sz="1400"/>
              <a:t>*Factores de Riesgo: Variable de rpta múltiple, los % pueden sumar más de 100.</a:t>
            </a:r>
          </a:p>
        </p:txBody>
      </p:sp>
    </p:spTree>
    <p:extLst>
      <p:ext uri="{BB962C8B-B14F-4D97-AF65-F5344CB8AC3E}">
        <p14:creationId xmlns:p14="http://schemas.microsoft.com/office/powerpoint/2010/main" val="174317348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122" name="2 Gráfico"/>
          <p:cNvGraphicFramePr>
            <a:graphicFrameLocks/>
          </p:cNvGraphicFramePr>
          <p:nvPr>
            <p:extLst>
              <p:ext uri="{D42A27DB-BD31-4B8C-83A1-F6EECF244321}">
                <p14:modId xmlns:p14="http://schemas.microsoft.com/office/powerpoint/2010/main" val="633909871"/>
              </p:ext>
            </p:extLst>
          </p:nvPr>
        </p:nvGraphicFramePr>
        <p:xfrm>
          <a:off x="17512" y="1248569"/>
          <a:ext cx="8432800" cy="5486400"/>
        </p:xfrm>
        <a:graphic>
          <a:graphicData uri="http://schemas.openxmlformats.org/presentationml/2006/ole">
            <mc:AlternateContent xmlns:mc="http://schemas.openxmlformats.org/markup-compatibility/2006">
              <mc:Choice xmlns:v="urn:schemas-microsoft-com:vml" Requires="v">
                <p:oleObj spid="_x0000_s12369" name="Worksheet" r:id="rId3" imgW="8429694" imgH="5486400" progId="Excel.Sheet.8">
                  <p:embed/>
                </p:oleObj>
              </mc:Choice>
              <mc:Fallback>
                <p:oleObj name="Worksheet" r:id="rId3" imgW="8429694" imgH="5486400" progId="Excel.Sheet.8">
                  <p:embed/>
                  <p:pic>
                    <p:nvPicPr>
                      <p:cNvPr id="0" name=""/>
                      <p:cNvPicPr>
                        <a:picLocks noChangeArrowheads="1"/>
                      </p:cNvPicPr>
                      <p:nvPr/>
                    </p:nvPicPr>
                    <p:blipFill>
                      <a:blip r:embed="rId4"/>
                      <a:srcRect/>
                      <a:stretch>
                        <a:fillRect/>
                      </a:stretch>
                    </p:blipFill>
                    <p:spPr bwMode="auto">
                      <a:xfrm>
                        <a:off x="17512" y="1248569"/>
                        <a:ext cx="8432800" cy="548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4 CuadroTexto"/>
          <p:cNvSpPr txBox="1">
            <a:spLocks noChangeArrowheads="1"/>
          </p:cNvSpPr>
          <p:nvPr/>
        </p:nvSpPr>
        <p:spPr bwMode="auto">
          <a:xfrm>
            <a:off x="-434975" y="27243"/>
            <a:ext cx="9144000" cy="2000548"/>
          </a:xfrm>
          <a:prstGeom prst="rect">
            <a:avLst/>
          </a:prstGeom>
          <a:noFill/>
          <a:ln w="9525">
            <a:noFill/>
            <a:miter lim="800000"/>
            <a:headEnd/>
            <a:tailEnd/>
          </a:ln>
        </p:spPr>
        <p:txBody>
          <a:bodyPr>
            <a:spAutoFit/>
          </a:bodyPr>
          <a:lstStyle/>
          <a:p>
            <a:pPr algn="ctr">
              <a:defRPr/>
            </a:pPr>
            <a:r>
              <a:rPr lang="es-ES" b="1" dirty="0">
                <a:solidFill>
                  <a:srgbClr val="2AABEC"/>
                </a:solidFill>
              </a:rPr>
              <a:t>INFORMACIÓN OBTENIDA POR LAS UNIDADES CENTINELA:</a:t>
            </a:r>
          </a:p>
          <a:p>
            <a:pPr algn="ctr">
              <a:defRPr/>
            </a:pPr>
            <a:r>
              <a:rPr lang="es-ES" sz="2400" b="1" i="1" dirty="0">
                <a:solidFill>
                  <a:srgbClr val="2AABEC"/>
                </a:solidFill>
                <a:effectLst>
                  <a:outerShdw blurRad="38100" dist="38100" dir="2700000" algn="tl">
                    <a:srgbClr val="000000">
                      <a:alpha val="43137"/>
                    </a:srgbClr>
                  </a:outerShdw>
                </a:effectLst>
              </a:rPr>
              <a:t>FACTORES DE  RIESGO. HEPATITIS B</a:t>
            </a:r>
          </a:p>
          <a:p>
            <a:pPr algn="ctr">
              <a:defRPr/>
            </a:pPr>
            <a:r>
              <a:rPr lang="es-ES" b="1" dirty="0">
                <a:solidFill>
                  <a:srgbClr val="2AABEC"/>
                </a:solidFill>
              </a:rPr>
              <a:t>(FECHA DE CONSULTA </a:t>
            </a:r>
            <a:r>
              <a:rPr lang="es-ES" b="1" dirty="0">
                <a:solidFill>
                  <a:srgbClr val="2AABEC"/>
                </a:solidFill>
                <a:effectLst>
                  <a:outerShdw blurRad="38100" dist="38100" dir="2700000" algn="tl">
                    <a:srgbClr val="000000"/>
                  </a:outerShdw>
                </a:effectLst>
              </a:rPr>
              <a:t>ENERO </a:t>
            </a:r>
            <a:r>
              <a:rPr lang="es-ES" b="1" dirty="0" smtClean="0">
                <a:solidFill>
                  <a:srgbClr val="2AABEC"/>
                </a:solidFill>
                <a:effectLst>
                  <a:outerShdw blurRad="38100" dist="38100" dir="2700000" algn="tl">
                    <a:srgbClr val="000000"/>
                  </a:outerShdw>
                </a:effectLst>
              </a:rPr>
              <a:t>2007- JULIO 2018</a:t>
            </a:r>
            <a:r>
              <a:rPr lang="es-ES" b="1" dirty="0" smtClean="0">
                <a:solidFill>
                  <a:srgbClr val="2AABEC"/>
                </a:solidFill>
              </a:rPr>
              <a:t>)</a:t>
            </a:r>
            <a:endParaRPr lang="es-ES" b="1" dirty="0">
              <a:solidFill>
                <a:srgbClr val="2AABEC"/>
              </a:solidFill>
            </a:endParaRPr>
          </a:p>
          <a:p>
            <a:pPr algn="ctr">
              <a:defRPr/>
            </a:pPr>
            <a:endParaRPr lang="es-ES" dirty="0"/>
          </a:p>
          <a:p>
            <a:pPr>
              <a:defRPr/>
            </a:pPr>
            <a:endParaRPr lang="es-ES" dirty="0"/>
          </a:p>
        </p:txBody>
      </p:sp>
      <p:sp>
        <p:nvSpPr>
          <p:cNvPr id="5124" name="3 CuadroTexto"/>
          <p:cNvSpPr txBox="1">
            <a:spLocks noChangeArrowheads="1"/>
          </p:cNvSpPr>
          <p:nvPr/>
        </p:nvSpPr>
        <p:spPr bwMode="auto">
          <a:xfrm>
            <a:off x="3459326" y="6611938"/>
            <a:ext cx="4897437" cy="246062"/>
          </a:xfrm>
          <a:prstGeom prst="rect">
            <a:avLst/>
          </a:prstGeom>
          <a:noFill/>
          <a:ln w="9525">
            <a:noFill/>
            <a:miter lim="800000"/>
            <a:headEnd/>
            <a:tailEnd/>
          </a:ln>
        </p:spPr>
        <p:txBody>
          <a:bodyPr>
            <a:spAutoFit/>
          </a:bodyPr>
          <a:lstStyle/>
          <a:p>
            <a:r>
              <a:rPr lang="es-ES" sz="1000" dirty="0"/>
              <a:t>Factores de Riesgo: Variable de </a:t>
            </a:r>
            <a:r>
              <a:rPr lang="es-ES" sz="1000" dirty="0" err="1"/>
              <a:t>rpta</a:t>
            </a:r>
            <a:r>
              <a:rPr lang="es-ES" sz="1000" dirty="0"/>
              <a:t> </a:t>
            </a:r>
            <a:r>
              <a:rPr lang="es-ES" sz="1000" dirty="0" err="1"/>
              <a:t>multiple</a:t>
            </a:r>
            <a:r>
              <a:rPr lang="es-ES" sz="1000" dirty="0"/>
              <a:t>, los % pueden sumar más de 100.</a:t>
            </a:r>
          </a:p>
        </p:txBody>
      </p:sp>
    </p:spTree>
    <p:extLst>
      <p:ext uri="{BB962C8B-B14F-4D97-AF65-F5344CB8AC3E}">
        <p14:creationId xmlns:p14="http://schemas.microsoft.com/office/powerpoint/2010/main" val="7897891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2 Gráfico"/>
          <p:cNvGraphicFramePr>
            <a:graphicFrameLocks/>
          </p:cNvGraphicFramePr>
          <p:nvPr>
            <p:extLst>
              <p:ext uri="{D42A27DB-BD31-4B8C-83A1-F6EECF244321}">
                <p14:modId xmlns:p14="http://schemas.microsoft.com/office/powerpoint/2010/main" val="1663782084"/>
              </p:ext>
            </p:extLst>
          </p:nvPr>
        </p:nvGraphicFramePr>
        <p:xfrm>
          <a:off x="-79375" y="901700"/>
          <a:ext cx="8432800" cy="5553075"/>
        </p:xfrm>
        <a:graphic>
          <a:graphicData uri="http://schemas.openxmlformats.org/presentationml/2006/ole">
            <mc:AlternateContent xmlns:mc="http://schemas.openxmlformats.org/markup-compatibility/2006">
              <mc:Choice xmlns:v="urn:schemas-microsoft-com:vml" Requires="v">
                <p:oleObj spid="_x0000_s13392" name="Worksheet" r:id="rId3" imgW="8429694" imgH="5553007" progId="Excel.Sheet.8">
                  <p:embed/>
                </p:oleObj>
              </mc:Choice>
              <mc:Fallback>
                <p:oleObj name="Worksheet" r:id="rId3" imgW="8429694" imgH="5553007" progId="Excel.Sheet.8">
                  <p:embed/>
                  <p:pic>
                    <p:nvPicPr>
                      <p:cNvPr id="0" name=""/>
                      <p:cNvPicPr>
                        <a:picLocks noChangeArrowheads="1"/>
                      </p:cNvPicPr>
                      <p:nvPr/>
                    </p:nvPicPr>
                    <p:blipFill>
                      <a:blip r:embed="rId4"/>
                      <a:srcRect/>
                      <a:stretch>
                        <a:fillRect/>
                      </a:stretch>
                    </p:blipFill>
                    <p:spPr bwMode="auto">
                      <a:xfrm>
                        <a:off x="-79375" y="901700"/>
                        <a:ext cx="8432800" cy="555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51" name="4 CuadroTexto"/>
          <p:cNvSpPr txBox="1">
            <a:spLocks noChangeArrowheads="1"/>
          </p:cNvSpPr>
          <p:nvPr/>
        </p:nvSpPr>
        <p:spPr bwMode="auto">
          <a:xfrm>
            <a:off x="28575" y="26988"/>
            <a:ext cx="9144000" cy="2000548"/>
          </a:xfrm>
          <a:prstGeom prst="rect">
            <a:avLst/>
          </a:prstGeom>
          <a:noFill/>
          <a:ln w="9525">
            <a:noFill/>
            <a:miter lim="800000"/>
            <a:headEnd/>
            <a:tailEnd/>
          </a:ln>
        </p:spPr>
        <p:txBody>
          <a:bodyPr>
            <a:spAutoFit/>
          </a:bodyPr>
          <a:lstStyle/>
          <a:p>
            <a:pPr algn="ctr">
              <a:defRPr/>
            </a:pPr>
            <a:r>
              <a:rPr lang="es-ES" b="1" dirty="0">
                <a:solidFill>
                  <a:srgbClr val="2AABEC"/>
                </a:solidFill>
              </a:rPr>
              <a:t>INFORMACIÓN OBTENIDA POR LAS UNIDADES CENTINELA:</a:t>
            </a:r>
          </a:p>
          <a:p>
            <a:pPr algn="ctr">
              <a:defRPr/>
            </a:pPr>
            <a:r>
              <a:rPr lang="es-ES" sz="2400" b="1" i="1" dirty="0">
                <a:solidFill>
                  <a:srgbClr val="2AABEC"/>
                </a:solidFill>
                <a:effectLst>
                  <a:outerShdw blurRad="38100" dist="38100" dir="2700000" algn="tl">
                    <a:srgbClr val="000000">
                      <a:alpha val="43137"/>
                    </a:srgbClr>
                  </a:outerShdw>
                </a:effectLst>
              </a:rPr>
              <a:t>FACTORES DE  RIESGO. HEPATITIS </a:t>
            </a:r>
            <a:r>
              <a:rPr lang="es-ES" sz="2400" b="1" i="1" dirty="0" smtClean="0">
                <a:solidFill>
                  <a:srgbClr val="2AABEC"/>
                </a:solidFill>
                <a:effectLst>
                  <a:outerShdw blurRad="38100" dist="38100" dir="2700000" algn="tl">
                    <a:srgbClr val="000000">
                      <a:alpha val="43137"/>
                    </a:srgbClr>
                  </a:outerShdw>
                </a:effectLst>
              </a:rPr>
              <a:t>B y C</a:t>
            </a:r>
            <a:endParaRPr lang="es-ES" sz="2400" b="1" i="1" dirty="0">
              <a:solidFill>
                <a:srgbClr val="2AABEC"/>
              </a:solidFill>
              <a:effectLst>
                <a:outerShdw blurRad="38100" dist="38100" dir="2700000" algn="tl">
                  <a:srgbClr val="000000">
                    <a:alpha val="43137"/>
                  </a:srgbClr>
                </a:outerShdw>
              </a:effectLst>
            </a:endParaRPr>
          </a:p>
          <a:p>
            <a:pPr algn="ctr">
              <a:defRPr/>
            </a:pPr>
            <a:r>
              <a:rPr lang="es-ES" b="1" dirty="0">
                <a:solidFill>
                  <a:srgbClr val="2AABEC"/>
                </a:solidFill>
              </a:rPr>
              <a:t>(FECHA DE CONSULTA </a:t>
            </a:r>
            <a:r>
              <a:rPr lang="es-ES" b="1" dirty="0">
                <a:solidFill>
                  <a:srgbClr val="2AABEC"/>
                </a:solidFill>
                <a:effectLst>
                  <a:outerShdw blurRad="38100" dist="38100" dir="2700000" algn="tl">
                    <a:srgbClr val="000000"/>
                  </a:outerShdw>
                </a:effectLst>
              </a:rPr>
              <a:t>ENERO </a:t>
            </a:r>
            <a:r>
              <a:rPr lang="es-ES" b="1" dirty="0" smtClean="0">
                <a:solidFill>
                  <a:srgbClr val="2AABEC"/>
                </a:solidFill>
                <a:effectLst>
                  <a:outerShdw blurRad="38100" dist="38100" dir="2700000" algn="tl">
                    <a:srgbClr val="000000"/>
                  </a:outerShdw>
                </a:effectLst>
              </a:rPr>
              <a:t>2007-JULIO  2018</a:t>
            </a:r>
            <a:r>
              <a:rPr lang="es-ES" b="1" dirty="0" smtClean="0">
                <a:solidFill>
                  <a:srgbClr val="2AABEC"/>
                </a:solidFill>
              </a:rPr>
              <a:t>)</a:t>
            </a:r>
            <a:endParaRPr lang="es-ES" b="1" dirty="0">
              <a:solidFill>
                <a:srgbClr val="2AABEC"/>
              </a:solidFill>
            </a:endParaRPr>
          </a:p>
          <a:p>
            <a:pPr algn="ctr">
              <a:defRPr/>
            </a:pPr>
            <a:endParaRPr lang="es-ES" dirty="0">
              <a:solidFill>
                <a:srgbClr val="2AABEC"/>
              </a:solidFill>
            </a:endParaRPr>
          </a:p>
          <a:p>
            <a:pPr>
              <a:defRPr/>
            </a:pPr>
            <a:endParaRPr lang="es-ES" dirty="0"/>
          </a:p>
        </p:txBody>
      </p:sp>
      <p:sp>
        <p:nvSpPr>
          <p:cNvPr id="5124" name="3 CuadroTexto"/>
          <p:cNvSpPr txBox="1">
            <a:spLocks noChangeArrowheads="1"/>
          </p:cNvSpPr>
          <p:nvPr/>
        </p:nvSpPr>
        <p:spPr bwMode="auto">
          <a:xfrm>
            <a:off x="3707904" y="6586304"/>
            <a:ext cx="4897437" cy="246062"/>
          </a:xfrm>
          <a:prstGeom prst="rect">
            <a:avLst/>
          </a:prstGeom>
          <a:noFill/>
          <a:ln w="9525">
            <a:noFill/>
            <a:miter lim="800000"/>
            <a:headEnd/>
            <a:tailEnd/>
          </a:ln>
        </p:spPr>
        <p:txBody>
          <a:bodyPr>
            <a:spAutoFit/>
          </a:bodyPr>
          <a:lstStyle/>
          <a:p>
            <a:r>
              <a:rPr lang="es-ES" sz="1000" dirty="0"/>
              <a:t>Factores de Riesgo: Variable de </a:t>
            </a:r>
            <a:r>
              <a:rPr lang="es-ES" sz="1000" dirty="0" err="1"/>
              <a:t>rpta</a:t>
            </a:r>
            <a:r>
              <a:rPr lang="es-ES" sz="1000" dirty="0"/>
              <a:t> </a:t>
            </a:r>
            <a:r>
              <a:rPr lang="es-ES" sz="1000" dirty="0" err="1"/>
              <a:t>multiple</a:t>
            </a:r>
            <a:r>
              <a:rPr lang="es-ES" sz="1000" dirty="0"/>
              <a:t>, los % pueden sumar más de 100.</a:t>
            </a:r>
          </a:p>
        </p:txBody>
      </p:sp>
    </p:spTree>
    <p:extLst>
      <p:ext uri="{BB962C8B-B14F-4D97-AF65-F5344CB8AC3E}">
        <p14:creationId xmlns:p14="http://schemas.microsoft.com/office/powerpoint/2010/main" val="1705554168"/>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moHopscotch.p3d 0"/>
  <p:tag name="POWER3D OPTIONS" val="Medium "/>
  <p:tag name="POWER3D IMAGE0" val="Pwrtrans.tga"/>
  <p:tag name="POWER3D SOUND" val="Hopscotch"/>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7379</TotalTime>
  <Words>5059</Words>
  <Application>Microsoft Office PowerPoint</Application>
  <PresentationFormat>Presentación en pantalla (4:3)</PresentationFormat>
  <Paragraphs>1041</Paragraphs>
  <Slides>45</Slides>
  <Notes>8</Notes>
  <HiddenSlides>4</HiddenSlides>
  <MMClips>0</MMClips>
  <ScaleCrop>false</ScaleCrop>
  <HeadingPairs>
    <vt:vector size="8" baseType="variant">
      <vt:variant>
        <vt:lpstr>Fuentes usadas</vt:lpstr>
      </vt:variant>
      <vt:variant>
        <vt:i4>12</vt:i4>
      </vt:variant>
      <vt:variant>
        <vt:lpstr>Tema</vt:lpstr>
      </vt:variant>
      <vt:variant>
        <vt:i4>1</vt:i4>
      </vt:variant>
      <vt:variant>
        <vt:lpstr>Servidores OLE incrustados</vt:lpstr>
      </vt:variant>
      <vt:variant>
        <vt:i4>3</vt:i4>
      </vt:variant>
      <vt:variant>
        <vt:lpstr>Títulos de diapositiva</vt:lpstr>
      </vt:variant>
      <vt:variant>
        <vt:i4>45</vt:i4>
      </vt:variant>
    </vt:vector>
  </HeadingPairs>
  <TitlesOfParts>
    <vt:vector size="61" baseType="lpstr">
      <vt:lpstr>AGaramond-Bold</vt:lpstr>
      <vt:lpstr>AGaramond-BoldItalic</vt:lpstr>
      <vt:lpstr>AGaramond-Italic</vt:lpstr>
      <vt:lpstr>AGaramond-Regular</vt:lpstr>
      <vt:lpstr>Arial</vt:lpstr>
      <vt:lpstr>Calibri</vt:lpstr>
      <vt:lpstr>Comic Sans MS</vt:lpstr>
      <vt:lpstr>GothamRounded-Bold</vt:lpstr>
      <vt:lpstr>HelveticaNeue-HeavyExt</vt:lpstr>
      <vt:lpstr>Tahoma</vt:lpstr>
      <vt:lpstr>Times New Roman</vt:lpstr>
      <vt:lpstr>Wingdings</vt:lpstr>
      <vt:lpstr>Tema de Office</vt:lpstr>
      <vt:lpstr>Hoja de cálculo</vt:lpstr>
      <vt:lpstr>Worksheet</vt:lpstr>
      <vt:lpstr>Imagen de mapa de bits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SLO50</dc:creator>
  <cp:lastModifiedBy>Daniel Burin</cp:lastModifiedBy>
  <cp:revision>401</cp:revision>
  <dcterms:created xsi:type="dcterms:W3CDTF">2010-09-21T21:19:11Z</dcterms:created>
  <dcterms:modified xsi:type="dcterms:W3CDTF">2019-06-29T00:43:50Z</dcterms:modified>
</cp:coreProperties>
</file>